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png"/>
  <Default Extension="png" ContentType="image/png"/>
  <Default Extension="rels" ContentType="application/vnd.openxmlformats-package.relationships+xml"/>
  <Default Extension="svg" ContentType="image/svg+xml"/>
  <Default Extension="tif" ContentType="image/tiff"/>
  <Default Extension="tiff" ContentType="image/tiff"/>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media/image107.jpg" ContentType="image/jpeg"/>
  <Override PartName="/ppt/notesSlides/notesSlide45.xml" ContentType="application/vnd.openxmlformats-officedocument.presentationml.notesSlide+xml"/>
  <Override PartName="/ppt/notesSlides/notesSlide46.xml" ContentType="application/vnd.openxmlformats-officedocument.presentationml.notesSlide+xml"/>
  <Override PartName="/ppt/media/image109.jpg" ContentType="image/jpeg"/>
  <Override PartName="/ppt/media/image110.jpg" ContentType="image/jpeg"/>
  <Override PartName="/ppt/notesSlides/notesSlide47.xml" ContentType="application/vnd.openxmlformats-officedocument.presentationml.notesSlide+xml"/>
  <Override PartName="/ppt/notesSlides/notesSlide48.xml" ContentType="application/vnd.openxmlformats-officedocument.presentationml.notesSlide+xml"/>
  <Override PartName="/ppt/media/image112.jpg" ContentType="image/jpeg"/>
  <Override PartName="/ppt/notesSlides/notesSlide49.xml" ContentType="application/vnd.openxmlformats-officedocument.presentationml.notesSlide+xml"/>
  <Override PartName="/ppt/media/image113.jpg" ContentType="image/jpeg"/>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17"/>
  </p:notesMasterIdLst>
  <p:handoutMasterIdLst>
    <p:handoutMasterId r:id="rId118"/>
  </p:handoutMasterIdLst>
  <p:sldIdLst>
    <p:sldId id="273" r:id="rId5"/>
    <p:sldId id="2146849802" r:id="rId6"/>
    <p:sldId id="2146850169" r:id="rId7"/>
    <p:sldId id="2146850170" r:id="rId8"/>
    <p:sldId id="11363" r:id="rId9"/>
    <p:sldId id="2146849346" r:id="rId10"/>
    <p:sldId id="429" r:id="rId11"/>
    <p:sldId id="2146849036" r:id="rId12"/>
    <p:sldId id="326" r:id="rId13"/>
    <p:sldId id="683" r:id="rId14"/>
    <p:sldId id="514" r:id="rId15"/>
    <p:sldId id="2720" r:id="rId16"/>
    <p:sldId id="811" r:id="rId17"/>
    <p:sldId id="2146849302" r:id="rId18"/>
    <p:sldId id="657" r:id="rId19"/>
    <p:sldId id="11375" r:id="rId20"/>
    <p:sldId id="777" r:id="rId21"/>
    <p:sldId id="1640" r:id="rId22"/>
    <p:sldId id="11426" r:id="rId23"/>
    <p:sldId id="2146849943" r:id="rId24"/>
    <p:sldId id="2146849803" r:id="rId25"/>
    <p:sldId id="404" r:id="rId26"/>
    <p:sldId id="405" r:id="rId27"/>
    <p:sldId id="2841" r:id="rId28"/>
    <p:sldId id="2146849030" r:id="rId29"/>
    <p:sldId id="328" r:id="rId30"/>
    <p:sldId id="340" r:id="rId31"/>
    <p:sldId id="1895" r:id="rId32"/>
    <p:sldId id="1896" r:id="rId33"/>
    <p:sldId id="1897" r:id="rId34"/>
    <p:sldId id="632" r:id="rId35"/>
    <p:sldId id="2146850178" r:id="rId36"/>
    <p:sldId id="349" r:id="rId37"/>
    <p:sldId id="952" r:id="rId38"/>
    <p:sldId id="350" r:id="rId39"/>
    <p:sldId id="256" r:id="rId40"/>
    <p:sldId id="341" r:id="rId41"/>
    <p:sldId id="327" r:id="rId42"/>
    <p:sldId id="975" r:id="rId43"/>
    <p:sldId id="422" r:id="rId44"/>
    <p:sldId id="384" r:id="rId45"/>
    <p:sldId id="2134804069" r:id="rId46"/>
    <p:sldId id="2146850653" r:id="rId47"/>
    <p:sldId id="2146850454" r:id="rId48"/>
    <p:sldId id="2366" r:id="rId49"/>
    <p:sldId id="2146850168" r:id="rId50"/>
    <p:sldId id="2146849337" r:id="rId51"/>
    <p:sldId id="650" r:id="rId52"/>
    <p:sldId id="2146850305" r:id="rId53"/>
    <p:sldId id="423" r:id="rId54"/>
    <p:sldId id="351" r:id="rId55"/>
    <p:sldId id="375" r:id="rId56"/>
    <p:sldId id="352" r:id="rId57"/>
    <p:sldId id="337" r:id="rId58"/>
    <p:sldId id="420" r:id="rId59"/>
    <p:sldId id="2146850655" r:id="rId60"/>
    <p:sldId id="11442" r:id="rId61"/>
    <p:sldId id="2146849056" r:id="rId62"/>
    <p:sldId id="2146849057" r:id="rId63"/>
    <p:sldId id="329" r:id="rId64"/>
    <p:sldId id="315" r:id="rId65"/>
    <p:sldId id="2144" r:id="rId66"/>
    <p:sldId id="2146849845" r:id="rId67"/>
    <p:sldId id="2110" r:id="rId68"/>
    <p:sldId id="427" r:id="rId69"/>
    <p:sldId id="426" r:id="rId70"/>
    <p:sldId id="347" r:id="rId71"/>
    <p:sldId id="379" r:id="rId72"/>
    <p:sldId id="428" r:id="rId73"/>
    <p:sldId id="418" r:id="rId74"/>
    <p:sldId id="314" r:id="rId75"/>
    <p:sldId id="2146849797" r:id="rId76"/>
    <p:sldId id="385" r:id="rId77"/>
    <p:sldId id="388" r:id="rId78"/>
    <p:sldId id="2146849062" r:id="rId79"/>
    <p:sldId id="2146849063" r:id="rId80"/>
    <p:sldId id="2146849064" r:id="rId81"/>
    <p:sldId id="11403" r:id="rId82"/>
    <p:sldId id="2146849061" r:id="rId83"/>
    <p:sldId id="2146850171" r:id="rId84"/>
    <p:sldId id="2146850173" r:id="rId85"/>
    <p:sldId id="2146850172" r:id="rId86"/>
    <p:sldId id="407" r:id="rId87"/>
    <p:sldId id="403" r:id="rId88"/>
    <p:sldId id="406" r:id="rId89"/>
    <p:sldId id="2146849060" r:id="rId90"/>
    <p:sldId id="402" r:id="rId91"/>
    <p:sldId id="408" r:id="rId92"/>
    <p:sldId id="409" r:id="rId93"/>
    <p:sldId id="410" r:id="rId94"/>
    <p:sldId id="411" r:id="rId95"/>
    <p:sldId id="369" r:id="rId96"/>
    <p:sldId id="370" r:id="rId97"/>
    <p:sldId id="371" r:id="rId98"/>
    <p:sldId id="372" r:id="rId99"/>
    <p:sldId id="373" r:id="rId100"/>
    <p:sldId id="374" r:id="rId101"/>
    <p:sldId id="386" r:id="rId102"/>
    <p:sldId id="377" r:id="rId103"/>
    <p:sldId id="400" r:id="rId104"/>
    <p:sldId id="401" r:id="rId105"/>
    <p:sldId id="2146849083" r:id="rId106"/>
    <p:sldId id="2146849084" r:id="rId107"/>
    <p:sldId id="663" r:id="rId108"/>
    <p:sldId id="2725" r:id="rId109"/>
    <p:sldId id="303" r:id="rId110"/>
    <p:sldId id="430" r:id="rId111"/>
    <p:sldId id="431" r:id="rId112"/>
    <p:sldId id="2146849945" r:id="rId113"/>
    <p:sldId id="2146850174" r:id="rId114"/>
    <p:sldId id="307" r:id="rId115"/>
    <p:sldId id="308" r:id="rId116"/>
  </p:sldIdLst>
  <p:sldSz cx="9906000" cy="6858000" type="A4"/>
  <p:notesSz cx="6796088" cy="9928225"/>
  <p:defaultTextStyle>
    <a:defPPr>
      <a:defRPr lang="de-DE"/>
    </a:defPPr>
    <a:lvl1pPr marL="0" algn="l" defTabSz="1031626" rtl="0" eaLnBrk="1" latinLnBrk="0" hangingPunct="1">
      <a:defRPr sz="2000" kern="1200">
        <a:solidFill>
          <a:schemeClr val="tx1"/>
        </a:solidFill>
        <a:latin typeface="+mn-lt"/>
        <a:ea typeface="+mn-ea"/>
        <a:cs typeface="+mn-cs"/>
      </a:defRPr>
    </a:lvl1pPr>
    <a:lvl2pPr marL="515813" algn="l" defTabSz="1031626" rtl="0" eaLnBrk="1" latinLnBrk="0" hangingPunct="1">
      <a:defRPr sz="2000" kern="1200">
        <a:solidFill>
          <a:schemeClr val="tx1"/>
        </a:solidFill>
        <a:latin typeface="+mn-lt"/>
        <a:ea typeface="+mn-ea"/>
        <a:cs typeface="+mn-cs"/>
      </a:defRPr>
    </a:lvl2pPr>
    <a:lvl3pPr marL="1031626" algn="l" defTabSz="1031626" rtl="0" eaLnBrk="1" latinLnBrk="0" hangingPunct="1">
      <a:defRPr sz="2000" kern="1200">
        <a:solidFill>
          <a:schemeClr val="tx1"/>
        </a:solidFill>
        <a:latin typeface="+mn-lt"/>
        <a:ea typeface="+mn-ea"/>
        <a:cs typeface="+mn-cs"/>
      </a:defRPr>
    </a:lvl3pPr>
    <a:lvl4pPr marL="1547439" algn="l" defTabSz="1031626" rtl="0" eaLnBrk="1" latinLnBrk="0" hangingPunct="1">
      <a:defRPr sz="2000" kern="1200">
        <a:solidFill>
          <a:schemeClr val="tx1"/>
        </a:solidFill>
        <a:latin typeface="+mn-lt"/>
        <a:ea typeface="+mn-ea"/>
        <a:cs typeface="+mn-cs"/>
      </a:defRPr>
    </a:lvl4pPr>
    <a:lvl5pPr marL="2063252" algn="l" defTabSz="1031626" rtl="0" eaLnBrk="1" latinLnBrk="0" hangingPunct="1">
      <a:defRPr sz="2000" kern="1200">
        <a:solidFill>
          <a:schemeClr val="tx1"/>
        </a:solidFill>
        <a:latin typeface="+mn-lt"/>
        <a:ea typeface="+mn-ea"/>
        <a:cs typeface="+mn-cs"/>
      </a:defRPr>
    </a:lvl5pPr>
    <a:lvl6pPr marL="2579065" algn="l" defTabSz="1031626" rtl="0" eaLnBrk="1" latinLnBrk="0" hangingPunct="1">
      <a:defRPr sz="2000" kern="1200">
        <a:solidFill>
          <a:schemeClr val="tx1"/>
        </a:solidFill>
        <a:latin typeface="+mn-lt"/>
        <a:ea typeface="+mn-ea"/>
        <a:cs typeface="+mn-cs"/>
      </a:defRPr>
    </a:lvl6pPr>
    <a:lvl7pPr marL="3094878" algn="l" defTabSz="1031626" rtl="0" eaLnBrk="1" latinLnBrk="0" hangingPunct="1">
      <a:defRPr sz="2000" kern="1200">
        <a:solidFill>
          <a:schemeClr val="tx1"/>
        </a:solidFill>
        <a:latin typeface="+mn-lt"/>
        <a:ea typeface="+mn-ea"/>
        <a:cs typeface="+mn-cs"/>
      </a:defRPr>
    </a:lvl7pPr>
    <a:lvl8pPr marL="3610691" algn="l" defTabSz="1031626" rtl="0" eaLnBrk="1" latinLnBrk="0" hangingPunct="1">
      <a:defRPr sz="2000" kern="1200">
        <a:solidFill>
          <a:schemeClr val="tx1"/>
        </a:solidFill>
        <a:latin typeface="+mn-lt"/>
        <a:ea typeface="+mn-ea"/>
        <a:cs typeface="+mn-cs"/>
      </a:defRPr>
    </a:lvl8pPr>
    <a:lvl9pPr marL="4126504" algn="l" defTabSz="1031626" rtl="0" eaLnBrk="1" latinLnBrk="0" hangingPunct="1">
      <a:defRPr sz="20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CD04645A-1D3B-480C-A833-CB91D85DF5BF}">
          <p14:sldIdLst>
            <p14:sldId id="273"/>
            <p14:sldId id="2146849802"/>
            <p14:sldId id="2146850169"/>
            <p14:sldId id="2146850170"/>
            <p14:sldId id="11363"/>
            <p14:sldId id="2146849346"/>
            <p14:sldId id="429"/>
            <p14:sldId id="2146849036"/>
            <p14:sldId id="326"/>
            <p14:sldId id="683"/>
            <p14:sldId id="514"/>
            <p14:sldId id="2720"/>
            <p14:sldId id="811"/>
            <p14:sldId id="2146849302"/>
            <p14:sldId id="657"/>
            <p14:sldId id="11375"/>
            <p14:sldId id="777"/>
            <p14:sldId id="1640"/>
            <p14:sldId id="11426"/>
            <p14:sldId id="2146849943"/>
            <p14:sldId id="2146849803"/>
            <p14:sldId id="404"/>
            <p14:sldId id="405"/>
            <p14:sldId id="2841"/>
            <p14:sldId id="2146849030"/>
            <p14:sldId id="328"/>
            <p14:sldId id="340"/>
            <p14:sldId id="1895"/>
            <p14:sldId id="1896"/>
            <p14:sldId id="1897"/>
            <p14:sldId id="632"/>
            <p14:sldId id="2146850178"/>
            <p14:sldId id="349"/>
            <p14:sldId id="952"/>
            <p14:sldId id="350"/>
            <p14:sldId id="256"/>
            <p14:sldId id="341"/>
            <p14:sldId id="327"/>
            <p14:sldId id="975"/>
            <p14:sldId id="422"/>
            <p14:sldId id="384"/>
            <p14:sldId id="2134804069"/>
            <p14:sldId id="2146850653"/>
            <p14:sldId id="2146850454"/>
            <p14:sldId id="2366"/>
            <p14:sldId id="2146850168"/>
            <p14:sldId id="2146849337"/>
            <p14:sldId id="650"/>
            <p14:sldId id="2146850305"/>
            <p14:sldId id="423"/>
            <p14:sldId id="351"/>
            <p14:sldId id="375"/>
            <p14:sldId id="352"/>
            <p14:sldId id="337"/>
            <p14:sldId id="420"/>
            <p14:sldId id="2146850655"/>
            <p14:sldId id="11442"/>
            <p14:sldId id="2146849056"/>
            <p14:sldId id="2146849057"/>
            <p14:sldId id="329"/>
            <p14:sldId id="315"/>
            <p14:sldId id="2144"/>
            <p14:sldId id="2146849845"/>
            <p14:sldId id="2110"/>
            <p14:sldId id="427"/>
            <p14:sldId id="426"/>
            <p14:sldId id="347"/>
            <p14:sldId id="379"/>
            <p14:sldId id="428"/>
            <p14:sldId id="418"/>
            <p14:sldId id="314"/>
            <p14:sldId id="2146849797"/>
            <p14:sldId id="385"/>
            <p14:sldId id="388"/>
            <p14:sldId id="2146849062"/>
            <p14:sldId id="2146849063"/>
            <p14:sldId id="2146849064"/>
            <p14:sldId id="11403"/>
            <p14:sldId id="2146849061"/>
            <p14:sldId id="2146850171"/>
            <p14:sldId id="2146850173"/>
            <p14:sldId id="2146850172"/>
            <p14:sldId id="407"/>
            <p14:sldId id="403"/>
            <p14:sldId id="406"/>
            <p14:sldId id="2146849060"/>
            <p14:sldId id="402"/>
            <p14:sldId id="408"/>
            <p14:sldId id="409"/>
            <p14:sldId id="410"/>
            <p14:sldId id="411"/>
            <p14:sldId id="369"/>
            <p14:sldId id="370"/>
            <p14:sldId id="371"/>
            <p14:sldId id="372"/>
            <p14:sldId id="373"/>
            <p14:sldId id="374"/>
            <p14:sldId id="386"/>
            <p14:sldId id="377"/>
            <p14:sldId id="400"/>
            <p14:sldId id="401"/>
            <p14:sldId id="2146849083"/>
            <p14:sldId id="2146849084"/>
            <p14:sldId id="663"/>
            <p14:sldId id="2725"/>
            <p14:sldId id="303"/>
            <p14:sldId id="430"/>
            <p14:sldId id="431"/>
            <p14:sldId id="2146849945"/>
            <p14:sldId id="2146850174"/>
          </p14:sldIdLst>
        </p14:section>
        <p14:section name="Anhang" id="{EA618642-3B1F-44D2-AC86-412B653ADDAD}">
          <p14:sldIdLst>
            <p14:sldId id="307"/>
            <p14:sldId id="308"/>
          </p14:sldIdLst>
        </p14:section>
      </p14:sectionLst>
    </p:ex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F7D9B05-E85A-CBCA-90A6-154A3DF3ACA5}" name="Marco Wolfrum" initials="MW" userId="f46b510dc01d4963" providerId="Windows Live"/>
  <p188:author id="{CD33C129-5C29-0AC4-690A-369F3492CAF9}" name="Tina Dutschmann-Schwarzkopf" initials="TDS" userId="Tina Dutschmann-Schwarzkopf"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945"/>
    <a:srgbClr val="99A4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8347F4-9665-4A1A-9858-994C125D98DE}" v="1" dt="2025-10-23T07:16:55.659"/>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0"/>
  </p:normalViewPr>
  <p:slideViewPr>
    <p:cSldViewPr>
      <p:cViewPr varScale="1">
        <p:scale>
          <a:sx n="66" d="100"/>
          <a:sy n="66" d="100"/>
        </p:scale>
        <p:origin x="1699" y="278"/>
      </p:cViewPr>
      <p:guideLst>
        <p:guide orient="horz" pos="2160"/>
        <p:guide pos="312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86" d="100"/>
          <a:sy n="86" d="100"/>
        </p:scale>
        <p:origin x="-3042" y="-96"/>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notesMaster" Target="notesMasters/notesMaster1.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microsoft.com/office/2016/11/relationships/changesInfo" Target="changesInfos/changesInfo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viewProps" Target="viewProps.xml"/><Relationship Id="rId125" Type="http://schemas.microsoft.com/office/2018/10/relationships/authors" Targe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na Dutschmann-Schwarzkopf" userId="6081b456-b66c-493d-bcd4-03c8a85bcf14" providerId="ADAL" clId="{D5C379D4-3D24-4804-905B-26D8E7FD974D}"/>
    <pc:docChg chg="delSld modSld modSection modNotesMaster modHandout">
      <pc:chgData name="Tina Dutschmann-Schwarzkopf" userId="6081b456-b66c-493d-bcd4-03c8a85bcf14" providerId="ADAL" clId="{D5C379D4-3D24-4804-905B-26D8E7FD974D}" dt="2025-10-23T09:19:24.536" v="3" actId="20577"/>
      <pc:docMkLst>
        <pc:docMk/>
      </pc:docMkLst>
      <pc:sldChg chg="modNotes">
        <pc:chgData name="Tina Dutschmann-Schwarzkopf" userId="6081b456-b66c-493d-bcd4-03c8a85bcf14" providerId="ADAL" clId="{D5C379D4-3D24-4804-905B-26D8E7FD974D}" dt="2025-10-23T07:16:55.657" v="0"/>
        <pc:sldMkLst>
          <pc:docMk/>
          <pc:sldMk cId="535907538" sldId="273"/>
        </pc:sldMkLst>
      </pc:sldChg>
      <pc:sldChg chg="modNotes">
        <pc:chgData name="Tina Dutschmann-Schwarzkopf" userId="6081b456-b66c-493d-bcd4-03c8a85bcf14" providerId="ADAL" clId="{D5C379D4-3D24-4804-905B-26D8E7FD974D}" dt="2025-10-23T07:16:55.657" v="0"/>
        <pc:sldMkLst>
          <pc:docMk/>
          <pc:sldMk cId="882328678" sldId="307"/>
        </pc:sldMkLst>
      </pc:sldChg>
      <pc:sldChg chg="modNotes">
        <pc:chgData name="Tina Dutschmann-Schwarzkopf" userId="6081b456-b66c-493d-bcd4-03c8a85bcf14" providerId="ADAL" clId="{D5C379D4-3D24-4804-905B-26D8E7FD974D}" dt="2025-10-23T07:16:55.657" v="0"/>
        <pc:sldMkLst>
          <pc:docMk/>
          <pc:sldMk cId="1906727885" sldId="308"/>
        </pc:sldMkLst>
      </pc:sldChg>
      <pc:sldChg chg="modNotes">
        <pc:chgData name="Tina Dutschmann-Schwarzkopf" userId="6081b456-b66c-493d-bcd4-03c8a85bcf14" providerId="ADAL" clId="{D5C379D4-3D24-4804-905B-26D8E7FD974D}" dt="2025-10-23T07:16:55.657" v="0"/>
        <pc:sldMkLst>
          <pc:docMk/>
          <pc:sldMk cId="133174076" sldId="326"/>
        </pc:sldMkLst>
      </pc:sldChg>
      <pc:sldChg chg="modNotes">
        <pc:chgData name="Tina Dutschmann-Schwarzkopf" userId="6081b456-b66c-493d-bcd4-03c8a85bcf14" providerId="ADAL" clId="{D5C379D4-3D24-4804-905B-26D8E7FD974D}" dt="2025-10-23T07:16:55.657" v="0"/>
        <pc:sldMkLst>
          <pc:docMk/>
          <pc:sldMk cId="1697369128" sldId="327"/>
        </pc:sldMkLst>
      </pc:sldChg>
      <pc:sldChg chg="modNotes">
        <pc:chgData name="Tina Dutschmann-Schwarzkopf" userId="6081b456-b66c-493d-bcd4-03c8a85bcf14" providerId="ADAL" clId="{D5C379D4-3D24-4804-905B-26D8E7FD974D}" dt="2025-10-23T07:16:55.657" v="0"/>
        <pc:sldMkLst>
          <pc:docMk/>
          <pc:sldMk cId="898328595" sldId="328"/>
        </pc:sldMkLst>
      </pc:sldChg>
      <pc:sldChg chg="modNotes">
        <pc:chgData name="Tina Dutschmann-Schwarzkopf" userId="6081b456-b66c-493d-bcd4-03c8a85bcf14" providerId="ADAL" clId="{D5C379D4-3D24-4804-905B-26D8E7FD974D}" dt="2025-10-23T07:16:55.657" v="0"/>
        <pc:sldMkLst>
          <pc:docMk/>
          <pc:sldMk cId="996652571" sldId="329"/>
        </pc:sldMkLst>
      </pc:sldChg>
      <pc:sldChg chg="modNotes">
        <pc:chgData name="Tina Dutschmann-Schwarzkopf" userId="6081b456-b66c-493d-bcd4-03c8a85bcf14" providerId="ADAL" clId="{D5C379D4-3D24-4804-905B-26D8E7FD974D}" dt="2025-10-23T07:16:55.657" v="0"/>
        <pc:sldMkLst>
          <pc:docMk/>
          <pc:sldMk cId="4141089054" sldId="347"/>
        </pc:sldMkLst>
      </pc:sldChg>
      <pc:sldChg chg="modNotes">
        <pc:chgData name="Tina Dutschmann-Schwarzkopf" userId="6081b456-b66c-493d-bcd4-03c8a85bcf14" providerId="ADAL" clId="{D5C379D4-3D24-4804-905B-26D8E7FD974D}" dt="2025-10-23T07:16:55.657" v="0"/>
        <pc:sldMkLst>
          <pc:docMk/>
          <pc:sldMk cId="1219780398" sldId="349"/>
        </pc:sldMkLst>
      </pc:sldChg>
      <pc:sldChg chg="modNotes">
        <pc:chgData name="Tina Dutschmann-Schwarzkopf" userId="6081b456-b66c-493d-bcd4-03c8a85bcf14" providerId="ADAL" clId="{D5C379D4-3D24-4804-905B-26D8E7FD974D}" dt="2025-10-23T07:16:55.657" v="0"/>
        <pc:sldMkLst>
          <pc:docMk/>
          <pc:sldMk cId="4159328726" sldId="350"/>
        </pc:sldMkLst>
      </pc:sldChg>
      <pc:sldChg chg="modNotes">
        <pc:chgData name="Tina Dutschmann-Schwarzkopf" userId="6081b456-b66c-493d-bcd4-03c8a85bcf14" providerId="ADAL" clId="{D5C379D4-3D24-4804-905B-26D8E7FD974D}" dt="2025-10-23T07:16:55.657" v="0"/>
        <pc:sldMkLst>
          <pc:docMk/>
          <pc:sldMk cId="362088240" sldId="351"/>
        </pc:sldMkLst>
      </pc:sldChg>
      <pc:sldChg chg="modNotes">
        <pc:chgData name="Tina Dutschmann-Schwarzkopf" userId="6081b456-b66c-493d-bcd4-03c8a85bcf14" providerId="ADAL" clId="{D5C379D4-3D24-4804-905B-26D8E7FD974D}" dt="2025-10-23T07:16:55.657" v="0"/>
        <pc:sldMkLst>
          <pc:docMk/>
          <pc:sldMk cId="3970198534" sldId="352"/>
        </pc:sldMkLst>
      </pc:sldChg>
      <pc:sldChg chg="modNotes">
        <pc:chgData name="Tina Dutschmann-Schwarzkopf" userId="6081b456-b66c-493d-bcd4-03c8a85bcf14" providerId="ADAL" clId="{D5C379D4-3D24-4804-905B-26D8E7FD974D}" dt="2025-10-23T07:16:55.657" v="0"/>
        <pc:sldMkLst>
          <pc:docMk/>
          <pc:sldMk cId="4082421322" sldId="369"/>
        </pc:sldMkLst>
      </pc:sldChg>
      <pc:sldChg chg="modNotes">
        <pc:chgData name="Tina Dutschmann-Schwarzkopf" userId="6081b456-b66c-493d-bcd4-03c8a85bcf14" providerId="ADAL" clId="{D5C379D4-3D24-4804-905B-26D8E7FD974D}" dt="2025-10-23T07:16:55.657" v="0"/>
        <pc:sldMkLst>
          <pc:docMk/>
          <pc:sldMk cId="3142071098" sldId="370"/>
        </pc:sldMkLst>
      </pc:sldChg>
      <pc:sldChg chg="modNotes">
        <pc:chgData name="Tina Dutschmann-Schwarzkopf" userId="6081b456-b66c-493d-bcd4-03c8a85bcf14" providerId="ADAL" clId="{D5C379D4-3D24-4804-905B-26D8E7FD974D}" dt="2025-10-23T07:16:55.657" v="0"/>
        <pc:sldMkLst>
          <pc:docMk/>
          <pc:sldMk cId="3155458011" sldId="371"/>
        </pc:sldMkLst>
      </pc:sldChg>
      <pc:sldChg chg="modNotes">
        <pc:chgData name="Tina Dutschmann-Schwarzkopf" userId="6081b456-b66c-493d-bcd4-03c8a85bcf14" providerId="ADAL" clId="{D5C379D4-3D24-4804-905B-26D8E7FD974D}" dt="2025-10-23T07:16:55.657" v="0"/>
        <pc:sldMkLst>
          <pc:docMk/>
          <pc:sldMk cId="3259434416" sldId="372"/>
        </pc:sldMkLst>
      </pc:sldChg>
      <pc:sldChg chg="modNotes">
        <pc:chgData name="Tina Dutschmann-Schwarzkopf" userId="6081b456-b66c-493d-bcd4-03c8a85bcf14" providerId="ADAL" clId="{D5C379D4-3D24-4804-905B-26D8E7FD974D}" dt="2025-10-23T07:16:55.657" v="0"/>
        <pc:sldMkLst>
          <pc:docMk/>
          <pc:sldMk cId="2957498564" sldId="373"/>
        </pc:sldMkLst>
      </pc:sldChg>
      <pc:sldChg chg="modNotes">
        <pc:chgData name="Tina Dutschmann-Schwarzkopf" userId="6081b456-b66c-493d-bcd4-03c8a85bcf14" providerId="ADAL" clId="{D5C379D4-3D24-4804-905B-26D8E7FD974D}" dt="2025-10-23T07:16:55.657" v="0"/>
        <pc:sldMkLst>
          <pc:docMk/>
          <pc:sldMk cId="277573155" sldId="374"/>
        </pc:sldMkLst>
      </pc:sldChg>
      <pc:sldChg chg="modNotes">
        <pc:chgData name="Tina Dutschmann-Schwarzkopf" userId="6081b456-b66c-493d-bcd4-03c8a85bcf14" providerId="ADAL" clId="{D5C379D4-3D24-4804-905B-26D8E7FD974D}" dt="2025-10-23T07:16:55.657" v="0"/>
        <pc:sldMkLst>
          <pc:docMk/>
          <pc:sldMk cId="3671970265" sldId="375"/>
        </pc:sldMkLst>
      </pc:sldChg>
      <pc:sldChg chg="modNotes">
        <pc:chgData name="Tina Dutschmann-Schwarzkopf" userId="6081b456-b66c-493d-bcd4-03c8a85bcf14" providerId="ADAL" clId="{D5C379D4-3D24-4804-905B-26D8E7FD974D}" dt="2025-10-23T07:16:55.657" v="0"/>
        <pc:sldMkLst>
          <pc:docMk/>
          <pc:sldMk cId="452894360" sldId="379"/>
        </pc:sldMkLst>
      </pc:sldChg>
      <pc:sldChg chg="modNotes">
        <pc:chgData name="Tina Dutschmann-Schwarzkopf" userId="6081b456-b66c-493d-bcd4-03c8a85bcf14" providerId="ADAL" clId="{D5C379D4-3D24-4804-905B-26D8E7FD974D}" dt="2025-10-23T07:16:55.657" v="0"/>
        <pc:sldMkLst>
          <pc:docMk/>
          <pc:sldMk cId="3772792715" sldId="384"/>
        </pc:sldMkLst>
      </pc:sldChg>
      <pc:sldChg chg="modNotes">
        <pc:chgData name="Tina Dutschmann-Schwarzkopf" userId="6081b456-b66c-493d-bcd4-03c8a85bcf14" providerId="ADAL" clId="{D5C379D4-3D24-4804-905B-26D8E7FD974D}" dt="2025-10-23T07:16:55.657" v="0"/>
        <pc:sldMkLst>
          <pc:docMk/>
          <pc:sldMk cId="36823770" sldId="385"/>
        </pc:sldMkLst>
      </pc:sldChg>
      <pc:sldChg chg="modNotes">
        <pc:chgData name="Tina Dutschmann-Schwarzkopf" userId="6081b456-b66c-493d-bcd4-03c8a85bcf14" providerId="ADAL" clId="{D5C379D4-3D24-4804-905B-26D8E7FD974D}" dt="2025-10-23T07:16:55.657" v="0"/>
        <pc:sldMkLst>
          <pc:docMk/>
          <pc:sldMk cId="347623350" sldId="400"/>
        </pc:sldMkLst>
      </pc:sldChg>
      <pc:sldChg chg="modNotes">
        <pc:chgData name="Tina Dutschmann-Schwarzkopf" userId="6081b456-b66c-493d-bcd4-03c8a85bcf14" providerId="ADAL" clId="{D5C379D4-3D24-4804-905B-26D8E7FD974D}" dt="2025-10-23T07:16:55.657" v="0"/>
        <pc:sldMkLst>
          <pc:docMk/>
          <pc:sldMk cId="2170842384" sldId="401"/>
        </pc:sldMkLst>
      </pc:sldChg>
      <pc:sldChg chg="modNotes">
        <pc:chgData name="Tina Dutschmann-Schwarzkopf" userId="6081b456-b66c-493d-bcd4-03c8a85bcf14" providerId="ADAL" clId="{D5C379D4-3D24-4804-905B-26D8E7FD974D}" dt="2025-10-23T07:16:55.657" v="0"/>
        <pc:sldMkLst>
          <pc:docMk/>
          <pc:sldMk cId="3563742060" sldId="402"/>
        </pc:sldMkLst>
      </pc:sldChg>
      <pc:sldChg chg="modNotes">
        <pc:chgData name="Tina Dutschmann-Schwarzkopf" userId="6081b456-b66c-493d-bcd4-03c8a85bcf14" providerId="ADAL" clId="{D5C379D4-3D24-4804-905B-26D8E7FD974D}" dt="2025-10-23T07:16:55.657" v="0"/>
        <pc:sldMkLst>
          <pc:docMk/>
          <pc:sldMk cId="3704222209" sldId="403"/>
        </pc:sldMkLst>
      </pc:sldChg>
      <pc:sldChg chg="modNotes">
        <pc:chgData name="Tina Dutschmann-Schwarzkopf" userId="6081b456-b66c-493d-bcd4-03c8a85bcf14" providerId="ADAL" clId="{D5C379D4-3D24-4804-905B-26D8E7FD974D}" dt="2025-10-23T07:16:55.657" v="0"/>
        <pc:sldMkLst>
          <pc:docMk/>
          <pc:sldMk cId="1721200778" sldId="404"/>
        </pc:sldMkLst>
      </pc:sldChg>
      <pc:sldChg chg="modNotes">
        <pc:chgData name="Tina Dutschmann-Schwarzkopf" userId="6081b456-b66c-493d-bcd4-03c8a85bcf14" providerId="ADAL" clId="{D5C379D4-3D24-4804-905B-26D8E7FD974D}" dt="2025-10-23T07:16:55.657" v="0"/>
        <pc:sldMkLst>
          <pc:docMk/>
          <pc:sldMk cId="3886547661" sldId="405"/>
        </pc:sldMkLst>
      </pc:sldChg>
      <pc:sldChg chg="modNotes">
        <pc:chgData name="Tina Dutschmann-Schwarzkopf" userId="6081b456-b66c-493d-bcd4-03c8a85bcf14" providerId="ADAL" clId="{D5C379D4-3D24-4804-905B-26D8E7FD974D}" dt="2025-10-23T07:16:55.657" v="0"/>
        <pc:sldMkLst>
          <pc:docMk/>
          <pc:sldMk cId="3900919448" sldId="406"/>
        </pc:sldMkLst>
      </pc:sldChg>
      <pc:sldChg chg="modNotes">
        <pc:chgData name="Tina Dutschmann-Schwarzkopf" userId="6081b456-b66c-493d-bcd4-03c8a85bcf14" providerId="ADAL" clId="{D5C379D4-3D24-4804-905B-26D8E7FD974D}" dt="2025-10-23T07:16:55.657" v="0"/>
        <pc:sldMkLst>
          <pc:docMk/>
          <pc:sldMk cId="615213259" sldId="407"/>
        </pc:sldMkLst>
      </pc:sldChg>
      <pc:sldChg chg="modNotes">
        <pc:chgData name="Tina Dutschmann-Schwarzkopf" userId="6081b456-b66c-493d-bcd4-03c8a85bcf14" providerId="ADAL" clId="{D5C379D4-3D24-4804-905B-26D8E7FD974D}" dt="2025-10-23T07:16:55.657" v="0"/>
        <pc:sldMkLst>
          <pc:docMk/>
          <pc:sldMk cId="1368542284" sldId="408"/>
        </pc:sldMkLst>
      </pc:sldChg>
      <pc:sldChg chg="modNotes">
        <pc:chgData name="Tina Dutschmann-Schwarzkopf" userId="6081b456-b66c-493d-bcd4-03c8a85bcf14" providerId="ADAL" clId="{D5C379D4-3D24-4804-905B-26D8E7FD974D}" dt="2025-10-23T07:16:55.657" v="0"/>
        <pc:sldMkLst>
          <pc:docMk/>
          <pc:sldMk cId="3912380981" sldId="409"/>
        </pc:sldMkLst>
      </pc:sldChg>
      <pc:sldChg chg="modNotes">
        <pc:chgData name="Tina Dutschmann-Schwarzkopf" userId="6081b456-b66c-493d-bcd4-03c8a85bcf14" providerId="ADAL" clId="{D5C379D4-3D24-4804-905B-26D8E7FD974D}" dt="2025-10-23T07:16:55.657" v="0"/>
        <pc:sldMkLst>
          <pc:docMk/>
          <pc:sldMk cId="3977863599" sldId="410"/>
        </pc:sldMkLst>
      </pc:sldChg>
      <pc:sldChg chg="modNotes">
        <pc:chgData name="Tina Dutschmann-Schwarzkopf" userId="6081b456-b66c-493d-bcd4-03c8a85bcf14" providerId="ADAL" clId="{D5C379D4-3D24-4804-905B-26D8E7FD974D}" dt="2025-10-23T07:16:55.657" v="0"/>
        <pc:sldMkLst>
          <pc:docMk/>
          <pc:sldMk cId="4174376629" sldId="411"/>
        </pc:sldMkLst>
      </pc:sldChg>
      <pc:sldChg chg="modNotes">
        <pc:chgData name="Tina Dutschmann-Schwarzkopf" userId="6081b456-b66c-493d-bcd4-03c8a85bcf14" providerId="ADAL" clId="{D5C379D4-3D24-4804-905B-26D8E7FD974D}" dt="2025-10-23T07:16:55.657" v="0"/>
        <pc:sldMkLst>
          <pc:docMk/>
          <pc:sldMk cId="1534749219" sldId="422"/>
        </pc:sldMkLst>
      </pc:sldChg>
      <pc:sldChg chg="modNotes">
        <pc:chgData name="Tina Dutschmann-Schwarzkopf" userId="6081b456-b66c-493d-bcd4-03c8a85bcf14" providerId="ADAL" clId="{D5C379D4-3D24-4804-905B-26D8E7FD974D}" dt="2025-10-23T07:16:55.657" v="0"/>
        <pc:sldMkLst>
          <pc:docMk/>
          <pc:sldMk cId="1512600251" sldId="427"/>
        </pc:sldMkLst>
      </pc:sldChg>
      <pc:sldChg chg="modNotes">
        <pc:chgData name="Tina Dutschmann-Schwarzkopf" userId="6081b456-b66c-493d-bcd4-03c8a85bcf14" providerId="ADAL" clId="{D5C379D4-3D24-4804-905B-26D8E7FD974D}" dt="2025-10-23T07:16:55.657" v="0"/>
        <pc:sldMkLst>
          <pc:docMk/>
          <pc:sldMk cId="2783583212" sldId="514"/>
        </pc:sldMkLst>
      </pc:sldChg>
      <pc:sldChg chg="modNotes">
        <pc:chgData name="Tina Dutschmann-Schwarzkopf" userId="6081b456-b66c-493d-bcd4-03c8a85bcf14" providerId="ADAL" clId="{D5C379D4-3D24-4804-905B-26D8E7FD974D}" dt="2025-10-23T07:16:55.657" v="0"/>
        <pc:sldMkLst>
          <pc:docMk/>
          <pc:sldMk cId="1030625379" sldId="683"/>
        </pc:sldMkLst>
      </pc:sldChg>
      <pc:sldChg chg="modNotes">
        <pc:chgData name="Tina Dutschmann-Schwarzkopf" userId="6081b456-b66c-493d-bcd4-03c8a85bcf14" providerId="ADAL" clId="{D5C379D4-3D24-4804-905B-26D8E7FD974D}" dt="2025-10-23T07:16:55.657" v="0"/>
        <pc:sldMkLst>
          <pc:docMk/>
          <pc:sldMk cId="783213576" sldId="975"/>
        </pc:sldMkLst>
      </pc:sldChg>
      <pc:sldChg chg="modNotes">
        <pc:chgData name="Tina Dutschmann-Schwarzkopf" userId="6081b456-b66c-493d-bcd4-03c8a85bcf14" providerId="ADAL" clId="{D5C379D4-3D24-4804-905B-26D8E7FD974D}" dt="2025-10-23T07:16:55.657" v="0"/>
        <pc:sldMkLst>
          <pc:docMk/>
          <pc:sldMk cId="1016508498" sldId="1640"/>
        </pc:sldMkLst>
      </pc:sldChg>
      <pc:sldChg chg="modNotes">
        <pc:chgData name="Tina Dutschmann-Schwarzkopf" userId="6081b456-b66c-493d-bcd4-03c8a85bcf14" providerId="ADAL" clId="{D5C379D4-3D24-4804-905B-26D8E7FD974D}" dt="2025-10-23T07:16:55.657" v="0"/>
        <pc:sldMkLst>
          <pc:docMk/>
          <pc:sldMk cId="656997127" sldId="1895"/>
        </pc:sldMkLst>
      </pc:sldChg>
      <pc:sldChg chg="modNotes">
        <pc:chgData name="Tina Dutschmann-Schwarzkopf" userId="6081b456-b66c-493d-bcd4-03c8a85bcf14" providerId="ADAL" clId="{D5C379D4-3D24-4804-905B-26D8E7FD974D}" dt="2025-10-23T07:16:55.657" v="0"/>
        <pc:sldMkLst>
          <pc:docMk/>
          <pc:sldMk cId="3480918975" sldId="1896"/>
        </pc:sldMkLst>
      </pc:sldChg>
      <pc:sldChg chg="modNotes">
        <pc:chgData name="Tina Dutschmann-Schwarzkopf" userId="6081b456-b66c-493d-bcd4-03c8a85bcf14" providerId="ADAL" clId="{D5C379D4-3D24-4804-905B-26D8E7FD974D}" dt="2025-10-23T07:16:55.657" v="0"/>
        <pc:sldMkLst>
          <pc:docMk/>
          <pc:sldMk cId="142805126" sldId="1897"/>
        </pc:sldMkLst>
      </pc:sldChg>
      <pc:sldChg chg="modNotes">
        <pc:chgData name="Tina Dutschmann-Schwarzkopf" userId="6081b456-b66c-493d-bcd4-03c8a85bcf14" providerId="ADAL" clId="{D5C379D4-3D24-4804-905B-26D8E7FD974D}" dt="2025-10-23T07:16:55.657" v="0"/>
        <pc:sldMkLst>
          <pc:docMk/>
          <pc:sldMk cId="56162704" sldId="2110"/>
        </pc:sldMkLst>
      </pc:sldChg>
      <pc:sldChg chg="modNotes">
        <pc:chgData name="Tina Dutschmann-Schwarzkopf" userId="6081b456-b66c-493d-bcd4-03c8a85bcf14" providerId="ADAL" clId="{D5C379D4-3D24-4804-905B-26D8E7FD974D}" dt="2025-10-23T07:16:55.657" v="0"/>
        <pc:sldMkLst>
          <pc:docMk/>
          <pc:sldMk cId="2342999883" sldId="2144"/>
        </pc:sldMkLst>
      </pc:sldChg>
      <pc:sldChg chg="modNotes">
        <pc:chgData name="Tina Dutschmann-Schwarzkopf" userId="6081b456-b66c-493d-bcd4-03c8a85bcf14" providerId="ADAL" clId="{D5C379D4-3D24-4804-905B-26D8E7FD974D}" dt="2025-10-23T07:16:55.657" v="0"/>
        <pc:sldMkLst>
          <pc:docMk/>
          <pc:sldMk cId="86859114" sldId="2725"/>
        </pc:sldMkLst>
      </pc:sldChg>
      <pc:sldChg chg="modNotes">
        <pc:chgData name="Tina Dutschmann-Schwarzkopf" userId="6081b456-b66c-493d-bcd4-03c8a85bcf14" providerId="ADAL" clId="{D5C379D4-3D24-4804-905B-26D8E7FD974D}" dt="2025-10-23T07:16:55.657" v="0"/>
        <pc:sldMkLst>
          <pc:docMk/>
          <pc:sldMk cId="3739800603" sldId="2841"/>
        </pc:sldMkLst>
      </pc:sldChg>
      <pc:sldChg chg="modNotes">
        <pc:chgData name="Tina Dutschmann-Schwarzkopf" userId="6081b456-b66c-493d-bcd4-03c8a85bcf14" providerId="ADAL" clId="{D5C379D4-3D24-4804-905B-26D8E7FD974D}" dt="2025-10-23T07:16:55.657" v="0"/>
        <pc:sldMkLst>
          <pc:docMk/>
          <pc:sldMk cId="124521935" sldId="2146849060"/>
        </pc:sldMkLst>
      </pc:sldChg>
      <pc:sldChg chg="modNotes">
        <pc:chgData name="Tina Dutschmann-Schwarzkopf" userId="6081b456-b66c-493d-bcd4-03c8a85bcf14" providerId="ADAL" clId="{D5C379D4-3D24-4804-905B-26D8E7FD974D}" dt="2025-10-23T07:16:55.657" v="0"/>
        <pc:sldMkLst>
          <pc:docMk/>
          <pc:sldMk cId="3971141148" sldId="2146849061"/>
        </pc:sldMkLst>
      </pc:sldChg>
      <pc:sldChg chg="modNotes">
        <pc:chgData name="Tina Dutschmann-Schwarzkopf" userId="6081b456-b66c-493d-bcd4-03c8a85bcf14" providerId="ADAL" clId="{D5C379D4-3D24-4804-905B-26D8E7FD974D}" dt="2025-10-23T07:16:55.657" v="0"/>
        <pc:sldMkLst>
          <pc:docMk/>
          <pc:sldMk cId="3054598722" sldId="2146849302"/>
        </pc:sldMkLst>
      </pc:sldChg>
      <pc:sldChg chg="modNotes">
        <pc:chgData name="Tina Dutschmann-Schwarzkopf" userId="6081b456-b66c-493d-bcd4-03c8a85bcf14" providerId="ADAL" clId="{D5C379D4-3D24-4804-905B-26D8E7FD974D}" dt="2025-10-23T07:16:55.657" v="0"/>
        <pc:sldMkLst>
          <pc:docMk/>
          <pc:sldMk cId="3902676034" sldId="2146849802"/>
        </pc:sldMkLst>
      </pc:sldChg>
      <pc:sldChg chg="modNotes">
        <pc:chgData name="Tina Dutschmann-Schwarzkopf" userId="6081b456-b66c-493d-bcd4-03c8a85bcf14" providerId="ADAL" clId="{D5C379D4-3D24-4804-905B-26D8E7FD974D}" dt="2025-10-23T07:16:55.657" v="0"/>
        <pc:sldMkLst>
          <pc:docMk/>
          <pc:sldMk cId="1240706091" sldId="2146849845"/>
        </pc:sldMkLst>
      </pc:sldChg>
      <pc:sldChg chg="modNotes">
        <pc:chgData name="Tina Dutschmann-Schwarzkopf" userId="6081b456-b66c-493d-bcd4-03c8a85bcf14" providerId="ADAL" clId="{D5C379D4-3D24-4804-905B-26D8E7FD974D}" dt="2025-10-23T07:16:55.657" v="0"/>
        <pc:sldMkLst>
          <pc:docMk/>
          <pc:sldMk cId="1104236374" sldId="2146850169"/>
        </pc:sldMkLst>
      </pc:sldChg>
      <pc:sldChg chg="modNotes">
        <pc:chgData name="Tina Dutschmann-Schwarzkopf" userId="6081b456-b66c-493d-bcd4-03c8a85bcf14" providerId="ADAL" clId="{D5C379D4-3D24-4804-905B-26D8E7FD974D}" dt="2025-10-23T07:16:55.657" v="0"/>
        <pc:sldMkLst>
          <pc:docMk/>
          <pc:sldMk cId="3663391174" sldId="2146850170"/>
        </pc:sldMkLst>
      </pc:sldChg>
      <pc:sldChg chg="modNotes">
        <pc:chgData name="Tina Dutschmann-Schwarzkopf" userId="6081b456-b66c-493d-bcd4-03c8a85bcf14" providerId="ADAL" clId="{D5C379D4-3D24-4804-905B-26D8E7FD974D}" dt="2025-10-23T07:16:55.657" v="0"/>
        <pc:sldMkLst>
          <pc:docMk/>
          <pc:sldMk cId="1900741410" sldId="2146850171"/>
        </pc:sldMkLst>
      </pc:sldChg>
      <pc:sldChg chg="modNotes">
        <pc:chgData name="Tina Dutschmann-Schwarzkopf" userId="6081b456-b66c-493d-bcd4-03c8a85bcf14" providerId="ADAL" clId="{D5C379D4-3D24-4804-905B-26D8E7FD974D}" dt="2025-10-23T07:16:55.657" v="0"/>
        <pc:sldMkLst>
          <pc:docMk/>
          <pc:sldMk cId="1187891717" sldId="2146850173"/>
        </pc:sldMkLst>
      </pc:sldChg>
      <pc:sldChg chg="del">
        <pc:chgData name="Tina Dutschmann-Schwarzkopf" userId="6081b456-b66c-493d-bcd4-03c8a85bcf14" providerId="ADAL" clId="{D5C379D4-3D24-4804-905B-26D8E7FD974D}" dt="2025-10-23T09:19:05.056" v="2" actId="47"/>
        <pc:sldMkLst>
          <pc:docMk/>
          <pc:sldMk cId="2226028606" sldId="2146850654"/>
        </pc:sldMkLst>
      </pc:sldChg>
      <pc:sldChg chg="modSp mod">
        <pc:chgData name="Tina Dutschmann-Schwarzkopf" userId="6081b456-b66c-493d-bcd4-03c8a85bcf14" providerId="ADAL" clId="{D5C379D4-3D24-4804-905B-26D8E7FD974D}" dt="2025-10-23T09:19:24.536" v="3" actId="20577"/>
        <pc:sldMkLst>
          <pc:docMk/>
          <pc:sldMk cId="2760917379" sldId="2146850655"/>
        </pc:sldMkLst>
        <pc:spChg chg="mod">
          <ac:chgData name="Tina Dutschmann-Schwarzkopf" userId="6081b456-b66c-493d-bcd4-03c8a85bcf14" providerId="ADAL" clId="{D5C379D4-3D24-4804-905B-26D8E7FD974D}" dt="2025-10-23T09:19:24.536" v="3" actId="20577"/>
          <ac:spMkLst>
            <pc:docMk/>
            <pc:sldMk cId="2760917379" sldId="2146850655"/>
            <ac:spMk id="5" creationId="{1E1D9B2D-EB4D-0F7F-35D4-8A284D4A5093}"/>
          </ac:spMkLst>
        </pc:spChg>
      </pc:sldChg>
    </pc:docChg>
  </pc:docChgLst>
  <pc:docChgLst>
    <pc:chgData name="Tanja Pecher" userId="S::t.pecher@futurevalue.de::7ee9dac6-aa47-4b01-8ca0-4474b5a529f9" providerId="AD" clId="Web-{927376E8-045A-616D-0716-605B96C3B287}"/>
    <pc:docChg chg="addSld delSld modSld modSection">
      <pc:chgData name="Tanja Pecher" userId="S::t.pecher@futurevalue.de::7ee9dac6-aa47-4b01-8ca0-4474b5a529f9" providerId="AD" clId="Web-{927376E8-045A-616D-0716-605B96C3B287}" dt="2025-03-06T10:51:21.196" v="11"/>
      <pc:docMkLst>
        <pc:docMk/>
      </pc:docMkLst>
      <pc:sldChg chg="add del">
        <pc:chgData name="Tanja Pecher" userId="S::t.pecher@futurevalue.de::7ee9dac6-aa47-4b01-8ca0-4474b5a529f9" providerId="AD" clId="Web-{927376E8-045A-616D-0716-605B96C3B287}" dt="2025-03-06T10:51:21.196" v="11"/>
        <pc:sldMkLst>
          <pc:docMk/>
          <pc:sldMk cId="1476829055" sldId="303"/>
        </pc:sldMkLst>
      </pc:sldChg>
      <pc:sldChg chg="modSp">
        <pc:chgData name="Tanja Pecher" userId="S::t.pecher@futurevalue.de::7ee9dac6-aa47-4b01-8ca0-4474b5a529f9" providerId="AD" clId="Web-{927376E8-045A-616D-0716-605B96C3B287}" dt="2025-03-06T10:09:08.498" v="3" actId="1076"/>
        <pc:sldMkLst>
          <pc:docMk/>
          <pc:sldMk cId="2783583212" sldId="514"/>
        </pc:sldMkLst>
      </pc:sldChg>
      <pc:sldChg chg="modSp">
        <pc:chgData name="Tanja Pecher" userId="S::t.pecher@futurevalue.de::7ee9dac6-aa47-4b01-8ca0-4474b5a529f9" providerId="AD" clId="Web-{927376E8-045A-616D-0716-605B96C3B287}" dt="2025-03-06T10:05:09.896" v="2" actId="20577"/>
        <pc:sldMkLst>
          <pc:docMk/>
          <pc:sldMk cId="3416539119" sldId="2146849036"/>
        </pc:sldMkLst>
      </pc:sldChg>
      <pc:sldChg chg="modSp">
        <pc:chgData name="Tanja Pecher" userId="S::t.pecher@futurevalue.de::7ee9dac6-aa47-4b01-8ca0-4474b5a529f9" providerId="AD" clId="Web-{927376E8-045A-616D-0716-605B96C3B287}" dt="2025-03-06T10:50:47.664" v="9" actId="20577"/>
        <pc:sldMkLst>
          <pc:docMk/>
          <pc:sldMk cId="3025376054" sldId="2146849062"/>
        </pc:sldMkLst>
      </pc:sldChg>
      <pc:sldChg chg="add del replId">
        <pc:chgData name="Tanja Pecher" userId="S::t.pecher@futurevalue.de::7ee9dac6-aa47-4b01-8ca0-4474b5a529f9" providerId="AD" clId="Web-{927376E8-045A-616D-0716-605B96C3B287}" dt="2025-03-06T10:50:47.335" v="8"/>
        <pc:sldMkLst>
          <pc:docMk/>
          <pc:sldMk cId="883261675" sldId="2146850169"/>
        </pc:sldMkLst>
      </pc:sldChg>
    </pc:docChg>
  </pc:docChgLst>
  <pc:docChgLst>
    <pc:chgData name="Tina Dutschmann-Schwarzkopf" userId="6081b456-b66c-493d-bcd4-03c8a85bcf14" providerId="ADAL" clId="{B72B109C-820E-4463-AB49-85A9CDCEB179}"/>
    <pc:docChg chg="modSld">
      <pc:chgData name="Tina Dutschmann-Schwarzkopf" userId="6081b456-b66c-493d-bcd4-03c8a85bcf14" providerId="ADAL" clId="{B72B109C-820E-4463-AB49-85A9CDCEB179}" dt="2025-05-22T08:01:22.210" v="3" actId="478"/>
      <pc:docMkLst>
        <pc:docMk/>
      </pc:docMkLst>
      <pc:sldChg chg="delSp modSp mod">
        <pc:chgData name="Tina Dutschmann-Schwarzkopf" userId="6081b456-b66c-493d-bcd4-03c8a85bcf14" providerId="ADAL" clId="{B72B109C-820E-4463-AB49-85A9CDCEB179}" dt="2025-05-22T08:01:02.735" v="2" actId="20577"/>
        <pc:sldMkLst>
          <pc:docMk/>
          <pc:sldMk cId="773161753" sldId="412"/>
        </pc:sldMkLst>
      </pc:sldChg>
      <pc:sldChg chg="delSp modNotes">
        <pc:chgData name="Tina Dutschmann-Schwarzkopf" userId="6081b456-b66c-493d-bcd4-03c8a85bcf14" providerId="ADAL" clId="{B72B109C-820E-4463-AB49-85A9CDCEB179}" dt="2025-05-22T08:01:22.210" v="3" actId="478"/>
        <pc:sldMkLst>
          <pc:docMk/>
          <pc:sldMk cId="4292825565" sldId="2146849944"/>
        </pc:sldMkLst>
      </pc:sldChg>
    </pc:docChg>
  </pc:docChgLst>
  <pc:docChgLst>
    <pc:chgData name="Marco Wolfrum" userId="d2e69bf0-43c7-43fc-a31d-a5c728a4471f" providerId="ADAL" clId="{C66284DF-E9FD-4B69-A3DF-7A8C20A40D1B}"/>
    <pc:docChg chg="undo custSel addSld modSld sldOrd">
      <pc:chgData name="Marco Wolfrum" userId="d2e69bf0-43c7-43fc-a31d-a5c728a4471f" providerId="ADAL" clId="{C66284DF-E9FD-4B69-A3DF-7A8C20A40D1B}" dt="2024-04-25T12:14:35.955" v="71"/>
      <pc:docMkLst>
        <pc:docMk/>
      </pc:docMkLst>
      <pc:sldChg chg="modSp mod">
        <pc:chgData name="Marco Wolfrum" userId="d2e69bf0-43c7-43fc-a31d-a5c728a4471f" providerId="ADAL" clId="{C66284DF-E9FD-4B69-A3DF-7A8C20A40D1B}" dt="2024-04-25T12:04:58.065" v="39" actId="20577"/>
        <pc:sldMkLst>
          <pc:docMk/>
          <pc:sldMk cId="577712087" sldId="341"/>
        </pc:sldMkLst>
      </pc:sldChg>
      <pc:sldChg chg="modSp mod">
        <pc:chgData name="Marco Wolfrum" userId="d2e69bf0-43c7-43fc-a31d-a5c728a4471f" providerId="ADAL" clId="{C66284DF-E9FD-4B69-A3DF-7A8C20A40D1B}" dt="2024-04-25T12:04:47.533" v="38" actId="20577"/>
        <pc:sldMkLst>
          <pc:docMk/>
          <pc:sldMk cId="4159328726" sldId="350"/>
        </pc:sldMkLst>
      </pc:sldChg>
      <pc:sldChg chg="addSp delSp modSp mod">
        <pc:chgData name="Marco Wolfrum" userId="d2e69bf0-43c7-43fc-a31d-a5c728a4471f" providerId="ADAL" clId="{C66284DF-E9FD-4B69-A3DF-7A8C20A40D1B}" dt="2024-04-25T12:07:38.360" v="49" actId="20577"/>
        <pc:sldMkLst>
          <pc:docMk/>
          <pc:sldMk cId="4082421322" sldId="369"/>
        </pc:sldMkLst>
      </pc:sldChg>
      <pc:sldChg chg="modSp mod">
        <pc:chgData name="Marco Wolfrum" userId="d2e69bf0-43c7-43fc-a31d-a5c728a4471f" providerId="ADAL" clId="{C66284DF-E9FD-4B69-A3DF-7A8C20A40D1B}" dt="2024-04-25T12:07:48.040" v="51" actId="6549"/>
        <pc:sldMkLst>
          <pc:docMk/>
          <pc:sldMk cId="3142071098" sldId="370"/>
        </pc:sldMkLst>
      </pc:sldChg>
      <pc:sldChg chg="modSp mod">
        <pc:chgData name="Marco Wolfrum" userId="d2e69bf0-43c7-43fc-a31d-a5c728a4471f" providerId="ADAL" clId="{C66284DF-E9FD-4B69-A3DF-7A8C20A40D1B}" dt="2024-04-25T12:05:42.739" v="41" actId="20577"/>
        <pc:sldMkLst>
          <pc:docMk/>
          <pc:sldMk cId="3671970265" sldId="375"/>
        </pc:sldMkLst>
      </pc:sldChg>
      <pc:sldChg chg="modSp mod">
        <pc:chgData name="Marco Wolfrum" userId="d2e69bf0-43c7-43fc-a31d-a5c728a4471f" providerId="ADAL" clId="{C66284DF-E9FD-4B69-A3DF-7A8C20A40D1B}" dt="2024-04-25T11:57:53.664" v="20" actId="20577"/>
        <pc:sldMkLst>
          <pc:docMk/>
          <pc:sldMk cId="1030625379" sldId="683"/>
        </pc:sldMkLst>
      </pc:sldChg>
      <pc:sldChg chg="modSp mod">
        <pc:chgData name="Marco Wolfrum" userId="d2e69bf0-43c7-43fc-a31d-a5c728a4471f" providerId="ADAL" clId="{C66284DF-E9FD-4B69-A3DF-7A8C20A40D1B}" dt="2024-04-25T12:04:24.883" v="33" actId="20577"/>
        <pc:sldMkLst>
          <pc:docMk/>
          <pc:sldMk cId="3598660461" sldId="952"/>
        </pc:sldMkLst>
      </pc:sldChg>
      <pc:sldChg chg="modSp mod">
        <pc:chgData name="Marco Wolfrum" userId="d2e69bf0-43c7-43fc-a31d-a5c728a4471f" providerId="ADAL" clId="{C66284DF-E9FD-4B69-A3DF-7A8C20A40D1B}" dt="2024-04-25T11:58:27.412" v="23" actId="6549"/>
        <pc:sldMkLst>
          <pc:docMk/>
          <pc:sldMk cId="4154886646" sldId="2720"/>
        </pc:sldMkLst>
      </pc:sldChg>
      <pc:sldChg chg="modSp mod">
        <pc:chgData name="Marco Wolfrum" userId="d2e69bf0-43c7-43fc-a31d-a5c728a4471f" providerId="ADAL" clId="{C66284DF-E9FD-4B69-A3DF-7A8C20A40D1B}" dt="2024-04-25T12:03:12.457" v="31" actId="20577"/>
        <pc:sldMkLst>
          <pc:docMk/>
          <pc:sldMk cId="3739800603" sldId="2841"/>
        </pc:sldMkLst>
      </pc:sldChg>
      <pc:sldChg chg="modSp mod">
        <pc:chgData name="Marco Wolfrum" userId="d2e69bf0-43c7-43fc-a31d-a5c728a4471f" providerId="ADAL" clId="{C66284DF-E9FD-4B69-A3DF-7A8C20A40D1B}" dt="2024-04-25T11:55:16.238" v="2" actId="20577"/>
        <pc:sldMkLst>
          <pc:docMk/>
          <pc:sldMk cId="905154121" sldId="11363"/>
        </pc:sldMkLst>
      </pc:sldChg>
      <pc:sldChg chg="modSp mod">
        <pc:chgData name="Marco Wolfrum" userId="d2e69bf0-43c7-43fc-a31d-a5c728a4471f" providerId="ADAL" clId="{C66284DF-E9FD-4B69-A3DF-7A8C20A40D1B}" dt="2024-04-25T12:02:06.793" v="29" actId="20577"/>
        <pc:sldMkLst>
          <pc:docMk/>
          <pc:sldMk cId="140048098" sldId="11375"/>
        </pc:sldMkLst>
      </pc:sldChg>
      <pc:sldChg chg="modSp mod">
        <pc:chgData name="Marco Wolfrum" userId="d2e69bf0-43c7-43fc-a31d-a5c728a4471f" providerId="ADAL" clId="{C66284DF-E9FD-4B69-A3DF-7A8C20A40D1B}" dt="2024-04-25T12:06:03.905" v="42" actId="6549"/>
        <pc:sldMkLst>
          <pc:docMk/>
          <pc:sldMk cId="3787628361" sldId="11442"/>
        </pc:sldMkLst>
      </pc:sldChg>
      <pc:sldChg chg="modSp mod">
        <pc:chgData name="Marco Wolfrum" userId="d2e69bf0-43c7-43fc-a31d-a5c728a4471f" providerId="ADAL" clId="{C66284DF-E9FD-4B69-A3DF-7A8C20A40D1B}" dt="2024-04-25T11:56:55.410" v="18" actId="1076"/>
        <pc:sldMkLst>
          <pc:docMk/>
          <pc:sldMk cId="0" sldId="2146849346"/>
        </pc:sldMkLst>
      </pc:sldChg>
      <pc:sldChg chg="modSp mod">
        <pc:chgData name="Marco Wolfrum" userId="d2e69bf0-43c7-43fc-a31d-a5c728a4471f" providerId="ADAL" clId="{C66284DF-E9FD-4B69-A3DF-7A8C20A40D1B}" dt="2024-04-25T12:02:20.223" v="30" actId="6549"/>
        <pc:sldMkLst>
          <pc:docMk/>
          <pc:sldMk cId="3440945111" sldId="2146849943"/>
        </pc:sldMkLst>
      </pc:sldChg>
      <pc:sldChg chg="modSp add mod ord">
        <pc:chgData name="Marco Wolfrum" userId="d2e69bf0-43c7-43fc-a31d-a5c728a4471f" providerId="ADAL" clId="{C66284DF-E9FD-4B69-A3DF-7A8C20A40D1B}" dt="2024-04-25T12:14:35.955" v="71"/>
        <pc:sldMkLst>
          <pc:docMk/>
          <pc:sldMk cId="881050626" sldId="214685016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5BD251-1108-4C11-8D85-0C5ADBE804D3}"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de-DE"/>
        </a:p>
      </dgm:t>
    </dgm:pt>
    <dgm:pt modelId="{A6A6DDEA-068A-4C54-81F7-AFA79CF0C538}">
      <dgm:prSet phldrT="[Text]" custT="1"/>
      <dgm:spPr>
        <a:xfrm>
          <a:off x="1707539" y="1085"/>
          <a:ext cx="904921" cy="588199"/>
        </a:xfrm>
        <a:solidFill>
          <a:srgbClr val="536592"/>
        </a:solidFill>
        <a:ln w="25400" cap="flat" cmpd="sng" algn="ctr">
          <a:solidFill>
            <a:srgbClr val="FFFFFF">
              <a:hueOff val="0"/>
              <a:satOff val="0"/>
              <a:lumOff val="0"/>
              <a:alphaOff val="0"/>
            </a:srgbClr>
          </a:solidFill>
          <a:prstDash val="solid"/>
        </a:ln>
        <a:effectLst/>
      </dgm:spPr>
      <dgm:t>
        <a:bodyPr/>
        <a:lstStyle/>
        <a:p>
          <a:r>
            <a:rPr lang="de-DE" sz="900" b="1" dirty="0">
              <a:solidFill>
                <a:srgbClr val="FFFFFF"/>
              </a:solidFill>
              <a:latin typeface="Arial"/>
              <a:ea typeface="+mn-ea"/>
              <a:cs typeface="+mn-cs"/>
            </a:rPr>
            <a:t>Einleitung</a:t>
          </a:r>
        </a:p>
      </dgm:t>
    </dgm:pt>
    <dgm:pt modelId="{B8F95A55-FFFB-477F-B9EC-97CED5EA6790}" type="parTrans" cxnId="{D764E12B-250A-4C6C-82FA-A87B9FF369EA}">
      <dgm:prSet/>
      <dgm:spPr/>
      <dgm:t>
        <a:bodyPr/>
        <a:lstStyle/>
        <a:p>
          <a:endParaRPr lang="de-DE" sz="900"/>
        </a:p>
      </dgm:t>
    </dgm:pt>
    <dgm:pt modelId="{FA7309DB-A2F8-40C2-9570-9C935A62C765}" type="sibTrans" cxnId="{D764E12B-250A-4C6C-82FA-A87B9FF369EA}">
      <dgm:prSet/>
      <dgm:spPr>
        <a:xfrm>
          <a:off x="284906" y="226468"/>
          <a:ext cx="3355794" cy="3355794"/>
        </a:xfrm>
        <a:noFill/>
        <a:ln w="19050" cap="flat" cmpd="sng" algn="ctr">
          <a:solidFill>
            <a:srgbClr val="333333"/>
          </a:solidFill>
          <a:prstDash val="solid"/>
          <a:tailEnd type="arrow"/>
        </a:ln>
        <a:effectLst/>
      </dgm:spPr>
      <dgm:t>
        <a:bodyPr/>
        <a:lstStyle/>
        <a:p>
          <a:endParaRPr lang="de-DE" sz="900" dirty="0"/>
        </a:p>
      </dgm:t>
    </dgm:pt>
    <dgm:pt modelId="{1A58A133-B1B0-44AB-8586-B772B711078D}">
      <dgm:prSet phldrT="[Text]" custT="1"/>
      <dgm:spPr>
        <a:xfrm>
          <a:off x="2529168" y="3117012"/>
          <a:ext cx="904921" cy="588199"/>
        </a:xfrm>
        <a:solidFill>
          <a:srgbClr val="536592"/>
        </a:solidFill>
        <a:ln w="25400" cap="flat" cmpd="sng" algn="ctr">
          <a:solidFill>
            <a:srgbClr val="FFFFFF">
              <a:hueOff val="0"/>
              <a:satOff val="0"/>
              <a:lumOff val="0"/>
              <a:alphaOff val="0"/>
            </a:srgbClr>
          </a:solidFill>
          <a:prstDash val="solid"/>
        </a:ln>
        <a:effectLst/>
      </dgm:spPr>
      <dgm:t>
        <a:bodyPr/>
        <a:lstStyle/>
        <a:p>
          <a:r>
            <a:rPr lang="de-DE" sz="900" b="1" dirty="0">
              <a:solidFill>
                <a:srgbClr val="FFFFFF"/>
              </a:solidFill>
              <a:latin typeface="Arial"/>
              <a:ea typeface="+mn-ea"/>
              <a:cs typeface="+mn-cs"/>
            </a:rPr>
            <a:t>Ziel- und Strategie-definition  </a:t>
          </a:r>
        </a:p>
      </dgm:t>
    </dgm:pt>
    <dgm:pt modelId="{B4A95FDE-EB38-4B9A-BAF6-21F41C3AA1BB}" type="parTrans" cxnId="{C4E17126-7FFF-4862-973C-B81BE406B184}">
      <dgm:prSet/>
      <dgm:spPr/>
      <dgm:t>
        <a:bodyPr/>
        <a:lstStyle/>
        <a:p>
          <a:endParaRPr lang="de-DE" sz="900"/>
        </a:p>
      </dgm:t>
    </dgm:pt>
    <dgm:pt modelId="{9AAEE96E-FD55-40F9-8C1F-C95973A19F8E}" type="sibTrans" cxnId="{C4E17126-7FFF-4862-973C-B81BE406B184}">
      <dgm:prSet/>
      <dgm:spPr>
        <a:xfrm>
          <a:off x="425474" y="286747"/>
          <a:ext cx="3355794" cy="3355794"/>
        </a:xfrm>
        <a:noFill/>
        <a:ln w="19050" cap="flat" cmpd="sng" algn="ctr">
          <a:solidFill>
            <a:srgbClr val="333333"/>
          </a:solidFill>
          <a:prstDash val="solid"/>
          <a:tailEnd type="arrow"/>
        </a:ln>
        <a:effectLst/>
      </dgm:spPr>
      <dgm:t>
        <a:bodyPr/>
        <a:lstStyle/>
        <a:p>
          <a:endParaRPr lang="de-DE" sz="900" dirty="0"/>
        </a:p>
      </dgm:t>
    </dgm:pt>
    <dgm:pt modelId="{A18A773B-757B-4F0A-A435-38D8551AC6D4}">
      <dgm:prSet phldrT="[Text]" custT="1"/>
      <dgm:spPr>
        <a:xfrm>
          <a:off x="979526" y="3190715"/>
          <a:ext cx="904921" cy="588199"/>
        </a:xfrm>
        <a:solidFill>
          <a:srgbClr val="536592"/>
        </a:solidFill>
        <a:ln w="25400" cap="flat" cmpd="sng" algn="ctr">
          <a:solidFill>
            <a:srgbClr val="FFFFFF">
              <a:hueOff val="0"/>
              <a:satOff val="0"/>
              <a:lumOff val="0"/>
              <a:alphaOff val="0"/>
            </a:srgbClr>
          </a:solidFill>
          <a:prstDash val="solid"/>
        </a:ln>
        <a:effectLst/>
      </dgm:spPr>
      <dgm:t>
        <a:bodyPr lIns="0" rIns="0"/>
        <a:lstStyle/>
        <a:p>
          <a:r>
            <a:rPr lang="de-DE" sz="900" b="1" dirty="0">
              <a:solidFill>
                <a:srgbClr val="FFFFFF"/>
              </a:solidFill>
              <a:latin typeface="Arial"/>
              <a:ea typeface="+mn-ea"/>
              <a:cs typeface="+mn-cs"/>
            </a:rPr>
            <a:t>Strategische Planung </a:t>
          </a:r>
        </a:p>
      </dgm:t>
    </dgm:pt>
    <dgm:pt modelId="{30B5AB46-6FE8-4BC7-88D5-15D63648AD46}" type="parTrans" cxnId="{59EFC2E0-F14D-43ED-9236-3B2784B451C6}">
      <dgm:prSet/>
      <dgm:spPr/>
      <dgm:t>
        <a:bodyPr/>
        <a:lstStyle/>
        <a:p>
          <a:endParaRPr lang="de-DE" sz="900"/>
        </a:p>
      </dgm:t>
    </dgm:pt>
    <dgm:pt modelId="{79706C32-A141-40FF-B112-5E84DD4DEC58}" type="sibTrans" cxnId="{59EFC2E0-F14D-43ED-9236-3B2784B451C6}">
      <dgm:prSet/>
      <dgm:spPr>
        <a:xfrm>
          <a:off x="656379" y="488182"/>
          <a:ext cx="3355794" cy="3355794"/>
        </a:xfrm>
        <a:noFill/>
        <a:ln w="19050" cap="flat" cmpd="sng" algn="ctr">
          <a:solidFill>
            <a:srgbClr val="333333"/>
          </a:solidFill>
          <a:prstDash val="solid"/>
          <a:tailEnd type="arrow"/>
        </a:ln>
        <a:effectLst/>
      </dgm:spPr>
      <dgm:t>
        <a:bodyPr/>
        <a:lstStyle/>
        <a:p>
          <a:endParaRPr lang="de-DE" sz="900" dirty="0"/>
        </a:p>
      </dgm:t>
    </dgm:pt>
    <dgm:pt modelId="{D471E8B4-101A-4E86-866B-4C6ADB3FB8EF}">
      <dgm:prSet phldrT="[Text]" custT="1"/>
      <dgm:spPr>
        <a:xfrm>
          <a:off x="146567" y="1814595"/>
          <a:ext cx="904921" cy="810138"/>
        </a:xfrm>
        <a:solidFill>
          <a:srgbClr val="536592"/>
        </a:solidFill>
        <a:ln w="25400" cap="flat" cmpd="sng" algn="ctr">
          <a:solidFill>
            <a:srgbClr val="FFFFFF">
              <a:hueOff val="0"/>
              <a:satOff val="0"/>
              <a:lumOff val="0"/>
              <a:alphaOff val="0"/>
            </a:srgbClr>
          </a:solidFill>
          <a:prstDash val="solid"/>
        </a:ln>
        <a:effectLst/>
      </dgm:spPr>
      <dgm:t>
        <a:bodyPr tIns="0" bIns="0"/>
        <a:lstStyle/>
        <a:p>
          <a:r>
            <a:rPr lang="de-DE" sz="900" b="1" dirty="0">
              <a:solidFill>
                <a:srgbClr val="FFFFFF"/>
              </a:solidFill>
              <a:latin typeface="Arial"/>
              <a:ea typeface="+mn-ea"/>
              <a:cs typeface="+mn-cs"/>
            </a:rPr>
            <a:t>Operative Planung </a:t>
          </a:r>
        </a:p>
      </dgm:t>
    </dgm:pt>
    <dgm:pt modelId="{E7792933-05B9-4A20-A933-8E6262B85E94}" type="parTrans" cxnId="{FE06604E-DAAA-4C57-A82F-9FE71405A752}">
      <dgm:prSet/>
      <dgm:spPr/>
      <dgm:t>
        <a:bodyPr/>
        <a:lstStyle/>
        <a:p>
          <a:endParaRPr lang="de-DE" sz="900"/>
        </a:p>
      </dgm:t>
    </dgm:pt>
    <dgm:pt modelId="{FC091EAF-0BDC-4110-AA0F-41927359A50F}" type="sibTrans" cxnId="{FE06604E-DAAA-4C57-A82F-9FE71405A752}">
      <dgm:prSet/>
      <dgm:spPr>
        <a:xfrm>
          <a:off x="584847" y="39932"/>
          <a:ext cx="3355794" cy="3355794"/>
        </a:xfrm>
        <a:noFill/>
        <a:ln w="19050" cap="flat" cmpd="sng" algn="ctr">
          <a:solidFill>
            <a:srgbClr val="333333"/>
          </a:solidFill>
          <a:prstDash val="solid"/>
          <a:tailEnd type="arrow"/>
        </a:ln>
        <a:effectLst/>
      </dgm:spPr>
      <dgm:t>
        <a:bodyPr/>
        <a:lstStyle/>
        <a:p>
          <a:endParaRPr lang="de-DE" sz="900" dirty="0"/>
        </a:p>
      </dgm:t>
    </dgm:pt>
    <dgm:pt modelId="{EA67A453-8DE1-4565-8AD7-39386B1DAE2C}">
      <dgm:prSet phldrT="[Text]" custT="1"/>
      <dgm:spPr>
        <a:xfrm>
          <a:off x="395706" y="632830"/>
          <a:ext cx="904921" cy="588199"/>
        </a:xfrm>
        <a:solidFill>
          <a:srgbClr val="536592"/>
        </a:solidFill>
        <a:ln w="25400" cap="flat" cmpd="sng" algn="ctr">
          <a:solidFill>
            <a:srgbClr val="FFFFFF">
              <a:hueOff val="0"/>
              <a:satOff val="0"/>
              <a:lumOff val="0"/>
              <a:alphaOff val="0"/>
            </a:srgbClr>
          </a:solidFill>
          <a:prstDash val="solid"/>
        </a:ln>
        <a:effectLst/>
      </dgm:spPr>
      <dgm:t>
        <a:bodyPr lIns="0" rIns="0"/>
        <a:lstStyle/>
        <a:p>
          <a:r>
            <a:rPr lang="de-DE" sz="900" b="1" dirty="0">
              <a:solidFill>
                <a:srgbClr val="FFFFFF"/>
              </a:solidFill>
              <a:latin typeface="Arial"/>
              <a:ea typeface="+mn-ea"/>
              <a:cs typeface="+mn-cs"/>
            </a:rPr>
            <a:t>Revolvierung und Vergleiche </a:t>
          </a:r>
        </a:p>
      </dgm:t>
    </dgm:pt>
    <dgm:pt modelId="{C4079F76-34EA-42F1-9233-0D8F005B3878}" type="parTrans" cxnId="{203E12AE-59E4-40BE-BABC-1340B6F5606A}">
      <dgm:prSet/>
      <dgm:spPr/>
      <dgm:t>
        <a:bodyPr/>
        <a:lstStyle/>
        <a:p>
          <a:endParaRPr lang="de-DE" sz="900"/>
        </a:p>
      </dgm:t>
    </dgm:pt>
    <dgm:pt modelId="{129D5B3A-C774-4998-AFBA-FC7625CECE4C}" type="sibTrans" cxnId="{203E12AE-59E4-40BE-BABC-1340B6F5606A}">
      <dgm:prSet/>
      <dgm:spPr>
        <a:xfrm>
          <a:off x="482102" y="295184"/>
          <a:ext cx="3355794" cy="3355794"/>
        </a:xfrm>
        <a:noFill/>
        <a:ln w="19050" cap="flat" cmpd="sng" algn="ctr">
          <a:solidFill>
            <a:srgbClr val="333333"/>
          </a:solidFill>
          <a:prstDash val="solid"/>
          <a:tailEnd type="arrow"/>
        </a:ln>
        <a:effectLst/>
      </dgm:spPr>
      <dgm:t>
        <a:bodyPr/>
        <a:lstStyle/>
        <a:p>
          <a:endParaRPr lang="de-DE" sz="900" dirty="0"/>
        </a:p>
      </dgm:t>
    </dgm:pt>
    <dgm:pt modelId="{2FC4BCB3-2B57-4E74-9C35-F1B395065188}">
      <dgm:prSet custT="1"/>
      <dgm:spPr>
        <a:xfrm>
          <a:off x="3019372" y="785227"/>
          <a:ext cx="904921" cy="588199"/>
        </a:xfrm>
        <a:solidFill>
          <a:srgbClr val="536592"/>
        </a:solidFill>
        <a:ln w="25400" cap="flat" cmpd="sng" algn="ctr">
          <a:solidFill>
            <a:srgbClr val="FFFFFF">
              <a:hueOff val="0"/>
              <a:satOff val="0"/>
              <a:lumOff val="0"/>
              <a:alphaOff val="0"/>
            </a:srgbClr>
          </a:solidFill>
          <a:prstDash val="solid"/>
        </a:ln>
        <a:effectLst/>
      </dgm:spPr>
      <dgm:t>
        <a:bodyPr/>
        <a:lstStyle/>
        <a:p>
          <a:r>
            <a:rPr lang="de-DE" sz="900" b="1" dirty="0">
              <a:solidFill>
                <a:srgbClr val="FFFFFF"/>
              </a:solidFill>
              <a:latin typeface="Arial"/>
              <a:ea typeface="+mn-ea"/>
              <a:cs typeface="+mn-cs"/>
            </a:rPr>
            <a:t>Gesetzl. Grundlagen und Grundsätze  </a:t>
          </a:r>
        </a:p>
      </dgm:t>
    </dgm:pt>
    <dgm:pt modelId="{217C4154-0C37-4C43-B886-3BCF9B805AE4}" type="parTrans" cxnId="{5D5EA37D-1397-433B-A2FB-46DE1D4F6C1C}">
      <dgm:prSet/>
      <dgm:spPr/>
      <dgm:t>
        <a:bodyPr/>
        <a:lstStyle/>
        <a:p>
          <a:endParaRPr lang="de-DE" sz="900"/>
        </a:p>
      </dgm:t>
    </dgm:pt>
    <dgm:pt modelId="{B4AD7C5E-3399-4C7D-B936-51A148576610}" type="sibTrans" cxnId="{5D5EA37D-1397-433B-A2FB-46DE1D4F6C1C}">
      <dgm:prSet/>
      <dgm:spPr>
        <a:xfrm>
          <a:off x="485857" y="511766"/>
          <a:ext cx="3355794" cy="3355794"/>
        </a:xfrm>
        <a:noFill/>
        <a:ln w="19050" cap="flat" cmpd="sng" algn="ctr">
          <a:solidFill>
            <a:srgbClr val="333333"/>
          </a:solidFill>
          <a:prstDash val="solid"/>
          <a:tailEnd type="arrow"/>
        </a:ln>
        <a:effectLst/>
      </dgm:spPr>
      <dgm:t>
        <a:bodyPr/>
        <a:lstStyle/>
        <a:p>
          <a:endParaRPr lang="de-DE" sz="900" dirty="0"/>
        </a:p>
      </dgm:t>
    </dgm:pt>
    <dgm:pt modelId="{4944DD5A-2C94-4914-8DDD-7A8560C4BE2E}">
      <dgm:prSet custT="1"/>
      <dgm:spPr>
        <a:xfrm>
          <a:off x="3343367" y="2052349"/>
          <a:ext cx="904921" cy="588199"/>
        </a:xfrm>
        <a:solidFill>
          <a:srgbClr val="536592"/>
        </a:solidFill>
        <a:ln w="25400" cap="flat" cmpd="sng" algn="ctr">
          <a:solidFill>
            <a:srgbClr val="FFFFFF">
              <a:hueOff val="0"/>
              <a:satOff val="0"/>
              <a:lumOff val="0"/>
              <a:alphaOff val="0"/>
            </a:srgbClr>
          </a:solidFill>
          <a:prstDash val="solid"/>
        </a:ln>
        <a:effectLst/>
      </dgm:spPr>
      <dgm:t>
        <a:bodyPr/>
        <a:lstStyle/>
        <a:p>
          <a:r>
            <a:rPr lang="de-DE" sz="900" b="1" dirty="0">
              <a:solidFill>
                <a:srgbClr val="FFFFFF"/>
              </a:solidFill>
              <a:latin typeface="Arial"/>
              <a:ea typeface="+mn-ea"/>
              <a:cs typeface="+mn-cs"/>
            </a:rPr>
            <a:t>Analyse</a:t>
          </a:r>
        </a:p>
      </dgm:t>
    </dgm:pt>
    <dgm:pt modelId="{7F6C4AEE-D878-4395-92F9-89CCBCBFC775}" type="parTrans" cxnId="{53B80E97-4131-4107-A2B2-B6E2C03CFDDC}">
      <dgm:prSet/>
      <dgm:spPr/>
      <dgm:t>
        <a:bodyPr/>
        <a:lstStyle/>
        <a:p>
          <a:endParaRPr lang="de-DE" sz="900"/>
        </a:p>
      </dgm:t>
    </dgm:pt>
    <dgm:pt modelId="{A4129AF3-2975-4A07-A654-EDF29BE6AE4D}" type="sibTrans" cxnId="{53B80E97-4131-4107-A2B2-B6E2C03CFDDC}">
      <dgm:prSet/>
      <dgm:spPr>
        <a:xfrm>
          <a:off x="508186" y="237986"/>
          <a:ext cx="3355794" cy="3355794"/>
        </a:xfrm>
        <a:noFill/>
        <a:ln w="19050" cap="flat" cmpd="sng" algn="ctr">
          <a:solidFill>
            <a:srgbClr val="333333"/>
          </a:solidFill>
          <a:prstDash val="solid"/>
          <a:tailEnd type="arrow"/>
        </a:ln>
        <a:effectLst/>
      </dgm:spPr>
      <dgm:t>
        <a:bodyPr/>
        <a:lstStyle/>
        <a:p>
          <a:endParaRPr lang="de-DE" sz="900" dirty="0"/>
        </a:p>
      </dgm:t>
    </dgm:pt>
    <dgm:pt modelId="{C0D1586E-7EE4-4E83-AD28-B1BF08B583E8}" type="pres">
      <dgm:prSet presAssocID="{365BD251-1108-4C11-8D85-0C5ADBE804D3}" presName="cycle" presStyleCnt="0">
        <dgm:presLayoutVars>
          <dgm:dir/>
          <dgm:resizeHandles val="exact"/>
        </dgm:presLayoutVars>
      </dgm:prSet>
      <dgm:spPr/>
    </dgm:pt>
    <dgm:pt modelId="{010C05DE-102A-43FA-87D6-DE94E888155A}" type="pres">
      <dgm:prSet presAssocID="{A6A6DDEA-068A-4C54-81F7-AFA79CF0C538}" presName="node" presStyleLbl="node1" presStyleIdx="0" presStyleCnt="7" custRadScaleRad="99949" custRadScaleInc="-7476">
        <dgm:presLayoutVars>
          <dgm:bulletEnabled val="1"/>
        </dgm:presLayoutVars>
      </dgm:prSet>
      <dgm:spPr>
        <a:prstGeom prst="roundRect">
          <a:avLst/>
        </a:prstGeom>
      </dgm:spPr>
    </dgm:pt>
    <dgm:pt modelId="{42D5CA67-CBE4-4C05-8990-E59FE6C77840}" type="pres">
      <dgm:prSet presAssocID="{A6A6DDEA-068A-4C54-81F7-AFA79CF0C538}" presName="spNode" presStyleCnt="0"/>
      <dgm:spPr/>
    </dgm:pt>
    <dgm:pt modelId="{F85269C8-A548-488B-A7B3-286817FC579C}" type="pres">
      <dgm:prSet presAssocID="{FA7309DB-A2F8-40C2-9570-9C935A62C765}" presName="sibTrans" presStyleLbl="sibTrans1D1" presStyleIdx="0" presStyleCnt="7"/>
      <dgm:spPr>
        <a:custGeom>
          <a:avLst/>
          <a:gdLst/>
          <a:ahLst/>
          <a:cxnLst/>
          <a:rect l="0" t="0" r="0" b="0"/>
          <a:pathLst>
            <a:path>
              <a:moveTo>
                <a:pt x="2460838" y="193868"/>
              </a:moveTo>
              <a:arcTo wR="1677897" hR="1677897" stAng="17868908" swAng="918848"/>
            </a:path>
          </a:pathLst>
        </a:custGeom>
      </dgm:spPr>
    </dgm:pt>
    <dgm:pt modelId="{B046BDB2-7C7A-4D7A-A848-A751583E7363}" type="pres">
      <dgm:prSet presAssocID="{2FC4BCB3-2B57-4E74-9C35-F1B395065188}" presName="node" presStyleLbl="node1" presStyleIdx="1" presStyleCnt="7" custRadScaleRad="94604" custRadScaleInc="25111">
        <dgm:presLayoutVars>
          <dgm:bulletEnabled val="1"/>
        </dgm:presLayoutVars>
      </dgm:prSet>
      <dgm:spPr>
        <a:prstGeom prst="roundRect">
          <a:avLst/>
        </a:prstGeom>
      </dgm:spPr>
    </dgm:pt>
    <dgm:pt modelId="{CF505257-3355-42EA-838F-095BB10850C5}" type="pres">
      <dgm:prSet presAssocID="{2FC4BCB3-2B57-4E74-9C35-F1B395065188}" presName="spNode" presStyleCnt="0"/>
      <dgm:spPr/>
    </dgm:pt>
    <dgm:pt modelId="{805C8003-A65E-4A22-9829-D751796DF373}" type="pres">
      <dgm:prSet presAssocID="{B4AD7C5E-3399-4C7D-B936-51A148576610}" presName="sibTrans" presStyleLbl="sibTrans1D1" presStyleIdx="1" presStyleCnt="7"/>
      <dgm:spPr>
        <a:custGeom>
          <a:avLst/>
          <a:gdLst/>
          <a:ahLst/>
          <a:cxnLst/>
          <a:rect l="0" t="0" r="0" b="0"/>
          <a:pathLst>
            <a:path>
              <a:moveTo>
                <a:pt x="3207590" y="988420"/>
              </a:moveTo>
              <a:arcTo wR="1677897" hR="1677897" stAng="20144252" swAng="883337"/>
            </a:path>
          </a:pathLst>
        </a:custGeom>
      </dgm:spPr>
    </dgm:pt>
    <dgm:pt modelId="{68084282-F2A9-46CC-AB04-FABE812FC93D}" type="pres">
      <dgm:prSet presAssocID="{4944DD5A-2C94-4914-8DDD-7A8560C4BE2E}" presName="node" presStyleLbl="node1" presStyleIdx="2" presStyleCnt="7">
        <dgm:presLayoutVars>
          <dgm:bulletEnabled val="1"/>
        </dgm:presLayoutVars>
      </dgm:prSet>
      <dgm:spPr>
        <a:prstGeom prst="roundRect">
          <a:avLst/>
        </a:prstGeom>
      </dgm:spPr>
    </dgm:pt>
    <dgm:pt modelId="{14ABB927-5633-473C-B956-E39601A722AB}" type="pres">
      <dgm:prSet presAssocID="{4944DD5A-2C94-4914-8DDD-7A8560C4BE2E}" presName="spNode" presStyleCnt="0"/>
      <dgm:spPr/>
    </dgm:pt>
    <dgm:pt modelId="{A8392194-CA1C-4825-A3EF-B310C78B99A1}" type="pres">
      <dgm:prSet presAssocID="{A4129AF3-2975-4A07-A654-EDF29BE6AE4D}" presName="sibTrans" presStyleLbl="sibTrans1D1" presStyleIdx="2" presStyleCnt="7"/>
      <dgm:spPr>
        <a:custGeom>
          <a:avLst/>
          <a:gdLst/>
          <a:ahLst/>
          <a:cxnLst/>
          <a:rect l="0" t="0" r="0" b="0"/>
          <a:pathLst>
            <a:path>
              <a:moveTo>
                <a:pt x="3136936" y="2506476"/>
              </a:moveTo>
              <a:arcTo wR="1677897" hR="1677897" stAng="1775518" swAng="727004"/>
            </a:path>
          </a:pathLst>
        </a:custGeom>
      </dgm:spPr>
    </dgm:pt>
    <dgm:pt modelId="{890896E0-006D-4FA3-A7F6-3F009825E4A7}" type="pres">
      <dgm:prSet presAssocID="{1A58A133-B1B0-44AB-8586-B772B711078D}" presName="node" presStyleLbl="node1" presStyleIdx="3" presStyleCnt="7" custRadScaleRad="98707" custRadScaleInc="-23494">
        <dgm:presLayoutVars>
          <dgm:bulletEnabled val="1"/>
        </dgm:presLayoutVars>
      </dgm:prSet>
      <dgm:spPr>
        <a:prstGeom prst="roundRect">
          <a:avLst/>
        </a:prstGeom>
      </dgm:spPr>
    </dgm:pt>
    <dgm:pt modelId="{7D5825E9-333B-4035-A25B-A1A5F8E792AE}" type="pres">
      <dgm:prSet presAssocID="{1A58A133-B1B0-44AB-8586-B772B711078D}" presName="spNode" presStyleCnt="0"/>
      <dgm:spPr/>
    </dgm:pt>
    <dgm:pt modelId="{037E5212-19D2-4697-912F-91AFAC6435C6}" type="pres">
      <dgm:prSet presAssocID="{9AAEE96E-FD55-40F9-8C1F-C95973A19F8E}" presName="sibTrans" presStyleLbl="sibTrans1D1" presStyleIdx="3" presStyleCnt="7"/>
      <dgm:spPr>
        <a:custGeom>
          <a:avLst/>
          <a:gdLst/>
          <a:ahLst/>
          <a:cxnLst/>
          <a:rect l="0" t="0" r="0" b="0"/>
          <a:pathLst>
            <a:path>
              <a:moveTo>
                <a:pt x="1977586" y="3328813"/>
              </a:moveTo>
              <a:arcTo wR="1677897" hR="1677897" stAng="4782672" swAng="802440"/>
            </a:path>
          </a:pathLst>
        </a:custGeom>
      </dgm:spPr>
    </dgm:pt>
    <dgm:pt modelId="{9CB6F7F0-E451-46ED-AF9F-E502CFA1A395}" type="pres">
      <dgm:prSet presAssocID="{A18A773B-757B-4F0A-A435-38D8551AC6D4}" presName="node" presStyleLbl="node1" presStyleIdx="4" presStyleCnt="7">
        <dgm:presLayoutVars>
          <dgm:bulletEnabled val="1"/>
        </dgm:presLayoutVars>
      </dgm:prSet>
      <dgm:spPr>
        <a:prstGeom prst="roundRect">
          <a:avLst/>
        </a:prstGeom>
      </dgm:spPr>
    </dgm:pt>
    <dgm:pt modelId="{F15B9F17-1141-414E-9F0D-A98C3C593BD6}" type="pres">
      <dgm:prSet presAssocID="{A18A773B-757B-4F0A-A435-38D8551AC6D4}" presName="spNode" presStyleCnt="0"/>
      <dgm:spPr/>
    </dgm:pt>
    <dgm:pt modelId="{4D5B7B80-9BA7-4E24-895E-A384534FA7D9}" type="pres">
      <dgm:prSet presAssocID="{79706C32-A141-40FF-B112-5E84DD4DEC58}" presName="sibTrans" presStyleLbl="sibTrans1D1" presStyleIdx="4" presStyleCnt="7"/>
      <dgm:spPr>
        <a:custGeom>
          <a:avLst/>
          <a:gdLst/>
          <a:ahLst/>
          <a:cxnLst/>
          <a:rect l="0" t="0" r="0" b="0"/>
          <a:pathLst>
            <a:path>
              <a:moveTo>
                <a:pt x="275644" y="2599323"/>
              </a:moveTo>
              <a:arcTo wR="1677897" hR="1677897" stAng="8801455" swAng="787002"/>
            </a:path>
          </a:pathLst>
        </a:custGeom>
      </dgm:spPr>
    </dgm:pt>
    <dgm:pt modelId="{81AC7E9F-78A4-4081-9048-FE2BE4DB7CA0}" type="pres">
      <dgm:prSet presAssocID="{D471E8B4-101A-4E86-866B-4C6ADB3FB8EF}" presName="node" presStyleLbl="node1" presStyleIdx="5" presStyleCnt="7" custScaleY="137732" custRadScaleRad="94185" custRadScaleInc="22636">
        <dgm:presLayoutVars>
          <dgm:bulletEnabled val="1"/>
        </dgm:presLayoutVars>
      </dgm:prSet>
      <dgm:spPr>
        <a:prstGeom prst="roundRect">
          <a:avLst/>
        </a:prstGeom>
      </dgm:spPr>
    </dgm:pt>
    <dgm:pt modelId="{E37A5D40-1300-4879-B5C4-28DCD1DEA2EF}" type="pres">
      <dgm:prSet presAssocID="{D471E8B4-101A-4E86-866B-4C6ADB3FB8EF}" presName="spNode" presStyleCnt="0"/>
      <dgm:spPr/>
    </dgm:pt>
    <dgm:pt modelId="{5D7F02E8-B43D-4252-93AB-A99861162217}" type="pres">
      <dgm:prSet presAssocID="{FC091EAF-0BDC-4110-AA0F-41927359A50F}" presName="sibTrans" presStyleLbl="sibTrans1D1" presStyleIdx="5" presStyleCnt="7"/>
      <dgm:spPr>
        <a:custGeom>
          <a:avLst/>
          <a:gdLst/>
          <a:ahLst/>
          <a:cxnLst/>
          <a:rect l="0" t="0" r="0" b="0"/>
          <a:pathLst>
            <a:path>
              <a:moveTo>
                <a:pt x="154" y="1655123"/>
              </a:moveTo>
              <a:arcTo wR="1677897" hR="1677897" stAng="10846661" swAng="741665"/>
            </a:path>
          </a:pathLst>
        </a:custGeom>
      </dgm:spPr>
    </dgm:pt>
    <dgm:pt modelId="{875BC22A-AC88-4635-B888-2977B01430B3}" type="pres">
      <dgm:prSet presAssocID="{EA67A453-8DE1-4565-8AD7-39386B1DAE2C}" presName="node" presStyleLbl="node1" presStyleIdx="6" presStyleCnt="7">
        <dgm:presLayoutVars>
          <dgm:bulletEnabled val="1"/>
        </dgm:presLayoutVars>
      </dgm:prSet>
      <dgm:spPr>
        <a:prstGeom prst="roundRect">
          <a:avLst/>
        </a:prstGeom>
      </dgm:spPr>
    </dgm:pt>
    <dgm:pt modelId="{7C9C3712-8E31-4476-8381-D3921CDFC1A6}" type="pres">
      <dgm:prSet presAssocID="{EA67A453-8DE1-4565-8AD7-39386B1DAE2C}" presName="spNode" presStyleCnt="0"/>
      <dgm:spPr/>
    </dgm:pt>
    <dgm:pt modelId="{6FF7B1DF-0771-4C04-B3E4-25CF34E07CB0}" type="pres">
      <dgm:prSet presAssocID="{129D5B3A-C774-4998-AFBA-FC7625CECE4C}" presName="sibTrans" presStyleLbl="sibTrans1D1" presStyleIdx="6" presStyleCnt="7"/>
      <dgm:spPr>
        <a:custGeom>
          <a:avLst/>
          <a:gdLst/>
          <a:ahLst/>
          <a:cxnLst/>
          <a:rect l="0" t="0" r="0" b="0"/>
          <a:pathLst>
            <a:path>
              <a:moveTo>
                <a:pt x="770362" y="266614"/>
              </a:moveTo>
              <a:arcTo wR="1677897" hR="1677897" stAng="14235401" swAng="771317"/>
            </a:path>
          </a:pathLst>
        </a:custGeom>
      </dgm:spPr>
    </dgm:pt>
  </dgm:ptLst>
  <dgm:cxnLst>
    <dgm:cxn modelId="{34CE6E05-8550-4071-8D28-1D84C17AE784}" type="presOf" srcId="{A18A773B-757B-4F0A-A435-38D8551AC6D4}" destId="{9CB6F7F0-E451-46ED-AF9F-E502CFA1A395}" srcOrd="0" destOrd="0" presId="urn:microsoft.com/office/officeart/2005/8/layout/cycle5"/>
    <dgm:cxn modelId="{791DE108-CF08-4EE6-A0E9-1D77C5E71138}" type="presOf" srcId="{365BD251-1108-4C11-8D85-0C5ADBE804D3}" destId="{C0D1586E-7EE4-4E83-AD28-B1BF08B583E8}" srcOrd="0" destOrd="0" presId="urn:microsoft.com/office/officeart/2005/8/layout/cycle5"/>
    <dgm:cxn modelId="{227F101C-5654-41C8-B02D-86FAB3DC5361}" type="presOf" srcId="{FA7309DB-A2F8-40C2-9570-9C935A62C765}" destId="{F85269C8-A548-488B-A7B3-286817FC579C}" srcOrd="0" destOrd="0" presId="urn:microsoft.com/office/officeart/2005/8/layout/cycle5"/>
    <dgm:cxn modelId="{C4E17126-7FFF-4862-973C-B81BE406B184}" srcId="{365BD251-1108-4C11-8D85-0C5ADBE804D3}" destId="{1A58A133-B1B0-44AB-8586-B772B711078D}" srcOrd="3" destOrd="0" parTransId="{B4A95FDE-EB38-4B9A-BAF6-21F41C3AA1BB}" sibTransId="{9AAEE96E-FD55-40F9-8C1F-C95973A19F8E}"/>
    <dgm:cxn modelId="{D764E12B-250A-4C6C-82FA-A87B9FF369EA}" srcId="{365BD251-1108-4C11-8D85-0C5ADBE804D3}" destId="{A6A6DDEA-068A-4C54-81F7-AFA79CF0C538}" srcOrd="0" destOrd="0" parTransId="{B8F95A55-FFFB-477F-B9EC-97CED5EA6790}" sibTransId="{FA7309DB-A2F8-40C2-9570-9C935A62C765}"/>
    <dgm:cxn modelId="{A99C673E-D8B7-4753-921A-C0C797CCF757}" type="presOf" srcId="{129D5B3A-C774-4998-AFBA-FC7625CECE4C}" destId="{6FF7B1DF-0771-4C04-B3E4-25CF34E07CB0}" srcOrd="0" destOrd="0" presId="urn:microsoft.com/office/officeart/2005/8/layout/cycle5"/>
    <dgm:cxn modelId="{603B7043-EF60-45C2-8114-4D0C719F6FCD}" type="presOf" srcId="{79706C32-A141-40FF-B112-5E84DD4DEC58}" destId="{4D5B7B80-9BA7-4E24-895E-A384534FA7D9}" srcOrd="0" destOrd="0" presId="urn:microsoft.com/office/officeart/2005/8/layout/cycle5"/>
    <dgm:cxn modelId="{B546AA68-98AA-4375-84ED-6E14761034B6}" type="presOf" srcId="{A6A6DDEA-068A-4C54-81F7-AFA79CF0C538}" destId="{010C05DE-102A-43FA-87D6-DE94E888155A}" srcOrd="0" destOrd="0" presId="urn:microsoft.com/office/officeart/2005/8/layout/cycle5"/>
    <dgm:cxn modelId="{3A41166A-9124-43FE-8036-967E04297568}" type="presOf" srcId="{D471E8B4-101A-4E86-866B-4C6ADB3FB8EF}" destId="{81AC7E9F-78A4-4081-9048-FE2BE4DB7CA0}" srcOrd="0" destOrd="0" presId="urn:microsoft.com/office/officeart/2005/8/layout/cycle5"/>
    <dgm:cxn modelId="{46A2DC6A-6DCB-45D9-8442-2F70CAA50AE4}" type="presOf" srcId="{4944DD5A-2C94-4914-8DDD-7A8560C4BE2E}" destId="{68084282-F2A9-46CC-AB04-FABE812FC93D}" srcOrd="0" destOrd="0" presId="urn:microsoft.com/office/officeart/2005/8/layout/cycle5"/>
    <dgm:cxn modelId="{1373214C-EF8F-4AE8-9D01-3D3E124E6167}" type="presOf" srcId="{FC091EAF-0BDC-4110-AA0F-41927359A50F}" destId="{5D7F02E8-B43D-4252-93AB-A99861162217}" srcOrd="0" destOrd="0" presId="urn:microsoft.com/office/officeart/2005/8/layout/cycle5"/>
    <dgm:cxn modelId="{FE06604E-DAAA-4C57-A82F-9FE71405A752}" srcId="{365BD251-1108-4C11-8D85-0C5ADBE804D3}" destId="{D471E8B4-101A-4E86-866B-4C6ADB3FB8EF}" srcOrd="5" destOrd="0" parTransId="{E7792933-05B9-4A20-A933-8E6262B85E94}" sibTransId="{FC091EAF-0BDC-4110-AA0F-41927359A50F}"/>
    <dgm:cxn modelId="{4F4D0651-57F1-4DD4-B66F-690C4A90F833}" type="presOf" srcId="{A4129AF3-2975-4A07-A654-EDF29BE6AE4D}" destId="{A8392194-CA1C-4825-A3EF-B310C78B99A1}" srcOrd="0" destOrd="0" presId="urn:microsoft.com/office/officeart/2005/8/layout/cycle5"/>
    <dgm:cxn modelId="{880D0D54-1A7E-4CBC-A848-6CE7084E52F7}" type="presOf" srcId="{B4AD7C5E-3399-4C7D-B936-51A148576610}" destId="{805C8003-A65E-4A22-9829-D751796DF373}" srcOrd="0" destOrd="0" presId="urn:microsoft.com/office/officeart/2005/8/layout/cycle5"/>
    <dgm:cxn modelId="{5D5EA37D-1397-433B-A2FB-46DE1D4F6C1C}" srcId="{365BD251-1108-4C11-8D85-0C5ADBE804D3}" destId="{2FC4BCB3-2B57-4E74-9C35-F1B395065188}" srcOrd="1" destOrd="0" parTransId="{217C4154-0C37-4C43-B886-3BCF9B805AE4}" sibTransId="{B4AD7C5E-3399-4C7D-B936-51A148576610}"/>
    <dgm:cxn modelId="{95767981-A355-4349-97DF-B1F845BA0DC1}" type="presOf" srcId="{9AAEE96E-FD55-40F9-8C1F-C95973A19F8E}" destId="{037E5212-19D2-4697-912F-91AFAC6435C6}" srcOrd="0" destOrd="0" presId="urn:microsoft.com/office/officeart/2005/8/layout/cycle5"/>
    <dgm:cxn modelId="{46629A89-A484-4344-82EA-71B4E347E8BF}" type="presOf" srcId="{2FC4BCB3-2B57-4E74-9C35-F1B395065188}" destId="{B046BDB2-7C7A-4D7A-A848-A751583E7363}" srcOrd="0" destOrd="0" presId="urn:microsoft.com/office/officeart/2005/8/layout/cycle5"/>
    <dgm:cxn modelId="{53B80E97-4131-4107-A2B2-B6E2C03CFDDC}" srcId="{365BD251-1108-4C11-8D85-0C5ADBE804D3}" destId="{4944DD5A-2C94-4914-8DDD-7A8560C4BE2E}" srcOrd="2" destOrd="0" parTransId="{7F6C4AEE-D878-4395-92F9-89CCBCBFC775}" sibTransId="{A4129AF3-2975-4A07-A654-EDF29BE6AE4D}"/>
    <dgm:cxn modelId="{203E12AE-59E4-40BE-BABC-1340B6F5606A}" srcId="{365BD251-1108-4C11-8D85-0C5ADBE804D3}" destId="{EA67A453-8DE1-4565-8AD7-39386B1DAE2C}" srcOrd="6" destOrd="0" parTransId="{C4079F76-34EA-42F1-9233-0D8F005B3878}" sibTransId="{129D5B3A-C774-4998-AFBA-FC7625CECE4C}"/>
    <dgm:cxn modelId="{70B733B5-6810-43C7-8E9B-5E1CEA8FCA9F}" type="presOf" srcId="{EA67A453-8DE1-4565-8AD7-39386B1DAE2C}" destId="{875BC22A-AC88-4635-B888-2977B01430B3}" srcOrd="0" destOrd="0" presId="urn:microsoft.com/office/officeart/2005/8/layout/cycle5"/>
    <dgm:cxn modelId="{59EFC2E0-F14D-43ED-9236-3B2784B451C6}" srcId="{365BD251-1108-4C11-8D85-0C5ADBE804D3}" destId="{A18A773B-757B-4F0A-A435-38D8551AC6D4}" srcOrd="4" destOrd="0" parTransId="{30B5AB46-6FE8-4BC7-88D5-15D63648AD46}" sibTransId="{79706C32-A141-40FF-B112-5E84DD4DEC58}"/>
    <dgm:cxn modelId="{80F061E9-7CC3-4357-BD8A-065596CDF6DF}" type="presOf" srcId="{1A58A133-B1B0-44AB-8586-B772B711078D}" destId="{890896E0-006D-4FA3-A7F6-3F009825E4A7}" srcOrd="0" destOrd="0" presId="urn:microsoft.com/office/officeart/2005/8/layout/cycle5"/>
    <dgm:cxn modelId="{25247A1F-730B-447B-B19C-A86A8A729E80}" type="presParOf" srcId="{C0D1586E-7EE4-4E83-AD28-B1BF08B583E8}" destId="{010C05DE-102A-43FA-87D6-DE94E888155A}" srcOrd="0" destOrd="0" presId="urn:microsoft.com/office/officeart/2005/8/layout/cycle5"/>
    <dgm:cxn modelId="{59DEC7B2-AB1C-42A1-80B7-30C46A439C36}" type="presParOf" srcId="{C0D1586E-7EE4-4E83-AD28-B1BF08B583E8}" destId="{42D5CA67-CBE4-4C05-8990-E59FE6C77840}" srcOrd="1" destOrd="0" presId="urn:microsoft.com/office/officeart/2005/8/layout/cycle5"/>
    <dgm:cxn modelId="{7B3A89EE-B4CC-47C9-9986-DA2C890A14B5}" type="presParOf" srcId="{C0D1586E-7EE4-4E83-AD28-B1BF08B583E8}" destId="{F85269C8-A548-488B-A7B3-286817FC579C}" srcOrd="2" destOrd="0" presId="urn:microsoft.com/office/officeart/2005/8/layout/cycle5"/>
    <dgm:cxn modelId="{FA9D853D-8F8F-4757-A8AE-17A9BD7C1C8C}" type="presParOf" srcId="{C0D1586E-7EE4-4E83-AD28-B1BF08B583E8}" destId="{B046BDB2-7C7A-4D7A-A848-A751583E7363}" srcOrd="3" destOrd="0" presId="urn:microsoft.com/office/officeart/2005/8/layout/cycle5"/>
    <dgm:cxn modelId="{F772E9B8-B2DD-4651-8DA8-47C96B092627}" type="presParOf" srcId="{C0D1586E-7EE4-4E83-AD28-B1BF08B583E8}" destId="{CF505257-3355-42EA-838F-095BB10850C5}" srcOrd="4" destOrd="0" presId="urn:microsoft.com/office/officeart/2005/8/layout/cycle5"/>
    <dgm:cxn modelId="{69B72619-1DAB-468F-8137-D3834F97087A}" type="presParOf" srcId="{C0D1586E-7EE4-4E83-AD28-B1BF08B583E8}" destId="{805C8003-A65E-4A22-9829-D751796DF373}" srcOrd="5" destOrd="0" presId="urn:microsoft.com/office/officeart/2005/8/layout/cycle5"/>
    <dgm:cxn modelId="{8D81CC8D-D205-4C25-A3A8-E8F0EECDB39D}" type="presParOf" srcId="{C0D1586E-7EE4-4E83-AD28-B1BF08B583E8}" destId="{68084282-F2A9-46CC-AB04-FABE812FC93D}" srcOrd="6" destOrd="0" presId="urn:microsoft.com/office/officeart/2005/8/layout/cycle5"/>
    <dgm:cxn modelId="{60A41936-7E3A-4D13-923E-2416E26C5E14}" type="presParOf" srcId="{C0D1586E-7EE4-4E83-AD28-B1BF08B583E8}" destId="{14ABB927-5633-473C-B956-E39601A722AB}" srcOrd="7" destOrd="0" presId="urn:microsoft.com/office/officeart/2005/8/layout/cycle5"/>
    <dgm:cxn modelId="{CDF6AFE1-260C-4FE7-9C79-2ACD0A99FF27}" type="presParOf" srcId="{C0D1586E-7EE4-4E83-AD28-B1BF08B583E8}" destId="{A8392194-CA1C-4825-A3EF-B310C78B99A1}" srcOrd="8" destOrd="0" presId="urn:microsoft.com/office/officeart/2005/8/layout/cycle5"/>
    <dgm:cxn modelId="{E2F5CF39-C15F-4CD0-AEEF-6DBC13B2A1FB}" type="presParOf" srcId="{C0D1586E-7EE4-4E83-AD28-B1BF08B583E8}" destId="{890896E0-006D-4FA3-A7F6-3F009825E4A7}" srcOrd="9" destOrd="0" presId="urn:microsoft.com/office/officeart/2005/8/layout/cycle5"/>
    <dgm:cxn modelId="{73547555-9E08-4900-9357-2741D4A8B79C}" type="presParOf" srcId="{C0D1586E-7EE4-4E83-AD28-B1BF08B583E8}" destId="{7D5825E9-333B-4035-A25B-A1A5F8E792AE}" srcOrd="10" destOrd="0" presId="urn:microsoft.com/office/officeart/2005/8/layout/cycle5"/>
    <dgm:cxn modelId="{9BA3D06D-ED44-4F81-B232-BBCCF260387C}" type="presParOf" srcId="{C0D1586E-7EE4-4E83-AD28-B1BF08B583E8}" destId="{037E5212-19D2-4697-912F-91AFAC6435C6}" srcOrd="11" destOrd="0" presId="urn:microsoft.com/office/officeart/2005/8/layout/cycle5"/>
    <dgm:cxn modelId="{37217967-39B3-42A3-BB37-B5F424B545CE}" type="presParOf" srcId="{C0D1586E-7EE4-4E83-AD28-B1BF08B583E8}" destId="{9CB6F7F0-E451-46ED-AF9F-E502CFA1A395}" srcOrd="12" destOrd="0" presId="urn:microsoft.com/office/officeart/2005/8/layout/cycle5"/>
    <dgm:cxn modelId="{E1AC2CA5-DC73-4D10-8443-F15EDAB8C0A2}" type="presParOf" srcId="{C0D1586E-7EE4-4E83-AD28-B1BF08B583E8}" destId="{F15B9F17-1141-414E-9F0D-A98C3C593BD6}" srcOrd="13" destOrd="0" presId="urn:microsoft.com/office/officeart/2005/8/layout/cycle5"/>
    <dgm:cxn modelId="{5BDE03DC-7E67-4832-B2C8-B25960BB97F9}" type="presParOf" srcId="{C0D1586E-7EE4-4E83-AD28-B1BF08B583E8}" destId="{4D5B7B80-9BA7-4E24-895E-A384534FA7D9}" srcOrd="14" destOrd="0" presId="urn:microsoft.com/office/officeart/2005/8/layout/cycle5"/>
    <dgm:cxn modelId="{7DFE2697-5969-4CF7-9756-B082E7D7F3E8}" type="presParOf" srcId="{C0D1586E-7EE4-4E83-AD28-B1BF08B583E8}" destId="{81AC7E9F-78A4-4081-9048-FE2BE4DB7CA0}" srcOrd="15" destOrd="0" presId="urn:microsoft.com/office/officeart/2005/8/layout/cycle5"/>
    <dgm:cxn modelId="{D1537128-885C-425D-BED5-870EBDAB4E1C}" type="presParOf" srcId="{C0D1586E-7EE4-4E83-AD28-B1BF08B583E8}" destId="{E37A5D40-1300-4879-B5C4-28DCD1DEA2EF}" srcOrd="16" destOrd="0" presId="urn:microsoft.com/office/officeart/2005/8/layout/cycle5"/>
    <dgm:cxn modelId="{218D9E1B-ABDE-412C-A850-DAC9834AC398}" type="presParOf" srcId="{C0D1586E-7EE4-4E83-AD28-B1BF08B583E8}" destId="{5D7F02E8-B43D-4252-93AB-A99861162217}" srcOrd="17" destOrd="0" presId="urn:microsoft.com/office/officeart/2005/8/layout/cycle5"/>
    <dgm:cxn modelId="{6CD023F1-5D2C-4374-8858-3982B3B19B54}" type="presParOf" srcId="{C0D1586E-7EE4-4E83-AD28-B1BF08B583E8}" destId="{875BC22A-AC88-4635-B888-2977B01430B3}" srcOrd="18" destOrd="0" presId="urn:microsoft.com/office/officeart/2005/8/layout/cycle5"/>
    <dgm:cxn modelId="{3ACAABB5-AB12-4483-AC90-831D2BB2663B}" type="presParOf" srcId="{C0D1586E-7EE4-4E83-AD28-B1BF08B583E8}" destId="{7C9C3712-8E31-4476-8381-D3921CDFC1A6}" srcOrd="19" destOrd="0" presId="urn:microsoft.com/office/officeart/2005/8/layout/cycle5"/>
    <dgm:cxn modelId="{0CE32B15-8698-4E98-B8F4-B9E7D3CFB461}" type="presParOf" srcId="{C0D1586E-7EE4-4E83-AD28-B1BF08B583E8}" destId="{6FF7B1DF-0771-4C04-B3E4-25CF34E07CB0}" srcOrd="20" destOrd="0" presId="urn:microsoft.com/office/officeart/2005/8/layout/cycle5"/>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B85AEA-3C6E-4613-92F0-5EB347C50AFD}" type="doc">
      <dgm:prSet loTypeId="urn:microsoft.com/office/officeart/2005/8/layout/target1" loCatId="relationship" qsTypeId="urn:microsoft.com/office/officeart/2005/8/quickstyle/simple1" qsCatId="simple" csTypeId="urn:microsoft.com/office/officeart/2005/8/colors/accent4_5" csCatId="accent4" phldr="1"/>
      <dgm:spPr/>
    </dgm:pt>
    <dgm:pt modelId="{AEB91355-5466-4D13-8CA4-66625F4CCD56}">
      <dgm:prSet phldrT="[Text]"/>
      <dgm:spPr/>
      <dgm:t>
        <a:bodyPr/>
        <a:lstStyle/>
        <a:p>
          <a:r>
            <a:rPr lang="de-DE" dirty="0"/>
            <a:t>Operative Leistungsrisiken</a:t>
          </a:r>
        </a:p>
      </dgm:t>
    </dgm:pt>
    <dgm:pt modelId="{1A547347-0483-4D02-AD71-F66D4FD0E9E7}" type="parTrans" cxnId="{391F197B-A8A8-4EB0-B672-12E61CCD3580}">
      <dgm:prSet/>
      <dgm:spPr/>
      <dgm:t>
        <a:bodyPr/>
        <a:lstStyle/>
        <a:p>
          <a:endParaRPr lang="de-DE"/>
        </a:p>
      </dgm:t>
    </dgm:pt>
    <dgm:pt modelId="{11FD5EAA-CEAC-495F-B721-F7B19D182740}" type="sibTrans" cxnId="{391F197B-A8A8-4EB0-B672-12E61CCD3580}">
      <dgm:prSet/>
      <dgm:spPr/>
      <dgm:t>
        <a:bodyPr/>
        <a:lstStyle/>
        <a:p>
          <a:endParaRPr lang="de-DE"/>
        </a:p>
      </dgm:t>
    </dgm:pt>
    <dgm:pt modelId="{1E9B412C-CDFA-4FAE-9400-94A7F11E1907}">
      <dgm:prSet phldrT="[Text]"/>
      <dgm:spPr/>
      <dgm:t>
        <a:bodyPr/>
        <a:lstStyle/>
        <a:p>
          <a:r>
            <a:rPr lang="de-DE" dirty="0"/>
            <a:t>Planungs- und Finanzrisiken</a:t>
          </a:r>
        </a:p>
      </dgm:t>
    </dgm:pt>
    <dgm:pt modelId="{EF22C05C-36BB-4616-BE6A-D073BD2AC649}" type="parTrans" cxnId="{6A9368FF-E9D3-4EBF-8CF0-F9681183E264}">
      <dgm:prSet/>
      <dgm:spPr/>
      <dgm:t>
        <a:bodyPr/>
        <a:lstStyle/>
        <a:p>
          <a:endParaRPr lang="de-DE"/>
        </a:p>
      </dgm:t>
    </dgm:pt>
    <dgm:pt modelId="{7734478B-A1F2-4C23-B1C2-07317A70A761}" type="sibTrans" cxnId="{6A9368FF-E9D3-4EBF-8CF0-F9681183E264}">
      <dgm:prSet/>
      <dgm:spPr/>
      <dgm:t>
        <a:bodyPr/>
        <a:lstStyle/>
        <a:p>
          <a:endParaRPr lang="de-DE"/>
        </a:p>
      </dgm:t>
    </dgm:pt>
    <dgm:pt modelId="{A7A57D4A-127C-4B04-8339-9C853FE63087}">
      <dgm:prSet phldrT="[Text]"/>
      <dgm:spPr/>
      <dgm:t>
        <a:bodyPr/>
        <a:lstStyle/>
        <a:p>
          <a:r>
            <a:rPr lang="de-DE" b="0" dirty="0"/>
            <a:t>Bedrohung der Erfolgspotenziale</a:t>
          </a:r>
          <a:endParaRPr lang="de-DE" dirty="0"/>
        </a:p>
      </dgm:t>
    </dgm:pt>
    <dgm:pt modelId="{9FDC6BF4-8664-408C-B2B0-17629F990768}" type="parTrans" cxnId="{BBE2E27C-5EE1-4804-A076-1E6EF8760712}">
      <dgm:prSet/>
      <dgm:spPr/>
      <dgm:t>
        <a:bodyPr/>
        <a:lstStyle/>
        <a:p>
          <a:endParaRPr lang="de-DE"/>
        </a:p>
      </dgm:t>
    </dgm:pt>
    <dgm:pt modelId="{DF7FAD50-B466-4D08-AFE8-685234116E48}" type="sibTrans" cxnId="{BBE2E27C-5EE1-4804-A076-1E6EF8760712}">
      <dgm:prSet/>
      <dgm:spPr/>
      <dgm:t>
        <a:bodyPr/>
        <a:lstStyle/>
        <a:p>
          <a:endParaRPr lang="de-DE"/>
        </a:p>
      </dgm:t>
    </dgm:pt>
    <dgm:pt modelId="{CFF07990-72CA-456C-B9BB-5AFCE07819D4}">
      <dgm:prSet phldrT="[Text]"/>
      <dgm:spPr/>
      <dgm:t>
        <a:bodyPr/>
        <a:lstStyle/>
        <a:p>
          <a:r>
            <a:rPr lang="de-DE"/>
            <a:t>Risiken aus dem Branchenumfeld</a:t>
          </a:r>
          <a:endParaRPr lang="de-DE" dirty="0"/>
        </a:p>
      </dgm:t>
    </dgm:pt>
    <dgm:pt modelId="{14B85FE5-B4B0-45E5-B1C3-EA79EDA1910F}" type="parTrans" cxnId="{EBE37F28-54E4-48E9-B99A-D3C5BCF3D1AB}">
      <dgm:prSet/>
      <dgm:spPr/>
      <dgm:t>
        <a:bodyPr/>
        <a:lstStyle/>
        <a:p>
          <a:endParaRPr lang="de-DE"/>
        </a:p>
      </dgm:t>
    </dgm:pt>
    <dgm:pt modelId="{A43F7492-7891-4A7B-B2D9-65F56E0D6353}" type="sibTrans" cxnId="{EBE37F28-54E4-48E9-B99A-D3C5BCF3D1AB}">
      <dgm:prSet/>
      <dgm:spPr/>
      <dgm:t>
        <a:bodyPr/>
        <a:lstStyle/>
        <a:p>
          <a:endParaRPr lang="de-DE"/>
        </a:p>
      </dgm:t>
    </dgm:pt>
    <dgm:pt modelId="{22437B5A-6B53-40F3-B633-B15536446DA5}">
      <dgm:prSet phldrT="[Text]"/>
      <dgm:spPr/>
      <dgm:t>
        <a:bodyPr/>
        <a:lstStyle/>
        <a:p>
          <a:r>
            <a:rPr lang="de-DE" dirty="0"/>
            <a:t>Unsichere Trends / makroökonomische Krisen</a:t>
          </a:r>
        </a:p>
      </dgm:t>
    </dgm:pt>
    <dgm:pt modelId="{B6EE9470-ED51-4E79-AA7C-21B67286D675}" type="parTrans" cxnId="{2266146A-8B66-4B3D-B19D-9A4DC3C054F2}">
      <dgm:prSet/>
      <dgm:spPr/>
      <dgm:t>
        <a:bodyPr/>
        <a:lstStyle/>
        <a:p>
          <a:endParaRPr lang="de-DE"/>
        </a:p>
      </dgm:t>
    </dgm:pt>
    <dgm:pt modelId="{415B9228-8D90-4854-A90A-1997587F3FA2}" type="sibTrans" cxnId="{2266146A-8B66-4B3D-B19D-9A4DC3C054F2}">
      <dgm:prSet/>
      <dgm:spPr/>
      <dgm:t>
        <a:bodyPr/>
        <a:lstStyle/>
        <a:p>
          <a:endParaRPr lang="de-DE"/>
        </a:p>
      </dgm:t>
    </dgm:pt>
    <dgm:pt modelId="{78CB1BBF-13FB-45AD-B7D7-CCC909835A85}" type="pres">
      <dgm:prSet presAssocID="{E8B85AEA-3C6E-4613-92F0-5EB347C50AFD}" presName="composite" presStyleCnt="0">
        <dgm:presLayoutVars>
          <dgm:chMax val="5"/>
          <dgm:dir/>
          <dgm:resizeHandles val="exact"/>
        </dgm:presLayoutVars>
      </dgm:prSet>
      <dgm:spPr/>
    </dgm:pt>
    <dgm:pt modelId="{4AAE7EE8-ADB2-4563-8365-67D369D91F0E}" type="pres">
      <dgm:prSet presAssocID="{AEB91355-5466-4D13-8CA4-66625F4CCD56}" presName="circle1" presStyleLbl="lnNode1" presStyleIdx="0" presStyleCnt="5"/>
      <dgm:spPr/>
    </dgm:pt>
    <dgm:pt modelId="{9B140C09-1B05-4426-ACEF-87E65A52FFB4}" type="pres">
      <dgm:prSet presAssocID="{AEB91355-5466-4D13-8CA4-66625F4CCD56}" presName="text1" presStyleLbl="revTx" presStyleIdx="0" presStyleCnt="5">
        <dgm:presLayoutVars>
          <dgm:bulletEnabled val="1"/>
        </dgm:presLayoutVars>
      </dgm:prSet>
      <dgm:spPr/>
    </dgm:pt>
    <dgm:pt modelId="{BF6EAC66-F41E-469C-A5E1-610595701102}" type="pres">
      <dgm:prSet presAssocID="{AEB91355-5466-4D13-8CA4-66625F4CCD56}" presName="line1" presStyleLbl="callout" presStyleIdx="0" presStyleCnt="10"/>
      <dgm:spPr/>
    </dgm:pt>
    <dgm:pt modelId="{0FB143D4-179B-43AC-BCC1-37CC9DF0B83E}" type="pres">
      <dgm:prSet presAssocID="{AEB91355-5466-4D13-8CA4-66625F4CCD56}" presName="d1" presStyleLbl="callout" presStyleIdx="1" presStyleCnt="10"/>
      <dgm:spPr/>
    </dgm:pt>
    <dgm:pt modelId="{60DCA50C-214A-4B92-957F-53B8927CFA69}" type="pres">
      <dgm:prSet presAssocID="{1E9B412C-CDFA-4FAE-9400-94A7F11E1907}" presName="circle2" presStyleLbl="lnNode1" presStyleIdx="1" presStyleCnt="5"/>
      <dgm:spPr/>
    </dgm:pt>
    <dgm:pt modelId="{AF2F70B7-6B7C-45FD-B1CC-F55256A449D0}" type="pres">
      <dgm:prSet presAssocID="{1E9B412C-CDFA-4FAE-9400-94A7F11E1907}" presName="text2" presStyleLbl="revTx" presStyleIdx="1" presStyleCnt="5">
        <dgm:presLayoutVars>
          <dgm:bulletEnabled val="1"/>
        </dgm:presLayoutVars>
      </dgm:prSet>
      <dgm:spPr/>
    </dgm:pt>
    <dgm:pt modelId="{7667A623-7D87-424D-803F-083452E8FA5A}" type="pres">
      <dgm:prSet presAssocID="{1E9B412C-CDFA-4FAE-9400-94A7F11E1907}" presName="line2" presStyleLbl="callout" presStyleIdx="2" presStyleCnt="10"/>
      <dgm:spPr/>
    </dgm:pt>
    <dgm:pt modelId="{DF5CC7AD-60F8-4CF5-AC33-65408DA348A6}" type="pres">
      <dgm:prSet presAssocID="{1E9B412C-CDFA-4FAE-9400-94A7F11E1907}" presName="d2" presStyleLbl="callout" presStyleIdx="3" presStyleCnt="10"/>
      <dgm:spPr/>
    </dgm:pt>
    <dgm:pt modelId="{8D7DF54D-8458-4C47-B2AF-9BC5B8A2A78E}" type="pres">
      <dgm:prSet presAssocID="{A7A57D4A-127C-4B04-8339-9C853FE63087}" presName="circle3" presStyleLbl="lnNode1" presStyleIdx="2" presStyleCnt="5"/>
      <dgm:spPr/>
    </dgm:pt>
    <dgm:pt modelId="{317F23D3-90EC-4B9C-9FF9-A4858F0211B1}" type="pres">
      <dgm:prSet presAssocID="{A7A57D4A-127C-4B04-8339-9C853FE63087}" presName="text3" presStyleLbl="revTx" presStyleIdx="2" presStyleCnt="5">
        <dgm:presLayoutVars>
          <dgm:bulletEnabled val="1"/>
        </dgm:presLayoutVars>
      </dgm:prSet>
      <dgm:spPr/>
    </dgm:pt>
    <dgm:pt modelId="{97FF8293-F852-448A-A921-36918536C60D}" type="pres">
      <dgm:prSet presAssocID="{A7A57D4A-127C-4B04-8339-9C853FE63087}" presName="line3" presStyleLbl="callout" presStyleIdx="4" presStyleCnt="10"/>
      <dgm:spPr/>
    </dgm:pt>
    <dgm:pt modelId="{D793B6E2-4992-4035-A424-A3F33750FED8}" type="pres">
      <dgm:prSet presAssocID="{A7A57D4A-127C-4B04-8339-9C853FE63087}" presName="d3" presStyleLbl="callout" presStyleIdx="5" presStyleCnt="10"/>
      <dgm:spPr/>
    </dgm:pt>
    <dgm:pt modelId="{C34D00EB-7E3D-4DCB-8B46-0764E40696EC}" type="pres">
      <dgm:prSet presAssocID="{CFF07990-72CA-456C-B9BB-5AFCE07819D4}" presName="circle4" presStyleLbl="lnNode1" presStyleIdx="3" presStyleCnt="5"/>
      <dgm:spPr/>
    </dgm:pt>
    <dgm:pt modelId="{4875BB2E-EDD8-48DF-81EE-E62BC63D7E90}" type="pres">
      <dgm:prSet presAssocID="{CFF07990-72CA-456C-B9BB-5AFCE07819D4}" presName="text4" presStyleLbl="revTx" presStyleIdx="3" presStyleCnt="5">
        <dgm:presLayoutVars>
          <dgm:bulletEnabled val="1"/>
        </dgm:presLayoutVars>
      </dgm:prSet>
      <dgm:spPr/>
    </dgm:pt>
    <dgm:pt modelId="{9F80A56C-ED7F-42AE-B0D7-5DFB1102DDAF}" type="pres">
      <dgm:prSet presAssocID="{CFF07990-72CA-456C-B9BB-5AFCE07819D4}" presName="line4" presStyleLbl="callout" presStyleIdx="6" presStyleCnt="10"/>
      <dgm:spPr/>
    </dgm:pt>
    <dgm:pt modelId="{55178B63-6347-49BF-A932-8E1D3C355A33}" type="pres">
      <dgm:prSet presAssocID="{CFF07990-72CA-456C-B9BB-5AFCE07819D4}" presName="d4" presStyleLbl="callout" presStyleIdx="7" presStyleCnt="10"/>
      <dgm:spPr/>
    </dgm:pt>
    <dgm:pt modelId="{CE49BE3F-CEC4-4504-B2EC-C99F35C80F2D}" type="pres">
      <dgm:prSet presAssocID="{22437B5A-6B53-40F3-B633-B15536446DA5}" presName="circle5" presStyleLbl="lnNode1" presStyleIdx="4" presStyleCnt="5"/>
      <dgm:spPr/>
    </dgm:pt>
    <dgm:pt modelId="{B920CFA1-EDF6-466B-820E-DD4343F879E3}" type="pres">
      <dgm:prSet presAssocID="{22437B5A-6B53-40F3-B633-B15536446DA5}" presName="text5" presStyleLbl="revTx" presStyleIdx="4" presStyleCnt="5">
        <dgm:presLayoutVars>
          <dgm:bulletEnabled val="1"/>
        </dgm:presLayoutVars>
      </dgm:prSet>
      <dgm:spPr/>
    </dgm:pt>
    <dgm:pt modelId="{EFAE998A-653C-444E-A4B4-DB7B281E2B58}" type="pres">
      <dgm:prSet presAssocID="{22437B5A-6B53-40F3-B633-B15536446DA5}" presName="line5" presStyleLbl="callout" presStyleIdx="8" presStyleCnt="10"/>
      <dgm:spPr/>
    </dgm:pt>
    <dgm:pt modelId="{C0C825FB-454B-4439-83C7-7411A45118CA}" type="pres">
      <dgm:prSet presAssocID="{22437B5A-6B53-40F3-B633-B15536446DA5}" presName="d5" presStyleLbl="callout" presStyleIdx="9" presStyleCnt="10"/>
      <dgm:spPr/>
    </dgm:pt>
  </dgm:ptLst>
  <dgm:cxnLst>
    <dgm:cxn modelId="{EBE37F28-54E4-48E9-B99A-D3C5BCF3D1AB}" srcId="{E8B85AEA-3C6E-4613-92F0-5EB347C50AFD}" destId="{CFF07990-72CA-456C-B9BB-5AFCE07819D4}" srcOrd="3" destOrd="0" parTransId="{14B85FE5-B4B0-45E5-B1C3-EA79EDA1910F}" sibTransId="{A43F7492-7891-4A7B-B2D9-65F56E0D6353}"/>
    <dgm:cxn modelId="{1C23E734-DC02-4B8A-A49E-B4B8E049D8E2}" type="presOf" srcId="{1E9B412C-CDFA-4FAE-9400-94A7F11E1907}" destId="{AF2F70B7-6B7C-45FD-B1CC-F55256A449D0}" srcOrd="0" destOrd="0" presId="urn:microsoft.com/office/officeart/2005/8/layout/target1"/>
    <dgm:cxn modelId="{CD785A46-0EF7-4F49-9C4F-EF6C49C72E8A}" type="presOf" srcId="{AEB91355-5466-4D13-8CA4-66625F4CCD56}" destId="{9B140C09-1B05-4426-ACEF-87E65A52FFB4}" srcOrd="0" destOrd="0" presId="urn:microsoft.com/office/officeart/2005/8/layout/target1"/>
    <dgm:cxn modelId="{2266146A-8B66-4B3D-B19D-9A4DC3C054F2}" srcId="{E8B85AEA-3C6E-4613-92F0-5EB347C50AFD}" destId="{22437B5A-6B53-40F3-B633-B15536446DA5}" srcOrd="4" destOrd="0" parTransId="{B6EE9470-ED51-4E79-AA7C-21B67286D675}" sibTransId="{415B9228-8D90-4854-A90A-1997587F3FA2}"/>
    <dgm:cxn modelId="{391F197B-A8A8-4EB0-B672-12E61CCD3580}" srcId="{E8B85AEA-3C6E-4613-92F0-5EB347C50AFD}" destId="{AEB91355-5466-4D13-8CA4-66625F4CCD56}" srcOrd="0" destOrd="0" parTransId="{1A547347-0483-4D02-AD71-F66D4FD0E9E7}" sibTransId="{11FD5EAA-CEAC-495F-B721-F7B19D182740}"/>
    <dgm:cxn modelId="{BBE2E27C-5EE1-4804-A076-1E6EF8760712}" srcId="{E8B85AEA-3C6E-4613-92F0-5EB347C50AFD}" destId="{A7A57D4A-127C-4B04-8339-9C853FE63087}" srcOrd="2" destOrd="0" parTransId="{9FDC6BF4-8664-408C-B2B0-17629F990768}" sibTransId="{DF7FAD50-B466-4D08-AFE8-685234116E48}"/>
    <dgm:cxn modelId="{1DEF409C-8A79-4205-BAF9-0D0FE3BAC245}" type="presOf" srcId="{CFF07990-72CA-456C-B9BB-5AFCE07819D4}" destId="{4875BB2E-EDD8-48DF-81EE-E62BC63D7E90}" srcOrd="0" destOrd="0" presId="urn:microsoft.com/office/officeart/2005/8/layout/target1"/>
    <dgm:cxn modelId="{C773E2BE-3ED4-4FA7-ABE6-A586A3075FAC}" type="presOf" srcId="{22437B5A-6B53-40F3-B633-B15536446DA5}" destId="{B920CFA1-EDF6-466B-820E-DD4343F879E3}" srcOrd="0" destOrd="0" presId="urn:microsoft.com/office/officeart/2005/8/layout/target1"/>
    <dgm:cxn modelId="{6C5CF1CC-61E5-47AF-8D18-58D6C362D79D}" type="presOf" srcId="{E8B85AEA-3C6E-4613-92F0-5EB347C50AFD}" destId="{78CB1BBF-13FB-45AD-B7D7-CCC909835A85}" srcOrd="0" destOrd="0" presId="urn:microsoft.com/office/officeart/2005/8/layout/target1"/>
    <dgm:cxn modelId="{AA031CD7-5C09-497B-85F7-D49DEA1EF57D}" type="presOf" srcId="{A7A57D4A-127C-4B04-8339-9C853FE63087}" destId="{317F23D3-90EC-4B9C-9FF9-A4858F0211B1}" srcOrd="0" destOrd="0" presId="urn:microsoft.com/office/officeart/2005/8/layout/target1"/>
    <dgm:cxn modelId="{6A9368FF-E9D3-4EBF-8CF0-F9681183E264}" srcId="{E8B85AEA-3C6E-4613-92F0-5EB347C50AFD}" destId="{1E9B412C-CDFA-4FAE-9400-94A7F11E1907}" srcOrd="1" destOrd="0" parTransId="{EF22C05C-36BB-4616-BE6A-D073BD2AC649}" sibTransId="{7734478B-A1F2-4C23-B1C2-07317A70A761}"/>
    <dgm:cxn modelId="{BA606734-BB9D-42E4-A59F-8BD6B227AFEF}" type="presParOf" srcId="{78CB1BBF-13FB-45AD-B7D7-CCC909835A85}" destId="{4AAE7EE8-ADB2-4563-8365-67D369D91F0E}" srcOrd="0" destOrd="0" presId="urn:microsoft.com/office/officeart/2005/8/layout/target1"/>
    <dgm:cxn modelId="{E0FF7EFF-CAAD-47C2-93F9-C5A7964F1361}" type="presParOf" srcId="{78CB1BBF-13FB-45AD-B7D7-CCC909835A85}" destId="{9B140C09-1B05-4426-ACEF-87E65A52FFB4}" srcOrd="1" destOrd="0" presId="urn:microsoft.com/office/officeart/2005/8/layout/target1"/>
    <dgm:cxn modelId="{FFB656D6-8F74-4211-9748-6A3A6A2FBB69}" type="presParOf" srcId="{78CB1BBF-13FB-45AD-B7D7-CCC909835A85}" destId="{BF6EAC66-F41E-469C-A5E1-610595701102}" srcOrd="2" destOrd="0" presId="urn:microsoft.com/office/officeart/2005/8/layout/target1"/>
    <dgm:cxn modelId="{2AC2E0F0-D872-4D30-8FE7-D9247BFAF3F7}" type="presParOf" srcId="{78CB1BBF-13FB-45AD-B7D7-CCC909835A85}" destId="{0FB143D4-179B-43AC-BCC1-37CC9DF0B83E}" srcOrd="3" destOrd="0" presId="urn:microsoft.com/office/officeart/2005/8/layout/target1"/>
    <dgm:cxn modelId="{E7237939-9FF4-490C-B95F-8304ABF59142}" type="presParOf" srcId="{78CB1BBF-13FB-45AD-B7D7-CCC909835A85}" destId="{60DCA50C-214A-4B92-957F-53B8927CFA69}" srcOrd="4" destOrd="0" presId="urn:microsoft.com/office/officeart/2005/8/layout/target1"/>
    <dgm:cxn modelId="{EA09D0E8-1333-4167-8789-FEB62748D6EB}" type="presParOf" srcId="{78CB1BBF-13FB-45AD-B7D7-CCC909835A85}" destId="{AF2F70B7-6B7C-45FD-B1CC-F55256A449D0}" srcOrd="5" destOrd="0" presId="urn:microsoft.com/office/officeart/2005/8/layout/target1"/>
    <dgm:cxn modelId="{B2200A7D-F55A-46E2-9B0B-1B788CAA24E5}" type="presParOf" srcId="{78CB1BBF-13FB-45AD-B7D7-CCC909835A85}" destId="{7667A623-7D87-424D-803F-083452E8FA5A}" srcOrd="6" destOrd="0" presId="urn:microsoft.com/office/officeart/2005/8/layout/target1"/>
    <dgm:cxn modelId="{DEEF53A1-D8A7-4381-986D-8A766446F3CA}" type="presParOf" srcId="{78CB1BBF-13FB-45AD-B7D7-CCC909835A85}" destId="{DF5CC7AD-60F8-4CF5-AC33-65408DA348A6}" srcOrd="7" destOrd="0" presId="urn:microsoft.com/office/officeart/2005/8/layout/target1"/>
    <dgm:cxn modelId="{0F91CD82-9871-46C0-BABE-4B10B832980C}" type="presParOf" srcId="{78CB1BBF-13FB-45AD-B7D7-CCC909835A85}" destId="{8D7DF54D-8458-4C47-B2AF-9BC5B8A2A78E}" srcOrd="8" destOrd="0" presId="urn:microsoft.com/office/officeart/2005/8/layout/target1"/>
    <dgm:cxn modelId="{A33D7C4A-BDE1-449B-A919-A493A39D6B2E}" type="presParOf" srcId="{78CB1BBF-13FB-45AD-B7D7-CCC909835A85}" destId="{317F23D3-90EC-4B9C-9FF9-A4858F0211B1}" srcOrd="9" destOrd="0" presId="urn:microsoft.com/office/officeart/2005/8/layout/target1"/>
    <dgm:cxn modelId="{81CBB8EC-9D8B-46BC-9121-0CE1D3B4CE64}" type="presParOf" srcId="{78CB1BBF-13FB-45AD-B7D7-CCC909835A85}" destId="{97FF8293-F852-448A-A921-36918536C60D}" srcOrd="10" destOrd="0" presId="urn:microsoft.com/office/officeart/2005/8/layout/target1"/>
    <dgm:cxn modelId="{31CEB4AA-25C6-45E0-9B94-4C42B5CC62FB}" type="presParOf" srcId="{78CB1BBF-13FB-45AD-B7D7-CCC909835A85}" destId="{D793B6E2-4992-4035-A424-A3F33750FED8}" srcOrd="11" destOrd="0" presId="urn:microsoft.com/office/officeart/2005/8/layout/target1"/>
    <dgm:cxn modelId="{B4638A16-CE99-4722-B44B-254DBBB011EB}" type="presParOf" srcId="{78CB1BBF-13FB-45AD-B7D7-CCC909835A85}" destId="{C34D00EB-7E3D-4DCB-8B46-0764E40696EC}" srcOrd="12" destOrd="0" presId="urn:microsoft.com/office/officeart/2005/8/layout/target1"/>
    <dgm:cxn modelId="{A1FC664C-2491-43FF-AC98-726EF77E9DCD}" type="presParOf" srcId="{78CB1BBF-13FB-45AD-B7D7-CCC909835A85}" destId="{4875BB2E-EDD8-48DF-81EE-E62BC63D7E90}" srcOrd="13" destOrd="0" presId="urn:microsoft.com/office/officeart/2005/8/layout/target1"/>
    <dgm:cxn modelId="{2F86CA5E-D599-4374-BBB5-84FD7AB8B768}" type="presParOf" srcId="{78CB1BBF-13FB-45AD-B7D7-CCC909835A85}" destId="{9F80A56C-ED7F-42AE-B0D7-5DFB1102DDAF}" srcOrd="14" destOrd="0" presId="urn:microsoft.com/office/officeart/2005/8/layout/target1"/>
    <dgm:cxn modelId="{871992BE-450F-42C3-9D7B-DFDC05839CE4}" type="presParOf" srcId="{78CB1BBF-13FB-45AD-B7D7-CCC909835A85}" destId="{55178B63-6347-49BF-A932-8E1D3C355A33}" srcOrd="15" destOrd="0" presId="urn:microsoft.com/office/officeart/2005/8/layout/target1"/>
    <dgm:cxn modelId="{C3C2FF60-EE4E-444F-A7D7-2A9AC872A4F0}" type="presParOf" srcId="{78CB1BBF-13FB-45AD-B7D7-CCC909835A85}" destId="{CE49BE3F-CEC4-4504-B2EC-C99F35C80F2D}" srcOrd="16" destOrd="0" presId="urn:microsoft.com/office/officeart/2005/8/layout/target1"/>
    <dgm:cxn modelId="{222DBD14-0F9B-463C-AB70-7FF9FC507F4A}" type="presParOf" srcId="{78CB1BBF-13FB-45AD-B7D7-CCC909835A85}" destId="{B920CFA1-EDF6-466B-820E-DD4343F879E3}" srcOrd="17" destOrd="0" presId="urn:microsoft.com/office/officeart/2005/8/layout/target1"/>
    <dgm:cxn modelId="{746C269F-3B91-442D-80F6-9C9D987A4AB7}" type="presParOf" srcId="{78CB1BBF-13FB-45AD-B7D7-CCC909835A85}" destId="{EFAE998A-653C-444E-A4B4-DB7B281E2B58}" srcOrd="18" destOrd="0" presId="urn:microsoft.com/office/officeart/2005/8/layout/target1"/>
    <dgm:cxn modelId="{A9FB8E95-9248-4BC2-96EC-59E5B010CB91}" type="presParOf" srcId="{78CB1BBF-13FB-45AD-B7D7-CCC909835A85}" destId="{C0C825FB-454B-4439-83C7-7411A45118CA}" srcOrd="19"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0C05DE-102A-43FA-87D6-DE94E888155A}">
      <dsp:nvSpPr>
        <dsp:cNvPr id="0" name=""/>
        <dsp:cNvSpPr/>
      </dsp:nvSpPr>
      <dsp:spPr>
        <a:xfrm>
          <a:off x="1532146" y="2179"/>
          <a:ext cx="830209" cy="539636"/>
        </a:xfrm>
        <a:prstGeom prst="roundRect">
          <a:avLst/>
        </a:prstGeom>
        <a:solidFill>
          <a:srgbClr val="536592"/>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de-DE" sz="900" b="1" kern="1200" dirty="0">
              <a:solidFill>
                <a:srgbClr val="FFFFFF"/>
              </a:solidFill>
              <a:latin typeface="Arial"/>
              <a:ea typeface="+mn-ea"/>
              <a:cs typeface="+mn-cs"/>
            </a:rPr>
            <a:t>Einleitung</a:t>
          </a:r>
        </a:p>
      </dsp:txBody>
      <dsp:txXfrm>
        <a:off x="1558489" y="28522"/>
        <a:ext cx="777523" cy="486950"/>
      </dsp:txXfrm>
    </dsp:sp>
    <dsp:sp modelId="{F85269C8-A548-488B-A7B3-286817FC579C}">
      <dsp:nvSpPr>
        <dsp:cNvPr id="0" name=""/>
        <dsp:cNvSpPr/>
      </dsp:nvSpPr>
      <dsp:spPr>
        <a:xfrm>
          <a:off x="269035" y="216361"/>
          <a:ext cx="3078892" cy="3078892"/>
        </a:xfrm>
        <a:custGeom>
          <a:avLst/>
          <a:gdLst/>
          <a:ahLst/>
          <a:cxnLst/>
          <a:rect l="0" t="0" r="0" b="0"/>
          <a:pathLst>
            <a:path>
              <a:moveTo>
                <a:pt x="2460838" y="193868"/>
              </a:moveTo>
              <a:arcTo wR="1677897" hR="1677897" stAng="17868908" swAng="918848"/>
            </a:path>
          </a:pathLst>
        </a:custGeom>
        <a:noFill/>
        <a:ln w="19050" cap="flat" cmpd="sng" algn="ctr">
          <a:solidFill>
            <a:srgbClr val="333333"/>
          </a:solidFill>
          <a:prstDash val="solid"/>
          <a:tailEnd type="arrow"/>
        </a:ln>
        <a:effectLst/>
      </dsp:spPr>
      <dsp:style>
        <a:lnRef idx="1">
          <a:scrgbClr r="0" g="0" b="0"/>
        </a:lnRef>
        <a:fillRef idx="0">
          <a:scrgbClr r="0" g="0" b="0"/>
        </a:fillRef>
        <a:effectRef idx="0">
          <a:scrgbClr r="0" g="0" b="0"/>
        </a:effectRef>
        <a:fontRef idx="minor"/>
      </dsp:style>
    </dsp:sp>
    <dsp:sp modelId="{B046BDB2-7C7A-4D7A-A848-A751583E7363}">
      <dsp:nvSpPr>
        <dsp:cNvPr id="0" name=""/>
        <dsp:cNvSpPr/>
      </dsp:nvSpPr>
      <dsp:spPr>
        <a:xfrm>
          <a:off x="2770148" y="720448"/>
          <a:ext cx="830209" cy="539636"/>
        </a:xfrm>
        <a:prstGeom prst="roundRect">
          <a:avLst/>
        </a:prstGeom>
        <a:solidFill>
          <a:srgbClr val="536592"/>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de-DE" sz="900" b="1" kern="1200" dirty="0">
              <a:solidFill>
                <a:srgbClr val="FFFFFF"/>
              </a:solidFill>
              <a:latin typeface="Arial"/>
              <a:ea typeface="+mn-ea"/>
              <a:cs typeface="+mn-cs"/>
            </a:rPr>
            <a:t>Gesetzl. Grundlagen und Grundsätze  </a:t>
          </a:r>
        </a:p>
      </dsp:txBody>
      <dsp:txXfrm>
        <a:off x="2796491" y="746791"/>
        <a:ext cx="777523" cy="486950"/>
      </dsp:txXfrm>
    </dsp:sp>
    <dsp:sp modelId="{805C8003-A65E-4A22-9829-D751796DF373}">
      <dsp:nvSpPr>
        <dsp:cNvPr id="0" name=""/>
        <dsp:cNvSpPr/>
      </dsp:nvSpPr>
      <dsp:spPr>
        <a:xfrm>
          <a:off x="445661" y="469530"/>
          <a:ext cx="3078892" cy="3078892"/>
        </a:xfrm>
        <a:custGeom>
          <a:avLst/>
          <a:gdLst/>
          <a:ahLst/>
          <a:cxnLst/>
          <a:rect l="0" t="0" r="0" b="0"/>
          <a:pathLst>
            <a:path>
              <a:moveTo>
                <a:pt x="3207590" y="988420"/>
              </a:moveTo>
              <a:arcTo wR="1677897" hR="1677897" stAng="20144252" swAng="883337"/>
            </a:path>
          </a:pathLst>
        </a:custGeom>
        <a:noFill/>
        <a:ln w="19050" cap="flat" cmpd="sng" algn="ctr">
          <a:solidFill>
            <a:srgbClr val="333333"/>
          </a:solidFill>
          <a:prstDash val="solid"/>
          <a:tailEnd type="arrow"/>
        </a:ln>
        <a:effectLst/>
      </dsp:spPr>
      <dsp:style>
        <a:lnRef idx="1">
          <a:scrgbClr r="0" g="0" b="0"/>
        </a:lnRef>
        <a:fillRef idx="0">
          <a:scrgbClr r="0" g="0" b="0"/>
        </a:fillRef>
        <a:effectRef idx="0">
          <a:scrgbClr r="0" g="0" b="0"/>
        </a:effectRef>
        <a:fontRef idx="minor"/>
      </dsp:style>
    </dsp:sp>
    <dsp:sp modelId="{68084282-F2A9-46CC-AB04-FABE812FC93D}">
      <dsp:nvSpPr>
        <dsp:cNvPr id="0" name=""/>
        <dsp:cNvSpPr/>
      </dsp:nvSpPr>
      <dsp:spPr>
        <a:xfrm>
          <a:off x="3067409" y="1883015"/>
          <a:ext cx="830209" cy="539636"/>
        </a:xfrm>
        <a:prstGeom prst="roundRect">
          <a:avLst/>
        </a:prstGeom>
        <a:solidFill>
          <a:srgbClr val="536592"/>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de-DE" sz="900" b="1" kern="1200" dirty="0">
              <a:solidFill>
                <a:srgbClr val="FFFFFF"/>
              </a:solidFill>
              <a:latin typeface="Arial"/>
              <a:ea typeface="+mn-ea"/>
              <a:cs typeface="+mn-cs"/>
            </a:rPr>
            <a:t>Analyse</a:t>
          </a:r>
        </a:p>
      </dsp:txBody>
      <dsp:txXfrm>
        <a:off x="3093752" y="1909358"/>
        <a:ext cx="777523" cy="486950"/>
      </dsp:txXfrm>
    </dsp:sp>
    <dsp:sp modelId="{A8392194-CA1C-4825-A3EF-B310C78B99A1}">
      <dsp:nvSpPr>
        <dsp:cNvPr id="0" name=""/>
        <dsp:cNvSpPr/>
      </dsp:nvSpPr>
      <dsp:spPr>
        <a:xfrm>
          <a:off x="466148" y="218352"/>
          <a:ext cx="3078892" cy="3078892"/>
        </a:xfrm>
        <a:custGeom>
          <a:avLst/>
          <a:gdLst/>
          <a:ahLst/>
          <a:cxnLst/>
          <a:rect l="0" t="0" r="0" b="0"/>
          <a:pathLst>
            <a:path>
              <a:moveTo>
                <a:pt x="3136936" y="2506476"/>
              </a:moveTo>
              <a:arcTo wR="1677897" hR="1677897" stAng="1775518" swAng="727004"/>
            </a:path>
          </a:pathLst>
        </a:custGeom>
        <a:noFill/>
        <a:ln w="19050" cap="flat" cmpd="sng" algn="ctr">
          <a:solidFill>
            <a:srgbClr val="333333"/>
          </a:solidFill>
          <a:prstDash val="solid"/>
          <a:tailEnd type="arrow"/>
        </a:ln>
        <a:effectLst/>
      </dsp:spPr>
      <dsp:style>
        <a:lnRef idx="1">
          <a:scrgbClr r="0" g="0" b="0"/>
        </a:lnRef>
        <a:fillRef idx="0">
          <a:scrgbClr r="0" g="0" b="0"/>
        </a:fillRef>
        <a:effectRef idx="0">
          <a:scrgbClr r="0" g="0" b="0"/>
        </a:effectRef>
        <a:fontRef idx="minor"/>
      </dsp:style>
    </dsp:sp>
    <dsp:sp modelId="{890896E0-006D-4FA3-A7F6-3F009825E4A7}">
      <dsp:nvSpPr>
        <dsp:cNvPr id="0" name=""/>
        <dsp:cNvSpPr/>
      </dsp:nvSpPr>
      <dsp:spPr>
        <a:xfrm>
          <a:off x="2320393" y="2859827"/>
          <a:ext cx="830209" cy="539636"/>
        </a:xfrm>
        <a:prstGeom prst="roundRect">
          <a:avLst/>
        </a:prstGeom>
        <a:solidFill>
          <a:srgbClr val="536592"/>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de-DE" sz="900" b="1" kern="1200" dirty="0">
              <a:solidFill>
                <a:srgbClr val="FFFFFF"/>
              </a:solidFill>
              <a:latin typeface="Arial"/>
              <a:ea typeface="+mn-ea"/>
              <a:cs typeface="+mn-cs"/>
            </a:rPr>
            <a:t>Ziel- und Strategie-definition  </a:t>
          </a:r>
        </a:p>
      </dsp:txBody>
      <dsp:txXfrm>
        <a:off x="2346736" y="2886170"/>
        <a:ext cx="777523" cy="486950"/>
      </dsp:txXfrm>
    </dsp:sp>
    <dsp:sp modelId="{037E5212-19D2-4697-912F-91AFAC6435C6}">
      <dsp:nvSpPr>
        <dsp:cNvPr id="0" name=""/>
        <dsp:cNvSpPr/>
      </dsp:nvSpPr>
      <dsp:spPr>
        <a:xfrm>
          <a:off x="390266" y="263086"/>
          <a:ext cx="3078892" cy="3078892"/>
        </a:xfrm>
        <a:custGeom>
          <a:avLst/>
          <a:gdLst/>
          <a:ahLst/>
          <a:cxnLst/>
          <a:rect l="0" t="0" r="0" b="0"/>
          <a:pathLst>
            <a:path>
              <a:moveTo>
                <a:pt x="1977586" y="3328813"/>
              </a:moveTo>
              <a:arcTo wR="1677897" hR="1677897" stAng="4782672" swAng="802440"/>
            </a:path>
          </a:pathLst>
        </a:custGeom>
        <a:noFill/>
        <a:ln w="19050" cap="flat" cmpd="sng" algn="ctr">
          <a:solidFill>
            <a:srgbClr val="333333"/>
          </a:solidFill>
          <a:prstDash val="solid"/>
          <a:tailEnd type="arrow"/>
        </a:ln>
        <a:effectLst/>
      </dsp:spPr>
      <dsp:style>
        <a:lnRef idx="1">
          <a:scrgbClr r="0" g="0" b="0"/>
        </a:lnRef>
        <a:fillRef idx="0">
          <a:scrgbClr r="0" g="0" b="0"/>
        </a:fillRef>
        <a:effectRef idx="0">
          <a:scrgbClr r="0" g="0" b="0"/>
        </a:effectRef>
        <a:fontRef idx="minor"/>
      </dsp:style>
    </dsp:sp>
    <dsp:sp modelId="{9CB6F7F0-E451-46ED-AF9F-E502CFA1A395}">
      <dsp:nvSpPr>
        <dsp:cNvPr id="0" name=""/>
        <dsp:cNvSpPr/>
      </dsp:nvSpPr>
      <dsp:spPr>
        <a:xfrm>
          <a:off x="898619" y="2927449"/>
          <a:ext cx="830209" cy="539636"/>
        </a:xfrm>
        <a:prstGeom prst="roundRect">
          <a:avLst/>
        </a:prstGeom>
        <a:solidFill>
          <a:srgbClr val="536592"/>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4290" rIns="0" bIns="34290" numCol="1" spcCol="1270" anchor="ctr" anchorCtr="0">
          <a:noAutofit/>
        </a:bodyPr>
        <a:lstStyle/>
        <a:p>
          <a:pPr marL="0" lvl="0" indent="0" algn="ctr" defTabSz="400050">
            <a:lnSpc>
              <a:spcPct val="90000"/>
            </a:lnSpc>
            <a:spcBef>
              <a:spcPct val="0"/>
            </a:spcBef>
            <a:spcAft>
              <a:spcPct val="35000"/>
            </a:spcAft>
            <a:buNone/>
          </a:pPr>
          <a:r>
            <a:rPr lang="de-DE" sz="900" b="1" kern="1200" dirty="0">
              <a:solidFill>
                <a:srgbClr val="FFFFFF"/>
              </a:solidFill>
              <a:latin typeface="Arial"/>
              <a:ea typeface="+mn-ea"/>
              <a:cs typeface="+mn-cs"/>
            </a:rPr>
            <a:t>Strategische Planung </a:t>
          </a:r>
        </a:p>
      </dsp:txBody>
      <dsp:txXfrm>
        <a:off x="924962" y="2953792"/>
        <a:ext cx="777523" cy="486950"/>
      </dsp:txXfrm>
    </dsp:sp>
    <dsp:sp modelId="{4D5B7B80-9BA7-4E24-895E-A384534FA7D9}">
      <dsp:nvSpPr>
        <dsp:cNvPr id="0" name=""/>
        <dsp:cNvSpPr/>
      </dsp:nvSpPr>
      <dsp:spPr>
        <a:xfrm>
          <a:off x="602107" y="447885"/>
          <a:ext cx="3078892" cy="3078892"/>
        </a:xfrm>
        <a:custGeom>
          <a:avLst/>
          <a:gdLst/>
          <a:ahLst/>
          <a:cxnLst/>
          <a:rect l="0" t="0" r="0" b="0"/>
          <a:pathLst>
            <a:path>
              <a:moveTo>
                <a:pt x="275644" y="2599323"/>
              </a:moveTo>
              <a:arcTo wR="1677897" hR="1677897" stAng="8801455" swAng="787002"/>
            </a:path>
          </a:pathLst>
        </a:custGeom>
        <a:noFill/>
        <a:ln w="19050" cap="flat" cmpd="sng" algn="ctr">
          <a:solidFill>
            <a:srgbClr val="333333"/>
          </a:solidFill>
          <a:prstDash val="solid"/>
          <a:tailEnd type="arrow"/>
        </a:ln>
        <a:effectLst/>
      </dsp:spPr>
      <dsp:style>
        <a:lnRef idx="1">
          <a:scrgbClr r="0" g="0" b="0"/>
        </a:lnRef>
        <a:fillRef idx="0">
          <a:scrgbClr r="0" g="0" b="0"/>
        </a:fillRef>
        <a:effectRef idx="0">
          <a:scrgbClr r="0" g="0" b="0"/>
        </a:effectRef>
        <a:fontRef idx="minor"/>
      </dsp:style>
    </dsp:sp>
    <dsp:sp modelId="{81AC7E9F-78A4-4081-9048-FE2BE4DB7CA0}">
      <dsp:nvSpPr>
        <dsp:cNvPr id="0" name=""/>
        <dsp:cNvSpPr/>
      </dsp:nvSpPr>
      <dsp:spPr>
        <a:xfrm>
          <a:off x="134391" y="1664884"/>
          <a:ext cx="830209" cy="743251"/>
        </a:xfrm>
        <a:prstGeom prst="roundRect">
          <a:avLst/>
        </a:prstGeom>
        <a:solidFill>
          <a:srgbClr val="536592"/>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0" rIns="34290" bIns="0" numCol="1" spcCol="1270" anchor="ctr" anchorCtr="0">
          <a:noAutofit/>
        </a:bodyPr>
        <a:lstStyle/>
        <a:p>
          <a:pPr marL="0" lvl="0" indent="0" algn="ctr" defTabSz="400050">
            <a:lnSpc>
              <a:spcPct val="90000"/>
            </a:lnSpc>
            <a:spcBef>
              <a:spcPct val="0"/>
            </a:spcBef>
            <a:spcAft>
              <a:spcPct val="35000"/>
            </a:spcAft>
            <a:buNone/>
          </a:pPr>
          <a:r>
            <a:rPr lang="de-DE" sz="900" b="1" kern="1200" dirty="0">
              <a:solidFill>
                <a:srgbClr val="FFFFFF"/>
              </a:solidFill>
              <a:latin typeface="Arial"/>
              <a:ea typeface="+mn-ea"/>
              <a:cs typeface="+mn-cs"/>
            </a:rPr>
            <a:t>Operative Planung </a:t>
          </a:r>
        </a:p>
      </dsp:txBody>
      <dsp:txXfrm>
        <a:off x="170674" y="1701167"/>
        <a:ext cx="757643" cy="670685"/>
      </dsp:txXfrm>
    </dsp:sp>
    <dsp:sp modelId="{5D7F02E8-B43D-4252-93AB-A99861162217}">
      <dsp:nvSpPr>
        <dsp:cNvPr id="0" name=""/>
        <dsp:cNvSpPr/>
      </dsp:nvSpPr>
      <dsp:spPr>
        <a:xfrm>
          <a:off x="536482" y="36652"/>
          <a:ext cx="3078892" cy="3078892"/>
        </a:xfrm>
        <a:custGeom>
          <a:avLst/>
          <a:gdLst/>
          <a:ahLst/>
          <a:cxnLst/>
          <a:rect l="0" t="0" r="0" b="0"/>
          <a:pathLst>
            <a:path>
              <a:moveTo>
                <a:pt x="154" y="1655123"/>
              </a:moveTo>
              <a:arcTo wR="1677897" hR="1677897" stAng="10846661" swAng="741665"/>
            </a:path>
          </a:pathLst>
        </a:custGeom>
        <a:noFill/>
        <a:ln w="19050" cap="flat" cmpd="sng" algn="ctr">
          <a:solidFill>
            <a:srgbClr val="333333"/>
          </a:solidFill>
          <a:prstDash val="solid"/>
          <a:tailEnd type="arrow"/>
        </a:ln>
        <a:effectLst/>
      </dsp:spPr>
      <dsp:style>
        <a:lnRef idx="1">
          <a:scrgbClr r="0" g="0" b="0"/>
        </a:lnRef>
        <a:fillRef idx="0">
          <a:scrgbClr r="0" g="0" b="0"/>
        </a:fillRef>
        <a:effectRef idx="0">
          <a:scrgbClr r="0" g="0" b="0"/>
        </a:effectRef>
        <a:fontRef idx="minor"/>
      </dsp:style>
    </dsp:sp>
    <dsp:sp modelId="{875BC22A-AC88-4635-B888-2977B01430B3}">
      <dsp:nvSpPr>
        <dsp:cNvPr id="0" name=""/>
        <dsp:cNvSpPr/>
      </dsp:nvSpPr>
      <dsp:spPr>
        <a:xfrm>
          <a:off x="362972" y="580626"/>
          <a:ext cx="830209" cy="539636"/>
        </a:xfrm>
        <a:prstGeom prst="roundRect">
          <a:avLst/>
        </a:prstGeom>
        <a:solidFill>
          <a:srgbClr val="536592"/>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4290" rIns="0" bIns="34290" numCol="1" spcCol="1270" anchor="ctr" anchorCtr="0">
          <a:noAutofit/>
        </a:bodyPr>
        <a:lstStyle/>
        <a:p>
          <a:pPr marL="0" lvl="0" indent="0" algn="ctr" defTabSz="400050">
            <a:lnSpc>
              <a:spcPct val="90000"/>
            </a:lnSpc>
            <a:spcBef>
              <a:spcPct val="0"/>
            </a:spcBef>
            <a:spcAft>
              <a:spcPct val="35000"/>
            </a:spcAft>
            <a:buNone/>
          </a:pPr>
          <a:r>
            <a:rPr lang="de-DE" sz="900" b="1" kern="1200" dirty="0">
              <a:solidFill>
                <a:srgbClr val="FFFFFF"/>
              </a:solidFill>
              <a:latin typeface="Arial"/>
              <a:ea typeface="+mn-ea"/>
              <a:cs typeface="+mn-cs"/>
            </a:rPr>
            <a:t>Revolvierung und Vergleiche </a:t>
          </a:r>
        </a:p>
      </dsp:txBody>
      <dsp:txXfrm>
        <a:off x="389315" y="606969"/>
        <a:ext cx="777523" cy="486950"/>
      </dsp:txXfrm>
    </dsp:sp>
    <dsp:sp modelId="{6FF7B1DF-0771-4C04-B3E4-25CF34E07CB0}">
      <dsp:nvSpPr>
        <dsp:cNvPr id="0" name=""/>
        <dsp:cNvSpPr/>
      </dsp:nvSpPr>
      <dsp:spPr>
        <a:xfrm>
          <a:off x="440383" y="272207"/>
          <a:ext cx="3078892" cy="3078892"/>
        </a:xfrm>
        <a:custGeom>
          <a:avLst/>
          <a:gdLst/>
          <a:ahLst/>
          <a:cxnLst/>
          <a:rect l="0" t="0" r="0" b="0"/>
          <a:pathLst>
            <a:path>
              <a:moveTo>
                <a:pt x="770362" y="266614"/>
              </a:moveTo>
              <a:arcTo wR="1677897" hR="1677897" stAng="14235401" swAng="771317"/>
            </a:path>
          </a:pathLst>
        </a:custGeom>
        <a:noFill/>
        <a:ln w="19050" cap="flat" cmpd="sng" algn="ctr">
          <a:solidFill>
            <a:srgbClr val="333333"/>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49BE3F-CEC4-4504-B2EC-C99F35C80F2D}">
      <dsp:nvSpPr>
        <dsp:cNvPr id="0" name=""/>
        <dsp:cNvSpPr/>
      </dsp:nvSpPr>
      <dsp:spPr>
        <a:xfrm>
          <a:off x="673493" y="1071066"/>
          <a:ext cx="3683172" cy="3683172"/>
        </a:xfrm>
        <a:prstGeom prst="ellipse">
          <a:avLst/>
        </a:prstGeom>
        <a:solidFill>
          <a:schemeClr val="accent4">
            <a:shade val="90000"/>
            <a:hueOff val="371533"/>
            <a:satOff val="-42890"/>
            <a:lumOff val="60422"/>
            <a:alpha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4D00EB-7E3D-4DCB-8B46-0764E40696EC}">
      <dsp:nvSpPr>
        <dsp:cNvPr id="0" name=""/>
        <dsp:cNvSpPr/>
      </dsp:nvSpPr>
      <dsp:spPr>
        <a:xfrm>
          <a:off x="1082632" y="1480205"/>
          <a:ext cx="2864894" cy="2864894"/>
        </a:xfrm>
        <a:prstGeom prst="ellipse">
          <a:avLst/>
        </a:prstGeom>
        <a:solidFill>
          <a:schemeClr val="accent4">
            <a:shade val="90000"/>
            <a:hueOff val="278650"/>
            <a:satOff val="-32168"/>
            <a:lumOff val="45317"/>
            <a:alphaOff val="-375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7DF54D-8458-4C47-B2AF-9BC5B8A2A78E}">
      <dsp:nvSpPr>
        <dsp:cNvPr id="0" name=""/>
        <dsp:cNvSpPr/>
      </dsp:nvSpPr>
      <dsp:spPr>
        <a:xfrm>
          <a:off x="1491772" y="1889344"/>
          <a:ext cx="2046616" cy="2046616"/>
        </a:xfrm>
        <a:prstGeom prst="ellipse">
          <a:avLst/>
        </a:prstGeom>
        <a:solidFill>
          <a:schemeClr val="accent4">
            <a:shade val="90000"/>
            <a:hueOff val="185766"/>
            <a:satOff val="-21445"/>
            <a:lumOff val="30211"/>
            <a:alphaOff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DCA50C-214A-4B92-957F-53B8927CFA69}">
      <dsp:nvSpPr>
        <dsp:cNvPr id="0" name=""/>
        <dsp:cNvSpPr/>
      </dsp:nvSpPr>
      <dsp:spPr>
        <a:xfrm>
          <a:off x="1901218" y="2298790"/>
          <a:ext cx="1227724" cy="1227724"/>
        </a:xfrm>
        <a:prstGeom prst="ellipse">
          <a:avLst/>
        </a:prstGeom>
        <a:solidFill>
          <a:schemeClr val="accent4">
            <a:shade val="90000"/>
            <a:hueOff val="92883"/>
            <a:satOff val="-10723"/>
            <a:lumOff val="15106"/>
            <a:alphaOff val="-125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AE7EE8-ADB2-4563-8365-67D369D91F0E}">
      <dsp:nvSpPr>
        <dsp:cNvPr id="0" name=""/>
        <dsp:cNvSpPr/>
      </dsp:nvSpPr>
      <dsp:spPr>
        <a:xfrm>
          <a:off x="2310357" y="2707929"/>
          <a:ext cx="409446" cy="409446"/>
        </a:xfrm>
        <a:prstGeom prst="ellipse">
          <a:avLst/>
        </a:prstGeom>
        <a:solidFill>
          <a:schemeClr val="accent4">
            <a:shade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140C09-1B05-4426-ACEF-87E65A52FFB4}">
      <dsp:nvSpPr>
        <dsp:cNvPr id="0" name=""/>
        <dsp:cNvSpPr/>
      </dsp:nvSpPr>
      <dsp:spPr>
        <a:xfrm>
          <a:off x="4970528" y="156657"/>
          <a:ext cx="1841586" cy="650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9050" rIns="19050" bIns="19050" numCol="1" spcCol="1270" anchor="ctr" anchorCtr="0">
          <a:noAutofit/>
        </a:bodyPr>
        <a:lstStyle/>
        <a:p>
          <a:pPr marL="0" lvl="0" indent="0" algn="l" defTabSz="666750">
            <a:lnSpc>
              <a:spcPct val="90000"/>
            </a:lnSpc>
            <a:spcBef>
              <a:spcPct val="0"/>
            </a:spcBef>
            <a:spcAft>
              <a:spcPct val="35000"/>
            </a:spcAft>
            <a:buNone/>
          </a:pPr>
          <a:r>
            <a:rPr lang="de-DE" sz="1500" kern="1200" dirty="0"/>
            <a:t>Operative Leistungsrisiken</a:t>
          </a:r>
        </a:p>
      </dsp:txBody>
      <dsp:txXfrm>
        <a:off x="4970528" y="156657"/>
        <a:ext cx="1841586" cy="650202"/>
      </dsp:txXfrm>
    </dsp:sp>
    <dsp:sp modelId="{BF6EAC66-F41E-469C-A5E1-610595701102}">
      <dsp:nvSpPr>
        <dsp:cNvPr id="0" name=""/>
        <dsp:cNvSpPr/>
      </dsp:nvSpPr>
      <dsp:spPr>
        <a:xfrm>
          <a:off x="4510132" y="481758"/>
          <a:ext cx="460396"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B143D4-179B-43AC-BCC1-37CC9DF0B83E}">
      <dsp:nvSpPr>
        <dsp:cNvPr id="0" name=""/>
        <dsp:cNvSpPr/>
      </dsp:nvSpPr>
      <dsp:spPr>
        <a:xfrm rot="5400000">
          <a:off x="2295624" y="701214"/>
          <a:ext cx="2430894" cy="1991982"/>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2F70B7-6B7C-45FD-B1CC-F55256A449D0}">
      <dsp:nvSpPr>
        <dsp:cNvPr id="0" name=""/>
        <dsp:cNvSpPr/>
      </dsp:nvSpPr>
      <dsp:spPr>
        <a:xfrm>
          <a:off x="4970528" y="844183"/>
          <a:ext cx="1841586" cy="650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9050" rIns="19050" bIns="19050" numCol="1" spcCol="1270" anchor="ctr" anchorCtr="0">
          <a:noAutofit/>
        </a:bodyPr>
        <a:lstStyle/>
        <a:p>
          <a:pPr marL="0" lvl="0" indent="0" algn="l" defTabSz="666750">
            <a:lnSpc>
              <a:spcPct val="90000"/>
            </a:lnSpc>
            <a:spcBef>
              <a:spcPct val="0"/>
            </a:spcBef>
            <a:spcAft>
              <a:spcPct val="35000"/>
            </a:spcAft>
            <a:buNone/>
          </a:pPr>
          <a:r>
            <a:rPr lang="de-DE" sz="1500" kern="1200" dirty="0"/>
            <a:t>Planungs- und Finanzrisiken</a:t>
          </a:r>
        </a:p>
      </dsp:txBody>
      <dsp:txXfrm>
        <a:off x="4970528" y="844183"/>
        <a:ext cx="1841586" cy="650202"/>
      </dsp:txXfrm>
    </dsp:sp>
    <dsp:sp modelId="{7667A623-7D87-424D-803F-083452E8FA5A}">
      <dsp:nvSpPr>
        <dsp:cNvPr id="0" name=""/>
        <dsp:cNvSpPr/>
      </dsp:nvSpPr>
      <dsp:spPr>
        <a:xfrm>
          <a:off x="4510132" y="1169284"/>
          <a:ext cx="460396"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5CC7AD-60F8-4CF5-AC33-65408DA348A6}">
      <dsp:nvSpPr>
        <dsp:cNvPr id="0" name=""/>
        <dsp:cNvSpPr/>
      </dsp:nvSpPr>
      <dsp:spPr>
        <a:xfrm rot="5400000">
          <a:off x="2652830" y="1336500"/>
          <a:ext cx="2024026" cy="168812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7F23D3-90EC-4B9C-9FF9-A4858F0211B1}">
      <dsp:nvSpPr>
        <dsp:cNvPr id="0" name=""/>
        <dsp:cNvSpPr/>
      </dsp:nvSpPr>
      <dsp:spPr>
        <a:xfrm>
          <a:off x="4970528" y="1531708"/>
          <a:ext cx="1841586" cy="650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9050" rIns="19050" bIns="19050" numCol="1" spcCol="1270" anchor="ctr" anchorCtr="0">
          <a:noAutofit/>
        </a:bodyPr>
        <a:lstStyle/>
        <a:p>
          <a:pPr marL="0" lvl="0" indent="0" algn="l" defTabSz="666750">
            <a:lnSpc>
              <a:spcPct val="90000"/>
            </a:lnSpc>
            <a:spcBef>
              <a:spcPct val="0"/>
            </a:spcBef>
            <a:spcAft>
              <a:spcPct val="35000"/>
            </a:spcAft>
            <a:buNone/>
          </a:pPr>
          <a:r>
            <a:rPr lang="de-DE" sz="1500" b="0" kern="1200" dirty="0"/>
            <a:t>Bedrohung der Erfolgspotenziale</a:t>
          </a:r>
          <a:endParaRPr lang="de-DE" sz="1500" kern="1200" dirty="0"/>
        </a:p>
      </dsp:txBody>
      <dsp:txXfrm>
        <a:off x="4970528" y="1531708"/>
        <a:ext cx="1841586" cy="650202"/>
      </dsp:txXfrm>
    </dsp:sp>
    <dsp:sp modelId="{97FF8293-F852-448A-A921-36918536C60D}">
      <dsp:nvSpPr>
        <dsp:cNvPr id="0" name=""/>
        <dsp:cNvSpPr/>
      </dsp:nvSpPr>
      <dsp:spPr>
        <a:xfrm>
          <a:off x="4510132" y="1856810"/>
          <a:ext cx="460396"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93B6E2-4992-4035-A424-A3F33750FED8}">
      <dsp:nvSpPr>
        <dsp:cNvPr id="0" name=""/>
        <dsp:cNvSpPr/>
      </dsp:nvSpPr>
      <dsp:spPr>
        <a:xfrm rot="5400000">
          <a:off x="3003100" y="1945820"/>
          <a:ext cx="1596041" cy="1418021"/>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75BB2E-EDD8-48DF-81EE-E62BC63D7E90}">
      <dsp:nvSpPr>
        <dsp:cNvPr id="0" name=""/>
        <dsp:cNvSpPr/>
      </dsp:nvSpPr>
      <dsp:spPr>
        <a:xfrm>
          <a:off x="4970528" y="2204501"/>
          <a:ext cx="1841586" cy="650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9050" rIns="19050" bIns="19050" numCol="1" spcCol="1270" anchor="ctr" anchorCtr="0">
          <a:noAutofit/>
        </a:bodyPr>
        <a:lstStyle/>
        <a:p>
          <a:pPr marL="0" lvl="0" indent="0" algn="l" defTabSz="666750">
            <a:lnSpc>
              <a:spcPct val="90000"/>
            </a:lnSpc>
            <a:spcBef>
              <a:spcPct val="0"/>
            </a:spcBef>
            <a:spcAft>
              <a:spcPct val="35000"/>
            </a:spcAft>
            <a:buNone/>
          </a:pPr>
          <a:r>
            <a:rPr lang="de-DE" sz="1500" kern="1200"/>
            <a:t>Risiken aus dem Branchenumfeld</a:t>
          </a:r>
          <a:endParaRPr lang="de-DE" sz="1500" kern="1200" dirty="0"/>
        </a:p>
      </dsp:txBody>
      <dsp:txXfrm>
        <a:off x="4970528" y="2204501"/>
        <a:ext cx="1841586" cy="650202"/>
      </dsp:txXfrm>
    </dsp:sp>
    <dsp:sp modelId="{9F80A56C-ED7F-42AE-B0D7-5DFB1102DDAF}">
      <dsp:nvSpPr>
        <dsp:cNvPr id="0" name=""/>
        <dsp:cNvSpPr/>
      </dsp:nvSpPr>
      <dsp:spPr>
        <a:xfrm>
          <a:off x="4510132" y="2529603"/>
          <a:ext cx="460396"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178B63-6347-49BF-A932-8E1D3C355A33}">
      <dsp:nvSpPr>
        <dsp:cNvPr id="0" name=""/>
        <dsp:cNvSpPr/>
      </dsp:nvSpPr>
      <dsp:spPr>
        <a:xfrm rot="5400000">
          <a:off x="3351774" y="2589147"/>
          <a:ext cx="1217902" cy="1098813"/>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20CFA1-EDF6-466B-820E-DD4343F879E3}">
      <dsp:nvSpPr>
        <dsp:cNvPr id="0" name=""/>
        <dsp:cNvSpPr/>
      </dsp:nvSpPr>
      <dsp:spPr>
        <a:xfrm>
          <a:off x="4970528" y="2857650"/>
          <a:ext cx="1841586" cy="650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9050" rIns="19050" bIns="19050" numCol="1" spcCol="1270" anchor="ctr" anchorCtr="0">
          <a:noAutofit/>
        </a:bodyPr>
        <a:lstStyle/>
        <a:p>
          <a:pPr marL="0" lvl="0" indent="0" algn="l" defTabSz="666750">
            <a:lnSpc>
              <a:spcPct val="90000"/>
            </a:lnSpc>
            <a:spcBef>
              <a:spcPct val="0"/>
            </a:spcBef>
            <a:spcAft>
              <a:spcPct val="35000"/>
            </a:spcAft>
            <a:buNone/>
          </a:pPr>
          <a:r>
            <a:rPr lang="de-DE" sz="1500" kern="1200" dirty="0"/>
            <a:t>Unsichere Trends / makroökonomische Krisen</a:t>
          </a:r>
        </a:p>
      </dsp:txBody>
      <dsp:txXfrm>
        <a:off x="4970528" y="2857650"/>
        <a:ext cx="1841586" cy="650202"/>
      </dsp:txXfrm>
    </dsp:sp>
    <dsp:sp modelId="{EFAE998A-653C-444E-A4B4-DB7B281E2B58}">
      <dsp:nvSpPr>
        <dsp:cNvPr id="0" name=""/>
        <dsp:cNvSpPr/>
      </dsp:nvSpPr>
      <dsp:spPr>
        <a:xfrm>
          <a:off x="4510132" y="3182752"/>
          <a:ext cx="460396"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C825FB-454B-4439-83C7-7411A45118CA}">
      <dsp:nvSpPr>
        <dsp:cNvPr id="0" name=""/>
        <dsp:cNvSpPr/>
      </dsp:nvSpPr>
      <dsp:spPr>
        <a:xfrm rot="5400000">
          <a:off x="3681418" y="3213445"/>
          <a:ext cx="859406" cy="79802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3" y="1"/>
            <a:ext cx="2944971" cy="496411"/>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sz="quarter" idx="1"/>
          </p:nvPr>
        </p:nvSpPr>
        <p:spPr>
          <a:xfrm>
            <a:off x="3849547" y="1"/>
            <a:ext cx="2944971" cy="496411"/>
          </a:xfrm>
          <a:prstGeom prst="rect">
            <a:avLst/>
          </a:prstGeom>
        </p:spPr>
        <p:txBody>
          <a:bodyPr vert="horz" lIns="91440" tIns="45720" rIns="91440" bIns="45720" rtlCol="0"/>
          <a:lstStyle>
            <a:lvl1pPr algn="r">
              <a:defRPr sz="1200"/>
            </a:lvl1pPr>
          </a:lstStyle>
          <a:p>
            <a:fld id="{9AC3D5CE-DFF8-49EA-8D28-09018093C61B}" type="datetimeFigureOut">
              <a:rPr lang="de-DE" smtClean="0"/>
              <a:t>23.10.2025</a:t>
            </a:fld>
            <a:endParaRPr lang="de-DE" dirty="0"/>
          </a:p>
        </p:txBody>
      </p:sp>
      <p:sp>
        <p:nvSpPr>
          <p:cNvPr id="4" name="Fußzeilenplatzhalter 3"/>
          <p:cNvSpPr>
            <a:spLocks noGrp="1"/>
          </p:cNvSpPr>
          <p:nvPr>
            <p:ph type="ftr" sz="quarter" idx="2"/>
          </p:nvPr>
        </p:nvSpPr>
        <p:spPr>
          <a:xfrm>
            <a:off x="3" y="9430092"/>
            <a:ext cx="2944971" cy="496411"/>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p:cNvSpPr>
            <a:spLocks noGrp="1"/>
          </p:cNvSpPr>
          <p:nvPr>
            <p:ph type="sldNum" sz="quarter" idx="3"/>
          </p:nvPr>
        </p:nvSpPr>
        <p:spPr>
          <a:xfrm>
            <a:off x="3849547" y="9430092"/>
            <a:ext cx="2944971" cy="496411"/>
          </a:xfrm>
          <a:prstGeom prst="rect">
            <a:avLst/>
          </a:prstGeom>
        </p:spPr>
        <p:txBody>
          <a:bodyPr vert="horz" lIns="91440" tIns="45720" rIns="91440" bIns="45720" rtlCol="0" anchor="b"/>
          <a:lstStyle>
            <a:lvl1pPr algn="r">
              <a:defRPr sz="1200"/>
            </a:lvl1pPr>
          </a:lstStyle>
          <a:p>
            <a:fld id="{6C27C297-8EEE-4A5E-B6C1-776F934C1114}" type="slidenum">
              <a:rPr lang="de-DE" smtClean="0"/>
              <a:t>‹Nr.›</a:t>
            </a:fld>
            <a:endParaRPr lang="de-DE" dirty="0"/>
          </a:p>
        </p:txBody>
      </p:sp>
    </p:spTree>
    <p:extLst>
      <p:ext uri="{BB962C8B-B14F-4D97-AF65-F5344CB8AC3E}">
        <p14:creationId xmlns:p14="http://schemas.microsoft.com/office/powerpoint/2010/main" val="16587551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3" y="1"/>
            <a:ext cx="2944971" cy="496411"/>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49547" y="1"/>
            <a:ext cx="2944971" cy="496411"/>
          </a:xfrm>
          <a:prstGeom prst="rect">
            <a:avLst/>
          </a:prstGeom>
        </p:spPr>
        <p:txBody>
          <a:bodyPr vert="horz" lIns="91440" tIns="45720" rIns="91440" bIns="45720" rtlCol="0"/>
          <a:lstStyle>
            <a:lvl1pPr algn="r">
              <a:defRPr sz="1200"/>
            </a:lvl1pPr>
          </a:lstStyle>
          <a:p>
            <a:fld id="{B05F0E89-EBA3-4CA4-9195-779668F456F0}" type="datetimeFigureOut">
              <a:rPr lang="de-DE" smtClean="0"/>
              <a:t>23.10.2025</a:t>
            </a:fld>
            <a:endParaRPr lang="de-DE" dirty="0"/>
          </a:p>
        </p:txBody>
      </p:sp>
      <p:sp>
        <p:nvSpPr>
          <p:cNvPr id="4" name="Folienbildplatzhalter 3"/>
          <p:cNvSpPr>
            <a:spLocks noGrp="1" noRot="1" noChangeAspect="1"/>
          </p:cNvSpPr>
          <p:nvPr>
            <p:ph type="sldImg" idx="2"/>
          </p:nvPr>
        </p:nvSpPr>
        <p:spPr>
          <a:xfrm>
            <a:off x="709613" y="744538"/>
            <a:ext cx="5376862" cy="3722687"/>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79609" y="4715907"/>
            <a:ext cx="5436870" cy="4467701"/>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3" y="9430092"/>
            <a:ext cx="2944971" cy="496411"/>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49547" y="9430092"/>
            <a:ext cx="2944971" cy="496411"/>
          </a:xfrm>
          <a:prstGeom prst="rect">
            <a:avLst/>
          </a:prstGeom>
        </p:spPr>
        <p:txBody>
          <a:bodyPr vert="horz" lIns="91440" tIns="45720" rIns="91440" bIns="45720" rtlCol="0" anchor="b"/>
          <a:lstStyle>
            <a:lvl1pPr algn="r">
              <a:defRPr sz="1200"/>
            </a:lvl1pPr>
          </a:lstStyle>
          <a:p>
            <a:fld id="{132D59FF-049A-4172-A3B5-F34226746782}" type="slidenum">
              <a:rPr lang="de-DE" smtClean="0"/>
              <a:t>‹Nr.›</a:t>
            </a:fld>
            <a:endParaRPr lang="de-DE" dirty="0"/>
          </a:p>
        </p:txBody>
      </p:sp>
    </p:spTree>
    <p:extLst>
      <p:ext uri="{BB962C8B-B14F-4D97-AF65-F5344CB8AC3E}">
        <p14:creationId xmlns:p14="http://schemas.microsoft.com/office/powerpoint/2010/main" val="1076256649"/>
      </p:ext>
    </p:extLst>
  </p:cSld>
  <p:clrMap bg1="lt1" tx1="dk1" bg2="lt2" tx2="dk2" accent1="accent1" accent2="accent2" accent3="accent3" accent4="accent4" accent5="accent5" accent6="accent6" hlink="hlink" folHlink="folHlink"/>
  <p:notesStyle>
    <a:lvl1pPr marL="0" algn="l" defTabSz="1031626" rtl="0" eaLnBrk="1" latinLnBrk="0" hangingPunct="1">
      <a:defRPr sz="1400" kern="1200">
        <a:solidFill>
          <a:schemeClr val="tx1"/>
        </a:solidFill>
        <a:latin typeface="+mn-lt"/>
        <a:ea typeface="+mn-ea"/>
        <a:cs typeface="+mn-cs"/>
      </a:defRPr>
    </a:lvl1pPr>
    <a:lvl2pPr marL="515813" algn="l" defTabSz="1031626" rtl="0" eaLnBrk="1" latinLnBrk="0" hangingPunct="1">
      <a:defRPr sz="1400" kern="1200">
        <a:solidFill>
          <a:schemeClr val="tx1"/>
        </a:solidFill>
        <a:latin typeface="+mn-lt"/>
        <a:ea typeface="+mn-ea"/>
        <a:cs typeface="+mn-cs"/>
      </a:defRPr>
    </a:lvl2pPr>
    <a:lvl3pPr marL="1031626" algn="l" defTabSz="1031626" rtl="0" eaLnBrk="1" latinLnBrk="0" hangingPunct="1">
      <a:defRPr sz="1400" kern="1200">
        <a:solidFill>
          <a:schemeClr val="tx1"/>
        </a:solidFill>
        <a:latin typeface="+mn-lt"/>
        <a:ea typeface="+mn-ea"/>
        <a:cs typeface="+mn-cs"/>
      </a:defRPr>
    </a:lvl3pPr>
    <a:lvl4pPr marL="1547439" algn="l" defTabSz="1031626" rtl="0" eaLnBrk="1" latinLnBrk="0" hangingPunct="1">
      <a:defRPr sz="1400" kern="1200">
        <a:solidFill>
          <a:schemeClr val="tx1"/>
        </a:solidFill>
        <a:latin typeface="+mn-lt"/>
        <a:ea typeface="+mn-ea"/>
        <a:cs typeface="+mn-cs"/>
      </a:defRPr>
    </a:lvl4pPr>
    <a:lvl5pPr marL="2063252" algn="l" defTabSz="1031626" rtl="0" eaLnBrk="1" latinLnBrk="0" hangingPunct="1">
      <a:defRPr sz="1400" kern="1200">
        <a:solidFill>
          <a:schemeClr val="tx1"/>
        </a:solidFill>
        <a:latin typeface="+mn-lt"/>
        <a:ea typeface="+mn-ea"/>
        <a:cs typeface="+mn-cs"/>
      </a:defRPr>
    </a:lvl5pPr>
    <a:lvl6pPr marL="2579065" algn="l" defTabSz="1031626" rtl="0" eaLnBrk="1" latinLnBrk="0" hangingPunct="1">
      <a:defRPr sz="1400" kern="1200">
        <a:solidFill>
          <a:schemeClr val="tx1"/>
        </a:solidFill>
        <a:latin typeface="+mn-lt"/>
        <a:ea typeface="+mn-ea"/>
        <a:cs typeface="+mn-cs"/>
      </a:defRPr>
    </a:lvl6pPr>
    <a:lvl7pPr marL="3094878" algn="l" defTabSz="1031626" rtl="0" eaLnBrk="1" latinLnBrk="0" hangingPunct="1">
      <a:defRPr sz="1400" kern="1200">
        <a:solidFill>
          <a:schemeClr val="tx1"/>
        </a:solidFill>
        <a:latin typeface="+mn-lt"/>
        <a:ea typeface="+mn-ea"/>
        <a:cs typeface="+mn-cs"/>
      </a:defRPr>
    </a:lvl7pPr>
    <a:lvl8pPr marL="3610691" algn="l" defTabSz="1031626" rtl="0" eaLnBrk="1" latinLnBrk="0" hangingPunct="1">
      <a:defRPr sz="1400" kern="1200">
        <a:solidFill>
          <a:schemeClr val="tx1"/>
        </a:solidFill>
        <a:latin typeface="+mn-lt"/>
        <a:ea typeface="+mn-ea"/>
        <a:cs typeface="+mn-cs"/>
      </a:defRPr>
    </a:lvl8pPr>
    <a:lvl9pPr marL="4126504" algn="l" defTabSz="103162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09613" y="744538"/>
            <a:ext cx="5376862" cy="3722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32D59FF-049A-4172-A3B5-F34226746782}" type="slidenum">
              <a:rPr lang="de-DE" smtClean="0"/>
              <a:pPr/>
              <a:t>1</a:t>
            </a:fld>
            <a:endParaRPr lang="de-DE" dirty="0"/>
          </a:p>
        </p:txBody>
      </p:sp>
    </p:spTree>
    <p:extLst>
      <p:ext uri="{BB962C8B-B14F-4D97-AF65-F5344CB8AC3E}">
        <p14:creationId xmlns:p14="http://schemas.microsoft.com/office/powerpoint/2010/main" val="3278746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Folienbildplatzhalter 1"/>
          <p:cNvSpPr>
            <a:spLocks noGrp="1" noRot="1" noChangeAspect="1" noTextEdit="1"/>
          </p:cNvSpPr>
          <p:nvPr>
            <p:ph type="sldImg"/>
          </p:nvPr>
        </p:nvSpPr>
        <p:spPr>
          <a:xfrm>
            <a:off x="819150" y="725488"/>
            <a:ext cx="5210175" cy="3608387"/>
          </a:xfrm>
          <a:ln/>
        </p:spPr>
      </p:sp>
      <p:sp>
        <p:nvSpPr>
          <p:cNvPr id="46285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Arial" pitchFamily="34" charset="0"/>
            </a:endParaRPr>
          </a:p>
        </p:txBody>
      </p:sp>
      <p:sp>
        <p:nvSpPr>
          <p:cNvPr id="46285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568">
              <a:defRPr sz="1600" b="1">
                <a:solidFill>
                  <a:schemeClr val="tx1"/>
                </a:solidFill>
                <a:latin typeface="Arial" pitchFamily="34" charset="0"/>
              </a:defRPr>
            </a:lvl1pPr>
            <a:lvl2pPr marL="737155" indent="-283521" defTabSz="913568">
              <a:defRPr sz="1600" b="1">
                <a:solidFill>
                  <a:schemeClr val="tx1"/>
                </a:solidFill>
                <a:latin typeface="Arial" pitchFamily="34" charset="0"/>
              </a:defRPr>
            </a:lvl2pPr>
            <a:lvl3pPr marL="1134085" indent="-226817" defTabSz="913568">
              <a:defRPr sz="1600" b="1">
                <a:solidFill>
                  <a:schemeClr val="tx1"/>
                </a:solidFill>
                <a:latin typeface="Arial" pitchFamily="34" charset="0"/>
              </a:defRPr>
            </a:lvl3pPr>
            <a:lvl4pPr marL="1587718" indent="-226817" defTabSz="913568">
              <a:defRPr sz="1600" b="1">
                <a:solidFill>
                  <a:schemeClr val="tx1"/>
                </a:solidFill>
                <a:latin typeface="Arial" pitchFamily="34" charset="0"/>
              </a:defRPr>
            </a:lvl4pPr>
            <a:lvl5pPr marL="2041352" indent="-226817" defTabSz="913568">
              <a:defRPr sz="1600" b="1">
                <a:solidFill>
                  <a:schemeClr val="tx1"/>
                </a:solidFill>
                <a:latin typeface="Arial" pitchFamily="34" charset="0"/>
              </a:defRPr>
            </a:lvl5pPr>
            <a:lvl6pPr marL="2494986" indent="-226817" defTabSz="913568" eaLnBrk="0" fontAlgn="base" hangingPunct="0">
              <a:spcBef>
                <a:spcPct val="0"/>
              </a:spcBef>
              <a:spcAft>
                <a:spcPct val="0"/>
              </a:spcAft>
              <a:defRPr sz="1600" b="1">
                <a:solidFill>
                  <a:schemeClr val="tx1"/>
                </a:solidFill>
                <a:latin typeface="Arial" pitchFamily="34" charset="0"/>
              </a:defRPr>
            </a:lvl6pPr>
            <a:lvl7pPr marL="2948620" indent="-226817" defTabSz="913568" eaLnBrk="0" fontAlgn="base" hangingPunct="0">
              <a:spcBef>
                <a:spcPct val="0"/>
              </a:spcBef>
              <a:spcAft>
                <a:spcPct val="0"/>
              </a:spcAft>
              <a:defRPr sz="1600" b="1">
                <a:solidFill>
                  <a:schemeClr val="tx1"/>
                </a:solidFill>
                <a:latin typeface="Arial" pitchFamily="34" charset="0"/>
              </a:defRPr>
            </a:lvl7pPr>
            <a:lvl8pPr marL="3402254" indent="-226817" defTabSz="913568" eaLnBrk="0" fontAlgn="base" hangingPunct="0">
              <a:spcBef>
                <a:spcPct val="0"/>
              </a:spcBef>
              <a:spcAft>
                <a:spcPct val="0"/>
              </a:spcAft>
              <a:defRPr sz="1600" b="1">
                <a:solidFill>
                  <a:schemeClr val="tx1"/>
                </a:solidFill>
                <a:latin typeface="Arial" pitchFamily="34" charset="0"/>
              </a:defRPr>
            </a:lvl8pPr>
            <a:lvl9pPr marL="3855888" indent="-226817" defTabSz="913568" eaLnBrk="0" fontAlgn="base" hangingPunct="0">
              <a:spcBef>
                <a:spcPct val="0"/>
              </a:spcBef>
              <a:spcAft>
                <a:spcPct val="0"/>
              </a:spcAft>
              <a:defRPr sz="1600" b="1">
                <a:solidFill>
                  <a:schemeClr val="tx1"/>
                </a:solidFill>
                <a:latin typeface="Arial" pitchFamily="34" charset="0"/>
              </a:defRPr>
            </a:lvl9pPr>
          </a:lstStyle>
          <a:p>
            <a:fld id="{C87391D0-4604-41F5-8932-113AB1E86DF5}" type="slidenum">
              <a:rPr lang="de-DE" altLang="de-DE" sz="1200" b="0"/>
              <a:pPr/>
              <a:t>18</a:t>
            </a:fld>
            <a:endParaRPr lang="de-DE" altLang="de-DE" sz="1200" b="0"/>
          </a:p>
        </p:txBody>
      </p:sp>
    </p:spTree>
    <p:extLst>
      <p:ext uri="{BB962C8B-B14F-4D97-AF65-F5344CB8AC3E}">
        <p14:creationId xmlns:p14="http://schemas.microsoft.com/office/powerpoint/2010/main" val="2412866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31825" y="749300"/>
            <a:ext cx="5403850" cy="3741738"/>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C5670111-1923-45F2-8CBB-2A8C8BF1B239}" type="slidenum">
              <a:rPr lang="de-DE" smtClean="0"/>
              <a:pPr>
                <a:defRPr/>
              </a:pPr>
              <a:t>22</a:t>
            </a:fld>
            <a:endParaRPr lang="de-DE"/>
          </a:p>
        </p:txBody>
      </p:sp>
    </p:spTree>
    <p:extLst>
      <p:ext uri="{BB962C8B-B14F-4D97-AF65-F5344CB8AC3E}">
        <p14:creationId xmlns:p14="http://schemas.microsoft.com/office/powerpoint/2010/main" val="2297406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31825" y="749300"/>
            <a:ext cx="5403850" cy="3741738"/>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C5670111-1923-45F2-8CBB-2A8C8BF1B239}" type="slidenum">
              <a:rPr lang="de-DE" smtClean="0"/>
              <a:pPr>
                <a:defRPr/>
              </a:pPr>
              <a:t>23</a:t>
            </a:fld>
            <a:endParaRPr lang="de-DE"/>
          </a:p>
        </p:txBody>
      </p:sp>
    </p:spTree>
    <p:extLst>
      <p:ext uri="{BB962C8B-B14F-4D97-AF65-F5344CB8AC3E}">
        <p14:creationId xmlns:p14="http://schemas.microsoft.com/office/powerpoint/2010/main" val="7933404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Folienbildplatzhalter 1"/>
          <p:cNvSpPr>
            <a:spLocks noGrp="1" noRot="1" noChangeAspect="1" noTextEdit="1"/>
          </p:cNvSpPr>
          <p:nvPr>
            <p:ph type="sldImg"/>
          </p:nvPr>
        </p:nvSpPr>
        <p:spPr>
          <a:xfrm>
            <a:off x="3105150" y="280988"/>
            <a:ext cx="4195763" cy="2906712"/>
          </a:xfrm>
          <a:ln/>
        </p:spPr>
      </p:sp>
    </p:spTree>
    <p:extLst>
      <p:ext uri="{BB962C8B-B14F-4D97-AF65-F5344CB8AC3E}">
        <p14:creationId xmlns:p14="http://schemas.microsoft.com/office/powerpoint/2010/main" val="3253057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xfrm>
            <a:off x="709613" y="741363"/>
            <a:ext cx="5380037" cy="3725862"/>
          </a:xfrm>
          <a:ln/>
        </p:spPr>
      </p:sp>
      <p:sp>
        <p:nvSpPr>
          <p:cNvPr id="155651" name="Rectangle 3"/>
          <p:cNvSpPr>
            <a:spLocks noGrp="1" noChangeArrowheads="1"/>
          </p:cNvSpPr>
          <p:nvPr>
            <p:ph type="body" idx="1"/>
          </p:nvPr>
        </p:nvSpPr>
        <p:spPr>
          <a:noFill/>
          <a:ln/>
        </p:spPr>
        <p:txBody>
          <a:bodyPr/>
          <a:lstStyle/>
          <a:p>
            <a:endParaRPr lang="de-DE" dirty="0">
              <a:latin typeface="Arial" pitchFamily="34" charset="0"/>
            </a:endParaRPr>
          </a:p>
        </p:txBody>
      </p:sp>
    </p:spTree>
    <p:extLst>
      <p:ext uri="{BB962C8B-B14F-4D97-AF65-F5344CB8AC3E}">
        <p14:creationId xmlns:p14="http://schemas.microsoft.com/office/powerpoint/2010/main" val="3220181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4294967295"/>
          </p:nvPr>
        </p:nvSpPr>
        <p:spPr bwMode="auto">
          <a:xfrm>
            <a:off x="3815887" y="10240536"/>
            <a:ext cx="2919379" cy="535043"/>
          </a:xfrm>
          <a:prstGeom prst="rect">
            <a:avLst/>
          </a:prstGeom>
          <a:noFill/>
          <a:ln>
            <a:miter lim="800000"/>
            <a:headEnd/>
            <a:tailEnd/>
          </a:ln>
        </p:spPr>
        <p:txBody>
          <a:bodyPr lIns="91425" tIns="45714" rIns="91425" bIns="45714"/>
          <a:lstStyle/>
          <a:p>
            <a:pPr defTabSz="912739"/>
            <a:fld id="{CA263CD0-CB9C-493A-BC9E-68934FB67601}" type="slidenum">
              <a:rPr lang="de-DE" altLang="de-DE">
                <a:solidFill>
                  <a:srgbClr val="000000"/>
                </a:solidFill>
              </a:rPr>
              <a:pPr defTabSz="912739"/>
              <a:t>28</a:t>
            </a:fld>
            <a:endParaRPr lang="de-DE" altLang="de-DE" dirty="0">
              <a:solidFill>
                <a:srgbClr val="000000"/>
              </a:solidFill>
            </a:endParaRPr>
          </a:p>
        </p:txBody>
      </p:sp>
      <p:sp>
        <p:nvSpPr>
          <p:cNvPr id="179203" name="Rectangle 7"/>
          <p:cNvSpPr txBox="1">
            <a:spLocks noGrp="1" noChangeArrowheads="1"/>
          </p:cNvSpPr>
          <p:nvPr/>
        </p:nvSpPr>
        <p:spPr bwMode="auto">
          <a:xfrm>
            <a:off x="3816932" y="10240535"/>
            <a:ext cx="2919379" cy="537452"/>
          </a:xfrm>
          <a:prstGeom prst="rect">
            <a:avLst/>
          </a:prstGeom>
          <a:noFill/>
          <a:ln w="9525">
            <a:noFill/>
            <a:miter lim="800000"/>
            <a:headEnd/>
            <a:tailEnd/>
          </a:ln>
        </p:spPr>
        <p:txBody>
          <a:bodyPr lIns="91386" tIns="45693" rIns="91386" bIns="45693" anchor="b"/>
          <a:lstStyle/>
          <a:p>
            <a:pPr algn="r" fontAlgn="base">
              <a:spcBef>
                <a:spcPct val="0"/>
              </a:spcBef>
              <a:spcAft>
                <a:spcPct val="0"/>
              </a:spcAft>
            </a:pPr>
            <a:fld id="{E9276544-5074-4D84-B1DF-6493386C7B03}" type="slidenum">
              <a:rPr lang="de-DE" altLang="de-DE" sz="1200" i="1">
                <a:solidFill>
                  <a:srgbClr val="000000"/>
                </a:solidFill>
                <a:latin typeface="Times New Roman" pitchFamily="18" charset="0"/>
              </a:rPr>
              <a:pPr algn="r" fontAlgn="base">
                <a:spcBef>
                  <a:spcPct val="0"/>
                </a:spcBef>
                <a:spcAft>
                  <a:spcPct val="0"/>
                </a:spcAft>
              </a:pPr>
              <a:t>28</a:t>
            </a:fld>
            <a:endParaRPr lang="de-DE" altLang="de-DE" sz="1200" i="1" dirty="0">
              <a:solidFill>
                <a:srgbClr val="000000"/>
              </a:solidFill>
              <a:latin typeface="Times New Roman" pitchFamily="18" charset="0"/>
            </a:endParaRPr>
          </a:p>
        </p:txBody>
      </p:sp>
      <p:sp>
        <p:nvSpPr>
          <p:cNvPr id="179204" name="Rectangle 2"/>
          <p:cNvSpPr>
            <a:spLocks noGrp="1" noRot="1" noChangeAspect="1" noChangeArrowheads="1" noTextEdit="1"/>
          </p:cNvSpPr>
          <p:nvPr>
            <p:ph type="sldImg"/>
          </p:nvPr>
        </p:nvSpPr>
        <p:spPr>
          <a:xfrm>
            <a:off x="709613" y="744538"/>
            <a:ext cx="5376862" cy="3722687"/>
          </a:xfrm>
          <a:ln/>
        </p:spPr>
      </p:sp>
      <p:sp>
        <p:nvSpPr>
          <p:cNvPr id="179205" name="Rectangle 3"/>
          <p:cNvSpPr>
            <a:spLocks noGrp="1" noChangeArrowheads="1"/>
          </p:cNvSpPr>
          <p:nvPr>
            <p:ph type="body" idx="1"/>
          </p:nvPr>
        </p:nvSpPr>
        <p:spPr>
          <a:noFill/>
          <a:ln/>
        </p:spPr>
        <p:txBody>
          <a:bodyPr lIns="91386" tIns="45693" rIns="91386" bIns="45693"/>
          <a:lstStyle/>
          <a:p>
            <a:endParaRPr lang="de-DE">
              <a:latin typeface="Arial" pitchFamily="34" charset="0"/>
            </a:endParaRPr>
          </a:p>
        </p:txBody>
      </p:sp>
    </p:spTree>
    <p:extLst>
      <p:ext uri="{BB962C8B-B14F-4D97-AF65-F5344CB8AC3E}">
        <p14:creationId xmlns:p14="http://schemas.microsoft.com/office/powerpoint/2010/main" val="6595444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4294967295"/>
          </p:nvPr>
        </p:nvSpPr>
        <p:spPr bwMode="auto">
          <a:xfrm>
            <a:off x="3815887" y="10240536"/>
            <a:ext cx="2919379" cy="535043"/>
          </a:xfrm>
          <a:prstGeom prst="rect">
            <a:avLst/>
          </a:prstGeom>
          <a:noFill/>
          <a:ln>
            <a:miter lim="800000"/>
            <a:headEnd/>
            <a:tailEnd/>
          </a:ln>
        </p:spPr>
        <p:txBody>
          <a:bodyPr lIns="91425" tIns="45714" rIns="91425" bIns="45714"/>
          <a:lstStyle/>
          <a:p>
            <a:pPr defTabSz="912739"/>
            <a:fld id="{07F91250-05F3-42E6-9FB4-E5169F6F6236}" type="slidenum">
              <a:rPr lang="de-DE" altLang="de-DE">
                <a:solidFill>
                  <a:srgbClr val="000000"/>
                </a:solidFill>
              </a:rPr>
              <a:pPr defTabSz="912739"/>
              <a:t>29</a:t>
            </a:fld>
            <a:endParaRPr lang="de-DE" altLang="de-DE" dirty="0">
              <a:solidFill>
                <a:srgbClr val="000000"/>
              </a:solidFill>
            </a:endParaRPr>
          </a:p>
        </p:txBody>
      </p:sp>
      <p:sp>
        <p:nvSpPr>
          <p:cNvPr id="180227" name="Rectangle 7"/>
          <p:cNvSpPr txBox="1">
            <a:spLocks noGrp="1" noChangeArrowheads="1"/>
          </p:cNvSpPr>
          <p:nvPr/>
        </p:nvSpPr>
        <p:spPr bwMode="auto">
          <a:xfrm>
            <a:off x="3816932" y="10240535"/>
            <a:ext cx="2919379" cy="537452"/>
          </a:xfrm>
          <a:prstGeom prst="rect">
            <a:avLst/>
          </a:prstGeom>
          <a:noFill/>
          <a:ln w="9525">
            <a:noFill/>
            <a:miter lim="800000"/>
            <a:headEnd/>
            <a:tailEnd/>
          </a:ln>
        </p:spPr>
        <p:txBody>
          <a:bodyPr lIns="91386" tIns="45693" rIns="91386" bIns="45693" anchor="b"/>
          <a:lstStyle/>
          <a:p>
            <a:pPr algn="r" fontAlgn="base">
              <a:spcBef>
                <a:spcPct val="0"/>
              </a:spcBef>
              <a:spcAft>
                <a:spcPct val="0"/>
              </a:spcAft>
            </a:pPr>
            <a:fld id="{2308BFC8-7733-4398-8DD9-610AA114AE54}" type="slidenum">
              <a:rPr lang="de-DE" altLang="de-DE" sz="1200" i="1">
                <a:solidFill>
                  <a:srgbClr val="000000"/>
                </a:solidFill>
                <a:latin typeface="Times New Roman" pitchFamily="18" charset="0"/>
              </a:rPr>
              <a:pPr algn="r" fontAlgn="base">
                <a:spcBef>
                  <a:spcPct val="0"/>
                </a:spcBef>
                <a:spcAft>
                  <a:spcPct val="0"/>
                </a:spcAft>
              </a:pPr>
              <a:t>29</a:t>
            </a:fld>
            <a:endParaRPr lang="de-DE" altLang="de-DE" sz="1200" i="1" dirty="0">
              <a:solidFill>
                <a:srgbClr val="000000"/>
              </a:solidFill>
              <a:latin typeface="Times New Roman" pitchFamily="18" charset="0"/>
            </a:endParaRPr>
          </a:p>
        </p:txBody>
      </p:sp>
      <p:sp>
        <p:nvSpPr>
          <p:cNvPr id="180228" name="Rectangle 2"/>
          <p:cNvSpPr>
            <a:spLocks noGrp="1" noRot="1" noChangeAspect="1" noChangeArrowheads="1" noTextEdit="1"/>
          </p:cNvSpPr>
          <p:nvPr>
            <p:ph type="sldImg"/>
          </p:nvPr>
        </p:nvSpPr>
        <p:spPr>
          <a:xfrm>
            <a:off x="709613" y="744538"/>
            <a:ext cx="5376862" cy="3722687"/>
          </a:xfrm>
          <a:ln/>
        </p:spPr>
      </p:sp>
      <p:sp>
        <p:nvSpPr>
          <p:cNvPr id="180229" name="Rectangle 3"/>
          <p:cNvSpPr>
            <a:spLocks noGrp="1" noChangeArrowheads="1"/>
          </p:cNvSpPr>
          <p:nvPr>
            <p:ph type="body" idx="1"/>
          </p:nvPr>
        </p:nvSpPr>
        <p:spPr>
          <a:noFill/>
          <a:ln/>
        </p:spPr>
        <p:txBody>
          <a:bodyPr lIns="91386" tIns="45693" rIns="91386" bIns="45693"/>
          <a:lstStyle/>
          <a:p>
            <a:endParaRPr lang="de-DE">
              <a:latin typeface="Arial" pitchFamily="34" charset="0"/>
            </a:endParaRPr>
          </a:p>
        </p:txBody>
      </p:sp>
    </p:spTree>
    <p:extLst>
      <p:ext uri="{BB962C8B-B14F-4D97-AF65-F5344CB8AC3E}">
        <p14:creationId xmlns:p14="http://schemas.microsoft.com/office/powerpoint/2010/main" val="11384858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4294967295"/>
          </p:nvPr>
        </p:nvSpPr>
        <p:spPr bwMode="auto">
          <a:xfrm>
            <a:off x="3815887" y="10240536"/>
            <a:ext cx="2919379" cy="535043"/>
          </a:xfrm>
          <a:prstGeom prst="rect">
            <a:avLst/>
          </a:prstGeom>
          <a:noFill/>
          <a:ln>
            <a:miter lim="800000"/>
            <a:headEnd/>
            <a:tailEnd/>
          </a:ln>
        </p:spPr>
        <p:txBody>
          <a:bodyPr lIns="91425" tIns="45714" rIns="91425" bIns="45714"/>
          <a:lstStyle/>
          <a:p>
            <a:pPr defTabSz="912739"/>
            <a:fld id="{07F91250-05F3-42E6-9FB4-E5169F6F6236}" type="slidenum">
              <a:rPr lang="de-DE" altLang="de-DE">
                <a:solidFill>
                  <a:srgbClr val="000000"/>
                </a:solidFill>
              </a:rPr>
              <a:pPr defTabSz="912739"/>
              <a:t>30</a:t>
            </a:fld>
            <a:endParaRPr lang="de-DE" altLang="de-DE" dirty="0">
              <a:solidFill>
                <a:srgbClr val="000000"/>
              </a:solidFill>
            </a:endParaRPr>
          </a:p>
        </p:txBody>
      </p:sp>
      <p:sp>
        <p:nvSpPr>
          <p:cNvPr id="180227" name="Rectangle 7"/>
          <p:cNvSpPr txBox="1">
            <a:spLocks noGrp="1" noChangeArrowheads="1"/>
          </p:cNvSpPr>
          <p:nvPr/>
        </p:nvSpPr>
        <p:spPr bwMode="auto">
          <a:xfrm>
            <a:off x="3816932" y="10240535"/>
            <a:ext cx="2919379" cy="537452"/>
          </a:xfrm>
          <a:prstGeom prst="rect">
            <a:avLst/>
          </a:prstGeom>
          <a:noFill/>
          <a:ln w="9525">
            <a:noFill/>
            <a:miter lim="800000"/>
            <a:headEnd/>
            <a:tailEnd/>
          </a:ln>
        </p:spPr>
        <p:txBody>
          <a:bodyPr lIns="91386" tIns="45693" rIns="91386" bIns="45693" anchor="b"/>
          <a:lstStyle/>
          <a:p>
            <a:pPr algn="r" fontAlgn="base">
              <a:spcBef>
                <a:spcPct val="0"/>
              </a:spcBef>
              <a:spcAft>
                <a:spcPct val="0"/>
              </a:spcAft>
            </a:pPr>
            <a:fld id="{2308BFC8-7733-4398-8DD9-610AA114AE54}" type="slidenum">
              <a:rPr lang="de-DE" altLang="de-DE" sz="1200" i="1">
                <a:solidFill>
                  <a:srgbClr val="000000"/>
                </a:solidFill>
                <a:latin typeface="Times New Roman" pitchFamily="18" charset="0"/>
              </a:rPr>
              <a:pPr algn="r" fontAlgn="base">
                <a:spcBef>
                  <a:spcPct val="0"/>
                </a:spcBef>
                <a:spcAft>
                  <a:spcPct val="0"/>
                </a:spcAft>
              </a:pPr>
              <a:t>30</a:t>
            </a:fld>
            <a:endParaRPr lang="de-DE" altLang="de-DE" sz="1200" i="1" dirty="0">
              <a:solidFill>
                <a:srgbClr val="000000"/>
              </a:solidFill>
              <a:latin typeface="Times New Roman" pitchFamily="18" charset="0"/>
            </a:endParaRPr>
          </a:p>
        </p:txBody>
      </p:sp>
      <p:sp>
        <p:nvSpPr>
          <p:cNvPr id="180228" name="Rectangle 2"/>
          <p:cNvSpPr>
            <a:spLocks noGrp="1" noRot="1" noChangeAspect="1" noChangeArrowheads="1" noTextEdit="1"/>
          </p:cNvSpPr>
          <p:nvPr>
            <p:ph type="sldImg"/>
          </p:nvPr>
        </p:nvSpPr>
        <p:spPr>
          <a:xfrm>
            <a:off x="709613" y="744538"/>
            <a:ext cx="5376862" cy="3722687"/>
          </a:xfrm>
          <a:ln/>
        </p:spPr>
      </p:sp>
      <p:sp>
        <p:nvSpPr>
          <p:cNvPr id="180229" name="Rectangle 3"/>
          <p:cNvSpPr>
            <a:spLocks noGrp="1" noChangeArrowheads="1"/>
          </p:cNvSpPr>
          <p:nvPr>
            <p:ph type="body" idx="1"/>
          </p:nvPr>
        </p:nvSpPr>
        <p:spPr>
          <a:noFill/>
          <a:ln/>
        </p:spPr>
        <p:txBody>
          <a:bodyPr lIns="91386" tIns="45693" rIns="91386" bIns="45693"/>
          <a:lstStyle/>
          <a:p>
            <a:endParaRPr lang="de-DE">
              <a:latin typeface="Arial" pitchFamily="34" charset="0"/>
            </a:endParaRPr>
          </a:p>
        </p:txBody>
      </p:sp>
    </p:spTree>
    <p:extLst>
      <p:ext uri="{BB962C8B-B14F-4D97-AF65-F5344CB8AC3E}">
        <p14:creationId xmlns:p14="http://schemas.microsoft.com/office/powerpoint/2010/main" val="14473699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0050" name="Text Box 2"/>
          <p:cNvSpPr txBox="1">
            <a:spLocks noChangeArrowheads="1"/>
          </p:cNvSpPr>
          <p:nvPr/>
        </p:nvSpPr>
        <p:spPr bwMode="auto">
          <a:xfrm>
            <a:off x="5624788" y="6495893"/>
            <a:ext cx="4301121" cy="34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5937" tIns="47780" rIns="95937" bIns="47780" anchor="b"/>
          <a:lstStyle>
            <a:lvl1pPr defTabSz="469900" eaLnBrk="0" hangingPunct="0">
              <a:spcBef>
                <a:spcPct val="30000"/>
              </a:spcBef>
              <a:tabLst>
                <a:tab pos="0" algn="l"/>
                <a:tab pos="955675" algn="l"/>
                <a:tab pos="1911350" algn="l"/>
                <a:tab pos="2867025" algn="l"/>
                <a:tab pos="3822700" algn="l"/>
                <a:tab pos="4778375" algn="l"/>
                <a:tab pos="5734050" algn="l"/>
                <a:tab pos="6689725" algn="l"/>
                <a:tab pos="7645400" algn="l"/>
                <a:tab pos="8601075" algn="l"/>
                <a:tab pos="9556750" algn="l"/>
                <a:tab pos="10512425" algn="l"/>
              </a:tabLst>
              <a:defRPr sz="1000">
                <a:solidFill>
                  <a:schemeClr val="tx1"/>
                </a:solidFill>
                <a:latin typeface="Arial" panose="020B0604020202020204" pitchFamily="34" charset="0"/>
              </a:defRPr>
            </a:lvl1pPr>
            <a:lvl2pPr marL="742950" indent="-285750" defTabSz="469900" eaLnBrk="0" hangingPunct="0">
              <a:spcBef>
                <a:spcPct val="30000"/>
              </a:spcBef>
              <a:tabLst>
                <a:tab pos="0" algn="l"/>
                <a:tab pos="955675" algn="l"/>
                <a:tab pos="1911350" algn="l"/>
                <a:tab pos="2867025" algn="l"/>
                <a:tab pos="3822700" algn="l"/>
                <a:tab pos="4778375" algn="l"/>
                <a:tab pos="5734050" algn="l"/>
                <a:tab pos="6689725" algn="l"/>
                <a:tab pos="7645400" algn="l"/>
                <a:tab pos="8601075" algn="l"/>
                <a:tab pos="9556750" algn="l"/>
                <a:tab pos="10512425" algn="l"/>
              </a:tabLst>
              <a:defRPr sz="1000">
                <a:solidFill>
                  <a:schemeClr val="tx1"/>
                </a:solidFill>
                <a:latin typeface="Arial" panose="020B0604020202020204" pitchFamily="34" charset="0"/>
              </a:defRPr>
            </a:lvl2pPr>
            <a:lvl3pPr marL="1143000" indent="-228600" defTabSz="469900" eaLnBrk="0" hangingPunct="0">
              <a:spcBef>
                <a:spcPct val="30000"/>
              </a:spcBef>
              <a:tabLst>
                <a:tab pos="0" algn="l"/>
                <a:tab pos="955675" algn="l"/>
                <a:tab pos="1911350" algn="l"/>
                <a:tab pos="2867025" algn="l"/>
                <a:tab pos="3822700" algn="l"/>
                <a:tab pos="4778375" algn="l"/>
                <a:tab pos="5734050" algn="l"/>
                <a:tab pos="6689725" algn="l"/>
                <a:tab pos="7645400" algn="l"/>
                <a:tab pos="8601075" algn="l"/>
                <a:tab pos="9556750" algn="l"/>
                <a:tab pos="10512425" algn="l"/>
              </a:tabLst>
              <a:defRPr sz="1000">
                <a:solidFill>
                  <a:schemeClr val="tx1"/>
                </a:solidFill>
                <a:latin typeface="Arial" panose="020B0604020202020204" pitchFamily="34" charset="0"/>
              </a:defRPr>
            </a:lvl3pPr>
            <a:lvl4pPr marL="1600200" indent="-228600" defTabSz="469900" eaLnBrk="0" hangingPunct="0">
              <a:spcBef>
                <a:spcPct val="30000"/>
              </a:spcBef>
              <a:tabLst>
                <a:tab pos="0" algn="l"/>
                <a:tab pos="955675" algn="l"/>
                <a:tab pos="1911350" algn="l"/>
                <a:tab pos="2867025" algn="l"/>
                <a:tab pos="3822700" algn="l"/>
                <a:tab pos="4778375" algn="l"/>
                <a:tab pos="5734050" algn="l"/>
                <a:tab pos="6689725" algn="l"/>
                <a:tab pos="7645400" algn="l"/>
                <a:tab pos="8601075" algn="l"/>
                <a:tab pos="9556750" algn="l"/>
                <a:tab pos="10512425" algn="l"/>
              </a:tabLst>
              <a:defRPr sz="1000">
                <a:solidFill>
                  <a:schemeClr val="tx1"/>
                </a:solidFill>
                <a:latin typeface="Arial" panose="020B0604020202020204" pitchFamily="34" charset="0"/>
              </a:defRPr>
            </a:lvl4pPr>
            <a:lvl5pPr marL="2057400" indent="-228600" defTabSz="469900" eaLnBrk="0" hangingPunct="0">
              <a:spcBef>
                <a:spcPct val="30000"/>
              </a:spcBef>
              <a:tabLst>
                <a:tab pos="0" algn="l"/>
                <a:tab pos="955675" algn="l"/>
                <a:tab pos="1911350" algn="l"/>
                <a:tab pos="2867025" algn="l"/>
                <a:tab pos="3822700" algn="l"/>
                <a:tab pos="4778375" algn="l"/>
                <a:tab pos="5734050" algn="l"/>
                <a:tab pos="6689725" algn="l"/>
                <a:tab pos="7645400" algn="l"/>
                <a:tab pos="8601075" algn="l"/>
                <a:tab pos="9556750" algn="l"/>
                <a:tab pos="10512425" algn="l"/>
              </a:tabLst>
              <a:defRPr sz="1000">
                <a:solidFill>
                  <a:schemeClr val="tx1"/>
                </a:solidFill>
                <a:latin typeface="Arial" panose="020B0604020202020204" pitchFamily="34" charset="0"/>
              </a:defRPr>
            </a:lvl5pPr>
            <a:lvl6pPr marL="2514600" indent="-228600" defTabSz="469900" eaLnBrk="0" fontAlgn="base" hangingPunct="0">
              <a:spcBef>
                <a:spcPct val="30000"/>
              </a:spcBef>
              <a:spcAft>
                <a:spcPct val="0"/>
              </a:spcAft>
              <a:tabLst>
                <a:tab pos="0" algn="l"/>
                <a:tab pos="955675" algn="l"/>
                <a:tab pos="1911350" algn="l"/>
                <a:tab pos="2867025" algn="l"/>
                <a:tab pos="3822700" algn="l"/>
                <a:tab pos="4778375" algn="l"/>
                <a:tab pos="5734050" algn="l"/>
                <a:tab pos="6689725" algn="l"/>
                <a:tab pos="7645400" algn="l"/>
                <a:tab pos="8601075" algn="l"/>
                <a:tab pos="9556750" algn="l"/>
                <a:tab pos="10512425" algn="l"/>
              </a:tabLst>
              <a:defRPr sz="1000">
                <a:solidFill>
                  <a:schemeClr val="tx1"/>
                </a:solidFill>
                <a:latin typeface="Arial" panose="020B0604020202020204" pitchFamily="34" charset="0"/>
              </a:defRPr>
            </a:lvl6pPr>
            <a:lvl7pPr marL="2971800" indent="-228600" defTabSz="469900" eaLnBrk="0" fontAlgn="base" hangingPunct="0">
              <a:spcBef>
                <a:spcPct val="30000"/>
              </a:spcBef>
              <a:spcAft>
                <a:spcPct val="0"/>
              </a:spcAft>
              <a:tabLst>
                <a:tab pos="0" algn="l"/>
                <a:tab pos="955675" algn="l"/>
                <a:tab pos="1911350" algn="l"/>
                <a:tab pos="2867025" algn="l"/>
                <a:tab pos="3822700" algn="l"/>
                <a:tab pos="4778375" algn="l"/>
                <a:tab pos="5734050" algn="l"/>
                <a:tab pos="6689725" algn="l"/>
                <a:tab pos="7645400" algn="l"/>
                <a:tab pos="8601075" algn="l"/>
                <a:tab pos="9556750" algn="l"/>
                <a:tab pos="10512425" algn="l"/>
              </a:tabLst>
              <a:defRPr sz="1000">
                <a:solidFill>
                  <a:schemeClr val="tx1"/>
                </a:solidFill>
                <a:latin typeface="Arial" panose="020B0604020202020204" pitchFamily="34" charset="0"/>
              </a:defRPr>
            </a:lvl7pPr>
            <a:lvl8pPr marL="3429000" indent="-228600" defTabSz="469900" eaLnBrk="0" fontAlgn="base" hangingPunct="0">
              <a:spcBef>
                <a:spcPct val="30000"/>
              </a:spcBef>
              <a:spcAft>
                <a:spcPct val="0"/>
              </a:spcAft>
              <a:tabLst>
                <a:tab pos="0" algn="l"/>
                <a:tab pos="955675" algn="l"/>
                <a:tab pos="1911350" algn="l"/>
                <a:tab pos="2867025" algn="l"/>
                <a:tab pos="3822700" algn="l"/>
                <a:tab pos="4778375" algn="l"/>
                <a:tab pos="5734050" algn="l"/>
                <a:tab pos="6689725" algn="l"/>
                <a:tab pos="7645400" algn="l"/>
                <a:tab pos="8601075" algn="l"/>
                <a:tab pos="9556750" algn="l"/>
                <a:tab pos="10512425" algn="l"/>
              </a:tabLst>
              <a:defRPr sz="1000">
                <a:solidFill>
                  <a:schemeClr val="tx1"/>
                </a:solidFill>
                <a:latin typeface="Arial" panose="020B0604020202020204" pitchFamily="34" charset="0"/>
              </a:defRPr>
            </a:lvl8pPr>
            <a:lvl9pPr marL="3886200" indent="-228600" defTabSz="469900" eaLnBrk="0" fontAlgn="base" hangingPunct="0">
              <a:spcBef>
                <a:spcPct val="30000"/>
              </a:spcBef>
              <a:spcAft>
                <a:spcPct val="0"/>
              </a:spcAft>
              <a:tabLst>
                <a:tab pos="0" algn="l"/>
                <a:tab pos="955675" algn="l"/>
                <a:tab pos="1911350" algn="l"/>
                <a:tab pos="2867025" algn="l"/>
                <a:tab pos="3822700" algn="l"/>
                <a:tab pos="4778375" algn="l"/>
                <a:tab pos="5734050" algn="l"/>
                <a:tab pos="6689725" algn="l"/>
                <a:tab pos="7645400" algn="l"/>
                <a:tab pos="8601075" algn="l"/>
                <a:tab pos="9556750" algn="l"/>
                <a:tab pos="10512425" algn="l"/>
              </a:tabLst>
              <a:defRPr sz="1000">
                <a:solidFill>
                  <a:schemeClr val="tx1"/>
                </a:solidFill>
                <a:latin typeface="Arial" panose="020B0604020202020204" pitchFamily="34" charset="0"/>
              </a:defRPr>
            </a:lvl9pPr>
          </a:lstStyle>
          <a:p>
            <a:pPr algn="r" eaLnBrk="1" hangingPunct="1">
              <a:lnSpc>
                <a:spcPct val="90000"/>
              </a:lnSpc>
              <a:spcBef>
                <a:spcPct val="0"/>
              </a:spcBef>
              <a:buClr>
                <a:srgbClr val="000000"/>
              </a:buClr>
            </a:pPr>
            <a:fld id="{ED36D6C4-9B90-428F-A754-838D2BC083CF}" type="slidenum">
              <a:rPr lang="en-GB" altLang="de-DE" sz="1300">
                <a:cs typeface="Tahoma" panose="020B0604030504040204" pitchFamily="34" charset="0"/>
              </a:rPr>
              <a:pPr algn="r" eaLnBrk="1" hangingPunct="1">
                <a:lnSpc>
                  <a:spcPct val="90000"/>
                </a:lnSpc>
                <a:spcBef>
                  <a:spcPct val="0"/>
                </a:spcBef>
                <a:buClr>
                  <a:srgbClr val="000000"/>
                </a:buClr>
              </a:pPr>
              <a:t>33</a:t>
            </a:fld>
            <a:endParaRPr lang="en-GB" altLang="de-DE" sz="1300" dirty="0">
              <a:cs typeface="Tahoma" panose="020B0604030504040204" pitchFamily="34" charset="0"/>
            </a:endParaRPr>
          </a:p>
        </p:txBody>
      </p:sp>
      <p:sp>
        <p:nvSpPr>
          <p:cNvPr id="130051" name="Text Box 3"/>
          <p:cNvSpPr txBox="1">
            <a:spLocks noChangeArrowheads="1"/>
          </p:cNvSpPr>
          <p:nvPr/>
        </p:nvSpPr>
        <p:spPr bwMode="auto">
          <a:xfrm>
            <a:off x="2" y="6495893"/>
            <a:ext cx="4301121" cy="34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5937" tIns="47780" rIns="95937" bIns="47780" anchor="b"/>
          <a:lstStyle>
            <a:lvl1pPr defTabSz="469900" eaLnBrk="0" hangingPunct="0">
              <a:spcBef>
                <a:spcPct val="30000"/>
              </a:spcBef>
              <a:tabLst>
                <a:tab pos="0" algn="l"/>
                <a:tab pos="955675" algn="l"/>
                <a:tab pos="1911350" algn="l"/>
                <a:tab pos="2867025" algn="l"/>
                <a:tab pos="3822700" algn="l"/>
                <a:tab pos="4778375" algn="l"/>
                <a:tab pos="5734050" algn="l"/>
                <a:tab pos="6689725" algn="l"/>
                <a:tab pos="7645400" algn="l"/>
                <a:tab pos="8601075" algn="l"/>
                <a:tab pos="9556750" algn="l"/>
                <a:tab pos="10512425" algn="l"/>
              </a:tabLst>
              <a:defRPr sz="1000">
                <a:solidFill>
                  <a:schemeClr val="tx1"/>
                </a:solidFill>
                <a:latin typeface="Arial" panose="020B0604020202020204" pitchFamily="34" charset="0"/>
              </a:defRPr>
            </a:lvl1pPr>
            <a:lvl2pPr marL="742950" indent="-285750" defTabSz="469900" eaLnBrk="0" hangingPunct="0">
              <a:spcBef>
                <a:spcPct val="30000"/>
              </a:spcBef>
              <a:tabLst>
                <a:tab pos="0" algn="l"/>
                <a:tab pos="955675" algn="l"/>
                <a:tab pos="1911350" algn="l"/>
                <a:tab pos="2867025" algn="l"/>
                <a:tab pos="3822700" algn="l"/>
                <a:tab pos="4778375" algn="l"/>
                <a:tab pos="5734050" algn="l"/>
                <a:tab pos="6689725" algn="l"/>
                <a:tab pos="7645400" algn="l"/>
                <a:tab pos="8601075" algn="l"/>
                <a:tab pos="9556750" algn="l"/>
                <a:tab pos="10512425" algn="l"/>
              </a:tabLst>
              <a:defRPr sz="1000">
                <a:solidFill>
                  <a:schemeClr val="tx1"/>
                </a:solidFill>
                <a:latin typeface="Arial" panose="020B0604020202020204" pitchFamily="34" charset="0"/>
              </a:defRPr>
            </a:lvl2pPr>
            <a:lvl3pPr marL="1143000" indent="-228600" defTabSz="469900" eaLnBrk="0" hangingPunct="0">
              <a:spcBef>
                <a:spcPct val="30000"/>
              </a:spcBef>
              <a:tabLst>
                <a:tab pos="0" algn="l"/>
                <a:tab pos="955675" algn="l"/>
                <a:tab pos="1911350" algn="l"/>
                <a:tab pos="2867025" algn="l"/>
                <a:tab pos="3822700" algn="l"/>
                <a:tab pos="4778375" algn="l"/>
                <a:tab pos="5734050" algn="l"/>
                <a:tab pos="6689725" algn="l"/>
                <a:tab pos="7645400" algn="l"/>
                <a:tab pos="8601075" algn="l"/>
                <a:tab pos="9556750" algn="l"/>
                <a:tab pos="10512425" algn="l"/>
              </a:tabLst>
              <a:defRPr sz="1000">
                <a:solidFill>
                  <a:schemeClr val="tx1"/>
                </a:solidFill>
                <a:latin typeface="Arial" panose="020B0604020202020204" pitchFamily="34" charset="0"/>
              </a:defRPr>
            </a:lvl3pPr>
            <a:lvl4pPr marL="1600200" indent="-228600" defTabSz="469900" eaLnBrk="0" hangingPunct="0">
              <a:spcBef>
                <a:spcPct val="30000"/>
              </a:spcBef>
              <a:tabLst>
                <a:tab pos="0" algn="l"/>
                <a:tab pos="955675" algn="l"/>
                <a:tab pos="1911350" algn="l"/>
                <a:tab pos="2867025" algn="l"/>
                <a:tab pos="3822700" algn="l"/>
                <a:tab pos="4778375" algn="l"/>
                <a:tab pos="5734050" algn="l"/>
                <a:tab pos="6689725" algn="l"/>
                <a:tab pos="7645400" algn="l"/>
                <a:tab pos="8601075" algn="l"/>
                <a:tab pos="9556750" algn="l"/>
                <a:tab pos="10512425" algn="l"/>
              </a:tabLst>
              <a:defRPr sz="1000">
                <a:solidFill>
                  <a:schemeClr val="tx1"/>
                </a:solidFill>
                <a:latin typeface="Arial" panose="020B0604020202020204" pitchFamily="34" charset="0"/>
              </a:defRPr>
            </a:lvl4pPr>
            <a:lvl5pPr marL="2057400" indent="-228600" defTabSz="469900" eaLnBrk="0" hangingPunct="0">
              <a:spcBef>
                <a:spcPct val="30000"/>
              </a:spcBef>
              <a:tabLst>
                <a:tab pos="0" algn="l"/>
                <a:tab pos="955675" algn="l"/>
                <a:tab pos="1911350" algn="l"/>
                <a:tab pos="2867025" algn="l"/>
                <a:tab pos="3822700" algn="l"/>
                <a:tab pos="4778375" algn="l"/>
                <a:tab pos="5734050" algn="l"/>
                <a:tab pos="6689725" algn="l"/>
                <a:tab pos="7645400" algn="l"/>
                <a:tab pos="8601075" algn="l"/>
                <a:tab pos="9556750" algn="l"/>
                <a:tab pos="10512425" algn="l"/>
              </a:tabLst>
              <a:defRPr sz="1000">
                <a:solidFill>
                  <a:schemeClr val="tx1"/>
                </a:solidFill>
                <a:latin typeface="Arial" panose="020B0604020202020204" pitchFamily="34" charset="0"/>
              </a:defRPr>
            </a:lvl5pPr>
            <a:lvl6pPr marL="2514600" indent="-228600" defTabSz="469900" eaLnBrk="0" fontAlgn="base" hangingPunct="0">
              <a:spcBef>
                <a:spcPct val="30000"/>
              </a:spcBef>
              <a:spcAft>
                <a:spcPct val="0"/>
              </a:spcAft>
              <a:tabLst>
                <a:tab pos="0" algn="l"/>
                <a:tab pos="955675" algn="l"/>
                <a:tab pos="1911350" algn="l"/>
                <a:tab pos="2867025" algn="l"/>
                <a:tab pos="3822700" algn="l"/>
                <a:tab pos="4778375" algn="l"/>
                <a:tab pos="5734050" algn="l"/>
                <a:tab pos="6689725" algn="l"/>
                <a:tab pos="7645400" algn="l"/>
                <a:tab pos="8601075" algn="l"/>
                <a:tab pos="9556750" algn="l"/>
                <a:tab pos="10512425" algn="l"/>
              </a:tabLst>
              <a:defRPr sz="1000">
                <a:solidFill>
                  <a:schemeClr val="tx1"/>
                </a:solidFill>
                <a:latin typeface="Arial" panose="020B0604020202020204" pitchFamily="34" charset="0"/>
              </a:defRPr>
            </a:lvl6pPr>
            <a:lvl7pPr marL="2971800" indent="-228600" defTabSz="469900" eaLnBrk="0" fontAlgn="base" hangingPunct="0">
              <a:spcBef>
                <a:spcPct val="30000"/>
              </a:spcBef>
              <a:spcAft>
                <a:spcPct val="0"/>
              </a:spcAft>
              <a:tabLst>
                <a:tab pos="0" algn="l"/>
                <a:tab pos="955675" algn="l"/>
                <a:tab pos="1911350" algn="l"/>
                <a:tab pos="2867025" algn="l"/>
                <a:tab pos="3822700" algn="l"/>
                <a:tab pos="4778375" algn="l"/>
                <a:tab pos="5734050" algn="l"/>
                <a:tab pos="6689725" algn="l"/>
                <a:tab pos="7645400" algn="l"/>
                <a:tab pos="8601075" algn="l"/>
                <a:tab pos="9556750" algn="l"/>
                <a:tab pos="10512425" algn="l"/>
              </a:tabLst>
              <a:defRPr sz="1000">
                <a:solidFill>
                  <a:schemeClr val="tx1"/>
                </a:solidFill>
                <a:latin typeface="Arial" panose="020B0604020202020204" pitchFamily="34" charset="0"/>
              </a:defRPr>
            </a:lvl7pPr>
            <a:lvl8pPr marL="3429000" indent="-228600" defTabSz="469900" eaLnBrk="0" fontAlgn="base" hangingPunct="0">
              <a:spcBef>
                <a:spcPct val="30000"/>
              </a:spcBef>
              <a:spcAft>
                <a:spcPct val="0"/>
              </a:spcAft>
              <a:tabLst>
                <a:tab pos="0" algn="l"/>
                <a:tab pos="955675" algn="l"/>
                <a:tab pos="1911350" algn="l"/>
                <a:tab pos="2867025" algn="l"/>
                <a:tab pos="3822700" algn="l"/>
                <a:tab pos="4778375" algn="l"/>
                <a:tab pos="5734050" algn="l"/>
                <a:tab pos="6689725" algn="l"/>
                <a:tab pos="7645400" algn="l"/>
                <a:tab pos="8601075" algn="l"/>
                <a:tab pos="9556750" algn="l"/>
                <a:tab pos="10512425" algn="l"/>
              </a:tabLst>
              <a:defRPr sz="1000">
                <a:solidFill>
                  <a:schemeClr val="tx1"/>
                </a:solidFill>
                <a:latin typeface="Arial" panose="020B0604020202020204" pitchFamily="34" charset="0"/>
              </a:defRPr>
            </a:lvl8pPr>
            <a:lvl9pPr marL="3886200" indent="-228600" defTabSz="469900" eaLnBrk="0" fontAlgn="base" hangingPunct="0">
              <a:spcBef>
                <a:spcPct val="30000"/>
              </a:spcBef>
              <a:spcAft>
                <a:spcPct val="0"/>
              </a:spcAft>
              <a:tabLst>
                <a:tab pos="0" algn="l"/>
                <a:tab pos="955675" algn="l"/>
                <a:tab pos="1911350" algn="l"/>
                <a:tab pos="2867025" algn="l"/>
                <a:tab pos="3822700" algn="l"/>
                <a:tab pos="4778375" algn="l"/>
                <a:tab pos="5734050" algn="l"/>
                <a:tab pos="6689725" algn="l"/>
                <a:tab pos="7645400" algn="l"/>
                <a:tab pos="8601075" algn="l"/>
                <a:tab pos="9556750" algn="l"/>
                <a:tab pos="10512425" algn="l"/>
              </a:tabLst>
              <a:defRPr sz="1000">
                <a:solidFill>
                  <a:schemeClr val="tx1"/>
                </a:solidFill>
                <a:latin typeface="Arial" panose="020B0604020202020204" pitchFamily="34" charset="0"/>
              </a:defRPr>
            </a:lvl9pPr>
          </a:lstStyle>
          <a:p>
            <a:pPr eaLnBrk="1" hangingPunct="1">
              <a:lnSpc>
                <a:spcPct val="90000"/>
              </a:lnSpc>
              <a:spcBef>
                <a:spcPct val="0"/>
              </a:spcBef>
              <a:buClr>
                <a:srgbClr val="000000"/>
              </a:buClr>
            </a:pPr>
            <a:endParaRPr lang="de-DE" altLang="de-DE" sz="1300" dirty="0">
              <a:cs typeface="Tahoma" panose="020B0604030504040204" pitchFamily="34" charset="0"/>
            </a:endParaRPr>
          </a:p>
        </p:txBody>
      </p:sp>
      <p:sp>
        <p:nvSpPr>
          <p:cNvPr id="130052" name="Text Box 4"/>
          <p:cNvSpPr txBox="1">
            <a:spLocks noChangeArrowheads="1"/>
          </p:cNvSpPr>
          <p:nvPr/>
        </p:nvSpPr>
        <p:spPr bwMode="auto">
          <a:xfrm>
            <a:off x="2" y="2"/>
            <a:ext cx="4301121" cy="34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5937" tIns="47780" rIns="95937" bIns="47780"/>
          <a:lstStyle>
            <a:lvl1pPr defTabSz="469900" eaLnBrk="0" hangingPunct="0">
              <a:spcBef>
                <a:spcPct val="30000"/>
              </a:spcBef>
              <a:tabLst>
                <a:tab pos="0" algn="l"/>
                <a:tab pos="955675" algn="l"/>
                <a:tab pos="1911350" algn="l"/>
                <a:tab pos="2867025" algn="l"/>
                <a:tab pos="3822700" algn="l"/>
                <a:tab pos="4778375" algn="l"/>
                <a:tab pos="5734050" algn="l"/>
                <a:tab pos="6689725" algn="l"/>
                <a:tab pos="7645400" algn="l"/>
                <a:tab pos="8601075" algn="l"/>
                <a:tab pos="9556750" algn="l"/>
                <a:tab pos="10512425" algn="l"/>
              </a:tabLst>
              <a:defRPr sz="1000">
                <a:solidFill>
                  <a:schemeClr val="tx1"/>
                </a:solidFill>
                <a:latin typeface="Arial" panose="020B0604020202020204" pitchFamily="34" charset="0"/>
              </a:defRPr>
            </a:lvl1pPr>
            <a:lvl2pPr marL="742950" indent="-285750" defTabSz="469900" eaLnBrk="0" hangingPunct="0">
              <a:spcBef>
                <a:spcPct val="30000"/>
              </a:spcBef>
              <a:tabLst>
                <a:tab pos="0" algn="l"/>
                <a:tab pos="955675" algn="l"/>
                <a:tab pos="1911350" algn="l"/>
                <a:tab pos="2867025" algn="l"/>
                <a:tab pos="3822700" algn="l"/>
                <a:tab pos="4778375" algn="l"/>
                <a:tab pos="5734050" algn="l"/>
                <a:tab pos="6689725" algn="l"/>
                <a:tab pos="7645400" algn="l"/>
                <a:tab pos="8601075" algn="l"/>
                <a:tab pos="9556750" algn="l"/>
                <a:tab pos="10512425" algn="l"/>
              </a:tabLst>
              <a:defRPr sz="1000">
                <a:solidFill>
                  <a:schemeClr val="tx1"/>
                </a:solidFill>
                <a:latin typeface="Arial" panose="020B0604020202020204" pitchFamily="34" charset="0"/>
              </a:defRPr>
            </a:lvl2pPr>
            <a:lvl3pPr marL="1143000" indent="-228600" defTabSz="469900" eaLnBrk="0" hangingPunct="0">
              <a:spcBef>
                <a:spcPct val="30000"/>
              </a:spcBef>
              <a:tabLst>
                <a:tab pos="0" algn="l"/>
                <a:tab pos="955675" algn="l"/>
                <a:tab pos="1911350" algn="l"/>
                <a:tab pos="2867025" algn="l"/>
                <a:tab pos="3822700" algn="l"/>
                <a:tab pos="4778375" algn="l"/>
                <a:tab pos="5734050" algn="l"/>
                <a:tab pos="6689725" algn="l"/>
                <a:tab pos="7645400" algn="l"/>
                <a:tab pos="8601075" algn="l"/>
                <a:tab pos="9556750" algn="l"/>
                <a:tab pos="10512425" algn="l"/>
              </a:tabLst>
              <a:defRPr sz="1000">
                <a:solidFill>
                  <a:schemeClr val="tx1"/>
                </a:solidFill>
                <a:latin typeface="Arial" panose="020B0604020202020204" pitchFamily="34" charset="0"/>
              </a:defRPr>
            </a:lvl3pPr>
            <a:lvl4pPr marL="1600200" indent="-228600" defTabSz="469900" eaLnBrk="0" hangingPunct="0">
              <a:spcBef>
                <a:spcPct val="30000"/>
              </a:spcBef>
              <a:tabLst>
                <a:tab pos="0" algn="l"/>
                <a:tab pos="955675" algn="l"/>
                <a:tab pos="1911350" algn="l"/>
                <a:tab pos="2867025" algn="l"/>
                <a:tab pos="3822700" algn="l"/>
                <a:tab pos="4778375" algn="l"/>
                <a:tab pos="5734050" algn="l"/>
                <a:tab pos="6689725" algn="l"/>
                <a:tab pos="7645400" algn="l"/>
                <a:tab pos="8601075" algn="l"/>
                <a:tab pos="9556750" algn="l"/>
                <a:tab pos="10512425" algn="l"/>
              </a:tabLst>
              <a:defRPr sz="1000">
                <a:solidFill>
                  <a:schemeClr val="tx1"/>
                </a:solidFill>
                <a:latin typeface="Arial" panose="020B0604020202020204" pitchFamily="34" charset="0"/>
              </a:defRPr>
            </a:lvl4pPr>
            <a:lvl5pPr marL="2057400" indent="-228600" defTabSz="469900" eaLnBrk="0" hangingPunct="0">
              <a:spcBef>
                <a:spcPct val="30000"/>
              </a:spcBef>
              <a:tabLst>
                <a:tab pos="0" algn="l"/>
                <a:tab pos="955675" algn="l"/>
                <a:tab pos="1911350" algn="l"/>
                <a:tab pos="2867025" algn="l"/>
                <a:tab pos="3822700" algn="l"/>
                <a:tab pos="4778375" algn="l"/>
                <a:tab pos="5734050" algn="l"/>
                <a:tab pos="6689725" algn="l"/>
                <a:tab pos="7645400" algn="l"/>
                <a:tab pos="8601075" algn="l"/>
                <a:tab pos="9556750" algn="l"/>
                <a:tab pos="10512425" algn="l"/>
              </a:tabLst>
              <a:defRPr sz="1000">
                <a:solidFill>
                  <a:schemeClr val="tx1"/>
                </a:solidFill>
                <a:latin typeface="Arial" panose="020B0604020202020204" pitchFamily="34" charset="0"/>
              </a:defRPr>
            </a:lvl5pPr>
            <a:lvl6pPr marL="2514600" indent="-228600" defTabSz="469900" eaLnBrk="0" fontAlgn="base" hangingPunct="0">
              <a:spcBef>
                <a:spcPct val="30000"/>
              </a:spcBef>
              <a:spcAft>
                <a:spcPct val="0"/>
              </a:spcAft>
              <a:tabLst>
                <a:tab pos="0" algn="l"/>
                <a:tab pos="955675" algn="l"/>
                <a:tab pos="1911350" algn="l"/>
                <a:tab pos="2867025" algn="l"/>
                <a:tab pos="3822700" algn="l"/>
                <a:tab pos="4778375" algn="l"/>
                <a:tab pos="5734050" algn="l"/>
                <a:tab pos="6689725" algn="l"/>
                <a:tab pos="7645400" algn="l"/>
                <a:tab pos="8601075" algn="l"/>
                <a:tab pos="9556750" algn="l"/>
                <a:tab pos="10512425" algn="l"/>
              </a:tabLst>
              <a:defRPr sz="1000">
                <a:solidFill>
                  <a:schemeClr val="tx1"/>
                </a:solidFill>
                <a:latin typeface="Arial" panose="020B0604020202020204" pitchFamily="34" charset="0"/>
              </a:defRPr>
            </a:lvl6pPr>
            <a:lvl7pPr marL="2971800" indent="-228600" defTabSz="469900" eaLnBrk="0" fontAlgn="base" hangingPunct="0">
              <a:spcBef>
                <a:spcPct val="30000"/>
              </a:spcBef>
              <a:spcAft>
                <a:spcPct val="0"/>
              </a:spcAft>
              <a:tabLst>
                <a:tab pos="0" algn="l"/>
                <a:tab pos="955675" algn="l"/>
                <a:tab pos="1911350" algn="l"/>
                <a:tab pos="2867025" algn="l"/>
                <a:tab pos="3822700" algn="l"/>
                <a:tab pos="4778375" algn="l"/>
                <a:tab pos="5734050" algn="l"/>
                <a:tab pos="6689725" algn="l"/>
                <a:tab pos="7645400" algn="l"/>
                <a:tab pos="8601075" algn="l"/>
                <a:tab pos="9556750" algn="l"/>
                <a:tab pos="10512425" algn="l"/>
              </a:tabLst>
              <a:defRPr sz="1000">
                <a:solidFill>
                  <a:schemeClr val="tx1"/>
                </a:solidFill>
                <a:latin typeface="Arial" panose="020B0604020202020204" pitchFamily="34" charset="0"/>
              </a:defRPr>
            </a:lvl7pPr>
            <a:lvl8pPr marL="3429000" indent="-228600" defTabSz="469900" eaLnBrk="0" fontAlgn="base" hangingPunct="0">
              <a:spcBef>
                <a:spcPct val="30000"/>
              </a:spcBef>
              <a:spcAft>
                <a:spcPct val="0"/>
              </a:spcAft>
              <a:tabLst>
                <a:tab pos="0" algn="l"/>
                <a:tab pos="955675" algn="l"/>
                <a:tab pos="1911350" algn="l"/>
                <a:tab pos="2867025" algn="l"/>
                <a:tab pos="3822700" algn="l"/>
                <a:tab pos="4778375" algn="l"/>
                <a:tab pos="5734050" algn="l"/>
                <a:tab pos="6689725" algn="l"/>
                <a:tab pos="7645400" algn="l"/>
                <a:tab pos="8601075" algn="l"/>
                <a:tab pos="9556750" algn="l"/>
                <a:tab pos="10512425" algn="l"/>
              </a:tabLst>
              <a:defRPr sz="1000">
                <a:solidFill>
                  <a:schemeClr val="tx1"/>
                </a:solidFill>
                <a:latin typeface="Arial" panose="020B0604020202020204" pitchFamily="34" charset="0"/>
              </a:defRPr>
            </a:lvl8pPr>
            <a:lvl9pPr marL="3886200" indent="-228600" defTabSz="469900" eaLnBrk="0" fontAlgn="base" hangingPunct="0">
              <a:spcBef>
                <a:spcPct val="30000"/>
              </a:spcBef>
              <a:spcAft>
                <a:spcPct val="0"/>
              </a:spcAft>
              <a:tabLst>
                <a:tab pos="0" algn="l"/>
                <a:tab pos="955675" algn="l"/>
                <a:tab pos="1911350" algn="l"/>
                <a:tab pos="2867025" algn="l"/>
                <a:tab pos="3822700" algn="l"/>
                <a:tab pos="4778375" algn="l"/>
                <a:tab pos="5734050" algn="l"/>
                <a:tab pos="6689725" algn="l"/>
                <a:tab pos="7645400" algn="l"/>
                <a:tab pos="8601075" algn="l"/>
                <a:tab pos="9556750" algn="l"/>
                <a:tab pos="10512425" algn="l"/>
              </a:tabLst>
              <a:defRPr sz="1000">
                <a:solidFill>
                  <a:schemeClr val="tx1"/>
                </a:solidFill>
                <a:latin typeface="Arial" panose="020B0604020202020204" pitchFamily="34" charset="0"/>
              </a:defRPr>
            </a:lvl9pPr>
          </a:lstStyle>
          <a:p>
            <a:pPr eaLnBrk="1" hangingPunct="1">
              <a:lnSpc>
                <a:spcPct val="90000"/>
              </a:lnSpc>
              <a:spcBef>
                <a:spcPct val="0"/>
              </a:spcBef>
              <a:buClr>
                <a:srgbClr val="000000"/>
              </a:buClr>
            </a:pPr>
            <a:endParaRPr lang="de-DE" altLang="de-DE" sz="1300" dirty="0">
              <a:cs typeface="Tahoma" panose="020B0604030504040204" pitchFamily="34" charset="0"/>
            </a:endParaRPr>
          </a:p>
        </p:txBody>
      </p:sp>
      <p:sp>
        <p:nvSpPr>
          <p:cNvPr id="130053" name="Text Box 5"/>
          <p:cNvSpPr txBox="1">
            <a:spLocks noChangeArrowheads="1"/>
          </p:cNvSpPr>
          <p:nvPr/>
        </p:nvSpPr>
        <p:spPr bwMode="auto">
          <a:xfrm>
            <a:off x="5624788" y="2"/>
            <a:ext cx="4301121" cy="34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5937" tIns="47780" rIns="95937" bIns="47780"/>
          <a:lstStyle>
            <a:lvl1pPr defTabSz="469900" eaLnBrk="0" hangingPunct="0">
              <a:spcBef>
                <a:spcPct val="30000"/>
              </a:spcBef>
              <a:tabLst>
                <a:tab pos="0" algn="l"/>
                <a:tab pos="955675" algn="l"/>
                <a:tab pos="1911350" algn="l"/>
                <a:tab pos="2867025" algn="l"/>
                <a:tab pos="3822700" algn="l"/>
                <a:tab pos="4778375" algn="l"/>
                <a:tab pos="5734050" algn="l"/>
                <a:tab pos="6689725" algn="l"/>
                <a:tab pos="7645400" algn="l"/>
                <a:tab pos="8601075" algn="l"/>
                <a:tab pos="9556750" algn="l"/>
                <a:tab pos="10512425" algn="l"/>
              </a:tabLst>
              <a:defRPr sz="1000">
                <a:solidFill>
                  <a:schemeClr val="tx1"/>
                </a:solidFill>
                <a:latin typeface="Arial" panose="020B0604020202020204" pitchFamily="34" charset="0"/>
              </a:defRPr>
            </a:lvl1pPr>
            <a:lvl2pPr marL="742950" indent="-285750" defTabSz="469900" eaLnBrk="0" hangingPunct="0">
              <a:spcBef>
                <a:spcPct val="30000"/>
              </a:spcBef>
              <a:tabLst>
                <a:tab pos="0" algn="l"/>
                <a:tab pos="955675" algn="l"/>
                <a:tab pos="1911350" algn="l"/>
                <a:tab pos="2867025" algn="l"/>
                <a:tab pos="3822700" algn="l"/>
                <a:tab pos="4778375" algn="l"/>
                <a:tab pos="5734050" algn="l"/>
                <a:tab pos="6689725" algn="l"/>
                <a:tab pos="7645400" algn="l"/>
                <a:tab pos="8601075" algn="l"/>
                <a:tab pos="9556750" algn="l"/>
                <a:tab pos="10512425" algn="l"/>
              </a:tabLst>
              <a:defRPr sz="1000">
                <a:solidFill>
                  <a:schemeClr val="tx1"/>
                </a:solidFill>
                <a:latin typeface="Arial" panose="020B0604020202020204" pitchFamily="34" charset="0"/>
              </a:defRPr>
            </a:lvl2pPr>
            <a:lvl3pPr marL="1143000" indent="-228600" defTabSz="469900" eaLnBrk="0" hangingPunct="0">
              <a:spcBef>
                <a:spcPct val="30000"/>
              </a:spcBef>
              <a:tabLst>
                <a:tab pos="0" algn="l"/>
                <a:tab pos="955675" algn="l"/>
                <a:tab pos="1911350" algn="l"/>
                <a:tab pos="2867025" algn="l"/>
                <a:tab pos="3822700" algn="l"/>
                <a:tab pos="4778375" algn="l"/>
                <a:tab pos="5734050" algn="l"/>
                <a:tab pos="6689725" algn="l"/>
                <a:tab pos="7645400" algn="l"/>
                <a:tab pos="8601075" algn="l"/>
                <a:tab pos="9556750" algn="l"/>
                <a:tab pos="10512425" algn="l"/>
              </a:tabLst>
              <a:defRPr sz="1000">
                <a:solidFill>
                  <a:schemeClr val="tx1"/>
                </a:solidFill>
                <a:latin typeface="Arial" panose="020B0604020202020204" pitchFamily="34" charset="0"/>
              </a:defRPr>
            </a:lvl3pPr>
            <a:lvl4pPr marL="1600200" indent="-228600" defTabSz="469900" eaLnBrk="0" hangingPunct="0">
              <a:spcBef>
                <a:spcPct val="30000"/>
              </a:spcBef>
              <a:tabLst>
                <a:tab pos="0" algn="l"/>
                <a:tab pos="955675" algn="l"/>
                <a:tab pos="1911350" algn="l"/>
                <a:tab pos="2867025" algn="l"/>
                <a:tab pos="3822700" algn="l"/>
                <a:tab pos="4778375" algn="l"/>
                <a:tab pos="5734050" algn="l"/>
                <a:tab pos="6689725" algn="l"/>
                <a:tab pos="7645400" algn="l"/>
                <a:tab pos="8601075" algn="l"/>
                <a:tab pos="9556750" algn="l"/>
                <a:tab pos="10512425" algn="l"/>
              </a:tabLst>
              <a:defRPr sz="1000">
                <a:solidFill>
                  <a:schemeClr val="tx1"/>
                </a:solidFill>
                <a:latin typeface="Arial" panose="020B0604020202020204" pitchFamily="34" charset="0"/>
              </a:defRPr>
            </a:lvl4pPr>
            <a:lvl5pPr marL="2057400" indent="-228600" defTabSz="469900" eaLnBrk="0" hangingPunct="0">
              <a:spcBef>
                <a:spcPct val="30000"/>
              </a:spcBef>
              <a:tabLst>
                <a:tab pos="0" algn="l"/>
                <a:tab pos="955675" algn="l"/>
                <a:tab pos="1911350" algn="l"/>
                <a:tab pos="2867025" algn="l"/>
                <a:tab pos="3822700" algn="l"/>
                <a:tab pos="4778375" algn="l"/>
                <a:tab pos="5734050" algn="l"/>
                <a:tab pos="6689725" algn="l"/>
                <a:tab pos="7645400" algn="l"/>
                <a:tab pos="8601075" algn="l"/>
                <a:tab pos="9556750" algn="l"/>
                <a:tab pos="10512425" algn="l"/>
              </a:tabLst>
              <a:defRPr sz="1000">
                <a:solidFill>
                  <a:schemeClr val="tx1"/>
                </a:solidFill>
                <a:latin typeface="Arial" panose="020B0604020202020204" pitchFamily="34" charset="0"/>
              </a:defRPr>
            </a:lvl5pPr>
            <a:lvl6pPr marL="2514600" indent="-228600" defTabSz="469900" eaLnBrk="0" fontAlgn="base" hangingPunct="0">
              <a:spcBef>
                <a:spcPct val="30000"/>
              </a:spcBef>
              <a:spcAft>
                <a:spcPct val="0"/>
              </a:spcAft>
              <a:tabLst>
                <a:tab pos="0" algn="l"/>
                <a:tab pos="955675" algn="l"/>
                <a:tab pos="1911350" algn="l"/>
                <a:tab pos="2867025" algn="l"/>
                <a:tab pos="3822700" algn="l"/>
                <a:tab pos="4778375" algn="l"/>
                <a:tab pos="5734050" algn="l"/>
                <a:tab pos="6689725" algn="l"/>
                <a:tab pos="7645400" algn="l"/>
                <a:tab pos="8601075" algn="l"/>
                <a:tab pos="9556750" algn="l"/>
                <a:tab pos="10512425" algn="l"/>
              </a:tabLst>
              <a:defRPr sz="1000">
                <a:solidFill>
                  <a:schemeClr val="tx1"/>
                </a:solidFill>
                <a:latin typeface="Arial" panose="020B0604020202020204" pitchFamily="34" charset="0"/>
              </a:defRPr>
            </a:lvl6pPr>
            <a:lvl7pPr marL="2971800" indent="-228600" defTabSz="469900" eaLnBrk="0" fontAlgn="base" hangingPunct="0">
              <a:spcBef>
                <a:spcPct val="30000"/>
              </a:spcBef>
              <a:spcAft>
                <a:spcPct val="0"/>
              </a:spcAft>
              <a:tabLst>
                <a:tab pos="0" algn="l"/>
                <a:tab pos="955675" algn="l"/>
                <a:tab pos="1911350" algn="l"/>
                <a:tab pos="2867025" algn="l"/>
                <a:tab pos="3822700" algn="l"/>
                <a:tab pos="4778375" algn="l"/>
                <a:tab pos="5734050" algn="l"/>
                <a:tab pos="6689725" algn="l"/>
                <a:tab pos="7645400" algn="l"/>
                <a:tab pos="8601075" algn="l"/>
                <a:tab pos="9556750" algn="l"/>
                <a:tab pos="10512425" algn="l"/>
              </a:tabLst>
              <a:defRPr sz="1000">
                <a:solidFill>
                  <a:schemeClr val="tx1"/>
                </a:solidFill>
                <a:latin typeface="Arial" panose="020B0604020202020204" pitchFamily="34" charset="0"/>
              </a:defRPr>
            </a:lvl7pPr>
            <a:lvl8pPr marL="3429000" indent="-228600" defTabSz="469900" eaLnBrk="0" fontAlgn="base" hangingPunct="0">
              <a:spcBef>
                <a:spcPct val="30000"/>
              </a:spcBef>
              <a:spcAft>
                <a:spcPct val="0"/>
              </a:spcAft>
              <a:tabLst>
                <a:tab pos="0" algn="l"/>
                <a:tab pos="955675" algn="l"/>
                <a:tab pos="1911350" algn="l"/>
                <a:tab pos="2867025" algn="l"/>
                <a:tab pos="3822700" algn="l"/>
                <a:tab pos="4778375" algn="l"/>
                <a:tab pos="5734050" algn="l"/>
                <a:tab pos="6689725" algn="l"/>
                <a:tab pos="7645400" algn="l"/>
                <a:tab pos="8601075" algn="l"/>
                <a:tab pos="9556750" algn="l"/>
                <a:tab pos="10512425" algn="l"/>
              </a:tabLst>
              <a:defRPr sz="1000">
                <a:solidFill>
                  <a:schemeClr val="tx1"/>
                </a:solidFill>
                <a:latin typeface="Arial" panose="020B0604020202020204" pitchFamily="34" charset="0"/>
              </a:defRPr>
            </a:lvl8pPr>
            <a:lvl9pPr marL="3886200" indent="-228600" defTabSz="469900" eaLnBrk="0" fontAlgn="base" hangingPunct="0">
              <a:spcBef>
                <a:spcPct val="30000"/>
              </a:spcBef>
              <a:spcAft>
                <a:spcPct val="0"/>
              </a:spcAft>
              <a:tabLst>
                <a:tab pos="0" algn="l"/>
                <a:tab pos="955675" algn="l"/>
                <a:tab pos="1911350" algn="l"/>
                <a:tab pos="2867025" algn="l"/>
                <a:tab pos="3822700" algn="l"/>
                <a:tab pos="4778375" algn="l"/>
                <a:tab pos="5734050" algn="l"/>
                <a:tab pos="6689725" algn="l"/>
                <a:tab pos="7645400" algn="l"/>
                <a:tab pos="8601075" algn="l"/>
                <a:tab pos="9556750" algn="l"/>
                <a:tab pos="10512425" algn="l"/>
              </a:tabLst>
              <a:defRPr sz="1000">
                <a:solidFill>
                  <a:schemeClr val="tx1"/>
                </a:solidFill>
                <a:latin typeface="Arial" panose="020B0604020202020204" pitchFamily="34" charset="0"/>
              </a:defRPr>
            </a:lvl9pPr>
          </a:lstStyle>
          <a:p>
            <a:pPr algn="r" eaLnBrk="1" hangingPunct="1">
              <a:lnSpc>
                <a:spcPct val="90000"/>
              </a:lnSpc>
              <a:spcBef>
                <a:spcPct val="0"/>
              </a:spcBef>
              <a:buClr>
                <a:srgbClr val="000000"/>
              </a:buClr>
            </a:pPr>
            <a:fld id="{72E6AD13-FC44-4881-8E0D-D09169382941}" type="datetime1">
              <a:rPr lang="en-GB" altLang="de-DE" sz="1300">
                <a:cs typeface="Tahoma" panose="020B0604030504040204" pitchFamily="34" charset="0"/>
              </a:rPr>
              <a:pPr algn="r" eaLnBrk="1" hangingPunct="1">
                <a:lnSpc>
                  <a:spcPct val="90000"/>
                </a:lnSpc>
                <a:spcBef>
                  <a:spcPct val="0"/>
                </a:spcBef>
                <a:buClr>
                  <a:srgbClr val="000000"/>
                </a:buClr>
              </a:pPr>
              <a:t>23/10/2025</a:t>
            </a:fld>
            <a:endParaRPr lang="en-GB" altLang="de-DE" sz="1300" dirty="0">
              <a:cs typeface="Tahoma" panose="020B0604030504040204" pitchFamily="34" charset="0"/>
            </a:endParaRPr>
          </a:p>
        </p:txBody>
      </p:sp>
      <p:sp>
        <p:nvSpPr>
          <p:cNvPr id="130054" name="Text Box 6"/>
          <p:cNvSpPr txBox="1">
            <a:spLocks noChangeArrowheads="1"/>
          </p:cNvSpPr>
          <p:nvPr/>
        </p:nvSpPr>
        <p:spPr bwMode="auto">
          <a:xfrm>
            <a:off x="2950476" y="648153"/>
            <a:ext cx="4034483" cy="2554294"/>
          </a:xfrm>
          <a:prstGeom prst="rect">
            <a:avLst/>
          </a:prstGeom>
          <a:solidFill>
            <a:srgbClr val="FFFFFF"/>
          </a:solidFill>
          <a:ln w="9525">
            <a:solidFill>
              <a:srgbClr val="000000"/>
            </a:solidFill>
            <a:miter lim="800000"/>
            <a:headEnd/>
            <a:tailEnd/>
          </a:ln>
        </p:spPr>
        <p:txBody>
          <a:bodyPr wrap="none" anchor="ctr"/>
          <a:lstStyle>
            <a:lvl1pPr eaLnBrk="0" hangingPunct="0">
              <a:spcBef>
                <a:spcPct val="30000"/>
              </a:spcBef>
              <a:defRPr sz="1000">
                <a:solidFill>
                  <a:schemeClr val="tx1"/>
                </a:solidFill>
                <a:latin typeface="Arial" panose="020B0604020202020204" pitchFamily="34" charset="0"/>
              </a:defRPr>
            </a:lvl1pPr>
            <a:lvl2pPr marL="742950" indent="-285750" eaLnBrk="0" hangingPunct="0">
              <a:spcBef>
                <a:spcPct val="30000"/>
              </a:spcBef>
              <a:defRPr sz="1000">
                <a:solidFill>
                  <a:schemeClr val="tx1"/>
                </a:solidFill>
                <a:latin typeface="Arial" panose="020B0604020202020204" pitchFamily="34" charset="0"/>
              </a:defRPr>
            </a:lvl2pPr>
            <a:lvl3pPr marL="1143000" indent="-228600" eaLnBrk="0" hangingPunct="0">
              <a:spcBef>
                <a:spcPct val="30000"/>
              </a:spcBef>
              <a:defRPr sz="1000">
                <a:solidFill>
                  <a:schemeClr val="tx1"/>
                </a:solidFill>
                <a:latin typeface="Arial" panose="020B0604020202020204" pitchFamily="34" charset="0"/>
              </a:defRPr>
            </a:lvl3pPr>
            <a:lvl4pPr marL="1600200" indent="-228600" eaLnBrk="0" hangingPunct="0">
              <a:spcBef>
                <a:spcPct val="30000"/>
              </a:spcBef>
              <a:defRPr sz="1000">
                <a:solidFill>
                  <a:schemeClr val="tx1"/>
                </a:solidFill>
                <a:latin typeface="Arial" panose="020B0604020202020204" pitchFamily="34" charset="0"/>
              </a:defRPr>
            </a:lvl4pPr>
            <a:lvl5pPr marL="2057400" indent="-228600" eaLnBrk="0" hangingPunct="0">
              <a:spcBef>
                <a:spcPct val="30000"/>
              </a:spcBef>
              <a:defRPr sz="1000">
                <a:solidFill>
                  <a:schemeClr val="tx1"/>
                </a:solidFill>
                <a:latin typeface="Arial" panose="020B0604020202020204" pitchFamily="34" charset="0"/>
              </a:defRPr>
            </a:lvl5pPr>
            <a:lvl6pPr marL="2514600" indent="-228600" eaLnBrk="0" fontAlgn="base" hangingPunct="0">
              <a:spcBef>
                <a:spcPct val="30000"/>
              </a:spcBef>
              <a:spcAft>
                <a:spcPct val="0"/>
              </a:spcAft>
              <a:defRPr sz="1000">
                <a:solidFill>
                  <a:schemeClr val="tx1"/>
                </a:solidFill>
                <a:latin typeface="Arial" panose="020B0604020202020204" pitchFamily="34" charset="0"/>
              </a:defRPr>
            </a:lvl6pPr>
            <a:lvl7pPr marL="2971800" indent="-228600" eaLnBrk="0" fontAlgn="base" hangingPunct="0">
              <a:spcBef>
                <a:spcPct val="30000"/>
              </a:spcBef>
              <a:spcAft>
                <a:spcPct val="0"/>
              </a:spcAft>
              <a:defRPr sz="1000">
                <a:solidFill>
                  <a:schemeClr val="tx1"/>
                </a:solidFill>
                <a:latin typeface="Arial" panose="020B0604020202020204" pitchFamily="34" charset="0"/>
              </a:defRPr>
            </a:lvl7pPr>
            <a:lvl8pPr marL="3429000" indent="-228600" eaLnBrk="0" fontAlgn="base" hangingPunct="0">
              <a:spcBef>
                <a:spcPct val="30000"/>
              </a:spcBef>
              <a:spcAft>
                <a:spcPct val="0"/>
              </a:spcAft>
              <a:defRPr sz="1000">
                <a:solidFill>
                  <a:schemeClr val="tx1"/>
                </a:solidFill>
                <a:latin typeface="Arial" panose="020B0604020202020204" pitchFamily="34" charset="0"/>
              </a:defRPr>
            </a:lvl8pPr>
            <a:lvl9pPr marL="3886200" indent="-228600" eaLnBrk="0" fontAlgn="base" hangingPunct="0">
              <a:spcBef>
                <a:spcPct val="30000"/>
              </a:spcBef>
              <a:spcAft>
                <a:spcPct val="0"/>
              </a:spcAft>
              <a:defRPr sz="1000">
                <a:solidFill>
                  <a:schemeClr val="tx1"/>
                </a:solidFill>
                <a:latin typeface="Arial" panose="020B0604020202020204" pitchFamily="34" charset="0"/>
              </a:defRPr>
            </a:lvl9pPr>
          </a:lstStyle>
          <a:p>
            <a:pPr eaLnBrk="1" hangingPunct="1">
              <a:lnSpc>
                <a:spcPct val="90000"/>
              </a:lnSpc>
              <a:spcBef>
                <a:spcPct val="0"/>
              </a:spcBef>
            </a:pPr>
            <a:endParaRPr lang="de-DE" altLang="de-DE" sz="1600" dirty="0"/>
          </a:p>
        </p:txBody>
      </p:sp>
    </p:spTree>
    <p:extLst>
      <p:ext uri="{BB962C8B-B14F-4D97-AF65-F5344CB8AC3E}">
        <p14:creationId xmlns:p14="http://schemas.microsoft.com/office/powerpoint/2010/main" val="4436496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spcBef>
                <a:spcPct val="30000"/>
              </a:spcBef>
              <a:defRPr sz="1000">
                <a:solidFill>
                  <a:schemeClr val="tx1"/>
                </a:solidFill>
                <a:latin typeface="Arial" panose="020B0604020202020204" pitchFamily="34" charset="0"/>
              </a:defRPr>
            </a:lvl1pPr>
            <a:lvl2pPr marL="742950" indent="-285750" defTabSz="920750" eaLnBrk="0" hangingPunct="0">
              <a:spcBef>
                <a:spcPct val="30000"/>
              </a:spcBef>
              <a:defRPr sz="1000">
                <a:solidFill>
                  <a:schemeClr val="tx1"/>
                </a:solidFill>
                <a:latin typeface="Arial" panose="020B0604020202020204" pitchFamily="34" charset="0"/>
              </a:defRPr>
            </a:lvl2pPr>
            <a:lvl3pPr marL="1143000" indent="-228600" defTabSz="920750" eaLnBrk="0" hangingPunct="0">
              <a:spcBef>
                <a:spcPct val="30000"/>
              </a:spcBef>
              <a:defRPr sz="1000">
                <a:solidFill>
                  <a:schemeClr val="tx1"/>
                </a:solidFill>
                <a:latin typeface="Arial" panose="020B0604020202020204" pitchFamily="34" charset="0"/>
              </a:defRPr>
            </a:lvl3pPr>
            <a:lvl4pPr marL="1600200" indent="-228600" defTabSz="920750" eaLnBrk="0" hangingPunct="0">
              <a:spcBef>
                <a:spcPct val="30000"/>
              </a:spcBef>
              <a:defRPr sz="1000">
                <a:solidFill>
                  <a:schemeClr val="tx1"/>
                </a:solidFill>
                <a:latin typeface="Arial" panose="020B0604020202020204" pitchFamily="34" charset="0"/>
              </a:defRPr>
            </a:lvl4pPr>
            <a:lvl5pPr marL="2057400" indent="-228600" defTabSz="920750" eaLnBrk="0" hangingPunct="0">
              <a:spcBef>
                <a:spcPct val="30000"/>
              </a:spcBef>
              <a:defRPr sz="1000">
                <a:solidFill>
                  <a:schemeClr val="tx1"/>
                </a:solidFill>
                <a:latin typeface="Arial" panose="020B0604020202020204" pitchFamily="34" charset="0"/>
              </a:defRPr>
            </a:lvl5pPr>
            <a:lvl6pPr marL="2514600" indent="-228600" defTabSz="920750" eaLnBrk="0" fontAlgn="base" hangingPunct="0">
              <a:spcBef>
                <a:spcPct val="30000"/>
              </a:spcBef>
              <a:spcAft>
                <a:spcPct val="0"/>
              </a:spcAft>
              <a:defRPr sz="1000">
                <a:solidFill>
                  <a:schemeClr val="tx1"/>
                </a:solidFill>
                <a:latin typeface="Arial" panose="020B0604020202020204" pitchFamily="34" charset="0"/>
              </a:defRPr>
            </a:lvl6pPr>
            <a:lvl7pPr marL="2971800" indent="-228600" defTabSz="920750" eaLnBrk="0" fontAlgn="base" hangingPunct="0">
              <a:spcBef>
                <a:spcPct val="30000"/>
              </a:spcBef>
              <a:spcAft>
                <a:spcPct val="0"/>
              </a:spcAft>
              <a:defRPr sz="1000">
                <a:solidFill>
                  <a:schemeClr val="tx1"/>
                </a:solidFill>
                <a:latin typeface="Arial" panose="020B0604020202020204" pitchFamily="34" charset="0"/>
              </a:defRPr>
            </a:lvl7pPr>
            <a:lvl8pPr marL="3429000" indent="-228600" defTabSz="920750" eaLnBrk="0" fontAlgn="base" hangingPunct="0">
              <a:spcBef>
                <a:spcPct val="30000"/>
              </a:spcBef>
              <a:spcAft>
                <a:spcPct val="0"/>
              </a:spcAft>
              <a:defRPr sz="1000">
                <a:solidFill>
                  <a:schemeClr val="tx1"/>
                </a:solidFill>
                <a:latin typeface="Arial" panose="020B0604020202020204" pitchFamily="34" charset="0"/>
              </a:defRPr>
            </a:lvl8pPr>
            <a:lvl9pPr marL="3886200" indent="-228600" defTabSz="920750"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DA8F7C48-0E61-48C7-930C-9F09E4741B5C}" type="slidenum">
              <a:rPr lang="en-GB" altLang="de-DE" sz="1200"/>
              <a:pPr>
                <a:spcBef>
                  <a:spcPct val="0"/>
                </a:spcBef>
              </a:pPr>
              <a:t>35</a:t>
            </a:fld>
            <a:endParaRPr lang="en-GB" altLang="de-DE" sz="1200" dirty="0"/>
          </a:p>
        </p:txBody>
      </p:sp>
      <p:sp>
        <p:nvSpPr>
          <p:cNvPr id="131075" name="Rectangle 2"/>
          <p:cNvSpPr>
            <a:spLocks noGrp="1" noRot="1" noChangeAspect="1" noChangeArrowheads="1" noTextEdit="1"/>
          </p:cNvSpPr>
          <p:nvPr>
            <p:ph type="sldImg"/>
          </p:nvPr>
        </p:nvSpPr>
        <p:spPr>
          <a:xfrm>
            <a:off x="3117850" y="512763"/>
            <a:ext cx="3700463" cy="2562225"/>
          </a:xfrm>
          <a:ln/>
        </p:spPr>
      </p:sp>
      <p:sp>
        <p:nvSpPr>
          <p:cNvPr id="131076" name="Rectangle 3"/>
          <p:cNvSpPr>
            <a:spLocks noGrp="1" noChangeArrowheads="1"/>
          </p:cNvSpPr>
          <p:nvPr>
            <p:ph type="body" idx="1"/>
          </p:nvPr>
        </p:nvSpPr>
        <p:spPr>
          <a:xfrm>
            <a:off x="1325254" y="3247147"/>
            <a:ext cx="7273813" cy="30763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452" tIns="44223" rIns="88452" bIns="44223"/>
          <a:lstStyle/>
          <a:p>
            <a:endParaRPr lang="de-DE" altLang="de-DE" dirty="0">
              <a:latin typeface="Arial" panose="020B0604020202020204" pitchFamily="34" charset="0"/>
            </a:endParaRPr>
          </a:p>
        </p:txBody>
      </p:sp>
    </p:spTree>
    <p:extLst>
      <p:ext uri="{BB962C8B-B14F-4D97-AF65-F5344CB8AC3E}">
        <p14:creationId xmlns:p14="http://schemas.microsoft.com/office/powerpoint/2010/main" val="339833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82613" y="771525"/>
            <a:ext cx="5572125" cy="3859213"/>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0378AEE-6CC6-416A-AE35-E1C4807BE50D}" type="slidenum">
              <a:rPr lang="de-DE" smtClean="0"/>
              <a:pPr>
                <a:defRPr/>
              </a:pPr>
              <a:t>2</a:t>
            </a:fld>
            <a:endParaRPr lang="de-DE" dirty="0"/>
          </a:p>
        </p:txBody>
      </p:sp>
    </p:spTree>
    <p:extLst>
      <p:ext uri="{BB962C8B-B14F-4D97-AF65-F5344CB8AC3E}">
        <p14:creationId xmlns:p14="http://schemas.microsoft.com/office/powerpoint/2010/main" val="3734906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1898" eaLnBrk="0" hangingPunct="0">
              <a:defRPr i="1">
                <a:solidFill>
                  <a:schemeClr val="tx1"/>
                </a:solidFill>
                <a:latin typeface="Arial" pitchFamily="34" charset="0"/>
              </a:defRPr>
            </a:lvl1pPr>
            <a:lvl2pPr marL="714495" indent="-274806" defTabSz="851898" eaLnBrk="0" hangingPunct="0">
              <a:defRPr i="1">
                <a:solidFill>
                  <a:schemeClr val="tx1"/>
                </a:solidFill>
                <a:latin typeface="Arial" pitchFamily="34" charset="0"/>
              </a:defRPr>
            </a:lvl2pPr>
            <a:lvl3pPr marL="1099223" indent="-219845" defTabSz="851898" eaLnBrk="0" hangingPunct="0">
              <a:defRPr i="1">
                <a:solidFill>
                  <a:schemeClr val="tx1"/>
                </a:solidFill>
                <a:latin typeface="Arial" pitchFamily="34" charset="0"/>
              </a:defRPr>
            </a:lvl3pPr>
            <a:lvl4pPr marL="1538912" indent="-219845" defTabSz="851898" eaLnBrk="0" hangingPunct="0">
              <a:defRPr i="1">
                <a:solidFill>
                  <a:schemeClr val="tx1"/>
                </a:solidFill>
                <a:latin typeface="Arial" pitchFamily="34" charset="0"/>
              </a:defRPr>
            </a:lvl4pPr>
            <a:lvl5pPr marL="1978602" indent="-219845" defTabSz="851898" eaLnBrk="0" hangingPunct="0">
              <a:defRPr i="1">
                <a:solidFill>
                  <a:schemeClr val="tx1"/>
                </a:solidFill>
                <a:latin typeface="Arial" pitchFamily="34" charset="0"/>
              </a:defRPr>
            </a:lvl5pPr>
            <a:lvl6pPr marL="2418291" indent="-219845" defTabSz="851898" eaLnBrk="0" fontAlgn="base" hangingPunct="0">
              <a:spcBef>
                <a:spcPct val="0"/>
              </a:spcBef>
              <a:spcAft>
                <a:spcPct val="0"/>
              </a:spcAft>
              <a:defRPr i="1">
                <a:solidFill>
                  <a:schemeClr val="tx1"/>
                </a:solidFill>
                <a:latin typeface="Arial" pitchFamily="34" charset="0"/>
              </a:defRPr>
            </a:lvl6pPr>
            <a:lvl7pPr marL="2857980" indent="-219845" defTabSz="851898" eaLnBrk="0" fontAlgn="base" hangingPunct="0">
              <a:spcBef>
                <a:spcPct val="0"/>
              </a:spcBef>
              <a:spcAft>
                <a:spcPct val="0"/>
              </a:spcAft>
              <a:defRPr i="1">
                <a:solidFill>
                  <a:schemeClr val="tx1"/>
                </a:solidFill>
                <a:latin typeface="Arial" pitchFamily="34" charset="0"/>
              </a:defRPr>
            </a:lvl7pPr>
            <a:lvl8pPr marL="3297669" indent="-219845" defTabSz="851898" eaLnBrk="0" fontAlgn="base" hangingPunct="0">
              <a:spcBef>
                <a:spcPct val="0"/>
              </a:spcBef>
              <a:spcAft>
                <a:spcPct val="0"/>
              </a:spcAft>
              <a:defRPr i="1">
                <a:solidFill>
                  <a:schemeClr val="tx1"/>
                </a:solidFill>
                <a:latin typeface="Arial" pitchFamily="34" charset="0"/>
              </a:defRPr>
            </a:lvl8pPr>
            <a:lvl9pPr marL="3737359" indent="-219845" defTabSz="851898" eaLnBrk="0" fontAlgn="base" hangingPunct="0">
              <a:spcBef>
                <a:spcPct val="0"/>
              </a:spcBef>
              <a:spcAft>
                <a:spcPct val="0"/>
              </a:spcAft>
              <a:defRPr i="1">
                <a:solidFill>
                  <a:schemeClr val="tx1"/>
                </a:solidFill>
                <a:latin typeface="Arial" pitchFamily="34" charset="0"/>
              </a:defRPr>
            </a:lvl9pPr>
          </a:lstStyle>
          <a:p>
            <a:pPr eaLnBrk="1" hangingPunct="1"/>
            <a:fld id="{1D26FC4F-77E7-49A0-A8E5-0B886405515E}" type="slidenum">
              <a:rPr lang="de-DE" altLang="de-DE" i="0" smtClean="0"/>
              <a:pPr eaLnBrk="1" hangingPunct="1"/>
              <a:t>38</a:t>
            </a:fld>
            <a:endParaRPr lang="de-DE" altLang="de-DE" i="0" dirty="0"/>
          </a:p>
        </p:txBody>
      </p:sp>
      <p:sp>
        <p:nvSpPr>
          <p:cNvPr id="105475" name="Rectangle 2"/>
          <p:cNvSpPr>
            <a:spLocks noGrp="1" noRot="1" noChangeAspect="1" noChangeArrowheads="1" noTextEdit="1"/>
          </p:cNvSpPr>
          <p:nvPr>
            <p:ph type="sldImg"/>
          </p:nvPr>
        </p:nvSpPr>
        <p:spPr>
          <a:xfrm>
            <a:off x="711200" y="741363"/>
            <a:ext cx="5375275" cy="3722687"/>
          </a:xfrm>
          <a:ln/>
        </p:spPr>
      </p:sp>
      <p:sp>
        <p:nvSpPr>
          <p:cNvPr id="105476" name="Rectangle 3"/>
          <p:cNvSpPr>
            <a:spLocks noGrp="1" noChangeArrowheads="1"/>
          </p:cNvSpPr>
          <p:nvPr>
            <p:ph type="body" idx="1"/>
          </p:nvPr>
        </p:nvSpPr>
        <p:spPr>
          <a:xfrm>
            <a:off x="905740" y="4715409"/>
            <a:ext cx="4984608" cy="44720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Arial" pitchFamily="34" charset="0"/>
            </a:endParaRPr>
          </a:p>
        </p:txBody>
      </p:sp>
      <p:sp>
        <p:nvSpPr>
          <p:cNvPr id="105477" name="Fußzeilenplatzhalt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1898" eaLnBrk="0" hangingPunct="0">
              <a:defRPr i="1">
                <a:solidFill>
                  <a:schemeClr val="tx1"/>
                </a:solidFill>
                <a:latin typeface="Arial" pitchFamily="34" charset="0"/>
              </a:defRPr>
            </a:lvl1pPr>
            <a:lvl2pPr marL="714495" indent="-274806" defTabSz="851898" eaLnBrk="0" hangingPunct="0">
              <a:defRPr i="1">
                <a:solidFill>
                  <a:schemeClr val="tx1"/>
                </a:solidFill>
                <a:latin typeface="Arial" pitchFamily="34" charset="0"/>
              </a:defRPr>
            </a:lvl2pPr>
            <a:lvl3pPr marL="1099223" indent="-219845" defTabSz="851898" eaLnBrk="0" hangingPunct="0">
              <a:defRPr i="1">
                <a:solidFill>
                  <a:schemeClr val="tx1"/>
                </a:solidFill>
                <a:latin typeface="Arial" pitchFamily="34" charset="0"/>
              </a:defRPr>
            </a:lvl3pPr>
            <a:lvl4pPr marL="1538912" indent="-219845" defTabSz="851898" eaLnBrk="0" hangingPunct="0">
              <a:defRPr i="1">
                <a:solidFill>
                  <a:schemeClr val="tx1"/>
                </a:solidFill>
                <a:latin typeface="Arial" pitchFamily="34" charset="0"/>
              </a:defRPr>
            </a:lvl4pPr>
            <a:lvl5pPr marL="1978602" indent="-219845" defTabSz="851898" eaLnBrk="0" hangingPunct="0">
              <a:defRPr i="1">
                <a:solidFill>
                  <a:schemeClr val="tx1"/>
                </a:solidFill>
                <a:latin typeface="Arial" pitchFamily="34" charset="0"/>
              </a:defRPr>
            </a:lvl5pPr>
            <a:lvl6pPr marL="2418291" indent="-219845" defTabSz="851898" eaLnBrk="0" fontAlgn="base" hangingPunct="0">
              <a:spcBef>
                <a:spcPct val="0"/>
              </a:spcBef>
              <a:spcAft>
                <a:spcPct val="0"/>
              </a:spcAft>
              <a:defRPr i="1">
                <a:solidFill>
                  <a:schemeClr val="tx1"/>
                </a:solidFill>
                <a:latin typeface="Arial" pitchFamily="34" charset="0"/>
              </a:defRPr>
            </a:lvl6pPr>
            <a:lvl7pPr marL="2857980" indent="-219845" defTabSz="851898" eaLnBrk="0" fontAlgn="base" hangingPunct="0">
              <a:spcBef>
                <a:spcPct val="0"/>
              </a:spcBef>
              <a:spcAft>
                <a:spcPct val="0"/>
              </a:spcAft>
              <a:defRPr i="1">
                <a:solidFill>
                  <a:schemeClr val="tx1"/>
                </a:solidFill>
                <a:latin typeface="Arial" pitchFamily="34" charset="0"/>
              </a:defRPr>
            </a:lvl7pPr>
            <a:lvl8pPr marL="3297669" indent="-219845" defTabSz="851898" eaLnBrk="0" fontAlgn="base" hangingPunct="0">
              <a:spcBef>
                <a:spcPct val="0"/>
              </a:spcBef>
              <a:spcAft>
                <a:spcPct val="0"/>
              </a:spcAft>
              <a:defRPr i="1">
                <a:solidFill>
                  <a:schemeClr val="tx1"/>
                </a:solidFill>
                <a:latin typeface="Arial" pitchFamily="34" charset="0"/>
              </a:defRPr>
            </a:lvl8pPr>
            <a:lvl9pPr marL="3737359" indent="-219845" defTabSz="851898" eaLnBrk="0" fontAlgn="base" hangingPunct="0">
              <a:spcBef>
                <a:spcPct val="0"/>
              </a:spcBef>
              <a:spcAft>
                <a:spcPct val="0"/>
              </a:spcAft>
              <a:defRPr i="1">
                <a:solidFill>
                  <a:schemeClr val="tx1"/>
                </a:solidFill>
                <a:latin typeface="Arial" pitchFamily="34" charset="0"/>
              </a:defRPr>
            </a:lvl9pPr>
          </a:lstStyle>
          <a:p>
            <a:pPr eaLnBrk="1" hangingPunct="1"/>
            <a:endParaRPr lang="de-DE" altLang="de-DE" i="0" dirty="0"/>
          </a:p>
        </p:txBody>
      </p:sp>
    </p:spTree>
    <p:extLst>
      <p:ext uri="{BB962C8B-B14F-4D97-AF65-F5344CB8AC3E}">
        <p14:creationId xmlns:p14="http://schemas.microsoft.com/office/powerpoint/2010/main" val="34789672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Folienbildplatzhalter 1"/>
          <p:cNvSpPr>
            <a:spLocks noGrp="1" noRot="1" noChangeAspect="1" noTextEdit="1"/>
          </p:cNvSpPr>
          <p:nvPr>
            <p:ph type="sldImg"/>
          </p:nvPr>
        </p:nvSpPr>
        <p:spPr>
          <a:xfrm>
            <a:off x="695325" y="771525"/>
            <a:ext cx="5572125" cy="3857625"/>
          </a:xfrm>
          <a:ln/>
        </p:spPr>
      </p:sp>
      <p:sp>
        <p:nvSpPr>
          <p:cNvPr id="41267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dirty="0">
              <a:latin typeface="Arial" pitchFamily="34" charset="0"/>
            </a:endParaRPr>
          </a:p>
        </p:txBody>
      </p:sp>
      <p:sp>
        <p:nvSpPr>
          <p:cNvPr id="412676" name="Foliennummernplatzhalter 3"/>
          <p:cNvSpPr>
            <a:spLocks noGrp="1"/>
          </p:cNvSpPr>
          <p:nvPr>
            <p:ph type="sldNum" sz="quarter" idx="5"/>
          </p:nvPr>
        </p:nvSpPr>
        <p:spPr>
          <a:xfrm>
            <a:off x="3945159" y="9777026"/>
            <a:ext cx="3016599" cy="5135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9" rIns="91416" bIns="45709"/>
          <a:lstStyle>
            <a:lvl1pPr defTabSz="973985" eaLnBrk="0" hangingPunct="0">
              <a:defRPr i="1">
                <a:solidFill>
                  <a:schemeClr val="tx1"/>
                </a:solidFill>
                <a:latin typeface="Arial" pitchFamily="34" charset="0"/>
              </a:defRPr>
            </a:lvl1pPr>
            <a:lvl2pPr marL="769974" indent="-296143" defTabSz="973985" eaLnBrk="0" hangingPunct="0">
              <a:defRPr i="1">
                <a:solidFill>
                  <a:schemeClr val="tx1"/>
                </a:solidFill>
                <a:latin typeface="Arial" pitchFamily="34" charset="0"/>
              </a:defRPr>
            </a:lvl2pPr>
            <a:lvl3pPr marL="1184577" indent="-236915" defTabSz="973985" eaLnBrk="0" hangingPunct="0">
              <a:defRPr i="1">
                <a:solidFill>
                  <a:schemeClr val="tx1"/>
                </a:solidFill>
                <a:latin typeface="Arial" pitchFamily="34" charset="0"/>
              </a:defRPr>
            </a:lvl3pPr>
            <a:lvl4pPr marL="1658406" indent="-236915" defTabSz="973985" eaLnBrk="0" hangingPunct="0">
              <a:defRPr i="1">
                <a:solidFill>
                  <a:schemeClr val="tx1"/>
                </a:solidFill>
                <a:latin typeface="Arial" pitchFamily="34" charset="0"/>
              </a:defRPr>
            </a:lvl4pPr>
            <a:lvl5pPr marL="2132237" indent="-236915" defTabSz="973985" eaLnBrk="0" hangingPunct="0">
              <a:defRPr i="1">
                <a:solidFill>
                  <a:schemeClr val="tx1"/>
                </a:solidFill>
                <a:latin typeface="Arial" pitchFamily="34" charset="0"/>
              </a:defRPr>
            </a:lvl5pPr>
            <a:lvl6pPr marL="2606067" indent="-236915" defTabSz="973985" eaLnBrk="0" fontAlgn="base" hangingPunct="0">
              <a:spcBef>
                <a:spcPct val="0"/>
              </a:spcBef>
              <a:spcAft>
                <a:spcPct val="0"/>
              </a:spcAft>
              <a:defRPr i="1">
                <a:solidFill>
                  <a:schemeClr val="tx1"/>
                </a:solidFill>
                <a:latin typeface="Arial" pitchFamily="34" charset="0"/>
              </a:defRPr>
            </a:lvl6pPr>
            <a:lvl7pPr marL="3079899" indent="-236915" defTabSz="973985" eaLnBrk="0" fontAlgn="base" hangingPunct="0">
              <a:spcBef>
                <a:spcPct val="0"/>
              </a:spcBef>
              <a:spcAft>
                <a:spcPct val="0"/>
              </a:spcAft>
              <a:defRPr i="1">
                <a:solidFill>
                  <a:schemeClr val="tx1"/>
                </a:solidFill>
                <a:latin typeface="Arial" pitchFamily="34" charset="0"/>
              </a:defRPr>
            </a:lvl7pPr>
            <a:lvl8pPr marL="3553730" indent="-236915" defTabSz="973985" eaLnBrk="0" fontAlgn="base" hangingPunct="0">
              <a:spcBef>
                <a:spcPct val="0"/>
              </a:spcBef>
              <a:spcAft>
                <a:spcPct val="0"/>
              </a:spcAft>
              <a:defRPr i="1">
                <a:solidFill>
                  <a:schemeClr val="tx1"/>
                </a:solidFill>
                <a:latin typeface="Arial" pitchFamily="34" charset="0"/>
              </a:defRPr>
            </a:lvl8pPr>
            <a:lvl9pPr marL="4027560" indent="-236915" defTabSz="973985" eaLnBrk="0" fontAlgn="base" hangingPunct="0">
              <a:spcBef>
                <a:spcPct val="0"/>
              </a:spcBef>
              <a:spcAft>
                <a:spcPct val="0"/>
              </a:spcAft>
              <a:defRPr i="1">
                <a:solidFill>
                  <a:schemeClr val="tx1"/>
                </a:solidFill>
                <a:latin typeface="Arial" pitchFamily="34" charset="0"/>
              </a:defRPr>
            </a:lvl9pPr>
          </a:lstStyle>
          <a:p>
            <a:pPr eaLnBrk="1" hangingPunct="1"/>
            <a:fld id="{635AE8DB-C55F-47E8-9049-59E90CEC70BA}" type="slidenum">
              <a:rPr lang="de-DE" i="0" smtClean="0"/>
              <a:pPr eaLnBrk="1" hangingPunct="1"/>
              <a:t>39</a:t>
            </a:fld>
            <a:endParaRPr lang="de-DE" i="0" dirty="0"/>
          </a:p>
        </p:txBody>
      </p:sp>
    </p:spTree>
    <p:extLst>
      <p:ext uri="{BB962C8B-B14F-4D97-AF65-F5344CB8AC3E}">
        <p14:creationId xmlns:p14="http://schemas.microsoft.com/office/powerpoint/2010/main" val="22024712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1603375" y="1414463"/>
            <a:ext cx="8067675" cy="5586412"/>
          </a:xfrm>
          <a:ln/>
        </p:spPr>
      </p:sp>
      <p:sp>
        <p:nvSpPr>
          <p:cNvPr id="65539" name="Rectangle 3"/>
          <p:cNvSpPr>
            <a:spLocks noGrp="1" noChangeArrowheads="1"/>
          </p:cNvSpPr>
          <p:nvPr>
            <p:ph type="body" idx="1"/>
          </p:nvPr>
        </p:nvSpPr>
        <p:spPr>
          <a:xfrm>
            <a:off x="485811" y="7100473"/>
            <a:ext cx="3888789" cy="6726943"/>
          </a:xfrm>
          <a:noFill/>
          <a:ln/>
        </p:spPr>
        <p:txBody>
          <a:bodyPr/>
          <a:lstStyle/>
          <a:p>
            <a:endParaRPr lang="de-DE" dirty="0"/>
          </a:p>
        </p:txBody>
      </p:sp>
    </p:spTree>
    <p:extLst>
      <p:ext uri="{BB962C8B-B14F-4D97-AF65-F5344CB8AC3E}">
        <p14:creationId xmlns:p14="http://schemas.microsoft.com/office/powerpoint/2010/main" val="4290516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Folienbildplatzhalter 1"/>
          <p:cNvSpPr>
            <a:spLocks noGrp="1" noRot="1" noChangeAspect="1" noTextEdit="1"/>
          </p:cNvSpPr>
          <p:nvPr>
            <p:ph type="sldImg"/>
          </p:nvPr>
        </p:nvSpPr>
        <p:spPr>
          <a:xfrm>
            <a:off x="3302000" y="473075"/>
            <a:ext cx="3409950" cy="2362200"/>
          </a:xfrm>
          <a:ln/>
        </p:spPr>
      </p:sp>
      <p:sp>
        <p:nvSpPr>
          <p:cNvPr id="12493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Arial" pitchFamily="34" charset="0"/>
            </a:endParaRPr>
          </a:p>
        </p:txBody>
      </p:sp>
      <p:sp>
        <p:nvSpPr>
          <p:cNvPr id="12493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1600" b="1">
                <a:solidFill>
                  <a:schemeClr val="tx1"/>
                </a:solidFill>
                <a:latin typeface="Arial" pitchFamily="34" charset="0"/>
              </a:defRPr>
            </a:lvl1pPr>
            <a:lvl2pPr marL="742950" indent="-285750" defTabSz="920750" eaLnBrk="0" hangingPunct="0">
              <a:defRPr sz="1600" b="1">
                <a:solidFill>
                  <a:schemeClr val="tx1"/>
                </a:solidFill>
                <a:latin typeface="Arial" pitchFamily="34" charset="0"/>
              </a:defRPr>
            </a:lvl2pPr>
            <a:lvl3pPr marL="1143000" indent="-228600" defTabSz="920750" eaLnBrk="0" hangingPunct="0">
              <a:defRPr sz="1600" b="1">
                <a:solidFill>
                  <a:schemeClr val="tx1"/>
                </a:solidFill>
                <a:latin typeface="Arial" pitchFamily="34" charset="0"/>
              </a:defRPr>
            </a:lvl3pPr>
            <a:lvl4pPr marL="1600200" indent="-228600" defTabSz="920750" eaLnBrk="0" hangingPunct="0">
              <a:defRPr sz="1600" b="1">
                <a:solidFill>
                  <a:schemeClr val="tx1"/>
                </a:solidFill>
                <a:latin typeface="Arial" pitchFamily="34" charset="0"/>
              </a:defRPr>
            </a:lvl4pPr>
            <a:lvl5pPr marL="2057400" indent="-228600" defTabSz="920750" eaLnBrk="0" hangingPunct="0">
              <a:defRPr sz="1600" b="1">
                <a:solidFill>
                  <a:schemeClr val="tx1"/>
                </a:solidFill>
                <a:latin typeface="Arial" pitchFamily="34" charset="0"/>
              </a:defRPr>
            </a:lvl5pPr>
            <a:lvl6pPr marL="2514600" indent="-228600" defTabSz="920750" eaLnBrk="0" fontAlgn="base" hangingPunct="0">
              <a:spcBef>
                <a:spcPct val="0"/>
              </a:spcBef>
              <a:spcAft>
                <a:spcPct val="0"/>
              </a:spcAft>
              <a:defRPr sz="1600" b="1">
                <a:solidFill>
                  <a:schemeClr val="tx1"/>
                </a:solidFill>
                <a:latin typeface="Arial" pitchFamily="34" charset="0"/>
              </a:defRPr>
            </a:lvl6pPr>
            <a:lvl7pPr marL="2971800" indent="-228600" defTabSz="920750" eaLnBrk="0" fontAlgn="base" hangingPunct="0">
              <a:spcBef>
                <a:spcPct val="0"/>
              </a:spcBef>
              <a:spcAft>
                <a:spcPct val="0"/>
              </a:spcAft>
              <a:defRPr sz="1600" b="1">
                <a:solidFill>
                  <a:schemeClr val="tx1"/>
                </a:solidFill>
                <a:latin typeface="Arial" pitchFamily="34" charset="0"/>
              </a:defRPr>
            </a:lvl7pPr>
            <a:lvl8pPr marL="3429000" indent="-228600" defTabSz="920750" eaLnBrk="0" fontAlgn="base" hangingPunct="0">
              <a:spcBef>
                <a:spcPct val="0"/>
              </a:spcBef>
              <a:spcAft>
                <a:spcPct val="0"/>
              </a:spcAft>
              <a:defRPr sz="1600" b="1">
                <a:solidFill>
                  <a:schemeClr val="tx1"/>
                </a:solidFill>
                <a:latin typeface="Arial" pitchFamily="34" charset="0"/>
              </a:defRPr>
            </a:lvl8pPr>
            <a:lvl9pPr marL="3886200" indent="-228600" defTabSz="920750" eaLnBrk="0" fontAlgn="base" hangingPunct="0">
              <a:spcBef>
                <a:spcPct val="0"/>
              </a:spcBef>
              <a:spcAft>
                <a:spcPct val="0"/>
              </a:spcAft>
              <a:defRPr sz="1600" b="1">
                <a:solidFill>
                  <a:schemeClr val="tx1"/>
                </a:solidFill>
                <a:latin typeface="Arial" pitchFamily="34" charset="0"/>
              </a:defRPr>
            </a:lvl9pPr>
          </a:lstStyle>
          <a:p>
            <a:fld id="{753FA032-E9D1-4AD4-9626-E6E0B53D8EF2}" type="slidenum">
              <a:rPr lang="de-DE" altLang="de-DE" sz="1200" b="0" smtClean="0">
                <a:latin typeface="Times New Roman" pitchFamily="18" charset="0"/>
              </a:rPr>
              <a:pPr/>
              <a:t>41</a:t>
            </a:fld>
            <a:endParaRPr lang="de-DE" altLang="de-DE" sz="1200" b="0" dirty="0">
              <a:latin typeface="Times New Roman" pitchFamily="18" charset="0"/>
            </a:endParaRPr>
          </a:p>
        </p:txBody>
      </p:sp>
    </p:spTree>
    <p:extLst>
      <p:ext uri="{BB962C8B-B14F-4D97-AF65-F5344CB8AC3E}">
        <p14:creationId xmlns:p14="http://schemas.microsoft.com/office/powerpoint/2010/main" val="27383724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42EE68-B0DA-6B15-2B14-65EBBEAA271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44AD59D-E03C-60C7-5E86-7A7DF768AAF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55341BC2-8ED6-B7FE-FDA5-EBF05AA6D2F0}"/>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C88E147A-AD44-E939-FF60-BC3EE44ADFDB}"/>
              </a:ext>
            </a:extLst>
          </p:cNvPr>
          <p:cNvSpPr>
            <a:spLocks noGrp="1"/>
          </p:cNvSpPr>
          <p:nvPr>
            <p:ph type="sldNum" sz="quarter" idx="5"/>
          </p:nvPr>
        </p:nvSpPr>
        <p:spPr/>
        <p:txBody>
          <a:bodyPr/>
          <a:lstStyle/>
          <a:p>
            <a:fld id="{132D59FF-049A-4172-A3B5-F34226746782}" type="slidenum">
              <a:rPr lang="de-DE" smtClean="0"/>
              <a:t>46</a:t>
            </a:fld>
            <a:endParaRPr lang="de-DE"/>
          </a:p>
        </p:txBody>
      </p:sp>
    </p:spTree>
    <p:extLst>
      <p:ext uri="{BB962C8B-B14F-4D97-AF65-F5344CB8AC3E}">
        <p14:creationId xmlns:p14="http://schemas.microsoft.com/office/powerpoint/2010/main" val="21951114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32D59FF-049A-4172-A3B5-F34226746782}" type="slidenum">
              <a:rPr lang="de-DE" smtClean="0"/>
              <a:pPr/>
              <a:t>50</a:t>
            </a:fld>
            <a:endParaRPr lang="de-DE" dirty="0"/>
          </a:p>
        </p:txBody>
      </p:sp>
    </p:spTree>
    <p:extLst>
      <p:ext uri="{BB962C8B-B14F-4D97-AF65-F5344CB8AC3E}">
        <p14:creationId xmlns:p14="http://schemas.microsoft.com/office/powerpoint/2010/main" val="22908325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xfrm>
            <a:off x="3114675" y="512763"/>
            <a:ext cx="3700463" cy="2562225"/>
          </a:xfrm>
          <a:ln/>
        </p:spPr>
      </p:sp>
      <p:sp>
        <p:nvSpPr>
          <p:cNvPr id="157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Arial" panose="020B0604020202020204" pitchFamily="34" charset="0"/>
            </a:endParaRPr>
          </a:p>
        </p:txBody>
      </p:sp>
    </p:spTree>
    <p:extLst>
      <p:ext uri="{BB962C8B-B14F-4D97-AF65-F5344CB8AC3E}">
        <p14:creationId xmlns:p14="http://schemas.microsoft.com/office/powerpoint/2010/main" val="38007810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pPr defTabSz="1016091"/>
            <a:fld id="{453E3A9D-12FB-4EF2-B56B-6E9CEB6F675C}" type="slidenum">
              <a:rPr lang="de-DE" smtClean="0"/>
              <a:pPr defTabSz="1016091"/>
              <a:t>52</a:t>
            </a:fld>
            <a:endParaRPr lang="de-DE" dirty="0"/>
          </a:p>
        </p:txBody>
      </p:sp>
      <p:sp>
        <p:nvSpPr>
          <p:cNvPr id="65539" name="Rectangle 2"/>
          <p:cNvSpPr>
            <a:spLocks noGrp="1" noRot="1" noChangeAspect="1" noChangeArrowheads="1" noTextEdit="1"/>
          </p:cNvSpPr>
          <p:nvPr>
            <p:ph type="sldImg"/>
          </p:nvPr>
        </p:nvSpPr>
        <p:spPr>
          <a:xfrm>
            <a:off x="628650" y="746125"/>
            <a:ext cx="5410200" cy="3746500"/>
          </a:xfrm>
          <a:ln/>
        </p:spPr>
      </p:sp>
      <p:sp>
        <p:nvSpPr>
          <p:cNvPr id="65540" name="Rectangle 3"/>
          <p:cNvSpPr>
            <a:spLocks noGrp="1" noChangeArrowheads="1"/>
          </p:cNvSpPr>
          <p:nvPr>
            <p:ph type="body" idx="1"/>
          </p:nvPr>
        </p:nvSpPr>
        <p:spPr>
          <a:noFill/>
          <a:ln/>
        </p:spPr>
        <p:txBody>
          <a:bodyPr/>
          <a:lstStyle/>
          <a:p>
            <a:endParaRPr lang="de-DE" dirty="0"/>
          </a:p>
        </p:txBody>
      </p:sp>
    </p:spTree>
    <p:extLst>
      <p:ext uri="{BB962C8B-B14F-4D97-AF65-F5344CB8AC3E}">
        <p14:creationId xmlns:p14="http://schemas.microsoft.com/office/powerpoint/2010/main" val="27045910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spcBef>
                <a:spcPct val="30000"/>
              </a:spcBef>
              <a:defRPr sz="1000">
                <a:solidFill>
                  <a:schemeClr val="tx1"/>
                </a:solidFill>
                <a:latin typeface="Arial" panose="020B0604020202020204" pitchFamily="34" charset="0"/>
              </a:defRPr>
            </a:lvl1pPr>
            <a:lvl2pPr marL="742950" indent="-285750" defTabSz="920750" eaLnBrk="0" hangingPunct="0">
              <a:spcBef>
                <a:spcPct val="30000"/>
              </a:spcBef>
              <a:defRPr sz="1000">
                <a:solidFill>
                  <a:schemeClr val="tx1"/>
                </a:solidFill>
                <a:latin typeface="Arial" panose="020B0604020202020204" pitchFamily="34" charset="0"/>
              </a:defRPr>
            </a:lvl2pPr>
            <a:lvl3pPr marL="1143000" indent="-228600" defTabSz="920750" eaLnBrk="0" hangingPunct="0">
              <a:spcBef>
                <a:spcPct val="30000"/>
              </a:spcBef>
              <a:defRPr sz="1000">
                <a:solidFill>
                  <a:schemeClr val="tx1"/>
                </a:solidFill>
                <a:latin typeface="Arial" panose="020B0604020202020204" pitchFamily="34" charset="0"/>
              </a:defRPr>
            </a:lvl3pPr>
            <a:lvl4pPr marL="1600200" indent="-228600" defTabSz="920750" eaLnBrk="0" hangingPunct="0">
              <a:spcBef>
                <a:spcPct val="30000"/>
              </a:spcBef>
              <a:defRPr sz="1000">
                <a:solidFill>
                  <a:schemeClr val="tx1"/>
                </a:solidFill>
                <a:latin typeface="Arial" panose="020B0604020202020204" pitchFamily="34" charset="0"/>
              </a:defRPr>
            </a:lvl4pPr>
            <a:lvl5pPr marL="2057400" indent="-228600" defTabSz="920750" eaLnBrk="0" hangingPunct="0">
              <a:spcBef>
                <a:spcPct val="30000"/>
              </a:spcBef>
              <a:defRPr sz="1000">
                <a:solidFill>
                  <a:schemeClr val="tx1"/>
                </a:solidFill>
                <a:latin typeface="Arial" panose="020B0604020202020204" pitchFamily="34" charset="0"/>
              </a:defRPr>
            </a:lvl5pPr>
            <a:lvl6pPr marL="2514600" indent="-228600" defTabSz="920750" eaLnBrk="0" fontAlgn="base" hangingPunct="0">
              <a:spcBef>
                <a:spcPct val="30000"/>
              </a:spcBef>
              <a:spcAft>
                <a:spcPct val="0"/>
              </a:spcAft>
              <a:defRPr sz="1000">
                <a:solidFill>
                  <a:schemeClr val="tx1"/>
                </a:solidFill>
                <a:latin typeface="Arial" panose="020B0604020202020204" pitchFamily="34" charset="0"/>
              </a:defRPr>
            </a:lvl6pPr>
            <a:lvl7pPr marL="2971800" indent="-228600" defTabSz="920750" eaLnBrk="0" fontAlgn="base" hangingPunct="0">
              <a:spcBef>
                <a:spcPct val="30000"/>
              </a:spcBef>
              <a:spcAft>
                <a:spcPct val="0"/>
              </a:spcAft>
              <a:defRPr sz="1000">
                <a:solidFill>
                  <a:schemeClr val="tx1"/>
                </a:solidFill>
                <a:latin typeface="Arial" panose="020B0604020202020204" pitchFamily="34" charset="0"/>
              </a:defRPr>
            </a:lvl7pPr>
            <a:lvl8pPr marL="3429000" indent="-228600" defTabSz="920750" eaLnBrk="0" fontAlgn="base" hangingPunct="0">
              <a:spcBef>
                <a:spcPct val="30000"/>
              </a:spcBef>
              <a:spcAft>
                <a:spcPct val="0"/>
              </a:spcAft>
              <a:defRPr sz="1000">
                <a:solidFill>
                  <a:schemeClr val="tx1"/>
                </a:solidFill>
                <a:latin typeface="Arial" panose="020B0604020202020204" pitchFamily="34" charset="0"/>
              </a:defRPr>
            </a:lvl8pPr>
            <a:lvl9pPr marL="3886200" indent="-228600" defTabSz="920750"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E893A54A-14EB-4FEC-948F-D4711E86EDBC}" type="slidenum">
              <a:rPr lang="en-GB" altLang="de-DE" sz="1200"/>
              <a:pPr>
                <a:spcBef>
                  <a:spcPct val="0"/>
                </a:spcBef>
              </a:pPr>
              <a:t>53</a:t>
            </a:fld>
            <a:endParaRPr lang="en-GB" altLang="de-DE" sz="1200" dirty="0"/>
          </a:p>
        </p:txBody>
      </p:sp>
      <p:sp>
        <p:nvSpPr>
          <p:cNvPr id="168963" name="Rectangle 2"/>
          <p:cNvSpPr>
            <a:spLocks noGrp="1" noRot="1" noChangeAspect="1" noChangeArrowheads="1" noTextEdit="1"/>
          </p:cNvSpPr>
          <p:nvPr>
            <p:ph type="sldImg"/>
          </p:nvPr>
        </p:nvSpPr>
        <p:spPr>
          <a:xfrm>
            <a:off x="3122613" y="512763"/>
            <a:ext cx="3697287" cy="2560637"/>
          </a:xfrm>
          <a:ln/>
        </p:spPr>
      </p:sp>
      <p:sp>
        <p:nvSpPr>
          <p:cNvPr id="168964" name="Rectangle 3"/>
          <p:cNvSpPr>
            <a:spLocks noGrp="1" noChangeArrowheads="1"/>
          </p:cNvSpPr>
          <p:nvPr>
            <p:ph type="body" idx="1"/>
          </p:nvPr>
        </p:nvSpPr>
        <p:spPr>
          <a:xfrm>
            <a:off x="1326840" y="3247147"/>
            <a:ext cx="7270640" cy="30763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71" tIns="45835" rIns="91671" bIns="45835"/>
          <a:lstStyle/>
          <a:p>
            <a:endParaRPr lang="de-DE" altLang="de-DE" dirty="0">
              <a:latin typeface="Arial" panose="020B0604020202020204" pitchFamily="34" charset="0"/>
            </a:endParaRPr>
          </a:p>
        </p:txBody>
      </p:sp>
    </p:spTree>
    <p:extLst>
      <p:ext uri="{BB962C8B-B14F-4D97-AF65-F5344CB8AC3E}">
        <p14:creationId xmlns:p14="http://schemas.microsoft.com/office/powerpoint/2010/main" val="33735030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157538" y="500063"/>
            <a:ext cx="3609975" cy="2500312"/>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86DE0E97-A977-42A0-9AEE-3029A08DF596}" type="slidenum">
              <a:rPr lang="de-DE" altLang="de-DE" smtClean="0"/>
              <a:pPr>
                <a:defRPr/>
              </a:pPr>
              <a:t>60</a:t>
            </a:fld>
            <a:endParaRPr lang="de-DE" altLang="de-DE" dirty="0"/>
          </a:p>
        </p:txBody>
      </p:sp>
    </p:spTree>
    <p:extLst>
      <p:ext uri="{BB962C8B-B14F-4D97-AF65-F5344CB8AC3E}">
        <p14:creationId xmlns:p14="http://schemas.microsoft.com/office/powerpoint/2010/main" val="1678728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4DB1DE-DBED-C869-7640-03BFC13DCB8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A5C8B6F-C80C-7049-DBE6-AC813873C6B0}"/>
              </a:ext>
            </a:extLst>
          </p:cNvPr>
          <p:cNvSpPr>
            <a:spLocks noGrp="1" noRot="1" noChangeAspect="1"/>
          </p:cNvSpPr>
          <p:nvPr>
            <p:ph type="sldImg"/>
          </p:nvPr>
        </p:nvSpPr>
        <p:spPr>
          <a:xfrm>
            <a:off x="709613" y="744538"/>
            <a:ext cx="5376862" cy="3722687"/>
          </a:xfrm>
        </p:spPr>
      </p:sp>
      <p:sp>
        <p:nvSpPr>
          <p:cNvPr id="3" name="Notizenplatzhalter 2">
            <a:extLst>
              <a:ext uri="{FF2B5EF4-FFF2-40B4-BE49-F238E27FC236}">
                <a16:creationId xmlns:a16="http://schemas.microsoft.com/office/drawing/2014/main" id="{92C5DEA5-4558-B24E-9FCE-2301A6B3F85E}"/>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9BCDDBF2-D069-1ED4-D13D-02DBA37EA31B}"/>
              </a:ext>
            </a:extLst>
          </p:cNvPr>
          <p:cNvSpPr>
            <a:spLocks noGrp="1"/>
          </p:cNvSpPr>
          <p:nvPr>
            <p:ph type="sldNum" sz="quarter" idx="10"/>
          </p:nvPr>
        </p:nvSpPr>
        <p:spPr/>
        <p:txBody>
          <a:bodyPr/>
          <a:lstStyle/>
          <a:p>
            <a:pPr>
              <a:defRPr/>
            </a:pPr>
            <a:fld id="{B0378AEE-6CC6-416A-AE35-E1C4807BE50D}" type="slidenum">
              <a:rPr lang="de-DE" smtClean="0"/>
              <a:pPr>
                <a:defRPr/>
              </a:pPr>
              <a:t>3</a:t>
            </a:fld>
            <a:endParaRPr lang="de-DE" dirty="0"/>
          </a:p>
        </p:txBody>
      </p:sp>
    </p:spTree>
    <p:extLst>
      <p:ext uri="{BB962C8B-B14F-4D97-AF65-F5344CB8AC3E}">
        <p14:creationId xmlns:p14="http://schemas.microsoft.com/office/powerpoint/2010/main" val="2262344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32D59FF-049A-4172-A3B5-F34226746782}" type="slidenum">
              <a:rPr lang="de-DE" smtClean="0"/>
              <a:pPr/>
              <a:t>61</a:t>
            </a:fld>
            <a:endParaRPr lang="de-DE" dirty="0"/>
          </a:p>
        </p:txBody>
      </p:sp>
    </p:spTree>
    <p:extLst>
      <p:ext uri="{BB962C8B-B14F-4D97-AF65-F5344CB8AC3E}">
        <p14:creationId xmlns:p14="http://schemas.microsoft.com/office/powerpoint/2010/main" val="10440177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186" name="Rectangle 7"/>
          <p:cNvSpPr>
            <a:spLocks noGrp="1" noChangeArrowheads="1"/>
          </p:cNvSpPr>
          <p:nvPr>
            <p:ph type="sldNum" sz="quarter" idx="5"/>
          </p:nvPr>
        </p:nvSpPr>
        <p:spPr>
          <a:xfrm>
            <a:off x="3849637" y="9378459"/>
            <a:ext cx="2945371" cy="49348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4411">
              <a:defRPr kumimoji="1" b="1">
                <a:solidFill>
                  <a:srgbClr val="000000"/>
                </a:solidFill>
                <a:latin typeface="Arial" charset="0"/>
              </a:defRPr>
            </a:lvl1pPr>
            <a:lvl2pPr marL="710764" indent="-273370" defTabSz="844411">
              <a:defRPr kumimoji="1" b="1">
                <a:solidFill>
                  <a:srgbClr val="000000"/>
                </a:solidFill>
                <a:latin typeface="Arial" charset="0"/>
              </a:defRPr>
            </a:lvl2pPr>
            <a:lvl3pPr marL="1093483" indent="-218696" defTabSz="844411">
              <a:defRPr kumimoji="1" b="1">
                <a:solidFill>
                  <a:srgbClr val="000000"/>
                </a:solidFill>
                <a:latin typeface="Arial" charset="0"/>
              </a:defRPr>
            </a:lvl3pPr>
            <a:lvl4pPr marL="1530874" indent="-218696" defTabSz="844411">
              <a:defRPr kumimoji="1" b="1">
                <a:solidFill>
                  <a:srgbClr val="000000"/>
                </a:solidFill>
                <a:latin typeface="Arial" charset="0"/>
              </a:defRPr>
            </a:lvl4pPr>
            <a:lvl5pPr marL="1968268" indent="-218696" defTabSz="844411">
              <a:defRPr kumimoji="1" b="1">
                <a:solidFill>
                  <a:srgbClr val="000000"/>
                </a:solidFill>
                <a:latin typeface="Arial" charset="0"/>
              </a:defRPr>
            </a:lvl5pPr>
            <a:lvl6pPr marL="2405662" indent="-218696" defTabSz="844411" eaLnBrk="0" fontAlgn="base" hangingPunct="0">
              <a:spcBef>
                <a:spcPct val="50000"/>
              </a:spcBef>
              <a:spcAft>
                <a:spcPct val="0"/>
              </a:spcAft>
              <a:defRPr kumimoji="1" b="1">
                <a:solidFill>
                  <a:srgbClr val="000000"/>
                </a:solidFill>
                <a:latin typeface="Arial" charset="0"/>
              </a:defRPr>
            </a:lvl6pPr>
            <a:lvl7pPr marL="2843054" indent="-218696" defTabSz="844411" eaLnBrk="0" fontAlgn="base" hangingPunct="0">
              <a:spcBef>
                <a:spcPct val="50000"/>
              </a:spcBef>
              <a:spcAft>
                <a:spcPct val="0"/>
              </a:spcAft>
              <a:defRPr kumimoji="1" b="1">
                <a:solidFill>
                  <a:srgbClr val="000000"/>
                </a:solidFill>
                <a:latin typeface="Arial" charset="0"/>
              </a:defRPr>
            </a:lvl7pPr>
            <a:lvl8pPr marL="3280448" indent="-218696" defTabSz="844411" eaLnBrk="0" fontAlgn="base" hangingPunct="0">
              <a:spcBef>
                <a:spcPct val="50000"/>
              </a:spcBef>
              <a:spcAft>
                <a:spcPct val="0"/>
              </a:spcAft>
              <a:defRPr kumimoji="1" b="1">
                <a:solidFill>
                  <a:srgbClr val="000000"/>
                </a:solidFill>
                <a:latin typeface="Arial" charset="0"/>
              </a:defRPr>
            </a:lvl8pPr>
            <a:lvl9pPr marL="3717841" indent="-218696" defTabSz="844411" eaLnBrk="0" fontAlgn="base" hangingPunct="0">
              <a:spcBef>
                <a:spcPct val="50000"/>
              </a:spcBef>
              <a:spcAft>
                <a:spcPct val="0"/>
              </a:spcAft>
              <a:defRPr kumimoji="1" b="1">
                <a:solidFill>
                  <a:srgbClr val="000000"/>
                </a:solidFill>
                <a:latin typeface="Arial" charset="0"/>
              </a:defRPr>
            </a:lvl9pPr>
          </a:lstStyle>
          <a:p>
            <a:fld id="{81D59DF4-ABC3-43A3-9F49-DB5DF59078BC}" type="slidenum">
              <a:rPr kumimoji="0" lang="de-DE" altLang="de-DE" b="0" smtClean="0">
                <a:solidFill>
                  <a:prstClr val="black"/>
                </a:solidFill>
              </a:rPr>
              <a:pPr/>
              <a:t>62</a:t>
            </a:fld>
            <a:endParaRPr kumimoji="0" lang="de-DE" altLang="de-DE" b="0" dirty="0">
              <a:solidFill>
                <a:prstClr val="black"/>
              </a:solidFill>
            </a:endParaRPr>
          </a:p>
        </p:txBody>
      </p:sp>
      <p:sp>
        <p:nvSpPr>
          <p:cNvPr id="733187" name="Rectangle 2"/>
          <p:cNvSpPr>
            <a:spLocks noGrp="1" noRot="1" noChangeAspect="1" noChangeArrowheads="1" noTextEdit="1"/>
          </p:cNvSpPr>
          <p:nvPr>
            <p:ph type="sldImg"/>
          </p:nvPr>
        </p:nvSpPr>
        <p:spPr>
          <a:xfrm>
            <a:off x="725488" y="739775"/>
            <a:ext cx="5346700" cy="3703638"/>
          </a:xfrm>
          <a:ln/>
        </p:spPr>
      </p:sp>
      <p:sp>
        <p:nvSpPr>
          <p:cNvPr id="73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392" tIns="42196" rIns="84392" bIns="42196"/>
          <a:lstStyle/>
          <a:p>
            <a:endParaRPr lang="de-DE" dirty="0">
              <a:latin typeface="Arial" charset="0"/>
            </a:endParaRPr>
          </a:p>
        </p:txBody>
      </p:sp>
    </p:spTree>
    <p:extLst>
      <p:ext uri="{BB962C8B-B14F-4D97-AF65-F5344CB8AC3E}">
        <p14:creationId xmlns:p14="http://schemas.microsoft.com/office/powerpoint/2010/main" val="24718933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44525" y="744538"/>
            <a:ext cx="5378450" cy="3724275"/>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C5670111-1923-45F2-8CBB-2A8C8BF1B239}" type="slidenum">
              <a:rPr lang="de-DE" smtClean="0"/>
              <a:pPr>
                <a:defRPr/>
              </a:pPr>
              <a:t>63</a:t>
            </a:fld>
            <a:endParaRPr lang="de-DE"/>
          </a:p>
        </p:txBody>
      </p:sp>
    </p:spTree>
    <p:extLst>
      <p:ext uri="{BB962C8B-B14F-4D97-AF65-F5344CB8AC3E}">
        <p14:creationId xmlns:p14="http://schemas.microsoft.com/office/powerpoint/2010/main" val="25044507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Folienbildplatzhalter 1"/>
          <p:cNvSpPr>
            <a:spLocks noGrp="1" noRot="1" noChangeAspect="1" noTextEdit="1"/>
          </p:cNvSpPr>
          <p:nvPr>
            <p:ph type="sldImg"/>
          </p:nvPr>
        </p:nvSpPr>
        <p:spPr>
          <a:xfrm>
            <a:off x="727075" y="739775"/>
            <a:ext cx="5346700" cy="3703638"/>
          </a:xfrm>
          <a:ln/>
        </p:spPr>
      </p:sp>
      <p:sp>
        <p:nvSpPr>
          <p:cNvPr id="23552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Arial" pitchFamily="34" charset="0"/>
            </a:endParaRPr>
          </a:p>
        </p:txBody>
      </p:sp>
      <p:sp>
        <p:nvSpPr>
          <p:cNvPr id="23552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7413" eaLnBrk="0" hangingPunct="0">
              <a:defRPr sz="1600" b="1">
                <a:solidFill>
                  <a:schemeClr val="tx1"/>
                </a:solidFill>
                <a:latin typeface="Arial" pitchFamily="34" charset="0"/>
              </a:defRPr>
            </a:lvl1pPr>
            <a:lvl2pPr marL="715963" indent="-274638" defTabSz="887413" eaLnBrk="0" hangingPunct="0">
              <a:defRPr sz="1600" b="1">
                <a:solidFill>
                  <a:schemeClr val="tx1"/>
                </a:solidFill>
                <a:latin typeface="Arial" pitchFamily="34" charset="0"/>
              </a:defRPr>
            </a:lvl2pPr>
            <a:lvl3pPr marL="1101725" indent="-219075" defTabSz="887413" eaLnBrk="0" hangingPunct="0">
              <a:defRPr sz="1600" b="1">
                <a:solidFill>
                  <a:schemeClr val="tx1"/>
                </a:solidFill>
                <a:latin typeface="Arial" pitchFamily="34" charset="0"/>
              </a:defRPr>
            </a:lvl3pPr>
            <a:lvl4pPr marL="1543050" indent="-219075" defTabSz="887413" eaLnBrk="0" hangingPunct="0">
              <a:defRPr sz="1600" b="1">
                <a:solidFill>
                  <a:schemeClr val="tx1"/>
                </a:solidFill>
                <a:latin typeface="Arial" pitchFamily="34" charset="0"/>
              </a:defRPr>
            </a:lvl4pPr>
            <a:lvl5pPr marL="1984375" indent="-219075" defTabSz="887413" eaLnBrk="0" hangingPunct="0">
              <a:defRPr sz="1600" b="1">
                <a:solidFill>
                  <a:schemeClr val="tx1"/>
                </a:solidFill>
                <a:latin typeface="Arial" pitchFamily="34" charset="0"/>
              </a:defRPr>
            </a:lvl5pPr>
            <a:lvl6pPr marL="2441575" indent="-219075" defTabSz="887413" eaLnBrk="0" fontAlgn="base" hangingPunct="0">
              <a:spcBef>
                <a:spcPct val="0"/>
              </a:spcBef>
              <a:spcAft>
                <a:spcPct val="0"/>
              </a:spcAft>
              <a:defRPr sz="1600" b="1">
                <a:solidFill>
                  <a:schemeClr val="tx1"/>
                </a:solidFill>
                <a:latin typeface="Arial" pitchFamily="34" charset="0"/>
              </a:defRPr>
            </a:lvl6pPr>
            <a:lvl7pPr marL="2898775" indent="-219075" defTabSz="887413" eaLnBrk="0" fontAlgn="base" hangingPunct="0">
              <a:spcBef>
                <a:spcPct val="0"/>
              </a:spcBef>
              <a:spcAft>
                <a:spcPct val="0"/>
              </a:spcAft>
              <a:defRPr sz="1600" b="1">
                <a:solidFill>
                  <a:schemeClr val="tx1"/>
                </a:solidFill>
                <a:latin typeface="Arial" pitchFamily="34" charset="0"/>
              </a:defRPr>
            </a:lvl7pPr>
            <a:lvl8pPr marL="3355975" indent="-219075" defTabSz="887413" eaLnBrk="0" fontAlgn="base" hangingPunct="0">
              <a:spcBef>
                <a:spcPct val="0"/>
              </a:spcBef>
              <a:spcAft>
                <a:spcPct val="0"/>
              </a:spcAft>
              <a:defRPr sz="1600" b="1">
                <a:solidFill>
                  <a:schemeClr val="tx1"/>
                </a:solidFill>
                <a:latin typeface="Arial" pitchFamily="34" charset="0"/>
              </a:defRPr>
            </a:lvl8pPr>
            <a:lvl9pPr marL="3813175" indent="-219075" defTabSz="887413" eaLnBrk="0" fontAlgn="base" hangingPunct="0">
              <a:spcBef>
                <a:spcPct val="0"/>
              </a:spcBef>
              <a:spcAft>
                <a:spcPct val="0"/>
              </a:spcAft>
              <a:defRPr sz="1600" b="1">
                <a:solidFill>
                  <a:schemeClr val="tx1"/>
                </a:solidFill>
                <a:latin typeface="Arial" pitchFamily="34" charset="0"/>
              </a:defRPr>
            </a:lvl9pPr>
          </a:lstStyle>
          <a:p>
            <a:fld id="{4F3EEAF7-675B-4670-974B-40954FCF52CD}" type="slidenum">
              <a:rPr lang="de-DE" altLang="de-DE" sz="1200" b="0" smtClean="0">
                <a:solidFill>
                  <a:srgbClr val="000000"/>
                </a:solidFill>
              </a:rPr>
              <a:pPr/>
              <a:t>64</a:t>
            </a:fld>
            <a:endParaRPr lang="de-DE" altLang="de-DE" sz="1200" b="0">
              <a:solidFill>
                <a:srgbClr val="000000"/>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09613" y="744538"/>
            <a:ext cx="5376862" cy="3722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C5670111-1923-45F2-8CBB-2A8C8BF1B239}" type="slidenum">
              <a:rPr lang="de-DE" smtClean="0"/>
              <a:pPr>
                <a:defRPr/>
              </a:pPr>
              <a:t>65</a:t>
            </a:fld>
            <a:endParaRPr lang="de-DE"/>
          </a:p>
        </p:txBody>
      </p:sp>
    </p:spTree>
    <p:extLst>
      <p:ext uri="{BB962C8B-B14F-4D97-AF65-F5344CB8AC3E}">
        <p14:creationId xmlns:p14="http://schemas.microsoft.com/office/powerpoint/2010/main" val="22974065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Rot="1" noChangeAspect="1" noChangeArrowheads="1" noTextEdit="1"/>
          </p:cNvSpPr>
          <p:nvPr>
            <p:ph type="sldImg"/>
          </p:nvPr>
        </p:nvSpPr>
        <p:spPr>
          <a:xfrm>
            <a:off x="3092450" y="646113"/>
            <a:ext cx="3687763" cy="2554287"/>
          </a:xfrm>
          <a:ln/>
        </p:spPr>
      </p:sp>
      <p:sp>
        <p:nvSpPr>
          <p:cNvPr id="312323" name="Rectangle 3"/>
          <p:cNvSpPr>
            <a:spLocks noGrp="1" noChangeArrowheads="1"/>
          </p:cNvSpPr>
          <p:nvPr>
            <p:ph type="body" idx="1"/>
          </p:nvPr>
        </p:nvSpPr>
        <p:spPr>
          <a:xfrm>
            <a:off x="987197" y="3247149"/>
            <a:ext cx="7895969" cy="3077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Arial" panose="020B0604020202020204" pitchFamily="34" charset="0"/>
            </a:endParaRPr>
          </a:p>
        </p:txBody>
      </p:sp>
      <p:sp>
        <p:nvSpPr>
          <p:cNvPr id="31232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825">
              <a:spcBef>
                <a:spcPct val="30000"/>
              </a:spcBef>
              <a:defRPr sz="1000">
                <a:solidFill>
                  <a:schemeClr val="tx1"/>
                </a:solidFill>
                <a:latin typeface="Arial" panose="020B0604020202020204" pitchFamily="34" charset="0"/>
              </a:defRPr>
            </a:lvl1pPr>
            <a:lvl2pPr marL="742950" indent="-285750" defTabSz="885825">
              <a:spcBef>
                <a:spcPct val="30000"/>
              </a:spcBef>
              <a:defRPr sz="1000">
                <a:solidFill>
                  <a:schemeClr val="tx1"/>
                </a:solidFill>
                <a:latin typeface="Arial" panose="020B0604020202020204" pitchFamily="34" charset="0"/>
              </a:defRPr>
            </a:lvl2pPr>
            <a:lvl3pPr marL="1143000" indent="-228600" defTabSz="885825">
              <a:spcBef>
                <a:spcPct val="30000"/>
              </a:spcBef>
              <a:defRPr sz="1000">
                <a:solidFill>
                  <a:schemeClr val="tx1"/>
                </a:solidFill>
                <a:latin typeface="Arial" panose="020B0604020202020204" pitchFamily="34" charset="0"/>
              </a:defRPr>
            </a:lvl3pPr>
            <a:lvl4pPr marL="1600200" indent="-228600" defTabSz="885825">
              <a:spcBef>
                <a:spcPct val="30000"/>
              </a:spcBef>
              <a:defRPr sz="1000">
                <a:solidFill>
                  <a:schemeClr val="tx1"/>
                </a:solidFill>
                <a:latin typeface="Arial" panose="020B0604020202020204" pitchFamily="34" charset="0"/>
              </a:defRPr>
            </a:lvl4pPr>
            <a:lvl5pPr marL="2057400" indent="-228600" defTabSz="885825">
              <a:spcBef>
                <a:spcPct val="30000"/>
              </a:spcBef>
              <a:defRPr sz="1000">
                <a:solidFill>
                  <a:schemeClr val="tx1"/>
                </a:solidFill>
                <a:latin typeface="Arial" panose="020B0604020202020204" pitchFamily="34" charset="0"/>
              </a:defRPr>
            </a:lvl5pPr>
            <a:lvl6pPr marL="2514600" indent="-228600" defTabSz="885825" eaLnBrk="0" fontAlgn="base" hangingPunct="0">
              <a:spcBef>
                <a:spcPct val="30000"/>
              </a:spcBef>
              <a:spcAft>
                <a:spcPct val="0"/>
              </a:spcAft>
              <a:defRPr sz="1000">
                <a:solidFill>
                  <a:schemeClr val="tx1"/>
                </a:solidFill>
                <a:latin typeface="Arial" panose="020B0604020202020204" pitchFamily="34" charset="0"/>
              </a:defRPr>
            </a:lvl6pPr>
            <a:lvl7pPr marL="2971800" indent="-228600" defTabSz="885825" eaLnBrk="0" fontAlgn="base" hangingPunct="0">
              <a:spcBef>
                <a:spcPct val="30000"/>
              </a:spcBef>
              <a:spcAft>
                <a:spcPct val="0"/>
              </a:spcAft>
              <a:defRPr sz="1000">
                <a:solidFill>
                  <a:schemeClr val="tx1"/>
                </a:solidFill>
                <a:latin typeface="Arial" panose="020B0604020202020204" pitchFamily="34" charset="0"/>
              </a:defRPr>
            </a:lvl7pPr>
            <a:lvl8pPr marL="3429000" indent="-228600" defTabSz="885825" eaLnBrk="0" fontAlgn="base" hangingPunct="0">
              <a:spcBef>
                <a:spcPct val="30000"/>
              </a:spcBef>
              <a:spcAft>
                <a:spcPct val="0"/>
              </a:spcAft>
              <a:defRPr sz="1000">
                <a:solidFill>
                  <a:schemeClr val="tx1"/>
                </a:solidFill>
                <a:latin typeface="Arial" panose="020B0604020202020204" pitchFamily="34" charset="0"/>
              </a:defRPr>
            </a:lvl8pPr>
            <a:lvl9pPr marL="3886200" indent="-228600" defTabSz="88582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456CFD74-AEA5-413F-AB27-EB759868D048}" type="slidenum">
              <a:rPr lang="de-DE" altLang="de-DE" sz="1200"/>
              <a:pPr>
                <a:spcBef>
                  <a:spcPct val="0"/>
                </a:spcBef>
              </a:pPr>
              <a:t>67</a:t>
            </a:fld>
            <a:endParaRPr lang="de-DE" altLang="de-DE" sz="1200" dirty="0"/>
          </a:p>
        </p:txBody>
      </p:sp>
      <p:sp>
        <p:nvSpPr>
          <p:cNvPr id="312325" name="Fußzeilenplatzhalt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825">
              <a:spcBef>
                <a:spcPct val="30000"/>
              </a:spcBef>
              <a:defRPr sz="1000">
                <a:solidFill>
                  <a:schemeClr val="tx1"/>
                </a:solidFill>
                <a:latin typeface="Arial" panose="020B0604020202020204" pitchFamily="34" charset="0"/>
              </a:defRPr>
            </a:lvl1pPr>
            <a:lvl2pPr marL="742950" indent="-285750" defTabSz="885825">
              <a:spcBef>
                <a:spcPct val="30000"/>
              </a:spcBef>
              <a:defRPr sz="1000">
                <a:solidFill>
                  <a:schemeClr val="tx1"/>
                </a:solidFill>
                <a:latin typeface="Arial" panose="020B0604020202020204" pitchFamily="34" charset="0"/>
              </a:defRPr>
            </a:lvl2pPr>
            <a:lvl3pPr marL="1143000" indent="-228600" defTabSz="885825">
              <a:spcBef>
                <a:spcPct val="30000"/>
              </a:spcBef>
              <a:defRPr sz="1000">
                <a:solidFill>
                  <a:schemeClr val="tx1"/>
                </a:solidFill>
                <a:latin typeface="Arial" panose="020B0604020202020204" pitchFamily="34" charset="0"/>
              </a:defRPr>
            </a:lvl3pPr>
            <a:lvl4pPr marL="1600200" indent="-228600" defTabSz="885825">
              <a:spcBef>
                <a:spcPct val="30000"/>
              </a:spcBef>
              <a:defRPr sz="1000">
                <a:solidFill>
                  <a:schemeClr val="tx1"/>
                </a:solidFill>
                <a:latin typeface="Arial" panose="020B0604020202020204" pitchFamily="34" charset="0"/>
              </a:defRPr>
            </a:lvl4pPr>
            <a:lvl5pPr marL="2057400" indent="-228600" defTabSz="885825">
              <a:spcBef>
                <a:spcPct val="30000"/>
              </a:spcBef>
              <a:defRPr sz="1000">
                <a:solidFill>
                  <a:schemeClr val="tx1"/>
                </a:solidFill>
                <a:latin typeface="Arial" panose="020B0604020202020204" pitchFamily="34" charset="0"/>
              </a:defRPr>
            </a:lvl5pPr>
            <a:lvl6pPr marL="2514600" indent="-228600" defTabSz="885825" eaLnBrk="0" fontAlgn="base" hangingPunct="0">
              <a:spcBef>
                <a:spcPct val="30000"/>
              </a:spcBef>
              <a:spcAft>
                <a:spcPct val="0"/>
              </a:spcAft>
              <a:defRPr sz="1000">
                <a:solidFill>
                  <a:schemeClr val="tx1"/>
                </a:solidFill>
                <a:latin typeface="Arial" panose="020B0604020202020204" pitchFamily="34" charset="0"/>
              </a:defRPr>
            </a:lvl6pPr>
            <a:lvl7pPr marL="2971800" indent="-228600" defTabSz="885825" eaLnBrk="0" fontAlgn="base" hangingPunct="0">
              <a:spcBef>
                <a:spcPct val="30000"/>
              </a:spcBef>
              <a:spcAft>
                <a:spcPct val="0"/>
              </a:spcAft>
              <a:defRPr sz="1000">
                <a:solidFill>
                  <a:schemeClr val="tx1"/>
                </a:solidFill>
                <a:latin typeface="Arial" panose="020B0604020202020204" pitchFamily="34" charset="0"/>
              </a:defRPr>
            </a:lvl7pPr>
            <a:lvl8pPr marL="3429000" indent="-228600" defTabSz="885825" eaLnBrk="0" fontAlgn="base" hangingPunct="0">
              <a:spcBef>
                <a:spcPct val="30000"/>
              </a:spcBef>
              <a:spcAft>
                <a:spcPct val="0"/>
              </a:spcAft>
              <a:defRPr sz="1000">
                <a:solidFill>
                  <a:schemeClr val="tx1"/>
                </a:solidFill>
                <a:latin typeface="Arial" panose="020B0604020202020204" pitchFamily="34" charset="0"/>
              </a:defRPr>
            </a:lvl8pPr>
            <a:lvl9pPr marL="3886200" indent="-228600" defTabSz="88582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endParaRPr lang="de-DE" altLang="de-DE" sz="1200" dirty="0"/>
          </a:p>
        </p:txBody>
      </p:sp>
    </p:spTree>
    <p:extLst>
      <p:ext uri="{BB962C8B-B14F-4D97-AF65-F5344CB8AC3E}">
        <p14:creationId xmlns:p14="http://schemas.microsoft.com/office/powerpoint/2010/main" val="8632536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09613" y="742950"/>
            <a:ext cx="5376862" cy="3722688"/>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32D59FF-049A-4172-A3B5-F34226746782}" type="slidenum">
              <a:rPr lang="de-DE" smtClean="0"/>
              <a:t>68</a:t>
            </a:fld>
            <a:endParaRPr lang="de-DE" dirty="0"/>
          </a:p>
        </p:txBody>
      </p:sp>
    </p:spTree>
    <p:extLst>
      <p:ext uri="{BB962C8B-B14F-4D97-AF65-F5344CB8AC3E}">
        <p14:creationId xmlns:p14="http://schemas.microsoft.com/office/powerpoint/2010/main" val="39610471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971A83-A6B4-428F-8D0A-8F12BAC94122}" type="slidenum">
              <a:rPr lang="de-DE" altLang="de-DE"/>
              <a:pPr/>
              <a:t>71</a:t>
            </a:fld>
            <a:endParaRPr lang="de-DE" altLang="de-DE" dirty="0"/>
          </a:p>
        </p:txBody>
      </p:sp>
      <p:sp>
        <p:nvSpPr>
          <p:cNvPr id="1166338" name="Rectangle 2"/>
          <p:cNvSpPr>
            <a:spLocks noGrp="1" noRot="1" noChangeAspect="1" noChangeArrowheads="1" noTextEdit="1"/>
          </p:cNvSpPr>
          <p:nvPr>
            <p:ph type="sldImg"/>
          </p:nvPr>
        </p:nvSpPr>
        <p:spPr>
          <a:ln/>
        </p:spPr>
      </p:sp>
      <p:sp>
        <p:nvSpPr>
          <p:cNvPr id="1166339" name="Rectangle 3"/>
          <p:cNvSpPr>
            <a:spLocks noGrp="1" noChangeArrowheads="1"/>
          </p:cNvSpPr>
          <p:nvPr>
            <p:ph type="body" idx="1"/>
          </p:nvPr>
        </p:nvSpPr>
        <p:spPr/>
        <p:txBody>
          <a:bodyPr/>
          <a:lstStyle/>
          <a:p>
            <a:endParaRPr lang="de-DE" altLang="de-DE" dirty="0"/>
          </a:p>
        </p:txBody>
      </p:sp>
    </p:spTree>
    <p:extLst>
      <p:ext uri="{BB962C8B-B14F-4D97-AF65-F5344CB8AC3E}">
        <p14:creationId xmlns:p14="http://schemas.microsoft.com/office/powerpoint/2010/main" val="2403025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111500" y="512763"/>
            <a:ext cx="3702050" cy="2563812"/>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32D59FF-049A-4172-A3B5-F34226746782}" type="slidenum">
              <a:rPr lang="de-DE" smtClean="0">
                <a:solidFill>
                  <a:prstClr val="black"/>
                </a:solidFill>
              </a:rPr>
              <a:pPr/>
              <a:t>73</a:t>
            </a:fld>
            <a:endParaRPr lang="de-DE" dirty="0">
              <a:solidFill>
                <a:prstClr val="black"/>
              </a:solidFill>
            </a:endParaRPr>
          </a:p>
        </p:txBody>
      </p:sp>
    </p:spTree>
    <p:extLst>
      <p:ext uri="{BB962C8B-B14F-4D97-AF65-F5344CB8AC3E}">
        <p14:creationId xmlns:p14="http://schemas.microsoft.com/office/powerpoint/2010/main" val="38659795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09613" y="744538"/>
            <a:ext cx="5376862" cy="3722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0378AEE-6CC6-416A-AE35-E1C4807BE50D}" type="slidenum">
              <a:rPr lang="de-DE" smtClean="0"/>
              <a:pPr>
                <a:defRPr/>
              </a:pPr>
              <a:t>79</a:t>
            </a:fld>
            <a:endParaRPr lang="de-DE" dirty="0"/>
          </a:p>
        </p:txBody>
      </p:sp>
    </p:spTree>
    <p:extLst>
      <p:ext uri="{BB962C8B-B14F-4D97-AF65-F5344CB8AC3E}">
        <p14:creationId xmlns:p14="http://schemas.microsoft.com/office/powerpoint/2010/main" val="4165999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09613" y="744538"/>
            <a:ext cx="5376862" cy="3722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0378AEE-6CC6-416A-AE35-E1C4807BE50D}" type="slidenum">
              <a:rPr lang="de-DE" smtClean="0"/>
              <a:pPr>
                <a:defRPr/>
              </a:pPr>
              <a:t>4</a:t>
            </a:fld>
            <a:endParaRPr lang="de-DE" dirty="0"/>
          </a:p>
        </p:txBody>
      </p:sp>
    </p:spTree>
    <p:extLst>
      <p:ext uri="{BB962C8B-B14F-4D97-AF65-F5344CB8AC3E}">
        <p14:creationId xmlns:p14="http://schemas.microsoft.com/office/powerpoint/2010/main" val="35090840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F9312B-5CBB-7192-FB0A-7A66070C4D2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3CD7ED6-B23B-B6A9-CDF5-1A0A3987CF4F}"/>
              </a:ext>
            </a:extLst>
          </p:cNvPr>
          <p:cNvSpPr>
            <a:spLocks noGrp="1" noRot="1" noChangeAspect="1"/>
          </p:cNvSpPr>
          <p:nvPr>
            <p:ph type="sldImg"/>
          </p:nvPr>
        </p:nvSpPr>
        <p:spPr>
          <a:xfrm>
            <a:off x="709613" y="744538"/>
            <a:ext cx="5376862" cy="3722687"/>
          </a:xfrm>
        </p:spPr>
      </p:sp>
      <p:sp>
        <p:nvSpPr>
          <p:cNvPr id="3" name="Notizenplatzhalter 2">
            <a:extLst>
              <a:ext uri="{FF2B5EF4-FFF2-40B4-BE49-F238E27FC236}">
                <a16:creationId xmlns:a16="http://schemas.microsoft.com/office/drawing/2014/main" id="{531F64B8-AA82-C462-A278-2C06AE77DD75}"/>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1C7BABCD-4036-FA79-40A8-963DA954154B}"/>
              </a:ext>
            </a:extLst>
          </p:cNvPr>
          <p:cNvSpPr>
            <a:spLocks noGrp="1"/>
          </p:cNvSpPr>
          <p:nvPr>
            <p:ph type="sldNum" sz="quarter" idx="10"/>
          </p:nvPr>
        </p:nvSpPr>
        <p:spPr/>
        <p:txBody>
          <a:bodyPr/>
          <a:lstStyle/>
          <a:p>
            <a:pPr>
              <a:defRPr/>
            </a:pPr>
            <a:fld id="{B0378AEE-6CC6-416A-AE35-E1C4807BE50D}" type="slidenum">
              <a:rPr lang="de-DE" smtClean="0"/>
              <a:pPr>
                <a:defRPr/>
              </a:pPr>
              <a:t>80</a:t>
            </a:fld>
            <a:endParaRPr lang="de-DE" dirty="0"/>
          </a:p>
        </p:txBody>
      </p:sp>
    </p:spTree>
    <p:extLst>
      <p:ext uri="{BB962C8B-B14F-4D97-AF65-F5344CB8AC3E}">
        <p14:creationId xmlns:p14="http://schemas.microsoft.com/office/powerpoint/2010/main" val="26571292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09613" y="744538"/>
            <a:ext cx="5376862" cy="3722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0378AEE-6CC6-416A-AE35-E1C4807BE50D}" type="slidenum">
              <a:rPr lang="de-DE" smtClean="0"/>
              <a:pPr>
                <a:defRPr/>
              </a:pPr>
              <a:t>81</a:t>
            </a:fld>
            <a:endParaRPr lang="de-DE" dirty="0"/>
          </a:p>
        </p:txBody>
      </p:sp>
    </p:spTree>
    <p:extLst>
      <p:ext uri="{BB962C8B-B14F-4D97-AF65-F5344CB8AC3E}">
        <p14:creationId xmlns:p14="http://schemas.microsoft.com/office/powerpoint/2010/main" val="4141073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09613" y="744538"/>
            <a:ext cx="5376862" cy="3722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0378AEE-6CC6-416A-AE35-E1C4807BE50D}" type="slidenum">
              <a:rPr lang="de-DE" smtClean="0"/>
              <a:pPr>
                <a:defRPr/>
              </a:pPr>
              <a:t>83</a:t>
            </a:fld>
            <a:endParaRPr lang="de-DE" dirty="0"/>
          </a:p>
        </p:txBody>
      </p:sp>
    </p:spTree>
    <p:extLst>
      <p:ext uri="{BB962C8B-B14F-4D97-AF65-F5344CB8AC3E}">
        <p14:creationId xmlns:p14="http://schemas.microsoft.com/office/powerpoint/2010/main" val="1467326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09613" y="744538"/>
            <a:ext cx="5376862" cy="3722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0378AEE-6CC6-416A-AE35-E1C4807BE50D}" type="slidenum">
              <a:rPr lang="de-DE" smtClean="0"/>
              <a:pPr>
                <a:defRPr/>
              </a:pPr>
              <a:t>84</a:t>
            </a:fld>
            <a:endParaRPr lang="de-DE" dirty="0"/>
          </a:p>
        </p:txBody>
      </p:sp>
    </p:spTree>
    <p:extLst>
      <p:ext uri="{BB962C8B-B14F-4D97-AF65-F5344CB8AC3E}">
        <p14:creationId xmlns:p14="http://schemas.microsoft.com/office/powerpoint/2010/main" val="17936499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09613" y="744538"/>
            <a:ext cx="5376862" cy="3722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0378AEE-6CC6-416A-AE35-E1C4807BE50D}" type="slidenum">
              <a:rPr lang="de-DE" smtClean="0"/>
              <a:pPr>
                <a:defRPr/>
              </a:pPr>
              <a:t>85</a:t>
            </a:fld>
            <a:endParaRPr lang="de-DE" dirty="0"/>
          </a:p>
        </p:txBody>
      </p:sp>
    </p:spTree>
    <p:extLst>
      <p:ext uri="{BB962C8B-B14F-4D97-AF65-F5344CB8AC3E}">
        <p14:creationId xmlns:p14="http://schemas.microsoft.com/office/powerpoint/2010/main" val="2635844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09613" y="744538"/>
            <a:ext cx="5376862" cy="3722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0378AEE-6CC6-416A-AE35-E1C4807BE50D}" type="slidenum">
              <a:rPr lang="de-DE" smtClean="0"/>
              <a:pPr>
                <a:defRPr/>
              </a:pPr>
              <a:t>86</a:t>
            </a:fld>
            <a:endParaRPr lang="de-DE" dirty="0"/>
          </a:p>
        </p:txBody>
      </p:sp>
    </p:spTree>
    <p:extLst>
      <p:ext uri="{BB962C8B-B14F-4D97-AF65-F5344CB8AC3E}">
        <p14:creationId xmlns:p14="http://schemas.microsoft.com/office/powerpoint/2010/main" val="610526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09613" y="744538"/>
            <a:ext cx="5376862" cy="3722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0378AEE-6CC6-416A-AE35-E1C4807BE50D}" type="slidenum">
              <a:rPr lang="de-DE" smtClean="0"/>
              <a:pPr>
                <a:defRPr/>
              </a:pPr>
              <a:t>87</a:t>
            </a:fld>
            <a:endParaRPr lang="de-DE" dirty="0"/>
          </a:p>
        </p:txBody>
      </p:sp>
    </p:spTree>
    <p:extLst>
      <p:ext uri="{BB962C8B-B14F-4D97-AF65-F5344CB8AC3E}">
        <p14:creationId xmlns:p14="http://schemas.microsoft.com/office/powerpoint/2010/main" val="40681437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09613" y="744538"/>
            <a:ext cx="5376862" cy="3722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0378AEE-6CC6-416A-AE35-E1C4807BE50D}" type="slidenum">
              <a:rPr lang="de-DE" smtClean="0"/>
              <a:pPr>
                <a:defRPr/>
              </a:pPr>
              <a:t>88</a:t>
            </a:fld>
            <a:endParaRPr lang="de-DE" dirty="0"/>
          </a:p>
        </p:txBody>
      </p:sp>
    </p:spTree>
    <p:extLst>
      <p:ext uri="{BB962C8B-B14F-4D97-AF65-F5344CB8AC3E}">
        <p14:creationId xmlns:p14="http://schemas.microsoft.com/office/powerpoint/2010/main" val="17444968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09613" y="744538"/>
            <a:ext cx="5376862" cy="3722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0378AEE-6CC6-416A-AE35-E1C4807BE50D}" type="slidenum">
              <a:rPr lang="de-DE" smtClean="0"/>
              <a:pPr>
                <a:defRPr/>
              </a:pPr>
              <a:t>89</a:t>
            </a:fld>
            <a:endParaRPr lang="de-DE" dirty="0"/>
          </a:p>
        </p:txBody>
      </p:sp>
    </p:spTree>
    <p:extLst>
      <p:ext uri="{BB962C8B-B14F-4D97-AF65-F5344CB8AC3E}">
        <p14:creationId xmlns:p14="http://schemas.microsoft.com/office/powerpoint/2010/main" val="16030124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09613" y="744538"/>
            <a:ext cx="5376862" cy="3722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0378AEE-6CC6-416A-AE35-E1C4807BE50D}" type="slidenum">
              <a:rPr lang="de-DE" smtClean="0"/>
              <a:pPr>
                <a:defRPr/>
              </a:pPr>
              <a:t>90</a:t>
            </a:fld>
            <a:endParaRPr lang="de-DE" dirty="0"/>
          </a:p>
        </p:txBody>
      </p:sp>
    </p:spTree>
    <p:extLst>
      <p:ext uri="{BB962C8B-B14F-4D97-AF65-F5344CB8AC3E}">
        <p14:creationId xmlns:p14="http://schemas.microsoft.com/office/powerpoint/2010/main" val="2832261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20000"/>
              </a:lnSpc>
              <a:spcBef>
                <a:spcPts val="595"/>
              </a:spcBef>
              <a:spcAft>
                <a:spcPts val="595"/>
              </a:spcAft>
            </a:pPr>
            <a:endParaRPr lang="de-DE" dirty="0"/>
          </a:p>
        </p:txBody>
      </p:sp>
      <p:sp>
        <p:nvSpPr>
          <p:cNvPr id="4" name="Foliennummernplatzhalter 3"/>
          <p:cNvSpPr>
            <a:spLocks noGrp="1"/>
          </p:cNvSpPr>
          <p:nvPr>
            <p:ph type="sldNum" sz="quarter" idx="5"/>
          </p:nvPr>
        </p:nvSpPr>
        <p:spPr/>
        <p:txBody>
          <a:bodyPr/>
          <a:lstStyle/>
          <a:p>
            <a:fld id="{132D59FF-049A-4172-A3B5-F34226746782}" type="slidenum">
              <a:rPr lang="de-DE" smtClean="0"/>
              <a:t>6</a:t>
            </a:fld>
            <a:endParaRPr lang="de-DE"/>
          </a:p>
        </p:txBody>
      </p:sp>
    </p:spTree>
    <p:extLst>
      <p:ext uri="{BB962C8B-B14F-4D97-AF65-F5344CB8AC3E}">
        <p14:creationId xmlns:p14="http://schemas.microsoft.com/office/powerpoint/2010/main" val="41136350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09613" y="744538"/>
            <a:ext cx="5376862" cy="3722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0378AEE-6CC6-416A-AE35-E1C4807BE50D}" type="slidenum">
              <a:rPr lang="de-DE" smtClean="0"/>
              <a:pPr>
                <a:defRPr/>
              </a:pPr>
              <a:t>91</a:t>
            </a:fld>
            <a:endParaRPr lang="de-DE" dirty="0"/>
          </a:p>
        </p:txBody>
      </p:sp>
    </p:spTree>
    <p:extLst>
      <p:ext uri="{BB962C8B-B14F-4D97-AF65-F5344CB8AC3E}">
        <p14:creationId xmlns:p14="http://schemas.microsoft.com/office/powerpoint/2010/main" val="32809329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7"/>
          <p:cNvSpPr txBox="1">
            <a:spLocks noGrp="1" noChangeArrowheads="1"/>
          </p:cNvSpPr>
          <p:nvPr/>
        </p:nvSpPr>
        <p:spPr bwMode="auto">
          <a:xfrm>
            <a:off x="3884891" y="8735905"/>
            <a:ext cx="2971508" cy="459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70" tIns="47785" rIns="95570" bIns="47785" anchor="b"/>
          <a:lstStyle>
            <a:lvl1pPr defTabSz="955675">
              <a:spcBef>
                <a:spcPct val="30000"/>
              </a:spcBef>
              <a:defRPr sz="1200">
                <a:solidFill>
                  <a:schemeClr val="tx1"/>
                </a:solidFill>
                <a:latin typeface="Times New Roman" pitchFamily="18" charset="0"/>
              </a:defRPr>
            </a:lvl1pPr>
            <a:lvl2pPr marL="742950" indent="-285750" defTabSz="955675">
              <a:spcBef>
                <a:spcPct val="30000"/>
              </a:spcBef>
              <a:defRPr sz="1200">
                <a:solidFill>
                  <a:schemeClr val="tx1"/>
                </a:solidFill>
                <a:latin typeface="Times New Roman" pitchFamily="18" charset="0"/>
              </a:defRPr>
            </a:lvl2pPr>
            <a:lvl3pPr marL="1143000" indent="-228600" defTabSz="955675">
              <a:spcBef>
                <a:spcPct val="30000"/>
              </a:spcBef>
              <a:defRPr sz="1200">
                <a:solidFill>
                  <a:schemeClr val="tx1"/>
                </a:solidFill>
                <a:latin typeface="Times New Roman" pitchFamily="18" charset="0"/>
              </a:defRPr>
            </a:lvl3pPr>
            <a:lvl4pPr marL="1600200" indent="-228600" defTabSz="955675">
              <a:spcBef>
                <a:spcPct val="30000"/>
              </a:spcBef>
              <a:defRPr sz="1200">
                <a:solidFill>
                  <a:schemeClr val="tx1"/>
                </a:solidFill>
                <a:latin typeface="Times New Roman" pitchFamily="18" charset="0"/>
              </a:defRPr>
            </a:lvl4pPr>
            <a:lvl5pPr marL="2057400" indent="-228600" defTabSz="955675">
              <a:spcBef>
                <a:spcPct val="30000"/>
              </a:spcBef>
              <a:defRPr sz="1200">
                <a:solidFill>
                  <a:schemeClr val="tx1"/>
                </a:solidFill>
                <a:latin typeface="Times New Roman" pitchFamily="18" charset="0"/>
              </a:defRPr>
            </a:lvl5pPr>
            <a:lvl6pPr marL="2514600" indent="-228600" defTabSz="955675" eaLnBrk="0" fontAlgn="base" hangingPunct="0">
              <a:spcBef>
                <a:spcPct val="30000"/>
              </a:spcBef>
              <a:spcAft>
                <a:spcPct val="0"/>
              </a:spcAft>
              <a:defRPr sz="1200">
                <a:solidFill>
                  <a:schemeClr val="tx1"/>
                </a:solidFill>
                <a:latin typeface="Times New Roman" pitchFamily="18" charset="0"/>
              </a:defRPr>
            </a:lvl6pPr>
            <a:lvl7pPr marL="2971800" indent="-228600" defTabSz="955675" eaLnBrk="0" fontAlgn="base" hangingPunct="0">
              <a:spcBef>
                <a:spcPct val="30000"/>
              </a:spcBef>
              <a:spcAft>
                <a:spcPct val="0"/>
              </a:spcAft>
              <a:defRPr sz="1200">
                <a:solidFill>
                  <a:schemeClr val="tx1"/>
                </a:solidFill>
                <a:latin typeface="Times New Roman" pitchFamily="18" charset="0"/>
              </a:defRPr>
            </a:lvl7pPr>
            <a:lvl8pPr marL="3429000" indent="-228600" defTabSz="955675" eaLnBrk="0" fontAlgn="base" hangingPunct="0">
              <a:spcBef>
                <a:spcPct val="30000"/>
              </a:spcBef>
              <a:spcAft>
                <a:spcPct val="0"/>
              </a:spcAft>
              <a:defRPr sz="1200">
                <a:solidFill>
                  <a:schemeClr val="tx1"/>
                </a:solidFill>
                <a:latin typeface="Times New Roman" pitchFamily="18" charset="0"/>
              </a:defRPr>
            </a:lvl8pPr>
            <a:lvl9pPr marL="3886200" indent="-228600" defTabSz="955675"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DD5BDE67-EFC2-4B11-BCEE-DE1CE70FA3E9}" type="slidenum">
              <a:rPr lang="de-DE" altLang="de-DE" sz="1300"/>
              <a:pPr algn="r" eaLnBrk="1" hangingPunct="1">
                <a:spcBef>
                  <a:spcPct val="0"/>
                </a:spcBef>
              </a:pPr>
              <a:t>92</a:t>
            </a:fld>
            <a:endParaRPr lang="de-DE" altLang="de-DE" sz="1300" dirty="0"/>
          </a:p>
        </p:txBody>
      </p:sp>
      <p:sp>
        <p:nvSpPr>
          <p:cNvPr id="447491" name="Rectangle 2"/>
          <p:cNvSpPr>
            <a:spLocks noGrp="1" noRot="1" noChangeAspect="1" noChangeArrowheads="1" noTextEdit="1"/>
          </p:cNvSpPr>
          <p:nvPr>
            <p:ph type="sldImg"/>
          </p:nvPr>
        </p:nvSpPr>
        <p:spPr>
          <a:xfrm>
            <a:off x="1227138" y="679450"/>
            <a:ext cx="5294312" cy="3667125"/>
          </a:xfrm>
          <a:ln w="12700" cap="flat">
            <a:solidFill>
              <a:schemeClr val="tx1"/>
            </a:solidFill>
          </a:ln>
        </p:spPr>
      </p:sp>
      <p:sp>
        <p:nvSpPr>
          <p:cNvPr id="447492" name="Rectangle 3"/>
          <p:cNvSpPr>
            <a:spLocks noGrp="1" noChangeArrowheads="1"/>
          </p:cNvSpPr>
          <p:nvPr>
            <p:ph type="body" idx="1"/>
          </p:nvPr>
        </p:nvSpPr>
        <p:spPr>
          <a:xfrm>
            <a:off x="912286" y="4367952"/>
            <a:ext cx="5028538" cy="414246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6" tIns="50627" rIns="99566" bIns="50627"/>
          <a:lstStyle/>
          <a:p>
            <a:pPr eaLnBrk="1" hangingPunct="1">
              <a:spcBef>
                <a:spcPct val="0"/>
              </a:spcBef>
            </a:pPr>
            <a:endParaRPr lang="de-DE" altLang="de-DE" sz="2300" dirty="0"/>
          </a:p>
        </p:txBody>
      </p:sp>
    </p:spTree>
    <p:extLst>
      <p:ext uri="{BB962C8B-B14F-4D97-AF65-F5344CB8AC3E}">
        <p14:creationId xmlns:p14="http://schemas.microsoft.com/office/powerpoint/2010/main" val="16742170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7"/>
          <p:cNvSpPr txBox="1">
            <a:spLocks noGrp="1" noChangeArrowheads="1"/>
          </p:cNvSpPr>
          <p:nvPr/>
        </p:nvSpPr>
        <p:spPr bwMode="auto">
          <a:xfrm>
            <a:off x="3884891" y="8735905"/>
            <a:ext cx="2971508" cy="459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70" tIns="47785" rIns="95570" bIns="47785" anchor="b"/>
          <a:lstStyle>
            <a:lvl1pPr defTabSz="955675">
              <a:spcBef>
                <a:spcPct val="30000"/>
              </a:spcBef>
              <a:defRPr sz="1200">
                <a:solidFill>
                  <a:schemeClr val="tx1"/>
                </a:solidFill>
                <a:latin typeface="Times New Roman" pitchFamily="18" charset="0"/>
              </a:defRPr>
            </a:lvl1pPr>
            <a:lvl2pPr marL="742950" indent="-285750" defTabSz="955675">
              <a:spcBef>
                <a:spcPct val="30000"/>
              </a:spcBef>
              <a:defRPr sz="1200">
                <a:solidFill>
                  <a:schemeClr val="tx1"/>
                </a:solidFill>
                <a:latin typeface="Times New Roman" pitchFamily="18" charset="0"/>
              </a:defRPr>
            </a:lvl2pPr>
            <a:lvl3pPr marL="1143000" indent="-228600" defTabSz="955675">
              <a:spcBef>
                <a:spcPct val="30000"/>
              </a:spcBef>
              <a:defRPr sz="1200">
                <a:solidFill>
                  <a:schemeClr val="tx1"/>
                </a:solidFill>
                <a:latin typeface="Times New Roman" pitchFamily="18" charset="0"/>
              </a:defRPr>
            </a:lvl3pPr>
            <a:lvl4pPr marL="1600200" indent="-228600" defTabSz="955675">
              <a:spcBef>
                <a:spcPct val="30000"/>
              </a:spcBef>
              <a:defRPr sz="1200">
                <a:solidFill>
                  <a:schemeClr val="tx1"/>
                </a:solidFill>
                <a:latin typeface="Times New Roman" pitchFamily="18" charset="0"/>
              </a:defRPr>
            </a:lvl4pPr>
            <a:lvl5pPr marL="2057400" indent="-228600" defTabSz="955675">
              <a:spcBef>
                <a:spcPct val="30000"/>
              </a:spcBef>
              <a:defRPr sz="1200">
                <a:solidFill>
                  <a:schemeClr val="tx1"/>
                </a:solidFill>
                <a:latin typeface="Times New Roman" pitchFamily="18" charset="0"/>
              </a:defRPr>
            </a:lvl5pPr>
            <a:lvl6pPr marL="2514600" indent="-228600" defTabSz="955675" eaLnBrk="0" fontAlgn="base" hangingPunct="0">
              <a:spcBef>
                <a:spcPct val="30000"/>
              </a:spcBef>
              <a:spcAft>
                <a:spcPct val="0"/>
              </a:spcAft>
              <a:defRPr sz="1200">
                <a:solidFill>
                  <a:schemeClr val="tx1"/>
                </a:solidFill>
                <a:latin typeface="Times New Roman" pitchFamily="18" charset="0"/>
              </a:defRPr>
            </a:lvl6pPr>
            <a:lvl7pPr marL="2971800" indent="-228600" defTabSz="955675" eaLnBrk="0" fontAlgn="base" hangingPunct="0">
              <a:spcBef>
                <a:spcPct val="30000"/>
              </a:spcBef>
              <a:spcAft>
                <a:spcPct val="0"/>
              </a:spcAft>
              <a:defRPr sz="1200">
                <a:solidFill>
                  <a:schemeClr val="tx1"/>
                </a:solidFill>
                <a:latin typeface="Times New Roman" pitchFamily="18" charset="0"/>
              </a:defRPr>
            </a:lvl7pPr>
            <a:lvl8pPr marL="3429000" indent="-228600" defTabSz="955675" eaLnBrk="0" fontAlgn="base" hangingPunct="0">
              <a:spcBef>
                <a:spcPct val="30000"/>
              </a:spcBef>
              <a:spcAft>
                <a:spcPct val="0"/>
              </a:spcAft>
              <a:defRPr sz="1200">
                <a:solidFill>
                  <a:schemeClr val="tx1"/>
                </a:solidFill>
                <a:latin typeface="Times New Roman" pitchFamily="18" charset="0"/>
              </a:defRPr>
            </a:lvl8pPr>
            <a:lvl9pPr marL="3886200" indent="-228600" defTabSz="955675"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310D1C07-1528-41B9-8808-679049AA7AF9}" type="slidenum">
              <a:rPr lang="de-DE" altLang="de-DE" sz="1300"/>
              <a:pPr algn="r" eaLnBrk="1" hangingPunct="1">
                <a:spcBef>
                  <a:spcPct val="0"/>
                </a:spcBef>
              </a:pPr>
              <a:t>93</a:t>
            </a:fld>
            <a:endParaRPr lang="de-DE" altLang="de-DE" sz="1300" dirty="0"/>
          </a:p>
        </p:txBody>
      </p:sp>
      <p:sp>
        <p:nvSpPr>
          <p:cNvPr id="448515" name="Rectangle 2"/>
          <p:cNvSpPr>
            <a:spLocks noGrp="1" noRot="1" noChangeAspect="1" noChangeArrowheads="1" noTextEdit="1"/>
          </p:cNvSpPr>
          <p:nvPr>
            <p:ph type="sldImg"/>
          </p:nvPr>
        </p:nvSpPr>
        <p:spPr>
          <a:xfrm>
            <a:off x="1227138" y="679450"/>
            <a:ext cx="5294312" cy="3667125"/>
          </a:xfrm>
          <a:ln w="12700" cap="flat">
            <a:solidFill>
              <a:schemeClr val="tx1"/>
            </a:solidFill>
          </a:ln>
        </p:spPr>
      </p:sp>
      <p:sp>
        <p:nvSpPr>
          <p:cNvPr id="448516" name="Rectangle 3"/>
          <p:cNvSpPr>
            <a:spLocks noGrp="1" noChangeArrowheads="1"/>
          </p:cNvSpPr>
          <p:nvPr>
            <p:ph type="body" idx="1"/>
          </p:nvPr>
        </p:nvSpPr>
        <p:spPr>
          <a:xfrm>
            <a:off x="912286" y="4367952"/>
            <a:ext cx="5028538" cy="414246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6" tIns="50627" rIns="99566" bIns="50627"/>
          <a:lstStyle/>
          <a:p>
            <a:pPr eaLnBrk="1" hangingPunct="1">
              <a:spcBef>
                <a:spcPct val="0"/>
              </a:spcBef>
            </a:pPr>
            <a:endParaRPr lang="de-DE" altLang="de-DE" sz="2300" dirty="0"/>
          </a:p>
        </p:txBody>
      </p:sp>
    </p:spTree>
    <p:extLst>
      <p:ext uri="{BB962C8B-B14F-4D97-AF65-F5344CB8AC3E}">
        <p14:creationId xmlns:p14="http://schemas.microsoft.com/office/powerpoint/2010/main" val="26061832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7"/>
          <p:cNvSpPr txBox="1">
            <a:spLocks noGrp="1" noChangeArrowheads="1"/>
          </p:cNvSpPr>
          <p:nvPr/>
        </p:nvSpPr>
        <p:spPr bwMode="auto">
          <a:xfrm>
            <a:off x="3884891" y="8735905"/>
            <a:ext cx="2971508" cy="459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70" tIns="47785" rIns="95570" bIns="47785" anchor="b"/>
          <a:lstStyle>
            <a:lvl1pPr defTabSz="955675">
              <a:spcBef>
                <a:spcPct val="30000"/>
              </a:spcBef>
              <a:defRPr sz="1200">
                <a:solidFill>
                  <a:schemeClr val="tx1"/>
                </a:solidFill>
                <a:latin typeface="Times New Roman" pitchFamily="18" charset="0"/>
              </a:defRPr>
            </a:lvl1pPr>
            <a:lvl2pPr marL="742950" indent="-285750" defTabSz="955675">
              <a:spcBef>
                <a:spcPct val="30000"/>
              </a:spcBef>
              <a:defRPr sz="1200">
                <a:solidFill>
                  <a:schemeClr val="tx1"/>
                </a:solidFill>
                <a:latin typeface="Times New Roman" pitchFamily="18" charset="0"/>
              </a:defRPr>
            </a:lvl2pPr>
            <a:lvl3pPr marL="1143000" indent="-228600" defTabSz="955675">
              <a:spcBef>
                <a:spcPct val="30000"/>
              </a:spcBef>
              <a:defRPr sz="1200">
                <a:solidFill>
                  <a:schemeClr val="tx1"/>
                </a:solidFill>
                <a:latin typeface="Times New Roman" pitchFamily="18" charset="0"/>
              </a:defRPr>
            </a:lvl3pPr>
            <a:lvl4pPr marL="1600200" indent="-228600" defTabSz="955675">
              <a:spcBef>
                <a:spcPct val="30000"/>
              </a:spcBef>
              <a:defRPr sz="1200">
                <a:solidFill>
                  <a:schemeClr val="tx1"/>
                </a:solidFill>
                <a:latin typeface="Times New Roman" pitchFamily="18" charset="0"/>
              </a:defRPr>
            </a:lvl4pPr>
            <a:lvl5pPr marL="2057400" indent="-228600" defTabSz="955675">
              <a:spcBef>
                <a:spcPct val="30000"/>
              </a:spcBef>
              <a:defRPr sz="1200">
                <a:solidFill>
                  <a:schemeClr val="tx1"/>
                </a:solidFill>
                <a:latin typeface="Times New Roman" pitchFamily="18" charset="0"/>
              </a:defRPr>
            </a:lvl5pPr>
            <a:lvl6pPr marL="2514600" indent="-228600" defTabSz="955675" eaLnBrk="0" fontAlgn="base" hangingPunct="0">
              <a:spcBef>
                <a:spcPct val="30000"/>
              </a:spcBef>
              <a:spcAft>
                <a:spcPct val="0"/>
              </a:spcAft>
              <a:defRPr sz="1200">
                <a:solidFill>
                  <a:schemeClr val="tx1"/>
                </a:solidFill>
                <a:latin typeface="Times New Roman" pitchFamily="18" charset="0"/>
              </a:defRPr>
            </a:lvl6pPr>
            <a:lvl7pPr marL="2971800" indent="-228600" defTabSz="955675" eaLnBrk="0" fontAlgn="base" hangingPunct="0">
              <a:spcBef>
                <a:spcPct val="30000"/>
              </a:spcBef>
              <a:spcAft>
                <a:spcPct val="0"/>
              </a:spcAft>
              <a:defRPr sz="1200">
                <a:solidFill>
                  <a:schemeClr val="tx1"/>
                </a:solidFill>
                <a:latin typeface="Times New Roman" pitchFamily="18" charset="0"/>
              </a:defRPr>
            </a:lvl7pPr>
            <a:lvl8pPr marL="3429000" indent="-228600" defTabSz="955675" eaLnBrk="0" fontAlgn="base" hangingPunct="0">
              <a:spcBef>
                <a:spcPct val="30000"/>
              </a:spcBef>
              <a:spcAft>
                <a:spcPct val="0"/>
              </a:spcAft>
              <a:defRPr sz="1200">
                <a:solidFill>
                  <a:schemeClr val="tx1"/>
                </a:solidFill>
                <a:latin typeface="Times New Roman" pitchFamily="18" charset="0"/>
              </a:defRPr>
            </a:lvl8pPr>
            <a:lvl9pPr marL="3886200" indent="-228600" defTabSz="955675"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C9993B81-1D2A-41F2-956F-A3CFEDCC9831}" type="slidenum">
              <a:rPr lang="de-DE" altLang="de-DE" sz="1300"/>
              <a:pPr algn="r" eaLnBrk="1" hangingPunct="1">
                <a:spcBef>
                  <a:spcPct val="0"/>
                </a:spcBef>
              </a:pPr>
              <a:t>94</a:t>
            </a:fld>
            <a:endParaRPr lang="de-DE" altLang="de-DE" sz="1300" dirty="0"/>
          </a:p>
        </p:txBody>
      </p:sp>
      <p:sp>
        <p:nvSpPr>
          <p:cNvPr id="449539" name="Rectangle 2"/>
          <p:cNvSpPr>
            <a:spLocks noGrp="1" noRot="1" noChangeAspect="1" noChangeArrowheads="1" noTextEdit="1"/>
          </p:cNvSpPr>
          <p:nvPr>
            <p:ph type="sldImg"/>
          </p:nvPr>
        </p:nvSpPr>
        <p:spPr>
          <a:xfrm>
            <a:off x="1222375" y="676275"/>
            <a:ext cx="5300663" cy="3670300"/>
          </a:xfrm>
          <a:ln w="12700" cap="flat">
            <a:solidFill>
              <a:schemeClr val="tx1"/>
            </a:solidFill>
          </a:ln>
        </p:spPr>
      </p:sp>
      <p:sp>
        <p:nvSpPr>
          <p:cNvPr id="449540" name="Rectangle 3"/>
          <p:cNvSpPr>
            <a:spLocks noGrp="1" noChangeArrowheads="1"/>
          </p:cNvSpPr>
          <p:nvPr>
            <p:ph type="body" idx="1"/>
          </p:nvPr>
        </p:nvSpPr>
        <p:spPr>
          <a:xfrm>
            <a:off x="912286" y="4367952"/>
            <a:ext cx="5028538" cy="414246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6" tIns="50627" rIns="99566" bIns="50627"/>
          <a:lstStyle/>
          <a:p>
            <a:pPr eaLnBrk="1" hangingPunct="1">
              <a:spcBef>
                <a:spcPct val="0"/>
              </a:spcBef>
            </a:pPr>
            <a:endParaRPr lang="de-DE" altLang="de-DE" sz="2300" dirty="0"/>
          </a:p>
        </p:txBody>
      </p:sp>
    </p:spTree>
    <p:extLst>
      <p:ext uri="{BB962C8B-B14F-4D97-AF65-F5344CB8AC3E}">
        <p14:creationId xmlns:p14="http://schemas.microsoft.com/office/powerpoint/2010/main" val="14590890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7"/>
          <p:cNvSpPr txBox="1">
            <a:spLocks noGrp="1" noChangeArrowheads="1"/>
          </p:cNvSpPr>
          <p:nvPr/>
        </p:nvSpPr>
        <p:spPr bwMode="auto">
          <a:xfrm>
            <a:off x="3884891" y="8735905"/>
            <a:ext cx="2971508" cy="459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70" tIns="47785" rIns="95570" bIns="47785" anchor="b"/>
          <a:lstStyle>
            <a:lvl1pPr defTabSz="955675">
              <a:spcBef>
                <a:spcPct val="30000"/>
              </a:spcBef>
              <a:defRPr sz="1200">
                <a:solidFill>
                  <a:schemeClr val="tx1"/>
                </a:solidFill>
                <a:latin typeface="Times New Roman" pitchFamily="18" charset="0"/>
              </a:defRPr>
            </a:lvl1pPr>
            <a:lvl2pPr marL="742950" indent="-285750" defTabSz="955675">
              <a:spcBef>
                <a:spcPct val="30000"/>
              </a:spcBef>
              <a:defRPr sz="1200">
                <a:solidFill>
                  <a:schemeClr val="tx1"/>
                </a:solidFill>
                <a:latin typeface="Times New Roman" pitchFamily="18" charset="0"/>
              </a:defRPr>
            </a:lvl2pPr>
            <a:lvl3pPr marL="1143000" indent="-228600" defTabSz="955675">
              <a:spcBef>
                <a:spcPct val="30000"/>
              </a:spcBef>
              <a:defRPr sz="1200">
                <a:solidFill>
                  <a:schemeClr val="tx1"/>
                </a:solidFill>
                <a:latin typeface="Times New Roman" pitchFamily="18" charset="0"/>
              </a:defRPr>
            </a:lvl3pPr>
            <a:lvl4pPr marL="1600200" indent="-228600" defTabSz="955675">
              <a:spcBef>
                <a:spcPct val="30000"/>
              </a:spcBef>
              <a:defRPr sz="1200">
                <a:solidFill>
                  <a:schemeClr val="tx1"/>
                </a:solidFill>
                <a:latin typeface="Times New Roman" pitchFamily="18" charset="0"/>
              </a:defRPr>
            </a:lvl4pPr>
            <a:lvl5pPr marL="2057400" indent="-228600" defTabSz="955675">
              <a:spcBef>
                <a:spcPct val="30000"/>
              </a:spcBef>
              <a:defRPr sz="1200">
                <a:solidFill>
                  <a:schemeClr val="tx1"/>
                </a:solidFill>
                <a:latin typeface="Times New Roman" pitchFamily="18" charset="0"/>
              </a:defRPr>
            </a:lvl5pPr>
            <a:lvl6pPr marL="2514600" indent="-228600" defTabSz="955675" eaLnBrk="0" fontAlgn="base" hangingPunct="0">
              <a:spcBef>
                <a:spcPct val="30000"/>
              </a:spcBef>
              <a:spcAft>
                <a:spcPct val="0"/>
              </a:spcAft>
              <a:defRPr sz="1200">
                <a:solidFill>
                  <a:schemeClr val="tx1"/>
                </a:solidFill>
                <a:latin typeface="Times New Roman" pitchFamily="18" charset="0"/>
              </a:defRPr>
            </a:lvl6pPr>
            <a:lvl7pPr marL="2971800" indent="-228600" defTabSz="955675" eaLnBrk="0" fontAlgn="base" hangingPunct="0">
              <a:spcBef>
                <a:spcPct val="30000"/>
              </a:spcBef>
              <a:spcAft>
                <a:spcPct val="0"/>
              </a:spcAft>
              <a:defRPr sz="1200">
                <a:solidFill>
                  <a:schemeClr val="tx1"/>
                </a:solidFill>
                <a:latin typeface="Times New Roman" pitchFamily="18" charset="0"/>
              </a:defRPr>
            </a:lvl7pPr>
            <a:lvl8pPr marL="3429000" indent="-228600" defTabSz="955675" eaLnBrk="0" fontAlgn="base" hangingPunct="0">
              <a:spcBef>
                <a:spcPct val="30000"/>
              </a:spcBef>
              <a:spcAft>
                <a:spcPct val="0"/>
              </a:spcAft>
              <a:defRPr sz="1200">
                <a:solidFill>
                  <a:schemeClr val="tx1"/>
                </a:solidFill>
                <a:latin typeface="Times New Roman" pitchFamily="18" charset="0"/>
              </a:defRPr>
            </a:lvl8pPr>
            <a:lvl9pPr marL="3886200" indent="-228600" defTabSz="955675"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769DC105-EE97-4844-9E62-563F0083A237}" type="slidenum">
              <a:rPr lang="de-DE" altLang="de-DE" sz="1300"/>
              <a:pPr algn="r" eaLnBrk="1" hangingPunct="1">
                <a:spcBef>
                  <a:spcPct val="0"/>
                </a:spcBef>
              </a:pPr>
              <a:t>95</a:t>
            </a:fld>
            <a:endParaRPr lang="de-DE" altLang="de-DE" sz="1300" dirty="0"/>
          </a:p>
        </p:txBody>
      </p:sp>
      <p:sp>
        <p:nvSpPr>
          <p:cNvPr id="450563" name="Rectangle 2"/>
          <p:cNvSpPr>
            <a:spLocks noGrp="1" noRot="1" noChangeAspect="1" noChangeArrowheads="1" noTextEdit="1"/>
          </p:cNvSpPr>
          <p:nvPr>
            <p:ph type="sldImg"/>
          </p:nvPr>
        </p:nvSpPr>
        <p:spPr>
          <a:xfrm>
            <a:off x="1227138" y="679450"/>
            <a:ext cx="5294312" cy="3667125"/>
          </a:xfrm>
          <a:ln w="12700" cap="flat">
            <a:solidFill>
              <a:schemeClr val="tx1"/>
            </a:solidFill>
          </a:ln>
        </p:spPr>
      </p:sp>
      <p:sp>
        <p:nvSpPr>
          <p:cNvPr id="450564" name="Rectangle 3"/>
          <p:cNvSpPr>
            <a:spLocks noGrp="1" noChangeArrowheads="1"/>
          </p:cNvSpPr>
          <p:nvPr>
            <p:ph type="body" idx="1"/>
          </p:nvPr>
        </p:nvSpPr>
        <p:spPr>
          <a:xfrm>
            <a:off x="912286" y="4367952"/>
            <a:ext cx="5028538" cy="414246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6" tIns="50627" rIns="99566" bIns="50627"/>
          <a:lstStyle/>
          <a:p>
            <a:pPr eaLnBrk="1" hangingPunct="1">
              <a:spcBef>
                <a:spcPct val="0"/>
              </a:spcBef>
            </a:pPr>
            <a:endParaRPr lang="de-DE" altLang="de-DE" sz="2300" dirty="0"/>
          </a:p>
        </p:txBody>
      </p:sp>
    </p:spTree>
    <p:extLst>
      <p:ext uri="{BB962C8B-B14F-4D97-AF65-F5344CB8AC3E}">
        <p14:creationId xmlns:p14="http://schemas.microsoft.com/office/powerpoint/2010/main" val="14836098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7"/>
          <p:cNvSpPr txBox="1">
            <a:spLocks noGrp="1" noChangeArrowheads="1"/>
          </p:cNvSpPr>
          <p:nvPr/>
        </p:nvSpPr>
        <p:spPr bwMode="auto">
          <a:xfrm>
            <a:off x="3884891" y="8735905"/>
            <a:ext cx="2971508" cy="459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70" tIns="47785" rIns="95570" bIns="47785" anchor="b"/>
          <a:lstStyle>
            <a:lvl1pPr defTabSz="955675">
              <a:spcBef>
                <a:spcPct val="30000"/>
              </a:spcBef>
              <a:defRPr sz="1200">
                <a:solidFill>
                  <a:schemeClr val="tx1"/>
                </a:solidFill>
                <a:latin typeface="Times New Roman" pitchFamily="18" charset="0"/>
              </a:defRPr>
            </a:lvl1pPr>
            <a:lvl2pPr marL="742950" indent="-285750" defTabSz="955675">
              <a:spcBef>
                <a:spcPct val="30000"/>
              </a:spcBef>
              <a:defRPr sz="1200">
                <a:solidFill>
                  <a:schemeClr val="tx1"/>
                </a:solidFill>
                <a:latin typeface="Times New Roman" pitchFamily="18" charset="0"/>
              </a:defRPr>
            </a:lvl2pPr>
            <a:lvl3pPr marL="1143000" indent="-228600" defTabSz="955675">
              <a:spcBef>
                <a:spcPct val="30000"/>
              </a:spcBef>
              <a:defRPr sz="1200">
                <a:solidFill>
                  <a:schemeClr val="tx1"/>
                </a:solidFill>
                <a:latin typeface="Times New Roman" pitchFamily="18" charset="0"/>
              </a:defRPr>
            </a:lvl3pPr>
            <a:lvl4pPr marL="1600200" indent="-228600" defTabSz="955675">
              <a:spcBef>
                <a:spcPct val="30000"/>
              </a:spcBef>
              <a:defRPr sz="1200">
                <a:solidFill>
                  <a:schemeClr val="tx1"/>
                </a:solidFill>
                <a:latin typeface="Times New Roman" pitchFamily="18" charset="0"/>
              </a:defRPr>
            </a:lvl4pPr>
            <a:lvl5pPr marL="2057400" indent="-228600" defTabSz="955675">
              <a:spcBef>
                <a:spcPct val="30000"/>
              </a:spcBef>
              <a:defRPr sz="1200">
                <a:solidFill>
                  <a:schemeClr val="tx1"/>
                </a:solidFill>
                <a:latin typeface="Times New Roman" pitchFamily="18" charset="0"/>
              </a:defRPr>
            </a:lvl5pPr>
            <a:lvl6pPr marL="2514600" indent="-228600" defTabSz="955675" eaLnBrk="0" fontAlgn="base" hangingPunct="0">
              <a:spcBef>
                <a:spcPct val="30000"/>
              </a:spcBef>
              <a:spcAft>
                <a:spcPct val="0"/>
              </a:spcAft>
              <a:defRPr sz="1200">
                <a:solidFill>
                  <a:schemeClr val="tx1"/>
                </a:solidFill>
                <a:latin typeface="Times New Roman" pitchFamily="18" charset="0"/>
              </a:defRPr>
            </a:lvl6pPr>
            <a:lvl7pPr marL="2971800" indent="-228600" defTabSz="955675" eaLnBrk="0" fontAlgn="base" hangingPunct="0">
              <a:spcBef>
                <a:spcPct val="30000"/>
              </a:spcBef>
              <a:spcAft>
                <a:spcPct val="0"/>
              </a:spcAft>
              <a:defRPr sz="1200">
                <a:solidFill>
                  <a:schemeClr val="tx1"/>
                </a:solidFill>
                <a:latin typeface="Times New Roman" pitchFamily="18" charset="0"/>
              </a:defRPr>
            </a:lvl7pPr>
            <a:lvl8pPr marL="3429000" indent="-228600" defTabSz="955675" eaLnBrk="0" fontAlgn="base" hangingPunct="0">
              <a:spcBef>
                <a:spcPct val="30000"/>
              </a:spcBef>
              <a:spcAft>
                <a:spcPct val="0"/>
              </a:spcAft>
              <a:defRPr sz="1200">
                <a:solidFill>
                  <a:schemeClr val="tx1"/>
                </a:solidFill>
                <a:latin typeface="Times New Roman" pitchFamily="18" charset="0"/>
              </a:defRPr>
            </a:lvl8pPr>
            <a:lvl9pPr marL="3886200" indent="-228600" defTabSz="955675"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43D16A03-FDD2-4548-8DDE-F582DD319C41}" type="slidenum">
              <a:rPr lang="de-DE" altLang="de-DE" sz="1300"/>
              <a:pPr algn="r" eaLnBrk="1" hangingPunct="1">
                <a:spcBef>
                  <a:spcPct val="0"/>
                </a:spcBef>
              </a:pPr>
              <a:t>96</a:t>
            </a:fld>
            <a:endParaRPr lang="de-DE" altLang="de-DE" sz="1300" dirty="0"/>
          </a:p>
        </p:txBody>
      </p:sp>
      <p:sp>
        <p:nvSpPr>
          <p:cNvPr id="451587" name="Rectangle 2"/>
          <p:cNvSpPr>
            <a:spLocks noGrp="1" noRot="1" noChangeAspect="1" noChangeArrowheads="1" noTextEdit="1"/>
          </p:cNvSpPr>
          <p:nvPr>
            <p:ph type="sldImg"/>
          </p:nvPr>
        </p:nvSpPr>
        <p:spPr>
          <a:xfrm>
            <a:off x="1227138" y="679450"/>
            <a:ext cx="5294312" cy="3667125"/>
          </a:xfrm>
          <a:ln w="12700" cap="flat">
            <a:solidFill>
              <a:schemeClr val="tx1"/>
            </a:solidFill>
          </a:ln>
        </p:spPr>
      </p:sp>
      <p:sp>
        <p:nvSpPr>
          <p:cNvPr id="451588" name="Rectangle 3"/>
          <p:cNvSpPr>
            <a:spLocks noGrp="1" noChangeArrowheads="1"/>
          </p:cNvSpPr>
          <p:nvPr>
            <p:ph type="body" idx="1"/>
          </p:nvPr>
        </p:nvSpPr>
        <p:spPr>
          <a:xfrm>
            <a:off x="912286" y="4367952"/>
            <a:ext cx="5028538" cy="414246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6" tIns="50627" rIns="99566" bIns="50627"/>
          <a:lstStyle/>
          <a:p>
            <a:pPr eaLnBrk="1" hangingPunct="1">
              <a:spcBef>
                <a:spcPct val="0"/>
              </a:spcBef>
            </a:pPr>
            <a:endParaRPr lang="de-DE" altLang="de-DE" sz="2300" dirty="0"/>
          </a:p>
        </p:txBody>
      </p:sp>
    </p:spTree>
    <p:extLst>
      <p:ext uri="{BB962C8B-B14F-4D97-AF65-F5344CB8AC3E}">
        <p14:creationId xmlns:p14="http://schemas.microsoft.com/office/powerpoint/2010/main" val="183257639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7"/>
          <p:cNvSpPr txBox="1">
            <a:spLocks noGrp="1" noChangeArrowheads="1"/>
          </p:cNvSpPr>
          <p:nvPr/>
        </p:nvSpPr>
        <p:spPr bwMode="auto">
          <a:xfrm>
            <a:off x="3884891" y="8735905"/>
            <a:ext cx="2971508" cy="459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70" tIns="47785" rIns="95570" bIns="47785" anchor="b"/>
          <a:lstStyle>
            <a:lvl1pPr defTabSz="955675">
              <a:spcBef>
                <a:spcPct val="30000"/>
              </a:spcBef>
              <a:defRPr sz="1200">
                <a:solidFill>
                  <a:schemeClr val="tx1"/>
                </a:solidFill>
                <a:latin typeface="Times New Roman" pitchFamily="18" charset="0"/>
              </a:defRPr>
            </a:lvl1pPr>
            <a:lvl2pPr marL="742950" indent="-285750" defTabSz="955675">
              <a:spcBef>
                <a:spcPct val="30000"/>
              </a:spcBef>
              <a:defRPr sz="1200">
                <a:solidFill>
                  <a:schemeClr val="tx1"/>
                </a:solidFill>
                <a:latin typeface="Times New Roman" pitchFamily="18" charset="0"/>
              </a:defRPr>
            </a:lvl2pPr>
            <a:lvl3pPr marL="1143000" indent="-228600" defTabSz="955675">
              <a:spcBef>
                <a:spcPct val="30000"/>
              </a:spcBef>
              <a:defRPr sz="1200">
                <a:solidFill>
                  <a:schemeClr val="tx1"/>
                </a:solidFill>
                <a:latin typeface="Times New Roman" pitchFamily="18" charset="0"/>
              </a:defRPr>
            </a:lvl3pPr>
            <a:lvl4pPr marL="1600200" indent="-228600" defTabSz="955675">
              <a:spcBef>
                <a:spcPct val="30000"/>
              </a:spcBef>
              <a:defRPr sz="1200">
                <a:solidFill>
                  <a:schemeClr val="tx1"/>
                </a:solidFill>
                <a:latin typeface="Times New Roman" pitchFamily="18" charset="0"/>
              </a:defRPr>
            </a:lvl4pPr>
            <a:lvl5pPr marL="2057400" indent="-228600" defTabSz="955675">
              <a:spcBef>
                <a:spcPct val="30000"/>
              </a:spcBef>
              <a:defRPr sz="1200">
                <a:solidFill>
                  <a:schemeClr val="tx1"/>
                </a:solidFill>
                <a:latin typeface="Times New Roman" pitchFamily="18" charset="0"/>
              </a:defRPr>
            </a:lvl5pPr>
            <a:lvl6pPr marL="2514600" indent="-228600" defTabSz="955675" eaLnBrk="0" fontAlgn="base" hangingPunct="0">
              <a:spcBef>
                <a:spcPct val="30000"/>
              </a:spcBef>
              <a:spcAft>
                <a:spcPct val="0"/>
              </a:spcAft>
              <a:defRPr sz="1200">
                <a:solidFill>
                  <a:schemeClr val="tx1"/>
                </a:solidFill>
                <a:latin typeface="Times New Roman" pitchFamily="18" charset="0"/>
              </a:defRPr>
            </a:lvl6pPr>
            <a:lvl7pPr marL="2971800" indent="-228600" defTabSz="955675" eaLnBrk="0" fontAlgn="base" hangingPunct="0">
              <a:spcBef>
                <a:spcPct val="30000"/>
              </a:spcBef>
              <a:spcAft>
                <a:spcPct val="0"/>
              </a:spcAft>
              <a:defRPr sz="1200">
                <a:solidFill>
                  <a:schemeClr val="tx1"/>
                </a:solidFill>
                <a:latin typeface="Times New Roman" pitchFamily="18" charset="0"/>
              </a:defRPr>
            </a:lvl7pPr>
            <a:lvl8pPr marL="3429000" indent="-228600" defTabSz="955675" eaLnBrk="0" fontAlgn="base" hangingPunct="0">
              <a:spcBef>
                <a:spcPct val="30000"/>
              </a:spcBef>
              <a:spcAft>
                <a:spcPct val="0"/>
              </a:spcAft>
              <a:defRPr sz="1200">
                <a:solidFill>
                  <a:schemeClr val="tx1"/>
                </a:solidFill>
                <a:latin typeface="Times New Roman" pitchFamily="18" charset="0"/>
              </a:defRPr>
            </a:lvl8pPr>
            <a:lvl9pPr marL="3886200" indent="-228600" defTabSz="955675"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545DDD47-1D35-48D6-AD4E-2F8216772F2A}" type="slidenum">
              <a:rPr lang="de-DE" altLang="de-DE" sz="1300"/>
              <a:pPr algn="r" eaLnBrk="1" hangingPunct="1">
                <a:spcBef>
                  <a:spcPct val="0"/>
                </a:spcBef>
              </a:pPr>
              <a:t>97</a:t>
            </a:fld>
            <a:endParaRPr lang="de-DE" altLang="de-DE" sz="1300" dirty="0"/>
          </a:p>
        </p:txBody>
      </p:sp>
      <p:sp>
        <p:nvSpPr>
          <p:cNvPr id="452611" name="Rectangle 2"/>
          <p:cNvSpPr>
            <a:spLocks noGrp="1" noRot="1" noChangeAspect="1" noChangeArrowheads="1" noTextEdit="1"/>
          </p:cNvSpPr>
          <p:nvPr>
            <p:ph type="sldImg"/>
          </p:nvPr>
        </p:nvSpPr>
        <p:spPr>
          <a:xfrm>
            <a:off x="1227138" y="679450"/>
            <a:ext cx="5294312" cy="3667125"/>
          </a:xfrm>
          <a:ln w="12700" cap="flat">
            <a:solidFill>
              <a:schemeClr val="tx1"/>
            </a:solidFill>
          </a:ln>
        </p:spPr>
      </p:sp>
      <p:sp>
        <p:nvSpPr>
          <p:cNvPr id="452612" name="Rectangle 3"/>
          <p:cNvSpPr>
            <a:spLocks noGrp="1" noChangeArrowheads="1"/>
          </p:cNvSpPr>
          <p:nvPr>
            <p:ph type="body" idx="1"/>
          </p:nvPr>
        </p:nvSpPr>
        <p:spPr>
          <a:xfrm>
            <a:off x="912286" y="4367952"/>
            <a:ext cx="5028538" cy="414246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6" tIns="50627" rIns="99566" bIns="50627"/>
          <a:lstStyle/>
          <a:p>
            <a:pPr eaLnBrk="1" hangingPunct="1">
              <a:spcBef>
                <a:spcPct val="0"/>
              </a:spcBef>
            </a:pPr>
            <a:endParaRPr lang="de-DE" altLang="de-DE" sz="2300" dirty="0"/>
          </a:p>
        </p:txBody>
      </p:sp>
    </p:spTree>
    <p:extLst>
      <p:ext uri="{BB962C8B-B14F-4D97-AF65-F5344CB8AC3E}">
        <p14:creationId xmlns:p14="http://schemas.microsoft.com/office/powerpoint/2010/main" val="26858083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Folienbildplatzhalter 1"/>
          <p:cNvSpPr>
            <a:spLocks noGrp="1" noRot="1" noChangeAspect="1" noTextEdit="1"/>
          </p:cNvSpPr>
          <p:nvPr>
            <p:ph type="sldImg"/>
          </p:nvPr>
        </p:nvSpPr>
        <p:spPr>
          <a:ln/>
        </p:spPr>
      </p:sp>
      <p:sp>
        <p:nvSpPr>
          <p:cNvPr id="28877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Arial" panose="020B0604020202020204" pitchFamily="34" charset="0"/>
            </a:endParaRPr>
          </a:p>
        </p:txBody>
      </p:sp>
      <p:sp>
        <p:nvSpPr>
          <p:cNvPr id="28877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1600" b="1">
                <a:solidFill>
                  <a:schemeClr val="tx1"/>
                </a:solidFill>
                <a:latin typeface="Arial" panose="020B0604020202020204" pitchFamily="34" charset="0"/>
              </a:defRPr>
            </a:lvl1pPr>
            <a:lvl2pPr marL="742950" indent="-285750" defTabSz="920750">
              <a:defRPr sz="1600" b="1">
                <a:solidFill>
                  <a:schemeClr val="tx1"/>
                </a:solidFill>
                <a:latin typeface="Arial" panose="020B0604020202020204" pitchFamily="34" charset="0"/>
              </a:defRPr>
            </a:lvl2pPr>
            <a:lvl3pPr marL="1143000" indent="-228600" defTabSz="920750">
              <a:defRPr sz="1600" b="1">
                <a:solidFill>
                  <a:schemeClr val="tx1"/>
                </a:solidFill>
                <a:latin typeface="Arial" panose="020B0604020202020204" pitchFamily="34" charset="0"/>
              </a:defRPr>
            </a:lvl3pPr>
            <a:lvl4pPr marL="1600200" indent="-228600" defTabSz="920750">
              <a:defRPr sz="1600" b="1">
                <a:solidFill>
                  <a:schemeClr val="tx1"/>
                </a:solidFill>
                <a:latin typeface="Arial" panose="020B0604020202020204" pitchFamily="34" charset="0"/>
              </a:defRPr>
            </a:lvl4pPr>
            <a:lvl5pPr marL="2057400" indent="-228600" defTabSz="920750">
              <a:defRPr sz="1600" b="1">
                <a:solidFill>
                  <a:schemeClr val="tx1"/>
                </a:solidFill>
                <a:latin typeface="Arial" panose="020B0604020202020204" pitchFamily="34" charset="0"/>
              </a:defRPr>
            </a:lvl5pPr>
            <a:lvl6pPr marL="2514600" indent="-228600" defTabSz="920750" eaLnBrk="0" fontAlgn="base" hangingPunct="0">
              <a:spcBef>
                <a:spcPct val="0"/>
              </a:spcBef>
              <a:spcAft>
                <a:spcPct val="0"/>
              </a:spcAft>
              <a:defRPr sz="1600" b="1">
                <a:solidFill>
                  <a:schemeClr val="tx1"/>
                </a:solidFill>
                <a:latin typeface="Arial" panose="020B0604020202020204" pitchFamily="34" charset="0"/>
              </a:defRPr>
            </a:lvl6pPr>
            <a:lvl7pPr marL="2971800" indent="-228600" defTabSz="920750" eaLnBrk="0" fontAlgn="base" hangingPunct="0">
              <a:spcBef>
                <a:spcPct val="0"/>
              </a:spcBef>
              <a:spcAft>
                <a:spcPct val="0"/>
              </a:spcAft>
              <a:defRPr sz="1600" b="1">
                <a:solidFill>
                  <a:schemeClr val="tx1"/>
                </a:solidFill>
                <a:latin typeface="Arial" panose="020B0604020202020204" pitchFamily="34" charset="0"/>
              </a:defRPr>
            </a:lvl7pPr>
            <a:lvl8pPr marL="3429000" indent="-228600" defTabSz="920750" eaLnBrk="0" fontAlgn="base" hangingPunct="0">
              <a:spcBef>
                <a:spcPct val="0"/>
              </a:spcBef>
              <a:spcAft>
                <a:spcPct val="0"/>
              </a:spcAft>
              <a:defRPr sz="1600" b="1">
                <a:solidFill>
                  <a:schemeClr val="tx1"/>
                </a:solidFill>
                <a:latin typeface="Arial" panose="020B0604020202020204" pitchFamily="34" charset="0"/>
              </a:defRPr>
            </a:lvl8pPr>
            <a:lvl9pPr marL="3886200" indent="-228600" defTabSz="920750" eaLnBrk="0" fontAlgn="base" hangingPunct="0">
              <a:spcBef>
                <a:spcPct val="0"/>
              </a:spcBef>
              <a:spcAft>
                <a:spcPct val="0"/>
              </a:spcAft>
              <a:defRPr sz="1600" b="1">
                <a:solidFill>
                  <a:schemeClr val="tx1"/>
                </a:solidFill>
                <a:latin typeface="Arial" panose="020B0604020202020204" pitchFamily="34" charset="0"/>
              </a:defRPr>
            </a:lvl9pPr>
          </a:lstStyle>
          <a:p>
            <a:fld id="{ECE26459-8309-4F0D-89FE-080EA6C94DE0}" type="slidenum">
              <a:rPr lang="en-GB" altLang="de-DE" sz="1200" b="0"/>
              <a:pPr/>
              <a:t>98</a:t>
            </a:fld>
            <a:endParaRPr lang="en-GB" altLang="de-DE" sz="1200" b="0" dirty="0"/>
          </a:p>
        </p:txBody>
      </p:sp>
    </p:spTree>
    <p:extLst>
      <p:ext uri="{BB962C8B-B14F-4D97-AF65-F5344CB8AC3E}">
        <p14:creationId xmlns:p14="http://schemas.microsoft.com/office/powerpoint/2010/main" val="17783076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Folienbildplatzhalter 1"/>
          <p:cNvSpPr>
            <a:spLocks noGrp="1" noRot="1" noChangeAspect="1" noTextEdit="1"/>
          </p:cNvSpPr>
          <p:nvPr>
            <p:ph type="sldImg"/>
          </p:nvPr>
        </p:nvSpPr>
        <p:spPr>
          <a:ln/>
        </p:spPr>
      </p:sp>
      <p:sp>
        <p:nvSpPr>
          <p:cNvPr id="28979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Arial" panose="020B0604020202020204" pitchFamily="34" charset="0"/>
            </a:endParaRPr>
          </a:p>
        </p:txBody>
      </p:sp>
      <p:sp>
        <p:nvSpPr>
          <p:cNvPr id="28979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1600" b="1">
                <a:solidFill>
                  <a:schemeClr val="tx1"/>
                </a:solidFill>
                <a:latin typeface="Arial" panose="020B0604020202020204" pitchFamily="34" charset="0"/>
              </a:defRPr>
            </a:lvl1pPr>
            <a:lvl2pPr marL="742950" indent="-285750" defTabSz="920750">
              <a:defRPr sz="1600" b="1">
                <a:solidFill>
                  <a:schemeClr val="tx1"/>
                </a:solidFill>
                <a:latin typeface="Arial" panose="020B0604020202020204" pitchFamily="34" charset="0"/>
              </a:defRPr>
            </a:lvl2pPr>
            <a:lvl3pPr marL="1143000" indent="-228600" defTabSz="920750">
              <a:defRPr sz="1600" b="1">
                <a:solidFill>
                  <a:schemeClr val="tx1"/>
                </a:solidFill>
                <a:latin typeface="Arial" panose="020B0604020202020204" pitchFamily="34" charset="0"/>
              </a:defRPr>
            </a:lvl3pPr>
            <a:lvl4pPr marL="1600200" indent="-228600" defTabSz="920750">
              <a:defRPr sz="1600" b="1">
                <a:solidFill>
                  <a:schemeClr val="tx1"/>
                </a:solidFill>
                <a:latin typeface="Arial" panose="020B0604020202020204" pitchFamily="34" charset="0"/>
              </a:defRPr>
            </a:lvl4pPr>
            <a:lvl5pPr marL="2057400" indent="-228600" defTabSz="920750">
              <a:defRPr sz="1600" b="1">
                <a:solidFill>
                  <a:schemeClr val="tx1"/>
                </a:solidFill>
                <a:latin typeface="Arial" panose="020B0604020202020204" pitchFamily="34" charset="0"/>
              </a:defRPr>
            </a:lvl5pPr>
            <a:lvl6pPr marL="2514600" indent="-228600" defTabSz="920750" eaLnBrk="0" fontAlgn="base" hangingPunct="0">
              <a:spcBef>
                <a:spcPct val="0"/>
              </a:spcBef>
              <a:spcAft>
                <a:spcPct val="0"/>
              </a:spcAft>
              <a:defRPr sz="1600" b="1">
                <a:solidFill>
                  <a:schemeClr val="tx1"/>
                </a:solidFill>
                <a:latin typeface="Arial" panose="020B0604020202020204" pitchFamily="34" charset="0"/>
              </a:defRPr>
            </a:lvl6pPr>
            <a:lvl7pPr marL="2971800" indent="-228600" defTabSz="920750" eaLnBrk="0" fontAlgn="base" hangingPunct="0">
              <a:spcBef>
                <a:spcPct val="0"/>
              </a:spcBef>
              <a:spcAft>
                <a:spcPct val="0"/>
              </a:spcAft>
              <a:defRPr sz="1600" b="1">
                <a:solidFill>
                  <a:schemeClr val="tx1"/>
                </a:solidFill>
                <a:latin typeface="Arial" panose="020B0604020202020204" pitchFamily="34" charset="0"/>
              </a:defRPr>
            </a:lvl7pPr>
            <a:lvl8pPr marL="3429000" indent="-228600" defTabSz="920750" eaLnBrk="0" fontAlgn="base" hangingPunct="0">
              <a:spcBef>
                <a:spcPct val="0"/>
              </a:spcBef>
              <a:spcAft>
                <a:spcPct val="0"/>
              </a:spcAft>
              <a:defRPr sz="1600" b="1">
                <a:solidFill>
                  <a:schemeClr val="tx1"/>
                </a:solidFill>
                <a:latin typeface="Arial" panose="020B0604020202020204" pitchFamily="34" charset="0"/>
              </a:defRPr>
            </a:lvl8pPr>
            <a:lvl9pPr marL="3886200" indent="-228600" defTabSz="920750" eaLnBrk="0" fontAlgn="base" hangingPunct="0">
              <a:spcBef>
                <a:spcPct val="0"/>
              </a:spcBef>
              <a:spcAft>
                <a:spcPct val="0"/>
              </a:spcAft>
              <a:defRPr sz="1600" b="1">
                <a:solidFill>
                  <a:schemeClr val="tx1"/>
                </a:solidFill>
                <a:latin typeface="Arial" panose="020B0604020202020204" pitchFamily="34" charset="0"/>
              </a:defRPr>
            </a:lvl9pPr>
          </a:lstStyle>
          <a:p>
            <a:fld id="{14CB2623-58CA-46F8-A50D-B31FAF716B85}" type="slidenum">
              <a:rPr lang="en-GB" altLang="de-DE" sz="1200" b="0"/>
              <a:pPr/>
              <a:t>99</a:t>
            </a:fld>
            <a:endParaRPr lang="en-GB" altLang="de-DE" sz="1200" b="0" dirty="0"/>
          </a:p>
        </p:txBody>
      </p:sp>
    </p:spTree>
    <p:extLst>
      <p:ext uri="{BB962C8B-B14F-4D97-AF65-F5344CB8AC3E}">
        <p14:creationId xmlns:p14="http://schemas.microsoft.com/office/powerpoint/2010/main" val="363072303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09613" y="744538"/>
            <a:ext cx="5376862" cy="3722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C5670111-1923-45F2-8CBB-2A8C8BF1B239}" type="slidenum">
              <a:rPr lang="de-DE" smtClean="0"/>
              <a:pPr>
                <a:defRPr/>
              </a:pPr>
              <a:t>100</a:t>
            </a:fld>
            <a:endParaRPr lang="de-DE"/>
          </a:p>
        </p:txBody>
      </p:sp>
    </p:spTree>
    <p:extLst>
      <p:ext uri="{BB962C8B-B14F-4D97-AF65-F5344CB8AC3E}">
        <p14:creationId xmlns:p14="http://schemas.microsoft.com/office/powerpoint/2010/main" val="2848519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7852">
              <a:defRPr kumimoji="1" b="1">
                <a:solidFill>
                  <a:srgbClr val="000000"/>
                </a:solidFill>
                <a:latin typeface="Arial" charset="0"/>
              </a:defRPr>
            </a:lvl1pPr>
            <a:lvl2pPr marL="714495" indent="-274806" defTabSz="877852">
              <a:defRPr kumimoji="1" b="1">
                <a:solidFill>
                  <a:srgbClr val="000000"/>
                </a:solidFill>
                <a:latin typeface="Arial" charset="0"/>
              </a:defRPr>
            </a:lvl2pPr>
            <a:lvl3pPr marL="1099223" indent="-219845" defTabSz="877852">
              <a:defRPr kumimoji="1" b="1">
                <a:solidFill>
                  <a:srgbClr val="000000"/>
                </a:solidFill>
                <a:latin typeface="Arial" charset="0"/>
              </a:defRPr>
            </a:lvl3pPr>
            <a:lvl4pPr marL="1538912" indent="-219845" defTabSz="877852">
              <a:defRPr kumimoji="1" b="1">
                <a:solidFill>
                  <a:srgbClr val="000000"/>
                </a:solidFill>
                <a:latin typeface="Arial" charset="0"/>
              </a:defRPr>
            </a:lvl4pPr>
            <a:lvl5pPr marL="1978602" indent="-219845" defTabSz="877852">
              <a:defRPr kumimoji="1" b="1">
                <a:solidFill>
                  <a:srgbClr val="000000"/>
                </a:solidFill>
                <a:latin typeface="Arial" charset="0"/>
              </a:defRPr>
            </a:lvl5pPr>
            <a:lvl6pPr marL="2418291" indent="-219845" defTabSz="877852" eaLnBrk="0" fontAlgn="base" hangingPunct="0">
              <a:spcBef>
                <a:spcPct val="50000"/>
              </a:spcBef>
              <a:spcAft>
                <a:spcPct val="0"/>
              </a:spcAft>
              <a:defRPr kumimoji="1" b="1">
                <a:solidFill>
                  <a:srgbClr val="000000"/>
                </a:solidFill>
                <a:latin typeface="Arial" charset="0"/>
              </a:defRPr>
            </a:lvl6pPr>
            <a:lvl7pPr marL="2857980" indent="-219845" defTabSz="877852" eaLnBrk="0" fontAlgn="base" hangingPunct="0">
              <a:spcBef>
                <a:spcPct val="50000"/>
              </a:spcBef>
              <a:spcAft>
                <a:spcPct val="0"/>
              </a:spcAft>
              <a:defRPr kumimoji="1" b="1">
                <a:solidFill>
                  <a:srgbClr val="000000"/>
                </a:solidFill>
                <a:latin typeface="Arial" charset="0"/>
              </a:defRPr>
            </a:lvl7pPr>
            <a:lvl8pPr marL="3297669" indent="-219845" defTabSz="877852" eaLnBrk="0" fontAlgn="base" hangingPunct="0">
              <a:spcBef>
                <a:spcPct val="50000"/>
              </a:spcBef>
              <a:spcAft>
                <a:spcPct val="0"/>
              </a:spcAft>
              <a:defRPr kumimoji="1" b="1">
                <a:solidFill>
                  <a:srgbClr val="000000"/>
                </a:solidFill>
                <a:latin typeface="Arial" charset="0"/>
              </a:defRPr>
            </a:lvl8pPr>
            <a:lvl9pPr marL="3737359" indent="-219845" defTabSz="877852" eaLnBrk="0" fontAlgn="base" hangingPunct="0">
              <a:spcBef>
                <a:spcPct val="50000"/>
              </a:spcBef>
              <a:spcAft>
                <a:spcPct val="0"/>
              </a:spcAft>
              <a:defRPr kumimoji="1" b="1">
                <a:solidFill>
                  <a:srgbClr val="000000"/>
                </a:solidFill>
                <a:latin typeface="Arial" charset="0"/>
              </a:defRPr>
            </a:lvl9pPr>
          </a:lstStyle>
          <a:p>
            <a:fld id="{4C793006-4D72-4D5F-BF56-574C9420EF5E}" type="slidenum">
              <a:rPr kumimoji="0" lang="de-DE" altLang="de-DE" b="0" smtClean="0">
                <a:solidFill>
                  <a:schemeClr val="tx1"/>
                </a:solidFill>
              </a:rPr>
              <a:pPr/>
              <a:t>9</a:t>
            </a:fld>
            <a:endParaRPr kumimoji="0" lang="de-DE" altLang="de-DE" b="0" dirty="0">
              <a:solidFill>
                <a:schemeClr val="tx1"/>
              </a:solidFill>
            </a:endParaRPr>
          </a:p>
        </p:txBody>
      </p:sp>
      <p:sp>
        <p:nvSpPr>
          <p:cNvPr id="537603" name="Rectangle 2"/>
          <p:cNvSpPr>
            <a:spLocks noGrp="1" noRot="1" noChangeAspect="1" noChangeArrowheads="1" noTextEdit="1"/>
          </p:cNvSpPr>
          <p:nvPr>
            <p:ph type="sldImg"/>
          </p:nvPr>
        </p:nvSpPr>
        <p:spPr>
          <a:xfrm>
            <a:off x="744538" y="941388"/>
            <a:ext cx="5351462" cy="3706812"/>
          </a:xfrm>
          <a:ln/>
        </p:spPr>
      </p:sp>
      <p:sp>
        <p:nvSpPr>
          <p:cNvPr id="537604" name="Rectangle 3"/>
          <p:cNvSpPr>
            <a:spLocks noGrp="1" noChangeArrowheads="1"/>
          </p:cNvSpPr>
          <p:nvPr>
            <p:ph type="body" idx="1"/>
          </p:nvPr>
        </p:nvSpPr>
        <p:spPr>
          <a:xfrm>
            <a:off x="906435" y="4722980"/>
            <a:ext cx="4983218" cy="448648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dirty="0">
              <a:latin typeface="Arial" charset="0"/>
            </a:endParaRPr>
          </a:p>
        </p:txBody>
      </p:sp>
    </p:spTree>
    <p:extLst>
      <p:ext uri="{BB962C8B-B14F-4D97-AF65-F5344CB8AC3E}">
        <p14:creationId xmlns:p14="http://schemas.microsoft.com/office/powerpoint/2010/main" val="285554127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09613" y="744538"/>
            <a:ext cx="5376862" cy="3722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C5670111-1923-45F2-8CBB-2A8C8BF1B239}" type="slidenum">
              <a:rPr lang="de-DE" smtClean="0"/>
              <a:pPr>
                <a:defRPr/>
              </a:pPr>
              <a:t>101</a:t>
            </a:fld>
            <a:endParaRPr lang="de-DE"/>
          </a:p>
        </p:txBody>
      </p:sp>
    </p:spTree>
    <p:extLst>
      <p:ext uri="{BB962C8B-B14F-4D97-AF65-F5344CB8AC3E}">
        <p14:creationId xmlns:p14="http://schemas.microsoft.com/office/powerpoint/2010/main" val="20852105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Folienbildplatzhalter 1"/>
          <p:cNvSpPr>
            <a:spLocks noGrp="1" noRot="1" noChangeAspect="1" noTextEdit="1"/>
          </p:cNvSpPr>
          <p:nvPr>
            <p:ph type="sldImg"/>
          </p:nvPr>
        </p:nvSpPr>
        <p:spPr>
          <a:xfrm>
            <a:off x="755650" y="723900"/>
            <a:ext cx="5213350" cy="3609975"/>
          </a:xfrm>
          <a:ln/>
        </p:spPr>
      </p:sp>
      <p:sp>
        <p:nvSpPr>
          <p:cNvPr id="46285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Arial" pitchFamily="34" charset="0"/>
            </a:endParaRPr>
          </a:p>
        </p:txBody>
      </p:sp>
      <p:sp>
        <p:nvSpPr>
          <p:cNvPr id="46285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1600" b="1">
                <a:solidFill>
                  <a:schemeClr val="tx1"/>
                </a:solidFill>
                <a:latin typeface="Arial" pitchFamily="34" charset="0"/>
              </a:defRPr>
            </a:lvl1pPr>
            <a:lvl2pPr marL="742950" indent="-285750" defTabSz="920750">
              <a:defRPr sz="1600" b="1">
                <a:solidFill>
                  <a:schemeClr val="tx1"/>
                </a:solidFill>
                <a:latin typeface="Arial" pitchFamily="34" charset="0"/>
              </a:defRPr>
            </a:lvl2pPr>
            <a:lvl3pPr marL="1143000" indent="-228600" defTabSz="920750">
              <a:defRPr sz="1600" b="1">
                <a:solidFill>
                  <a:schemeClr val="tx1"/>
                </a:solidFill>
                <a:latin typeface="Arial" pitchFamily="34" charset="0"/>
              </a:defRPr>
            </a:lvl3pPr>
            <a:lvl4pPr marL="1600200" indent="-228600" defTabSz="920750">
              <a:defRPr sz="1600" b="1">
                <a:solidFill>
                  <a:schemeClr val="tx1"/>
                </a:solidFill>
                <a:latin typeface="Arial" pitchFamily="34" charset="0"/>
              </a:defRPr>
            </a:lvl4pPr>
            <a:lvl5pPr marL="2057400" indent="-228600" defTabSz="920750">
              <a:defRPr sz="1600" b="1">
                <a:solidFill>
                  <a:schemeClr val="tx1"/>
                </a:solidFill>
                <a:latin typeface="Arial" pitchFamily="34" charset="0"/>
              </a:defRPr>
            </a:lvl5pPr>
            <a:lvl6pPr marL="2514600" indent="-228600" defTabSz="920750" eaLnBrk="0" fontAlgn="base" hangingPunct="0">
              <a:spcBef>
                <a:spcPct val="0"/>
              </a:spcBef>
              <a:spcAft>
                <a:spcPct val="0"/>
              </a:spcAft>
              <a:defRPr sz="1600" b="1">
                <a:solidFill>
                  <a:schemeClr val="tx1"/>
                </a:solidFill>
                <a:latin typeface="Arial" pitchFamily="34" charset="0"/>
              </a:defRPr>
            </a:lvl6pPr>
            <a:lvl7pPr marL="2971800" indent="-228600" defTabSz="920750" eaLnBrk="0" fontAlgn="base" hangingPunct="0">
              <a:spcBef>
                <a:spcPct val="0"/>
              </a:spcBef>
              <a:spcAft>
                <a:spcPct val="0"/>
              </a:spcAft>
              <a:defRPr sz="1600" b="1">
                <a:solidFill>
                  <a:schemeClr val="tx1"/>
                </a:solidFill>
                <a:latin typeface="Arial" pitchFamily="34" charset="0"/>
              </a:defRPr>
            </a:lvl7pPr>
            <a:lvl8pPr marL="3429000" indent="-228600" defTabSz="920750" eaLnBrk="0" fontAlgn="base" hangingPunct="0">
              <a:spcBef>
                <a:spcPct val="0"/>
              </a:spcBef>
              <a:spcAft>
                <a:spcPct val="0"/>
              </a:spcAft>
              <a:defRPr sz="1600" b="1">
                <a:solidFill>
                  <a:schemeClr val="tx1"/>
                </a:solidFill>
                <a:latin typeface="Arial" pitchFamily="34" charset="0"/>
              </a:defRPr>
            </a:lvl8pPr>
            <a:lvl9pPr marL="3886200" indent="-228600" defTabSz="920750" eaLnBrk="0" fontAlgn="base" hangingPunct="0">
              <a:spcBef>
                <a:spcPct val="0"/>
              </a:spcBef>
              <a:spcAft>
                <a:spcPct val="0"/>
              </a:spcAft>
              <a:defRPr sz="1600" b="1">
                <a:solidFill>
                  <a:schemeClr val="tx1"/>
                </a:solidFill>
                <a:latin typeface="Arial" pitchFamily="34" charset="0"/>
              </a:defRPr>
            </a:lvl9pPr>
          </a:lstStyle>
          <a:p>
            <a:fld id="{C87391D0-4604-41F5-8932-113AB1E86DF5}" type="slidenum">
              <a:rPr lang="de-DE" altLang="de-DE" sz="1200" b="0"/>
              <a:pPr/>
              <a:t>105</a:t>
            </a:fld>
            <a:endParaRPr lang="de-DE" altLang="de-DE" sz="1200" b="0"/>
          </a:p>
        </p:txBody>
      </p:sp>
    </p:spTree>
    <p:extLst>
      <p:ext uri="{BB962C8B-B14F-4D97-AF65-F5344CB8AC3E}">
        <p14:creationId xmlns:p14="http://schemas.microsoft.com/office/powerpoint/2010/main" val="371998855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32D59FF-049A-4172-A3B5-F34226746782}" type="slidenum">
              <a:rPr lang="de-DE" smtClean="0"/>
              <a:pPr/>
              <a:t>106</a:t>
            </a:fld>
            <a:endParaRPr lang="de-DE" dirty="0"/>
          </a:p>
        </p:txBody>
      </p:sp>
    </p:spTree>
    <p:extLst>
      <p:ext uri="{BB962C8B-B14F-4D97-AF65-F5344CB8AC3E}">
        <p14:creationId xmlns:p14="http://schemas.microsoft.com/office/powerpoint/2010/main" val="259767355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32D59FF-049A-4172-A3B5-F34226746782}" type="slidenum">
              <a:rPr lang="de-DE" smtClean="0"/>
              <a:pPr/>
              <a:t>107</a:t>
            </a:fld>
            <a:endParaRPr lang="de-DE" dirty="0"/>
          </a:p>
        </p:txBody>
      </p:sp>
    </p:spTree>
    <p:extLst>
      <p:ext uri="{BB962C8B-B14F-4D97-AF65-F5344CB8AC3E}">
        <p14:creationId xmlns:p14="http://schemas.microsoft.com/office/powerpoint/2010/main" val="259767355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32D59FF-049A-4172-A3B5-F34226746782}" type="slidenum">
              <a:rPr lang="de-DE" smtClean="0"/>
              <a:pPr/>
              <a:t>108</a:t>
            </a:fld>
            <a:endParaRPr lang="de-DE" dirty="0"/>
          </a:p>
        </p:txBody>
      </p:sp>
    </p:spTree>
    <p:extLst>
      <p:ext uri="{BB962C8B-B14F-4D97-AF65-F5344CB8AC3E}">
        <p14:creationId xmlns:p14="http://schemas.microsoft.com/office/powerpoint/2010/main" val="259767355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3255B1-4957-C4DE-87B1-84DD996D4BE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517B8D7-95FA-9C1D-8BCA-B83B167595B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5C5E3F29-CD24-775A-4519-AEC2B7CD9087}"/>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D3DD114F-1891-5DBE-A588-4D97D0D803AA}"/>
              </a:ext>
            </a:extLst>
          </p:cNvPr>
          <p:cNvSpPr>
            <a:spLocks noGrp="1"/>
          </p:cNvSpPr>
          <p:nvPr>
            <p:ph type="sldNum" sz="quarter" idx="10"/>
          </p:nvPr>
        </p:nvSpPr>
        <p:spPr/>
        <p:txBody>
          <a:bodyPr/>
          <a:lstStyle/>
          <a:p>
            <a:fld id="{132D59FF-049A-4172-A3B5-F34226746782}" type="slidenum">
              <a:rPr lang="de-DE" smtClean="0"/>
              <a:pPr/>
              <a:t>109</a:t>
            </a:fld>
            <a:endParaRPr lang="de-DE" dirty="0"/>
          </a:p>
        </p:txBody>
      </p:sp>
    </p:spTree>
    <p:extLst>
      <p:ext uri="{BB962C8B-B14F-4D97-AF65-F5344CB8AC3E}">
        <p14:creationId xmlns:p14="http://schemas.microsoft.com/office/powerpoint/2010/main" val="400770785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81A6C-386D-44FF-1687-B087F8C5F7D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75C0B6A-225D-0EA3-DE83-96410A09986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5FC2F9F-EA04-C990-EB5F-ED28A14CF844}"/>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D6FE1CB7-3A25-0CD6-53C5-75BDDDE08568}"/>
              </a:ext>
            </a:extLst>
          </p:cNvPr>
          <p:cNvSpPr>
            <a:spLocks noGrp="1"/>
          </p:cNvSpPr>
          <p:nvPr>
            <p:ph type="sldNum" sz="quarter" idx="10"/>
          </p:nvPr>
        </p:nvSpPr>
        <p:spPr/>
        <p:txBody>
          <a:bodyPr/>
          <a:lstStyle/>
          <a:p>
            <a:fld id="{132D59FF-049A-4172-A3B5-F34226746782}" type="slidenum">
              <a:rPr lang="de-DE" smtClean="0"/>
              <a:pPr/>
              <a:t>110</a:t>
            </a:fld>
            <a:endParaRPr lang="de-DE" dirty="0"/>
          </a:p>
        </p:txBody>
      </p:sp>
    </p:spTree>
    <p:extLst>
      <p:ext uri="{BB962C8B-B14F-4D97-AF65-F5344CB8AC3E}">
        <p14:creationId xmlns:p14="http://schemas.microsoft.com/office/powerpoint/2010/main" val="51727583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Folienbildplatzhalter 1"/>
          <p:cNvSpPr>
            <a:spLocks noGrp="1" noRot="1" noChangeAspect="1" noTextEdit="1"/>
          </p:cNvSpPr>
          <p:nvPr>
            <p:ph type="sldImg"/>
          </p:nvPr>
        </p:nvSpPr>
        <p:spPr bwMode="auto">
          <a:xfrm>
            <a:off x="709613" y="742950"/>
            <a:ext cx="5376862"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261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dirty="0"/>
          </a:p>
        </p:txBody>
      </p:sp>
      <p:sp>
        <p:nvSpPr>
          <p:cNvPr id="45261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92490" eaLnBrk="0" hangingPunct="0">
              <a:spcBef>
                <a:spcPct val="30000"/>
              </a:spcBef>
              <a:defRPr sz="1400">
                <a:solidFill>
                  <a:schemeClr val="tx1"/>
                </a:solidFill>
                <a:latin typeface="Calibri" pitchFamily="34" charset="0"/>
              </a:defRPr>
            </a:lvl1pPr>
            <a:lvl2pPr marL="716798" indent="-275692" defTabSz="992490" eaLnBrk="0" hangingPunct="0">
              <a:spcBef>
                <a:spcPct val="30000"/>
              </a:spcBef>
              <a:defRPr sz="1400">
                <a:solidFill>
                  <a:schemeClr val="tx1"/>
                </a:solidFill>
                <a:latin typeface="Calibri" pitchFamily="34" charset="0"/>
              </a:defRPr>
            </a:lvl2pPr>
            <a:lvl3pPr marL="1102766" indent="-220553" defTabSz="992490" eaLnBrk="0" hangingPunct="0">
              <a:spcBef>
                <a:spcPct val="30000"/>
              </a:spcBef>
              <a:defRPr sz="1400">
                <a:solidFill>
                  <a:schemeClr val="tx1"/>
                </a:solidFill>
                <a:latin typeface="Calibri" pitchFamily="34" charset="0"/>
              </a:defRPr>
            </a:lvl3pPr>
            <a:lvl4pPr marL="1543873" indent="-220553" defTabSz="992490" eaLnBrk="0" hangingPunct="0">
              <a:spcBef>
                <a:spcPct val="30000"/>
              </a:spcBef>
              <a:defRPr sz="1400">
                <a:solidFill>
                  <a:schemeClr val="tx1"/>
                </a:solidFill>
                <a:latin typeface="Calibri" pitchFamily="34" charset="0"/>
              </a:defRPr>
            </a:lvl4pPr>
            <a:lvl5pPr defTabSz="992490" eaLnBrk="0" hangingPunct="0">
              <a:spcBef>
                <a:spcPct val="30000"/>
              </a:spcBef>
              <a:defRPr sz="1400">
                <a:solidFill>
                  <a:schemeClr val="tx1"/>
                </a:solidFill>
                <a:latin typeface="Calibri" pitchFamily="34" charset="0"/>
              </a:defRPr>
            </a:lvl5pPr>
            <a:lvl6pPr marL="2426086" indent="-220553" defTabSz="992490" eaLnBrk="0" fontAlgn="base" hangingPunct="0">
              <a:spcBef>
                <a:spcPct val="30000"/>
              </a:spcBef>
              <a:spcAft>
                <a:spcPct val="0"/>
              </a:spcAft>
              <a:defRPr sz="1400">
                <a:solidFill>
                  <a:schemeClr val="tx1"/>
                </a:solidFill>
                <a:latin typeface="Calibri" pitchFamily="34" charset="0"/>
              </a:defRPr>
            </a:lvl6pPr>
            <a:lvl7pPr marL="2867193" indent="-220553" defTabSz="992490" eaLnBrk="0" fontAlgn="base" hangingPunct="0">
              <a:spcBef>
                <a:spcPct val="30000"/>
              </a:spcBef>
              <a:spcAft>
                <a:spcPct val="0"/>
              </a:spcAft>
              <a:defRPr sz="1400">
                <a:solidFill>
                  <a:schemeClr val="tx1"/>
                </a:solidFill>
                <a:latin typeface="Calibri" pitchFamily="34" charset="0"/>
              </a:defRPr>
            </a:lvl7pPr>
            <a:lvl8pPr marL="3308299" indent="-220553" defTabSz="992490" eaLnBrk="0" fontAlgn="base" hangingPunct="0">
              <a:spcBef>
                <a:spcPct val="30000"/>
              </a:spcBef>
              <a:spcAft>
                <a:spcPct val="0"/>
              </a:spcAft>
              <a:defRPr sz="1400">
                <a:solidFill>
                  <a:schemeClr val="tx1"/>
                </a:solidFill>
                <a:latin typeface="Calibri" pitchFamily="34" charset="0"/>
              </a:defRPr>
            </a:lvl8pPr>
            <a:lvl9pPr marL="3749406" indent="-220553" defTabSz="992490" eaLnBrk="0" fontAlgn="base" hangingPunct="0">
              <a:spcBef>
                <a:spcPct val="30000"/>
              </a:spcBef>
              <a:spcAft>
                <a:spcPct val="0"/>
              </a:spcAft>
              <a:defRPr sz="1400">
                <a:solidFill>
                  <a:schemeClr val="tx1"/>
                </a:solidFill>
                <a:latin typeface="Calibri" pitchFamily="34" charset="0"/>
              </a:defRPr>
            </a:lvl9pPr>
          </a:lstStyle>
          <a:p>
            <a:pPr eaLnBrk="1" fontAlgn="base" hangingPunct="1">
              <a:spcBef>
                <a:spcPct val="0"/>
              </a:spcBef>
              <a:spcAft>
                <a:spcPct val="0"/>
              </a:spcAft>
            </a:pPr>
            <a:fld id="{BDC2D85C-482B-42BA-A47A-F15F3CC54FC5}" type="slidenum">
              <a:rPr lang="de-DE" altLang="de-DE" sz="1300">
                <a:solidFill>
                  <a:srgbClr val="000000"/>
                </a:solidFill>
                <a:cs typeface="Arial" pitchFamily="34" charset="0"/>
              </a:rPr>
              <a:pPr eaLnBrk="1" fontAlgn="base" hangingPunct="1">
                <a:spcBef>
                  <a:spcPct val="0"/>
                </a:spcBef>
                <a:spcAft>
                  <a:spcPct val="0"/>
                </a:spcAft>
              </a:pPr>
              <a:t>111</a:t>
            </a:fld>
            <a:endParaRPr lang="de-DE" altLang="de-DE" sz="1300" dirty="0">
              <a:solidFill>
                <a:srgbClr val="000000"/>
              </a:solidFill>
              <a:cs typeface="Arial" pitchFamily="34" charset="0"/>
            </a:endParaRPr>
          </a:p>
        </p:txBody>
      </p:sp>
    </p:spTree>
    <p:extLst>
      <p:ext uri="{BB962C8B-B14F-4D97-AF65-F5344CB8AC3E}">
        <p14:creationId xmlns:p14="http://schemas.microsoft.com/office/powerpoint/2010/main" val="175265070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Folienbildplatzhalter 1"/>
          <p:cNvSpPr>
            <a:spLocks noGrp="1" noRot="1" noChangeAspect="1" noTextEdit="1"/>
          </p:cNvSpPr>
          <p:nvPr>
            <p:ph type="sldImg"/>
          </p:nvPr>
        </p:nvSpPr>
        <p:spPr bwMode="auto">
          <a:xfrm>
            <a:off x="709613" y="742950"/>
            <a:ext cx="5376862"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465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dirty="0"/>
          </a:p>
        </p:txBody>
      </p:sp>
      <p:sp>
        <p:nvSpPr>
          <p:cNvPr id="45466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92490" eaLnBrk="0" hangingPunct="0">
              <a:spcBef>
                <a:spcPct val="30000"/>
              </a:spcBef>
              <a:defRPr sz="1400">
                <a:solidFill>
                  <a:schemeClr val="tx1"/>
                </a:solidFill>
                <a:latin typeface="Calibri" pitchFamily="34" charset="0"/>
              </a:defRPr>
            </a:lvl1pPr>
            <a:lvl2pPr marL="716798" indent="-275692" defTabSz="992490" eaLnBrk="0" hangingPunct="0">
              <a:spcBef>
                <a:spcPct val="30000"/>
              </a:spcBef>
              <a:defRPr sz="1400">
                <a:solidFill>
                  <a:schemeClr val="tx1"/>
                </a:solidFill>
                <a:latin typeface="Calibri" pitchFamily="34" charset="0"/>
              </a:defRPr>
            </a:lvl2pPr>
            <a:lvl3pPr marL="1102766" indent="-220553" defTabSz="992490" eaLnBrk="0" hangingPunct="0">
              <a:spcBef>
                <a:spcPct val="30000"/>
              </a:spcBef>
              <a:defRPr sz="1400">
                <a:solidFill>
                  <a:schemeClr val="tx1"/>
                </a:solidFill>
                <a:latin typeface="Calibri" pitchFamily="34" charset="0"/>
              </a:defRPr>
            </a:lvl3pPr>
            <a:lvl4pPr marL="1543873" indent="-220553" defTabSz="992490" eaLnBrk="0" hangingPunct="0">
              <a:spcBef>
                <a:spcPct val="30000"/>
              </a:spcBef>
              <a:defRPr sz="1400">
                <a:solidFill>
                  <a:schemeClr val="tx1"/>
                </a:solidFill>
                <a:latin typeface="Calibri" pitchFamily="34" charset="0"/>
              </a:defRPr>
            </a:lvl4pPr>
            <a:lvl5pPr defTabSz="992490" eaLnBrk="0" hangingPunct="0">
              <a:spcBef>
                <a:spcPct val="30000"/>
              </a:spcBef>
              <a:defRPr sz="1400">
                <a:solidFill>
                  <a:schemeClr val="tx1"/>
                </a:solidFill>
                <a:latin typeface="Calibri" pitchFamily="34" charset="0"/>
              </a:defRPr>
            </a:lvl5pPr>
            <a:lvl6pPr marL="2426086" indent="-220553" defTabSz="992490" eaLnBrk="0" fontAlgn="base" hangingPunct="0">
              <a:spcBef>
                <a:spcPct val="30000"/>
              </a:spcBef>
              <a:spcAft>
                <a:spcPct val="0"/>
              </a:spcAft>
              <a:defRPr sz="1400">
                <a:solidFill>
                  <a:schemeClr val="tx1"/>
                </a:solidFill>
                <a:latin typeface="Calibri" pitchFamily="34" charset="0"/>
              </a:defRPr>
            </a:lvl6pPr>
            <a:lvl7pPr marL="2867193" indent="-220553" defTabSz="992490" eaLnBrk="0" fontAlgn="base" hangingPunct="0">
              <a:spcBef>
                <a:spcPct val="30000"/>
              </a:spcBef>
              <a:spcAft>
                <a:spcPct val="0"/>
              </a:spcAft>
              <a:defRPr sz="1400">
                <a:solidFill>
                  <a:schemeClr val="tx1"/>
                </a:solidFill>
                <a:latin typeface="Calibri" pitchFamily="34" charset="0"/>
              </a:defRPr>
            </a:lvl7pPr>
            <a:lvl8pPr marL="3308299" indent="-220553" defTabSz="992490" eaLnBrk="0" fontAlgn="base" hangingPunct="0">
              <a:spcBef>
                <a:spcPct val="30000"/>
              </a:spcBef>
              <a:spcAft>
                <a:spcPct val="0"/>
              </a:spcAft>
              <a:defRPr sz="1400">
                <a:solidFill>
                  <a:schemeClr val="tx1"/>
                </a:solidFill>
                <a:latin typeface="Calibri" pitchFamily="34" charset="0"/>
              </a:defRPr>
            </a:lvl8pPr>
            <a:lvl9pPr marL="3749406" indent="-220553" defTabSz="992490" eaLnBrk="0" fontAlgn="base" hangingPunct="0">
              <a:spcBef>
                <a:spcPct val="30000"/>
              </a:spcBef>
              <a:spcAft>
                <a:spcPct val="0"/>
              </a:spcAft>
              <a:defRPr sz="1400">
                <a:solidFill>
                  <a:schemeClr val="tx1"/>
                </a:solidFill>
                <a:latin typeface="Calibri" pitchFamily="34" charset="0"/>
              </a:defRPr>
            </a:lvl9pPr>
          </a:lstStyle>
          <a:p>
            <a:pPr eaLnBrk="1" fontAlgn="base" hangingPunct="1">
              <a:spcBef>
                <a:spcPct val="0"/>
              </a:spcBef>
              <a:spcAft>
                <a:spcPct val="0"/>
              </a:spcAft>
            </a:pPr>
            <a:fld id="{71AAA620-2B2A-4B45-80BD-60917C54D422}" type="slidenum">
              <a:rPr lang="de-DE" altLang="de-DE" sz="1300">
                <a:solidFill>
                  <a:srgbClr val="000000"/>
                </a:solidFill>
                <a:cs typeface="Arial" pitchFamily="34" charset="0"/>
              </a:rPr>
              <a:pPr eaLnBrk="1" fontAlgn="base" hangingPunct="1">
                <a:spcBef>
                  <a:spcPct val="0"/>
                </a:spcBef>
                <a:spcAft>
                  <a:spcPct val="0"/>
                </a:spcAft>
              </a:pPr>
              <a:t>112</a:t>
            </a:fld>
            <a:endParaRPr lang="de-DE" altLang="de-DE" sz="1300" dirty="0">
              <a:solidFill>
                <a:srgbClr val="000000"/>
              </a:solidFill>
              <a:cs typeface="Arial" pitchFamily="34" charset="0"/>
            </a:endParaRPr>
          </a:p>
        </p:txBody>
      </p:sp>
    </p:spTree>
    <p:extLst>
      <p:ext uri="{BB962C8B-B14F-4D97-AF65-F5344CB8AC3E}">
        <p14:creationId xmlns:p14="http://schemas.microsoft.com/office/powerpoint/2010/main" val="3126869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Rot="1" noChangeAspect="1" noChangeArrowheads="1" noTextEdit="1"/>
          </p:cNvSpPr>
          <p:nvPr>
            <p:ph type="sldImg"/>
          </p:nvPr>
        </p:nvSpPr>
        <p:spPr>
          <a:xfrm>
            <a:off x="693738" y="746125"/>
            <a:ext cx="5408612" cy="3744913"/>
          </a:xfrm>
          <a:ln/>
        </p:spPr>
      </p:sp>
      <p:sp>
        <p:nvSpPr>
          <p:cNvPr id="291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p>
        </p:txBody>
      </p:sp>
    </p:spTree>
    <p:extLst>
      <p:ext uri="{BB962C8B-B14F-4D97-AF65-F5344CB8AC3E}">
        <p14:creationId xmlns:p14="http://schemas.microsoft.com/office/powerpoint/2010/main" val="486735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09613" y="744538"/>
            <a:ext cx="5376862" cy="3722687"/>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6BD0C5B4-AC5D-4BD6-B134-8C5EF6640C10}" type="slidenum">
              <a:rPr lang="de-DE" altLang="de-DE" smtClean="0"/>
              <a:pPr>
                <a:defRPr/>
              </a:pPr>
              <a:t>11</a:t>
            </a:fld>
            <a:endParaRPr lang="de-DE" altLang="de-DE"/>
          </a:p>
        </p:txBody>
      </p:sp>
    </p:spTree>
    <p:extLst>
      <p:ext uri="{BB962C8B-B14F-4D97-AF65-F5344CB8AC3E}">
        <p14:creationId xmlns:p14="http://schemas.microsoft.com/office/powerpoint/2010/main" val="2478595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Folienbildplatzhalter 1"/>
          <p:cNvSpPr>
            <a:spLocks noGrp="1" noRot="1" noChangeAspect="1" noTextEdit="1"/>
          </p:cNvSpPr>
          <p:nvPr>
            <p:ph type="sldImg"/>
          </p:nvPr>
        </p:nvSpPr>
        <p:spPr>
          <a:xfrm>
            <a:off x="955675" y="687388"/>
            <a:ext cx="4949825" cy="3427412"/>
          </a:xfrm>
          <a:ln/>
        </p:spPr>
      </p:sp>
      <p:sp>
        <p:nvSpPr>
          <p:cNvPr id="46489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Arial" pitchFamily="34" charset="0"/>
            </a:endParaRPr>
          </a:p>
        </p:txBody>
      </p:sp>
      <p:sp>
        <p:nvSpPr>
          <p:cNvPr id="464900"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485">
              <a:defRPr sz="1500" b="1">
                <a:solidFill>
                  <a:schemeClr val="tx1"/>
                </a:solidFill>
                <a:latin typeface="Arial" pitchFamily="34" charset="0"/>
              </a:defRPr>
            </a:lvl1pPr>
            <a:lvl2pPr marL="714495" indent="-274806" defTabSz="885485">
              <a:defRPr sz="1500" b="1">
                <a:solidFill>
                  <a:schemeClr val="tx1"/>
                </a:solidFill>
                <a:latin typeface="Arial" pitchFamily="34" charset="0"/>
              </a:defRPr>
            </a:lvl2pPr>
            <a:lvl3pPr marL="1099223" indent="-219845" defTabSz="885485">
              <a:defRPr sz="1500" b="1">
                <a:solidFill>
                  <a:schemeClr val="tx1"/>
                </a:solidFill>
                <a:latin typeface="Arial" pitchFamily="34" charset="0"/>
              </a:defRPr>
            </a:lvl3pPr>
            <a:lvl4pPr marL="1538912" indent="-219845" defTabSz="885485">
              <a:defRPr sz="1500" b="1">
                <a:solidFill>
                  <a:schemeClr val="tx1"/>
                </a:solidFill>
                <a:latin typeface="Arial" pitchFamily="34" charset="0"/>
              </a:defRPr>
            </a:lvl4pPr>
            <a:lvl5pPr marL="1978602" indent="-219845" defTabSz="885485">
              <a:defRPr sz="1500" b="1">
                <a:solidFill>
                  <a:schemeClr val="tx1"/>
                </a:solidFill>
                <a:latin typeface="Arial" pitchFamily="34" charset="0"/>
              </a:defRPr>
            </a:lvl5pPr>
            <a:lvl6pPr marL="2418291" indent="-219845" defTabSz="885485" eaLnBrk="0" fontAlgn="base" hangingPunct="0">
              <a:spcBef>
                <a:spcPct val="0"/>
              </a:spcBef>
              <a:spcAft>
                <a:spcPct val="0"/>
              </a:spcAft>
              <a:defRPr sz="1500" b="1">
                <a:solidFill>
                  <a:schemeClr val="tx1"/>
                </a:solidFill>
                <a:latin typeface="Arial" pitchFamily="34" charset="0"/>
              </a:defRPr>
            </a:lvl6pPr>
            <a:lvl7pPr marL="2857980" indent="-219845" defTabSz="885485" eaLnBrk="0" fontAlgn="base" hangingPunct="0">
              <a:spcBef>
                <a:spcPct val="0"/>
              </a:spcBef>
              <a:spcAft>
                <a:spcPct val="0"/>
              </a:spcAft>
              <a:defRPr sz="1500" b="1">
                <a:solidFill>
                  <a:schemeClr val="tx1"/>
                </a:solidFill>
                <a:latin typeface="Arial" pitchFamily="34" charset="0"/>
              </a:defRPr>
            </a:lvl7pPr>
            <a:lvl8pPr marL="3297669" indent="-219845" defTabSz="885485" eaLnBrk="0" fontAlgn="base" hangingPunct="0">
              <a:spcBef>
                <a:spcPct val="0"/>
              </a:spcBef>
              <a:spcAft>
                <a:spcPct val="0"/>
              </a:spcAft>
              <a:defRPr sz="1500" b="1">
                <a:solidFill>
                  <a:schemeClr val="tx1"/>
                </a:solidFill>
                <a:latin typeface="Arial" pitchFamily="34" charset="0"/>
              </a:defRPr>
            </a:lvl8pPr>
            <a:lvl9pPr marL="3737359" indent="-219845" defTabSz="885485" eaLnBrk="0" fontAlgn="base" hangingPunct="0">
              <a:spcBef>
                <a:spcPct val="0"/>
              </a:spcBef>
              <a:spcAft>
                <a:spcPct val="0"/>
              </a:spcAft>
              <a:defRPr sz="1500" b="1">
                <a:solidFill>
                  <a:schemeClr val="tx1"/>
                </a:solidFill>
                <a:latin typeface="Arial" pitchFamily="34" charset="0"/>
              </a:defRPr>
            </a:lvl9pPr>
          </a:lstStyle>
          <a:p>
            <a:fld id="{19C4746F-B2B7-4026-AA93-4B3A9AEF5B96}" type="slidenum">
              <a:rPr lang="de-DE" altLang="de-DE" sz="1200" b="0"/>
              <a:pPr/>
              <a:t>14</a:t>
            </a:fld>
            <a:endParaRPr lang="de-DE" altLang="de-DE" sz="1200" b="0"/>
          </a:p>
        </p:txBody>
      </p:sp>
    </p:spTree>
    <p:extLst>
      <p:ext uri="{BB962C8B-B14F-4D97-AF65-F5344CB8AC3E}">
        <p14:creationId xmlns:p14="http://schemas.microsoft.com/office/powerpoint/2010/main" val="40654621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eckblatt">
    <p:spTree>
      <p:nvGrpSpPr>
        <p:cNvPr id="1" name=""/>
        <p:cNvGrpSpPr/>
        <p:nvPr/>
      </p:nvGrpSpPr>
      <p:grpSpPr>
        <a:xfrm>
          <a:off x="0" y="0"/>
          <a:ext cx="0" cy="0"/>
          <a:chOff x="0" y="0"/>
          <a:chExt cx="0" cy="0"/>
        </a:xfrm>
      </p:grpSpPr>
      <p:sp>
        <p:nvSpPr>
          <p:cNvPr id="7" name="Textfeld 6"/>
          <p:cNvSpPr txBox="1"/>
          <p:nvPr userDrawn="1"/>
        </p:nvSpPr>
        <p:spPr>
          <a:xfrm>
            <a:off x="7668000" y="6120000"/>
            <a:ext cx="1800000" cy="360000"/>
          </a:xfrm>
          <a:prstGeom prst="rect">
            <a:avLst/>
          </a:prstGeom>
          <a:noFill/>
        </p:spPr>
        <p:txBody>
          <a:bodyPr wrap="none" lIns="72000" tIns="36000" rIns="72000" bIns="36000" rtlCol="0" anchor="ctr">
            <a:noAutofit/>
          </a:bodyPr>
          <a:lstStyle/>
          <a:p>
            <a:r>
              <a:rPr lang="de-DE" sz="1100" b="1" dirty="0">
                <a:solidFill>
                  <a:srgbClr val="99A4B9"/>
                </a:solidFill>
                <a:latin typeface="Haettenschweiler"/>
                <a:cs typeface="Arial" pitchFamily="34" charset="0"/>
              </a:rPr>
              <a:t>www.</a:t>
            </a:r>
            <a:r>
              <a:rPr lang="de-DE" sz="1600" b="1" dirty="0">
                <a:solidFill>
                  <a:srgbClr val="99A4B9"/>
                </a:solidFill>
                <a:latin typeface="Haettenschweiler"/>
                <a:cs typeface="Arial" pitchFamily="34" charset="0"/>
              </a:rPr>
              <a:t>F</a:t>
            </a:r>
            <a:r>
              <a:rPr lang="de-DE" sz="1200" b="1" dirty="0">
                <a:solidFill>
                  <a:srgbClr val="99A4B9"/>
                </a:solidFill>
                <a:latin typeface="Haettenschweiler"/>
                <a:cs typeface="Arial" pitchFamily="34" charset="0"/>
              </a:rPr>
              <a:t>UTURE</a:t>
            </a:r>
            <a:r>
              <a:rPr lang="de-DE" sz="1600" b="1" dirty="0">
                <a:solidFill>
                  <a:srgbClr val="99A4B9"/>
                </a:solidFill>
                <a:latin typeface="Haettenschweiler"/>
                <a:cs typeface="Arial" pitchFamily="34" charset="0"/>
              </a:rPr>
              <a:t>V</a:t>
            </a:r>
            <a:r>
              <a:rPr lang="de-DE" sz="1200" b="1" dirty="0">
                <a:solidFill>
                  <a:srgbClr val="99A4B9"/>
                </a:solidFill>
                <a:latin typeface="Haettenschweiler"/>
                <a:cs typeface="Arial" pitchFamily="34" charset="0"/>
              </a:rPr>
              <a:t>ALUE</a:t>
            </a:r>
            <a:r>
              <a:rPr lang="de-DE" sz="1100" b="1" dirty="0">
                <a:solidFill>
                  <a:srgbClr val="99A4B9"/>
                </a:solidFill>
                <a:latin typeface="Haettenschweiler"/>
                <a:cs typeface="Arial" pitchFamily="34" charset="0"/>
              </a:rPr>
              <a:t>.de</a:t>
            </a:r>
            <a:endParaRPr lang="de-DE" sz="1600" b="1" dirty="0">
              <a:solidFill>
                <a:srgbClr val="99A4B9"/>
              </a:solidFill>
              <a:latin typeface="Haettenschweiler"/>
              <a:cs typeface="Arial" pitchFamily="34" charset="0"/>
            </a:endParaRPr>
          </a:p>
        </p:txBody>
      </p:sp>
      <p:sp>
        <p:nvSpPr>
          <p:cNvPr id="9" name="Rechteck 8"/>
          <p:cNvSpPr/>
          <p:nvPr userDrawn="1"/>
        </p:nvSpPr>
        <p:spPr>
          <a:xfrm>
            <a:off x="0" y="2286000"/>
            <a:ext cx="3240000" cy="2286000"/>
          </a:xfrm>
          <a:prstGeom prst="rect">
            <a:avLst/>
          </a:prstGeom>
          <a:solidFill>
            <a:srgbClr val="99A4B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l"/>
            <a:endParaRPr lang="de-DE" sz="1600" dirty="0">
              <a:latin typeface="Arial" pitchFamily="34" charset="0"/>
              <a:cs typeface="Arial" pitchFamily="34" charset="0"/>
            </a:endParaRPr>
          </a:p>
        </p:txBody>
      </p:sp>
      <p:sp>
        <p:nvSpPr>
          <p:cNvPr id="10" name="Rechteck 9"/>
          <p:cNvSpPr/>
          <p:nvPr userDrawn="1"/>
        </p:nvSpPr>
        <p:spPr>
          <a:xfrm>
            <a:off x="4488354" y="2286000"/>
            <a:ext cx="5417645" cy="2430000"/>
          </a:xfrm>
          <a:prstGeom prst="rect">
            <a:avLst/>
          </a:prstGeom>
          <a:solidFill>
            <a:srgbClr val="0029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algn="l"/>
            <a:endParaRPr lang="de-DE" sz="1600" dirty="0">
              <a:latin typeface="Arial" pitchFamily="34" charset="0"/>
              <a:cs typeface="Arial" pitchFamily="34" charset="0"/>
            </a:endParaRPr>
          </a:p>
        </p:txBody>
      </p:sp>
      <p:sp>
        <p:nvSpPr>
          <p:cNvPr id="2" name="Titel 1"/>
          <p:cNvSpPr>
            <a:spLocks noGrp="1"/>
          </p:cNvSpPr>
          <p:nvPr>
            <p:ph type="ctrTitle"/>
          </p:nvPr>
        </p:nvSpPr>
        <p:spPr>
          <a:xfrm>
            <a:off x="4488354" y="2285999"/>
            <a:ext cx="5418846" cy="1575049"/>
          </a:xfrm>
        </p:spPr>
        <p:txBody>
          <a:bodyPr lIns="252000" tIns="180000" rIns="252000"/>
          <a:lstStyle>
            <a:lvl1pPr>
              <a:defRPr>
                <a:solidFill>
                  <a:schemeClr val="bg1"/>
                </a:solidFill>
              </a:defRPr>
            </a:lvl1pPr>
          </a:lstStyle>
          <a:p>
            <a:r>
              <a:rPr lang="de-DE" dirty="0"/>
              <a:t>Titelmasterformat durch Klicken bearbeiten</a:t>
            </a:r>
          </a:p>
        </p:txBody>
      </p:sp>
      <p:sp>
        <p:nvSpPr>
          <p:cNvPr id="3" name="Untertitel 2"/>
          <p:cNvSpPr>
            <a:spLocks noGrp="1"/>
          </p:cNvSpPr>
          <p:nvPr>
            <p:ph type="subTitle" idx="1"/>
          </p:nvPr>
        </p:nvSpPr>
        <p:spPr>
          <a:xfrm>
            <a:off x="4488354" y="3978399"/>
            <a:ext cx="5417645" cy="594000"/>
          </a:xfrm>
        </p:spPr>
        <p:txBody>
          <a:bodyPr lIns="252000" rIns="252000"/>
          <a:lstStyle>
            <a:lvl1pPr marL="0" indent="0" algn="l">
              <a:buNone/>
              <a:defRPr>
                <a:solidFill>
                  <a:schemeClr val="bg1"/>
                </a:solidFill>
              </a:defRPr>
            </a:lvl1pPr>
            <a:lvl2pPr marL="515813" indent="0" algn="ctr">
              <a:buNone/>
              <a:defRPr>
                <a:solidFill>
                  <a:schemeClr val="tx1">
                    <a:tint val="75000"/>
                  </a:schemeClr>
                </a:solidFill>
              </a:defRPr>
            </a:lvl2pPr>
            <a:lvl3pPr marL="1031626" indent="0" algn="ctr">
              <a:buNone/>
              <a:defRPr>
                <a:solidFill>
                  <a:schemeClr val="tx1">
                    <a:tint val="75000"/>
                  </a:schemeClr>
                </a:solidFill>
              </a:defRPr>
            </a:lvl3pPr>
            <a:lvl4pPr marL="1547439" indent="0" algn="ctr">
              <a:buNone/>
              <a:defRPr>
                <a:solidFill>
                  <a:schemeClr val="tx1">
                    <a:tint val="75000"/>
                  </a:schemeClr>
                </a:solidFill>
              </a:defRPr>
            </a:lvl4pPr>
            <a:lvl5pPr marL="2063252" indent="0" algn="ctr">
              <a:buNone/>
              <a:defRPr>
                <a:solidFill>
                  <a:schemeClr val="tx1">
                    <a:tint val="75000"/>
                  </a:schemeClr>
                </a:solidFill>
              </a:defRPr>
            </a:lvl5pPr>
            <a:lvl6pPr marL="2579065" indent="0" algn="ctr">
              <a:buNone/>
              <a:defRPr>
                <a:solidFill>
                  <a:schemeClr val="tx1">
                    <a:tint val="75000"/>
                  </a:schemeClr>
                </a:solidFill>
              </a:defRPr>
            </a:lvl6pPr>
            <a:lvl7pPr marL="3094878" indent="0" algn="ctr">
              <a:buNone/>
              <a:defRPr>
                <a:solidFill>
                  <a:schemeClr val="tx1">
                    <a:tint val="75000"/>
                  </a:schemeClr>
                </a:solidFill>
              </a:defRPr>
            </a:lvl7pPr>
            <a:lvl8pPr marL="3610691" indent="0" algn="ctr">
              <a:buNone/>
              <a:defRPr>
                <a:solidFill>
                  <a:schemeClr val="tx1">
                    <a:tint val="75000"/>
                  </a:schemeClr>
                </a:solidFill>
              </a:defRPr>
            </a:lvl8pPr>
            <a:lvl9pPr marL="4126504" indent="0" algn="ctr">
              <a:buNone/>
              <a:defRPr>
                <a:solidFill>
                  <a:schemeClr val="tx1">
                    <a:tint val="75000"/>
                  </a:schemeClr>
                </a:solidFill>
              </a:defRPr>
            </a:lvl9pPr>
          </a:lstStyle>
          <a:p>
            <a:r>
              <a:rPr lang="de-DE" dirty="0"/>
              <a:t>Formatvorlage des Untertitelmasters durch Klicken bearbeiten</a:t>
            </a:r>
          </a:p>
        </p:txBody>
      </p:sp>
      <p:pic>
        <p:nvPicPr>
          <p:cNvPr id="8" name="Picture 81" descr="Grafik_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2286000"/>
            <a:ext cx="4488353" cy="243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hteck 3"/>
          <p:cNvSpPr/>
          <p:nvPr userDrawn="1"/>
        </p:nvSpPr>
        <p:spPr>
          <a:xfrm>
            <a:off x="200472" y="6172223"/>
            <a:ext cx="5256584" cy="307777"/>
          </a:xfrm>
          <a:prstGeom prst="rect">
            <a:avLst/>
          </a:prstGeom>
        </p:spPr>
        <p:txBody>
          <a:bodyPr wrap="square">
            <a:spAutoFit/>
          </a:bodyPr>
          <a:lstStyle/>
          <a:p>
            <a:r>
              <a:rPr lang="de-DE" sz="1400" b="1" spc="200" baseline="0" dirty="0">
                <a:solidFill>
                  <a:srgbClr val="002945"/>
                </a:solidFill>
                <a:latin typeface="Arial" pitchFamily="34" charset="0"/>
                <a:cs typeface="Arial" pitchFamily="34" charset="0"/>
              </a:rPr>
              <a:t>If you can‘t measure it, you can‘t manage it!</a:t>
            </a:r>
          </a:p>
        </p:txBody>
      </p:sp>
      <p:pic>
        <p:nvPicPr>
          <p:cNvPr id="5123" name="Picture 3" descr="N:\Mitarbeiter\Philipp Moecke\Marketing\Druckfähiges Logo\future_value_group.ti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0000" y="1080000"/>
            <a:ext cx="504190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410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mit Textfeld ohne Lini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9" name="Textfeld 8"/>
          <p:cNvSpPr txBox="1"/>
          <p:nvPr userDrawn="1"/>
        </p:nvSpPr>
        <p:spPr>
          <a:xfrm>
            <a:off x="1188000" y="6492874"/>
            <a:ext cx="7920000" cy="378000"/>
          </a:xfrm>
          <a:prstGeom prst="rect">
            <a:avLst/>
          </a:prstGeom>
          <a:noFill/>
        </p:spPr>
        <p:txBody>
          <a:bodyPr wrap="square" lIns="72000" tIns="36000" rIns="72000" bIns="36000" rtlCol="0" anchor="ctr">
            <a:noAutofit/>
          </a:bodyPr>
          <a:lstStyle/>
          <a:p>
            <a:pPr algn="r"/>
            <a:endParaRPr lang="de-DE" sz="1100" i="1" dirty="0">
              <a:solidFill>
                <a:schemeClr val="bg1"/>
              </a:solidFill>
            </a:endParaRPr>
          </a:p>
        </p:txBody>
      </p:sp>
      <p:sp>
        <p:nvSpPr>
          <p:cNvPr id="6" name="Inhaltsplatzhalter 9"/>
          <p:cNvSpPr>
            <a:spLocks noGrp="1"/>
          </p:cNvSpPr>
          <p:nvPr>
            <p:ph sz="quarter" idx="13"/>
          </p:nvPr>
        </p:nvSpPr>
        <p:spPr>
          <a:xfrm>
            <a:off x="468000" y="5400000"/>
            <a:ext cx="8640000" cy="1080000"/>
          </a:xfrm>
        </p:spPr>
        <p:txBody>
          <a:bodyPr vert="horz" lIns="72000" tIns="36000" rIns="72000" bIns="36000" rtlCol="0" anchor="b" anchorCtr="0">
            <a:noAutofit/>
          </a:bodyPr>
          <a:lstStyle>
            <a:lvl1pPr marL="542925" indent="-542925">
              <a:lnSpc>
                <a:spcPct val="100000"/>
              </a:lnSpc>
              <a:spcBef>
                <a:spcPts val="0"/>
              </a:spcBef>
              <a:spcAft>
                <a:spcPts val="300"/>
              </a:spcAft>
              <a:buNone/>
              <a:defRPr lang="de-DE" sz="1000" i="0" smtClean="0">
                <a:solidFill>
                  <a:schemeClr val="bg1">
                    <a:lumMod val="50000"/>
                  </a:schemeClr>
                </a:solidFill>
              </a:defRPr>
            </a:lvl1pPr>
            <a:lvl2pPr>
              <a:lnSpc>
                <a:spcPct val="100000"/>
              </a:lnSpc>
              <a:spcBef>
                <a:spcPts val="0"/>
              </a:spcBef>
              <a:spcAft>
                <a:spcPts val="300"/>
              </a:spcAft>
              <a:defRPr lang="de-DE" sz="1000" i="0" smtClean="0">
                <a:solidFill>
                  <a:schemeClr val="bg1">
                    <a:lumMod val="50000"/>
                  </a:schemeClr>
                </a:solidFill>
              </a:defRPr>
            </a:lvl2pPr>
            <a:lvl3pPr>
              <a:lnSpc>
                <a:spcPct val="100000"/>
              </a:lnSpc>
              <a:spcBef>
                <a:spcPts val="0"/>
              </a:spcBef>
              <a:spcAft>
                <a:spcPts val="300"/>
              </a:spcAft>
              <a:defRPr lang="de-DE" sz="1000" i="0" smtClean="0">
                <a:solidFill>
                  <a:schemeClr val="bg1">
                    <a:lumMod val="50000"/>
                  </a:schemeClr>
                </a:solidFill>
              </a:defRPr>
            </a:lvl3pPr>
            <a:lvl4pPr>
              <a:lnSpc>
                <a:spcPct val="100000"/>
              </a:lnSpc>
              <a:spcBef>
                <a:spcPts val="0"/>
              </a:spcBef>
              <a:spcAft>
                <a:spcPts val="300"/>
              </a:spcAft>
              <a:defRPr lang="de-DE" sz="1000" i="0" smtClean="0">
                <a:solidFill>
                  <a:schemeClr val="bg1">
                    <a:lumMod val="50000"/>
                  </a:schemeClr>
                </a:solidFill>
              </a:defRPr>
            </a:lvl4pPr>
            <a:lvl5pPr>
              <a:lnSpc>
                <a:spcPct val="100000"/>
              </a:lnSpc>
              <a:spcBef>
                <a:spcPts val="0"/>
              </a:spcBef>
              <a:spcAft>
                <a:spcPts val="300"/>
              </a:spcAft>
              <a:defRPr lang="de-DE" sz="1000" i="0">
                <a:solidFill>
                  <a:schemeClr val="bg1">
                    <a:lumMod val="50000"/>
                  </a:schemeClr>
                </a:solidFill>
              </a:defRPr>
            </a:lvl5pPr>
          </a:lstStyle>
          <a:p>
            <a:pPr lvl="0"/>
            <a:r>
              <a:rPr lang="de-DE" dirty="0"/>
              <a:t>Textmasterformat bearbeiten</a:t>
            </a:r>
          </a:p>
        </p:txBody>
      </p:sp>
    </p:spTree>
    <p:extLst>
      <p:ext uri="{BB962C8B-B14F-4D97-AF65-F5344CB8AC3E}">
        <p14:creationId xmlns:p14="http://schemas.microsoft.com/office/powerpoint/2010/main" val="1947889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mit Textfeld ohne Linie ohne Quel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9" name="Textfeld 8"/>
          <p:cNvSpPr txBox="1"/>
          <p:nvPr userDrawn="1"/>
        </p:nvSpPr>
        <p:spPr>
          <a:xfrm>
            <a:off x="1188000" y="6492874"/>
            <a:ext cx="7920000" cy="378000"/>
          </a:xfrm>
          <a:prstGeom prst="rect">
            <a:avLst/>
          </a:prstGeom>
          <a:noFill/>
        </p:spPr>
        <p:txBody>
          <a:bodyPr wrap="square" lIns="72000" tIns="36000" rIns="72000" bIns="36000" rtlCol="0" anchor="ctr">
            <a:noAutofit/>
          </a:bodyPr>
          <a:lstStyle/>
          <a:p>
            <a:pPr algn="r"/>
            <a:endParaRPr lang="de-DE" sz="1100" i="1" dirty="0">
              <a:solidFill>
                <a:schemeClr val="bg1"/>
              </a:solidFill>
            </a:endParaRPr>
          </a:p>
        </p:txBody>
      </p:sp>
    </p:spTree>
    <p:extLst>
      <p:ext uri="{BB962C8B-B14F-4D97-AF65-F5344CB8AC3E}">
        <p14:creationId xmlns:p14="http://schemas.microsoft.com/office/powerpoint/2010/main" val="1143020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ohne Textfeld ohne Lini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9" name="Textfeld 8"/>
          <p:cNvSpPr txBox="1"/>
          <p:nvPr userDrawn="1"/>
        </p:nvSpPr>
        <p:spPr>
          <a:xfrm>
            <a:off x="1188000" y="6492874"/>
            <a:ext cx="7920000" cy="378000"/>
          </a:xfrm>
          <a:prstGeom prst="rect">
            <a:avLst/>
          </a:prstGeom>
          <a:noFill/>
        </p:spPr>
        <p:txBody>
          <a:bodyPr wrap="square" lIns="72000" tIns="36000" rIns="72000" bIns="36000" rtlCol="0" anchor="ctr">
            <a:noAutofit/>
          </a:bodyPr>
          <a:lstStyle/>
          <a:p>
            <a:pPr algn="r"/>
            <a:endParaRPr lang="de-DE" sz="1100" i="1" dirty="0">
              <a:solidFill>
                <a:schemeClr val="bg1"/>
              </a:solidFill>
            </a:endParaRPr>
          </a:p>
        </p:txBody>
      </p:sp>
      <p:sp>
        <p:nvSpPr>
          <p:cNvPr id="5" name="Inhaltsplatzhalter 9"/>
          <p:cNvSpPr>
            <a:spLocks noGrp="1"/>
          </p:cNvSpPr>
          <p:nvPr>
            <p:ph sz="quarter" idx="13"/>
          </p:nvPr>
        </p:nvSpPr>
        <p:spPr>
          <a:xfrm>
            <a:off x="468000" y="5400000"/>
            <a:ext cx="8640000" cy="1080000"/>
          </a:xfrm>
        </p:spPr>
        <p:txBody>
          <a:bodyPr vert="horz" lIns="72000" tIns="36000" rIns="72000" bIns="36000" rtlCol="0" anchor="b" anchorCtr="0">
            <a:noAutofit/>
          </a:bodyPr>
          <a:lstStyle>
            <a:lvl1pPr marL="542925" indent="-542925">
              <a:lnSpc>
                <a:spcPct val="100000"/>
              </a:lnSpc>
              <a:spcBef>
                <a:spcPts val="0"/>
              </a:spcBef>
              <a:spcAft>
                <a:spcPts val="300"/>
              </a:spcAft>
              <a:buNone/>
              <a:defRPr lang="de-DE" sz="1000" i="0" smtClean="0">
                <a:solidFill>
                  <a:schemeClr val="bg1">
                    <a:lumMod val="50000"/>
                  </a:schemeClr>
                </a:solidFill>
              </a:defRPr>
            </a:lvl1pPr>
            <a:lvl2pPr>
              <a:lnSpc>
                <a:spcPct val="100000"/>
              </a:lnSpc>
              <a:spcBef>
                <a:spcPts val="0"/>
              </a:spcBef>
              <a:spcAft>
                <a:spcPts val="300"/>
              </a:spcAft>
              <a:defRPr lang="de-DE" sz="1000" i="0" smtClean="0">
                <a:solidFill>
                  <a:schemeClr val="bg1">
                    <a:lumMod val="50000"/>
                  </a:schemeClr>
                </a:solidFill>
              </a:defRPr>
            </a:lvl2pPr>
            <a:lvl3pPr>
              <a:lnSpc>
                <a:spcPct val="100000"/>
              </a:lnSpc>
              <a:spcBef>
                <a:spcPts val="0"/>
              </a:spcBef>
              <a:spcAft>
                <a:spcPts val="300"/>
              </a:spcAft>
              <a:defRPr lang="de-DE" sz="1000" i="0" smtClean="0">
                <a:solidFill>
                  <a:schemeClr val="bg1">
                    <a:lumMod val="50000"/>
                  </a:schemeClr>
                </a:solidFill>
              </a:defRPr>
            </a:lvl3pPr>
            <a:lvl4pPr>
              <a:lnSpc>
                <a:spcPct val="100000"/>
              </a:lnSpc>
              <a:spcBef>
                <a:spcPts val="0"/>
              </a:spcBef>
              <a:spcAft>
                <a:spcPts val="300"/>
              </a:spcAft>
              <a:defRPr lang="de-DE" sz="1000" i="0" smtClean="0">
                <a:solidFill>
                  <a:schemeClr val="bg1">
                    <a:lumMod val="50000"/>
                  </a:schemeClr>
                </a:solidFill>
              </a:defRPr>
            </a:lvl4pPr>
            <a:lvl5pPr>
              <a:lnSpc>
                <a:spcPct val="100000"/>
              </a:lnSpc>
              <a:spcBef>
                <a:spcPts val="0"/>
              </a:spcBef>
              <a:spcAft>
                <a:spcPts val="300"/>
              </a:spcAft>
              <a:defRPr lang="de-DE" sz="1000" i="0">
                <a:solidFill>
                  <a:schemeClr val="bg1">
                    <a:lumMod val="50000"/>
                  </a:schemeClr>
                </a:solidFill>
              </a:defRPr>
            </a:lvl5pPr>
          </a:lstStyle>
          <a:p>
            <a:pPr lvl="0"/>
            <a:r>
              <a:rPr lang="de-DE" dirty="0"/>
              <a:t>Textmasterformat bearbeiten</a:t>
            </a:r>
          </a:p>
        </p:txBody>
      </p:sp>
    </p:spTree>
    <p:extLst>
      <p:ext uri="{BB962C8B-B14F-4D97-AF65-F5344CB8AC3E}">
        <p14:creationId xmlns:p14="http://schemas.microsoft.com/office/powerpoint/2010/main" val="873062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ohne Textfeld ohne Linie ohne Quel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9" name="Textfeld 8"/>
          <p:cNvSpPr txBox="1"/>
          <p:nvPr userDrawn="1"/>
        </p:nvSpPr>
        <p:spPr>
          <a:xfrm>
            <a:off x="1188000" y="6492874"/>
            <a:ext cx="7920000" cy="378000"/>
          </a:xfrm>
          <a:prstGeom prst="rect">
            <a:avLst/>
          </a:prstGeom>
          <a:noFill/>
        </p:spPr>
        <p:txBody>
          <a:bodyPr wrap="square" lIns="72000" tIns="36000" rIns="72000" bIns="36000" rtlCol="0" anchor="ctr">
            <a:noAutofit/>
          </a:bodyPr>
          <a:lstStyle/>
          <a:p>
            <a:pPr algn="r"/>
            <a:endParaRPr lang="de-DE" sz="1100" i="1" dirty="0">
              <a:solidFill>
                <a:schemeClr val="bg1"/>
              </a:solidFill>
            </a:endParaRPr>
          </a:p>
        </p:txBody>
      </p:sp>
    </p:spTree>
    <p:extLst>
      <p:ext uri="{BB962C8B-B14F-4D97-AF65-F5344CB8AC3E}">
        <p14:creationId xmlns:p14="http://schemas.microsoft.com/office/powerpoint/2010/main" val="1018478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3083577"/>
      </p:ext>
    </p:extLst>
  </p:cSld>
  <p:clrMapOvr>
    <a:masterClrMapping/>
  </p:clrMapOvr>
  <p:transition>
    <p:pull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144329360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Nur Titel">
    <p:spTree>
      <p:nvGrpSpPr>
        <p:cNvPr id="1" name=""/>
        <p:cNvGrpSpPr/>
        <p:nvPr/>
      </p:nvGrpSpPr>
      <p:grpSpPr>
        <a:xfrm>
          <a:off x="0" y="0"/>
          <a:ext cx="0" cy="0"/>
          <a:chOff x="0" y="0"/>
          <a:chExt cx="0" cy="0"/>
        </a:xfrm>
      </p:grpSpPr>
      <p:sp>
        <p:nvSpPr>
          <p:cNvPr id="3" name="Inhaltsplatzhalter 9"/>
          <p:cNvSpPr>
            <a:spLocks noGrp="1"/>
          </p:cNvSpPr>
          <p:nvPr>
            <p:ph sz="quarter" idx="13"/>
          </p:nvPr>
        </p:nvSpPr>
        <p:spPr>
          <a:xfrm>
            <a:off x="468031" y="5400000"/>
            <a:ext cx="8640000" cy="1080000"/>
          </a:xfrm>
        </p:spPr>
        <p:txBody>
          <a:bodyPr lIns="72000" tIns="36000" rIns="72000" bIns="36000" rtlCol="0" anchor="b">
            <a:noAutofit/>
          </a:bodyPr>
          <a:lstStyle>
            <a:lvl1pPr marL="542925" indent="-542925">
              <a:lnSpc>
                <a:spcPct val="100000"/>
              </a:lnSpc>
              <a:spcBef>
                <a:spcPts val="0"/>
              </a:spcBef>
              <a:spcAft>
                <a:spcPts val="300"/>
              </a:spcAft>
              <a:defRPr lang="de-DE" sz="1000" i="1" smtClean="0">
                <a:solidFill>
                  <a:schemeClr val="bg1">
                    <a:lumMod val="50000"/>
                  </a:schemeClr>
                </a:solidFill>
              </a:defRPr>
            </a:lvl1pPr>
            <a:lvl2pPr>
              <a:lnSpc>
                <a:spcPct val="100000"/>
              </a:lnSpc>
              <a:spcBef>
                <a:spcPts val="0"/>
              </a:spcBef>
              <a:spcAft>
                <a:spcPts val="300"/>
              </a:spcAft>
              <a:defRPr lang="de-DE" sz="1000" i="0" smtClean="0">
                <a:solidFill>
                  <a:schemeClr val="bg1">
                    <a:lumMod val="50000"/>
                  </a:schemeClr>
                </a:solidFill>
              </a:defRPr>
            </a:lvl2pPr>
            <a:lvl3pPr>
              <a:lnSpc>
                <a:spcPct val="100000"/>
              </a:lnSpc>
              <a:spcBef>
                <a:spcPts val="0"/>
              </a:spcBef>
              <a:spcAft>
                <a:spcPts val="300"/>
              </a:spcAft>
              <a:defRPr lang="de-DE" sz="1000" i="0" smtClean="0">
                <a:solidFill>
                  <a:schemeClr val="bg1">
                    <a:lumMod val="50000"/>
                  </a:schemeClr>
                </a:solidFill>
              </a:defRPr>
            </a:lvl3pPr>
            <a:lvl4pPr>
              <a:lnSpc>
                <a:spcPct val="100000"/>
              </a:lnSpc>
              <a:spcBef>
                <a:spcPts val="0"/>
              </a:spcBef>
              <a:spcAft>
                <a:spcPts val="300"/>
              </a:spcAft>
              <a:defRPr lang="de-DE" sz="1000" i="0" smtClean="0">
                <a:solidFill>
                  <a:schemeClr val="bg1">
                    <a:lumMod val="50000"/>
                  </a:schemeClr>
                </a:solidFill>
              </a:defRPr>
            </a:lvl4pPr>
            <a:lvl5pPr>
              <a:lnSpc>
                <a:spcPct val="100000"/>
              </a:lnSpc>
              <a:spcBef>
                <a:spcPts val="0"/>
              </a:spcBef>
              <a:spcAft>
                <a:spcPts val="300"/>
              </a:spcAft>
              <a:defRPr lang="de-DE" sz="1000" i="0">
                <a:solidFill>
                  <a:schemeClr val="bg1">
                    <a:lumMod val="50000"/>
                  </a:schemeClr>
                </a:solidFill>
              </a:defRPr>
            </a:lvl5pPr>
          </a:lstStyle>
          <a:p>
            <a:pPr lvl="0"/>
            <a:r>
              <a:rPr lang="de-DE"/>
              <a:t>Textmasterformat bearbeiten</a:t>
            </a:r>
          </a:p>
        </p:txBody>
      </p:sp>
      <p:sp>
        <p:nvSpPr>
          <p:cNvPr id="4" name="Titel 3"/>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220599049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el mit Textfeld">
    <p:spTree>
      <p:nvGrpSpPr>
        <p:cNvPr id="1" name=""/>
        <p:cNvGrpSpPr/>
        <p:nvPr/>
      </p:nvGrpSpPr>
      <p:grpSpPr>
        <a:xfrm>
          <a:off x="0" y="0"/>
          <a:ext cx="0" cy="0"/>
          <a:chOff x="0" y="0"/>
          <a:chExt cx="0" cy="0"/>
        </a:xfrm>
      </p:grpSpPr>
      <p:sp>
        <p:nvSpPr>
          <p:cNvPr id="10" name="Inhaltsplatzhalter 9"/>
          <p:cNvSpPr>
            <a:spLocks noGrp="1"/>
          </p:cNvSpPr>
          <p:nvPr>
            <p:ph sz="quarter" idx="13"/>
          </p:nvPr>
        </p:nvSpPr>
        <p:spPr>
          <a:xfrm>
            <a:off x="468003" y="5400000"/>
            <a:ext cx="8640000" cy="1080000"/>
          </a:xfrm>
        </p:spPr>
        <p:txBody>
          <a:bodyPr vert="horz" lIns="71992" tIns="35997" rIns="71992" bIns="35997" rtlCol="0" anchor="b" anchorCtr="0">
            <a:noAutofit/>
          </a:bodyPr>
          <a:lstStyle>
            <a:lvl1pPr marL="0" indent="0">
              <a:lnSpc>
                <a:spcPct val="100000"/>
              </a:lnSpc>
              <a:spcBef>
                <a:spcPts val="0"/>
              </a:spcBef>
              <a:spcAft>
                <a:spcPts val="300"/>
              </a:spcAft>
              <a:buNone/>
              <a:defRPr lang="de-DE" sz="1000" i="0" smtClean="0">
                <a:solidFill>
                  <a:schemeClr val="bg1">
                    <a:lumMod val="50000"/>
                  </a:schemeClr>
                </a:solidFill>
              </a:defRPr>
            </a:lvl1pPr>
            <a:lvl2pPr>
              <a:lnSpc>
                <a:spcPct val="100000"/>
              </a:lnSpc>
              <a:spcBef>
                <a:spcPts val="0"/>
              </a:spcBef>
              <a:spcAft>
                <a:spcPts val="300"/>
              </a:spcAft>
              <a:defRPr lang="de-DE" sz="1000" i="0" smtClean="0">
                <a:solidFill>
                  <a:schemeClr val="bg1">
                    <a:lumMod val="50000"/>
                  </a:schemeClr>
                </a:solidFill>
              </a:defRPr>
            </a:lvl2pPr>
            <a:lvl3pPr>
              <a:lnSpc>
                <a:spcPct val="100000"/>
              </a:lnSpc>
              <a:spcBef>
                <a:spcPts val="0"/>
              </a:spcBef>
              <a:spcAft>
                <a:spcPts val="300"/>
              </a:spcAft>
              <a:defRPr lang="de-DE" sz="1000" i="0" smtClean="0">
                <a:solidFill>
                  <a:schemeClr val="bg1">
                    <a:lumMod val="50000"/>
                  </a:schemeClr>
                </a:solidFill>
              </a:defRPr>
            </a:lvl3pPr>
            <a:lvl4pPr>
              <a:lnSpc>
                <a:spcPct val="100000"/>
              </a:lnSpc>
              <a:spcBef>
                <a:spcPts val="0"/>
              </a:spcBef>
              <a:spcAft>
                <a:spcPts val="300"/>
              </a:spcAft>
              <a:defRPr lang="de-DE" sz="1000" i="0" smtClean="0">
                <a:solidFill>
                  <a:schemeClr val="bg1">
                    <a:lumMod val="50000"/>
                  </a:schemeClr>
                </a:solidFill>
              </a:defRPr>
            </a:lvl4pPr>
            <a:lvl5pPr>
              <a:lnSpc>
                <a:spcPct val="100000"/>
              </a:lnSpc>
              <a:spcBef>
                <a:spcPts val="0"/>
              </a:spcBef>
              <a:spcAft>
                <a:spcPts val="300"/>
              </a:spcAft>
              <a:defRPr lang="de-DE" sz="1000" i="0">
                <a:solidFill>
                  <a:schemeClr val="bg1">
                    <a:lumMod val="50000"/>
                  </a:schemeClr>
                </a:solidFill>
              </a:defRPr>
            </a:lvl5pPr>
          </a:lstStyle>
          <a:p>
            <a:pPr lvl="0"/>
            <a:r>
              <a:rPr lang="de-DE" dirty="0"/>
              <a:t>Textmasterformat bearbeiten</a:t>
            </a:r>
          </a:p>
        </p:txBody>
      </p:sp>
      <p:sp>
        <p:nvSpPr>
          <p:cNvPr id="2" name="Titel 1"/>
          <p:cNvSpPr>
            <a:spLocks noGrp="1"/>
          </p:cNvSpPr>
          <p:nvPr>
            <p:ph type="title"/>
          </p:nvPr>
        </p:nvSpPr>
        <p:spPr/>
        <p:txBody>
          <a:bodyPr/>
          <a:lstStyle/>
          <a:p>
            <a:r>
              <a:rPr lang="de-DE"/>
              <a:t>Titelmasterformat durch Klicken bearbeiten</a:t>
            </a:r>
          </a:p>
        </p:txBody>
      </p:sp>
      <p:sp>
        <p:nvSpPr>
          <p:cNvPr id="9" name="Textfeld 8"/>
          <p:cNvSpPr txBox="1"/>
          <p:nvPr userDrawn="1"/>
        </p:nvSpPr>
        <p:spPr>
          <a:xfrm>
            <a:off x="1188001" y="6492874"/>
            <a:ext cx="7920001" cy="378000"/>
          </a:xfrm>
          <a:prstGeom prst="rect">
            <a:avLst/>
          </a:prstGeom>
          <a:noFill/>
        </p:spPr>
        <p:txBody>
          <a:bodyPr wrap="square" lIns="71992" tIns="35997" rIns="71992" bIns="35997" rtlCol="0" anchor="ctr">
            <a:noAutofit/>
          </a:bodyPr>
          <a:lstStyle/>
          <a:p>
            <a:pPr algn="r" defTabSz="1031521" eaLnBrk="1" fontAlgn="auto" hangingPunct="1">
              <a:spcBef>
                <a:spcPts val="0"/>
              </a:spcBef>
              <a:spcAft>
                <a:spcPts val="0"/>
              </a:spcAft>
            </a:pPr>
            <a:endParaRPr lang="de-DE" sz="1100" b="0" i="1" dirty="0">
              <a:solidFill>
                <a:srgbClr val="FFFFFF"/>
              </a:solidFill>
              <a:latin typeface="Arial"/>
            </a:endParaRPr>
          </a:p>
        </p:txBody>
      </p:sp>
      <p:cxnSp>
        <p:nvCxnSpPr>
          <p:cNvPr id="7" name="Gerade Verbindung 6"/>
          <p:cNvCxnSpPr/>
          <p:nvPr userDrawn="1"/>
        </p:nvCxnSpPr>
        <p:spPr>
          <a:xfrm>
            <a:off x="18010" y="902297"/>
            <a:ext cx="9076363" cy="0"/>
          </a:xfrm>
          <a:prstGeom prst="line">
            <a:avLst/>
          </a:prstGeom>
          <a:ln w="19050">
            <a:solidFill>
              <a:srgbClr val="002945"/>
            </a:solidFill>
          </a:ln>
        </p:spPr>
        <p:style>
          <a:lnRef idx="1">
            <a:schemeClr val="accent1"/>
          </a:lnRef>
          <a:fillRef idx="0">
            <a:schemeClr val="accent1"/>
          </a:fillRef>
          <a:effectRef idx="0">
            <a:schemeClr val="accent1"/>
          </a:effectRef>
          <a:fontRef idx="minor">
            <a:schemeClr val="tx1"/>
          </a:fontRef>
        </p:style>
      </p:cxn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8503805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el und le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5972425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Agenda">
    <p:spTree>
      <p:nvGrpSpPr>
        <p:cNvPr id="1" name=""/>
        <p:cNvGrpSpPr/>
        <p:nvPr/>
      </p:nvGrpSpPr>
      <p:grpSpPr>
        <a:xfrm>
          <a:off x="0" y="0"/>
          <a:ext cx="0" cy="0"/>
          <a:chOff x="0" y="0"/>
          <a:chExt cx="0" cy="0"/>
        </a:xfrm>
      </p:grpSpPr>
      <p:sp>
        <p:nvSpPr>
          <p:cNvPr id="4" name="Textfeld 3"/>
          <p:cNvSpPr txBox="1">
            <a:spLocks noChangeArrowheads="1"/>
          </p:cNvSpPr>
          <p:nvPr userDrawn="1"/>
        </p:nvSpPr>
        <p:spPr bwMode="auto">
          <a:xfrm>
            <a:off x="1187480" y="6048397"/>
            <a:ext cx="7920869"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852" tIns="35925" rIns="71852" bIns="35925" anchor="ct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algn="r">
              <a:defRPr/>
            </a:pPr>
            <a:endParaRPr lang="de-DE" altLang="de-DE" sz="1098" i="1">
              <a:solidFill>
                <a:schemeClr val="bg1"/>
              </a:solidFill>
            </a:endParaRPr>
          </a:p>
        </p:txBody>
      </p:sp>
      <p:sp>
        <p:nvSpPr>
          <p:cNvPr id="3" name="Inhaltsplatzhalter 2"/>
          <p:cNvSpPr>
            <a:spLocks noGrp="1"/>
          </p:cNvSpPr>
          <p:nvPr>
            <p:ph idx="1"/>
          </p:nvPr>
        </p:nvSpPr>
        <p:spPr>
          <a:xfrm>
            <a:off x="1908001" y="1080000"/>
            <a:ext cx="7200000" cy="5400000"/>
          </a:xfrm>
        </p:spPr>
        <p:txBody>
          <a:bodyPr/>
          <a:lstStyle>
            <a:lvl1pPr>
              <a:buFont typeface="+mj-lt"/>
              <a:buAutoNum type="arabicPeriod"/>
              <a:defRPr b="1"/>
            </a:lvl1pPr>
            <a:lvl2pPr marL="712945" indent="-351720">
              <a:buFont typeface="Arial" pitchFamily="34" charset="0"/>
              <a:buChar char="•"/>
              <a:defRPr/>
            </a:lvl2pPr>
            <a:lvl3pPr marL="1074171" indent="-361226">
              <a:buFont typeface="Symbol" pitchFamily="18" charset="2"/>
              <a:buChar char="-"/>
              <a:defRPr/>
            </a:lvl3pPr>
          </a:lstStyle>
          <a:p>
            <a:pPr lvl="0"/>
            <a:r>
              <a:rPr lang="de-DE" dirty="0"/>
              <a:t>Textmasterformat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3164099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1908000" y="1080000"/>
            <a:ext cx="7200000" cy="5400000"/>
          </a:xfrm>
        </p:spPr>
        <p:txBody>
          <a:bodyPr/>
          <a:lstStyle>
            <a:lvl1pPr>
              <a:buFont typeface="+mj-lt"/>
              <a:buAutoNum type="arabicPeriod"/>
              <a:defRPr b="1"/>
            </a:lvl1pPr>
            <a:lvl2pPr marL="714375" indent="-352425">
              <a:buFont typeface="Arial" pitchFamily="34" charset="0"/>
              <a:buChar char="•"/>
              <a:defRPr/>
            </a:lvl2pPr>
            <a:lvl3pPr marL="1076325" indent="-361950">
              <a:buFont typeface="Symbol" pitchFamily="18" charset="2"/>
              <a:buChar char="-"/>
              <a:defRPr/>
            </a:lvl3pPr>
          </a:lstStyle>
          <a:p>
            <a:pPr lvl="0"/>
            <a:r>
              <a:rPr lang="de-DE" dirty="0"/>
              <a:t>Textmasterformat bearbeiten</a:t>
            </a:r>
          </a:p>
          <a:p>
            <a:pPr lvl="1"/>
            <a:r>
              <a:rPr lang="de-DE" dirty="0"/>
              <a:t>Zweite Ebene</a:t>
            </a:r>
          </a:p>
          <a:p>
            <a:pPr lvl="2"/>
            <a:r>
              <a:rPr lang="de-DE" dirty="0"/>
              <a:t>Dritte Ebene</a:t>
            </a:r>
          </a:p>
        </p:txBody>
      </p:sp>
      <p:sp>
        <p:nvSpPr>
          <p:cNvPr id="12" name="Textfeld 11"/>
          <p:cNvSpPr txBox="1"/>
          <p:nvPr userDrawn="1"/>
        </p:nvSpPr>
        <p:spPr>
          <a:xfrm>
            <a:off x="1209464" y="6492874"/>
            <a:ext cx="7920000" cy="378000"/>
          </a:xfrm>
          <a:prstGeom prst="rect">
            <a:avLst/>
          </a:prstGeom>
          <a:noFill/>
        </p:spPr>
        <p:txBody>
          <a:bodyPr wrap="square" lIns="72000" tIns="36000" rIns="72000" bIns="36000" rtlCol="0" anchor="ctr">
            <a:noAutofit/>
          </a:bodyPr>
          <a:lstStyle/>
          <a:p>
            <a:pPr algn="r"/>
            <a:endParaRPr lang="de-DE" sz="1100" i="1" dirty="0">
              <a:solidFill>
                <a:schemeClr val="bg1"/>
              </a:solidFill>
            </a:endParaRPr>
          </a:p>
        </p:txBody>
      </p:sp>
      <p:cxnSp>
        <p:nvCxnSpPr>
          <p:cNvPr id="5" name="Gerade Verbindung 4"/>
          <p:cNvCxnSpPr/>
          <p:nvPr userDrawn="1"/>
        </p:nvCxnSpPr>
        <p:spPr>
          <a:xfrm>
            <a:off x="0" y="900000"/>
            <a:ext cx="9108000" cy="0"/>
          </a:xfrm>
          <a:prstGeom prst="line">
            <a:avLst/>
          </a:prstGeom>
          <a:ln w="19050">
            <a:solidFill>
              <a:srgbClr val="99A4B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83016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el ohne Textfeld ohne Lini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9" name="Textfeld 8"/>
          <p:cNvSpPr txBox="1"/>
          <p:nvPr userDrawn="1"/>
        </p:nvSpPr>
        <p:spPr>
          <a:xfrm>
            <a:off x="1188001" y="6492874"/>
            <a:ext cx="7920000" cy="378000"/>
          </a:xfrm>
          <a:prstGeom prst="rect">
            <a:avLst/>
          </a:prstGeom>
          <a:noFill/>
        </p:spPr>
        <p:txBody>
          <a:bodyPr wrap="square" lIns="71852" tIns="35925" rIns="71852" bIns="35925" rtlCol="0" anchor="ctr">
            <a:noAutofit/>
          </a:bodyPr>
          <a:lstStyle/>
          <a:p>
            <a:pPr algn="r"/>
            <a:endParaRPr lang="de-DE" sz="1098" i="1">
              <a:solidFill>
                <a:schemeClr val="bg1"/>
              </a:solidFill>
            </a:endParaRPr>
          </a:p>
        </p:txBody>
      </p:sp>
      <p:sp>
        <p:nvSpPr>
          <p:cNvPr id="5" name="Inhaltsplatzhalter 9"/>
          <p:cNvSpPr>
            <a:spLocks noGrp="1"/>
          </p:cNvSpPr>
          <p:nvPr>
            <p:ph sz="quarter" idx="13"/>
          </p:nvPr>
        </p:nvSpPr>
        <p:spPr>
          <a:xfrm>
            <a:off x="468001" y="5400000"/>
            <a:ext cx="8640000" cy="1080000"/>
          </a:xfrm>
        </p:spPr>
        <p:txBody>
          <a:bodyPr vert="horz" lIns="72000" tIns="36000" rIns="72000" bIns="36000" rtlCol="0" anchor="b" anchorCtr="0">
            <a:noAutofit/>
          </a:bodyPr>
          <a:lstStyle>
            <a:lvl1pPr marL="541839" indent="-541839">
              <a:lnSpc>
                <a:spcPct val="100000"/>
              </a:lnSpc>
              <a:spcBef>
                <a:spcPts val="0"/>
              </a:spcBef>
              <a:spcAft>
                <a:spcPts val="299"/>
              </a:spcAft>
              <a:buNone/>
              <a:defRPr lang="de-DE" sz="998" i="0" smtClean="0">
                <a:solidFill>
                  <a:schemeClr val="bg1">
                    <a:lumMod val="50000"/>
                  </a:schemeClr>
                </a:solidFill>
              </a:defRPr>
            </a:lvl1pPr>
            <a:lvl2pPr>
              <a:lnSpc>
                <a:spcPct val="100000"/>
              </a:lnSpc>
              <a:spcBef>
                <a:spcPts val="0"/>
              </a:spcBef>
              <a:spcAft>
                <a:spcPts val="299"/>
              </a:spcAft>
              <a:defRPr lang="de-DE" sz="998" i="0" smtClean="0">
                <a:solidFill>
                  <a:schemeClr val="bg1">
                    <a:lumMod val="50000"/>
                  </a:schemeClr>
                </a:solidFill>
              </a:defRPr>
            </a:lvl2pPr>
            <a:lvl3pPr>
              <a:lnSpc>
                <a:spcPct val="100000"/>
              </a:lnSpc>
              <a:spcBef>
                <a:spcPts val="0"/>
              </a:spcBef>
              <a:spcAft>
                <a:spcPts val="299"/>
              </a:spcAft>
              <a:defRPr lang="de-DE" sz="998" i="0" smtClean="0">
                <a:solidFill>
                  <a:schemeClr val="bg1">
                    <a:lumMod val="50000"/>
                  </a:schemeClr>
                </a:solidFill>
              </a:defRPr>
            </a:lvl3pPr>
            <a:lvl4pPr>
              <a:lnSpc>
                <a:spcPct val="100000"/>
              </a:lnSpc>
              <a:spcBef>
                <a:spcPts val="0"/>
              </a:spcBef>
              <a:spcAft>
                <a:spcPts val="299"/>
              </a:spcAft>
              <a:defRPr lang="de-DE" sz="998" i="0" smtClean="0">
                <a:solidFill>
                  <a:schemeClr val="bg1">
                    <a:lumMod val="50000"/>
                  </a:schemeClr>
                </a:solidFill>
              </a:defRPr>
            </a:lvl4pPr>
            <a:lvl5pPr>
              <a:lnSpc>
                <a:spcPct val="100000"/>
              </a:lnSpc>
              <a:spcBef>
                <a:spcPts val="0"/>
              </a:spcBef>
              <a:spcAft>
                <a:spcPts val="299"/>
              </a:spcAft>
              <a:defRPr lang="de-DE" sz="998" i="0">
                <a:solidFill>
                  <a:schemeClr val="bg1">
                    <a:lumMod val="50000"/>
                  </a:schemeClr>
                </a:solidFill>
              </a:defRPr>
            </a:lvl5pPr>
          </a:lstStyle>
          <a:p>
            <a:pPr lvl="0"/>
            <a:r>
              <a:rPr lang="de-DE"/>
              <a:t>Textmasterformat bearbeiten</a:t>
            </a:r>
          </a:p>
        </p:txBody>
      </p:sp>
      <p:sp>
        <p:nvSpPr>
          <p:cNvPr id="3" name="Inhaltsplatzhalter 9">
            <a:extLst>
              <a:ext uri="{FF2B5EF4-FFF2-40B4-BE49-F238E27FC236}">
                <a16:creationId xmlns:a16="http://schemas.microsoft.com/office/drawing/2014/main" id="{444EC584-5201-112F-6426-F74CD32AC055}"/>
              </a:ext>
            </a:extLst>
          </p:cNvPr>
          <p:cNvSpPr>
            <a:spLocks noGrp="1"/>
          </p:cNvSpPr>
          <p:nvPr>
            <p:ph sz="quarter" idx="14"/>
          </p:nvPr>
        </p:nvSpPr>
        <p:spPr>
          <a:xfrm>
            <a:off x="468000" y="5400000"/>
            <a:ext cx="8639999" cy="1080000"/>
          </a:xfrm>
        </p:spPr>
        <p:txBody>
          <a:bodyPr vert="horz" lIns="72000" tIns="36000" rIns="72000" bIns="36000" rtlCol="0" anchor="b" anchorCtr="0">
            <a:noAutofit/>
          </a:bodyPr>
          <a:lstStyle>
            <a:lvl1pPr marL="541839" indent="-541839">
              <a:lnSpc>
                <a:spcPct val="100000"/>
              </a:lnSpc>
              <a:spcBef>
                <a:spcPts val="0"/>
              </a:spcBef>
              <a:spcAft>
                <a:spcPts val="299"/>
              </a:spcAft>
              <a:buNone/>
              <a:defRPr lang="de-DE" sz="998" i="0" smtClean="0">
                <a:solidFill>
                  <a:schemeClr val="bg1">
                    <a:lumMod val="50000"/>
                  </a:schemeClr>
                </a:solidFill>
              </a:defRPr>
            </a:lvl1pPr>
            <a:lvl2pPr>
              <a:lnSpc>
                <a:spcPct val="100000"/>
              </a:lnSpc>
              <a:spcBef>
                <a:spcPts val="0"/>
              </a:spcBef>
              <a:spcAft>
                <a:spcPts val="299"/>
              </a:spcAft>
              <a:defRPr lang="de-DE" sz="998" i="0" smtClean="0">
                <a:solidFill>
                  <a:schemeClr val="bg1">
                    <a:lumMod val="50000"/>
                  </a:schemeClr>
                </a:solidFill>
              </a:defRPr>
            </a:lvl2pPr>
            <a:lvl3pPr>
              <a:lnSpc>
                <a:spcPct val="100000"/>
              </a:lnSpc>
              <a:spcBef>
                <a:spcPts val="0"/>
              </a:spcBef>
              <a:spcAft>
                <a:spcPts val="299"/>
              </a:spcAft>
              <a:defRPr lang="de-DE" sz="998" i="0" smtClean="0">
                <a:solidFill>
                  <a:schemeClr val="bg1">
                    <a:lumMod val="50000"/>
                  </a:schemeClr>
                </a:solidFill>
              </a:defRPr>
            </a:lvl3pPr>
            <a:lvl4pPr>
              <a:lnSpc>
                <a:spcPct val="100000"/>
              </a:lnSpc>
              <a:spcBef>
                <a:spcPts val="0"/>
              </a:spcBef>
              <a:spcAft>
                <a:spcPts val="299"/>
              </a:spcAft>
              <a:defRPr lang="de-DE" sz="998" i="0" smtClean="0">
                <a:solidFill>
                  <a:schemeClr val="bg1">
                    <a:lumMod val="50000"/>
                  </a:schemeClr>
                </a:solidFill>
              </a:defRPr>
            </a:lvl4pPr>
            <a:lvl5pPr>
              <a:lnSpc>
                <a:spcPct val="100000"/>
              </a:lnSpc>
              <a:spcBef>
                <a:spcPts val="0"/>
              </a:spcBef>
              <a:spcAft>
                <a:spcPts val="299"/>
              </a:spcAft>
              <a:defRPr lang="de-DE" sz="998" i="0">
                <a:solidFill>
                  <a:schemeClr val="bg1">
                    <a:lumMod val="50000"/>
                  </a:schemeClr>
                </a:solidFill>
              </a:defRPr>
            </a:lvl5pPr>
          </a:lstStyle>
          <a:p>
            <a:pPr lvl="0"/>
            <a:r>
              <a:rPr lang="de-DE" dirty="0"/>
              <a:t>Textmasterformat bearbeiten</a:t>
            </a:r>
          </a:p>
        </p:txBody>
      </p:sp>
    </p:spTree>
    <p:extLst>
      <p:ext uri="{BB962C8B-B14F-4D97-AF65-F5344CB8AC3E}">
        <p14:creationId xmlns:p14="http://schemas.microsoft.com/office/powerpoint/2010/main" val="8132827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VS.F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6" name="Foliennummernplatzhalter 5"/>
          <p:cNvSpPr>
            <a:spLocks noGrp="1"/>
          </p:cNvSpPr>
          <p:nvPr>
            <p:ph type="sldNum" sz="quarter" idx="12"/>
          </p:nvPr>
        </p:nvSpPr>
        <p:spPr>
          <a:xfrm>
            <a:off x="72035" y="79733"/>
            <a:ext cx="324156" cy="279067"/>
          </a:xfrm>
          <a:prstGeom prst="rect">
            <a:avLst/>
          </a:prstGeom>
        </p:spPr>
        <p:txBody>
          <a:bodyPr lIns="91559" tIns="45779" rIns="91559" bIns="45779"/>
          <a:lstStyle/>
          <a:p>
            <a:fld id="{4C021249-833D-4311-888D-2F6D00E8F2DF}" type="slidenum">
              <a:rPr lang="de-DE" smtClean="0"/>
              <a:t>‹Nr.›</a:t>
            </a:fld>
            <a:endParaRPr lang="de-DE"/>
          </a:p>
        </p:txBody>
      </p:sp>
      <p:sp>
        <p:nvSpPr>
          <p:cNvPr id="9" name="Textplatzhalter 4"/>
          <p:cNvSpPr>
            <a:spLocks noGrp="1"/>
          </p:cNvSpPr>
          <p:nvPr>
            <p:ph type="body" sz="quarter" idx="14"/>
          </p:nvPr>
        </p:nvSpPr>
        <p:spPr>
          <a:xfrm>
            <a:off x="936452" y="79733"/>
            <a:ext cx="8680173" cy="318934"/>
          </a:xfrm>
        </p:spPr>
        <p:txBody>
          <a:bodyPr tIns="36047" anchor="ctr"/>
          <a:lstStyle>
            <a:lvl1pPr marL="0" indent="0">
              <a:lnSpc>
                <a:spcPct val="100000"/>
              </a:lnSpc>
              <a:spcBef>
                <a:spcPts val="0"/>
              </a:spcBef>
              <a:spcAft>
                <a:spcPts val="0"/>
              </a:spcAft>
              <a:buNone/>
              <a:defRPr sz="1104" b="0"/>
            </a:lvl1pPr>
            <a:lvl2pPr marL="0" indent="0">
              <a:lnSpc>
                <a:spcPct val="100000"/>
              </a:lnSpc>
              <a:spcBef>
                <a:spcPts val="0"/>
              </a:spcBef>
              <a:spcAft>
                <a:spcPts val="0"/>
              </a:spcAft>
              <a:buNone/>
              <a:defRPr sz="1104"/>
            </a:lvl2pPr>
            <a:lvl3pPr marL="0" indent="0">
              <a:lnSpc>
                <a:spcPct val="100000"/>
              </a:lnSpc>
              <a:spcBef>
                <a:spcPts val="0"/>
              </a:spcBef>
              <a:spcAft>
                <a:spcPts val="0"/>
              </a:spcAft>
              <a:buNone/>
              <a:defRPr sz="1104"/>
            </a:lvl3pPr>
            <a:lvl4pPr marL="0" indent="0">
              <a:lnSpc>
                <a:spcPct val="100000"/>
              </a:lnSpc>
              <a:spcBef>
                <a:spcPts val="0"/>
              </a:spcBef>
              <a:spcAft>
                <a:spcPts val="0"/>
              </a:spcAft>
              <a:buNone/>
              <a:defRPr sz="1104"/>
            </a:lvl4pPr>
            <a:lvl5pPr marL="0" indent="0">
              <a:lnSpc>
                <a:spcPct val="100000"/>
              </a:lnSpc>
              <a:spcBef>
                <a:spcPts val="0"/>
              </a:spcBef>
              <a:spcAft>
                <a:spcPts val="0"/>
              </a:spcAft>
              <a:buNone/>
              <a:defRPr sz="1104"/>
            </a:lvl5pPr>
          </a:lstStyle>
          <a:p>
            <a:pPr lvl="0"/>
            <a:r>
              <a:rPr lang="de-DE" dirty="0"/>
              <a:t>Textmasterformat bearbeiten</a:t>
            </a:r>
          </a:p>
        </p:txBody>
      </p:sp>
      <p:sp>
        <p:nvSpPr>
          <p:cNvPr id="10" name="Textplatzhalter 4"/>
          <p:cNvSpPr>
            <a:spLocks noGrp="1"/>
          </p:cNvSpPr>
          <p:nvPr>
            <p:ph type="body" sz="quarter" idx="18" hasCustomPrompt="1"/>
          </p:nvPr>
        </p:nvSpPr>
        <p:spPr>
          <a:xfrm>
            <a:off x="612296" y="79733"/>
            <a:ext cx="324156" cy="318934"/>
          </a:xfrm>
        </p:spPr>
        <p:txBody>
          <a:bodyPr tIns="36047" rIns="0" anchor="ctr"/>
          <a:lstStyle>
            <a:lvl1pPr marL="0" indent="0">
              <a:lnSpc>
                <a:spcPct val="100000"/>
              </a:lnSpc>
              <a:spcBef>
                <a:spcPts val="0"/>
              </a:spcBef>
              <a:spcAft>
                <a:spcPts val="0"/>
              </a:spcAft>
              <a:buNone/>
              <a:defRPr sz="1104" b="0"/>
            </a:lvl1pPr>
            <a:lvl2pPr marL="0" indent="0">
              <a:lnSpc>
                <a:spcPct val="100000"/>
              </a:lnSpc>
              <a:spcBef>
                <a:spcPts val="0"/>
              </a:spcBef>
              <a:spcAft>
                <a:spcPts val="0"/>
              </a:spcAft>
              <a:buNone/>
              <a:defRPr sz="1104"/>
            </a:lvl2pPr>
            <a:lvl3pPr marL="0" indent="0">
              <a:lnSpc>
                <a:spcPct val="100000"/>
              </a:lnSpc>
              <a:spcBef>
                <a:spcPts val="0"/>
              </a:spcBef>
              <a:spcAft>
                <a:spcPts val="0"/>
              </a:spcAft>
              <a:buNone/>
              <a:defRPr sz="1104"/>
            </a:lvl3pPr>
            <a:lvl4pPr marL="0" indent="0">
              <a:lnSpc>
                <a:spcPct val="100000"/>
              </a:lnSpc>
              <a:spcBef>
                <a:spcPts val="0"/>
              </a:spcBef>
              <a:spcAft>
                <a:spcPts val="0"/>
              </a:spcAft>
              <a:buNone/>
              <a:defRPr sz="1104"/>
            </a:lvl4pPr>
            <a:lvl5pPr marL="0" indent="0">
              <a:lnSpc>
                <a:spcPct val="100000"/>
              </a:lnSpc>
              <a:spcBef>
                <a:spcPts val="0"/>
              </a:spcBef>
              <a:spcAft>
                <a:spcPts val="0"/>
              </a:spcAft>
              <a:buNone/>
              <a:defRPr sz="1104"/>
            </a:lvl5pPr>
          </a:lstStyle>
          <a:p>
            <a:pPr lvl="0"/>
            <a:r>
              <a:rPr lang="de-DE" dirty="0"/>
              <a:t>#</a:t>
            </a:r>
          </a:p>
        </p:txBody>
      </p:sp>
      <p:sp>
        <p:nvSpPr>
          <p:cNvPr id="12" name="Datumsplatzhalter 3"/>
          <p:cNvSpPr>
            <a:spLocks noGrp="1"/>
          </p:cNvSpPr>
          <p:nvPr>
            <p:ph type="dt" sz="half" idx="2"/>
          </p:nvPr>
        </p:nvSpPr>
        <p:spPr>
          <a:xfrm>
            <a:off x="8536109" y="6657741"/>
            <a:ext cx="1080519" cy="199334"/>
          </a:xfrm>
          <a:prstGeom prst="rect">
            <a:avLst/>
          </a:prstGeom>
        </p:spPr>
        <p:txBody>
          <a:bodyPr vert="horz" lIns="91559" tIns="45779" rIns="91559" bIns="45779" rtlCol="0" anchor="ctr"/>
          <a:lstStyle>
            <a:lvl1pPr algn="r">
              <a:defRPr sz="827">
                <a:solidFill>
                  <a:schemeClr val="tx1">
                    <a:tint val="75000"/>
                  </a:schemeClr>
                </a:solidFill>
                <a:latin typeface="+mn-lt"/>
              </a:defRPr>
            </a:lvl1pPr>
          </a:lstStyle>
          <a:p>
            <a:r>
              <a:rPr lang="de-DE"/>
              <a:t>MMMM jjjj</a:t>
            </a:r>
          </a:p>
        </p:txBody>
      </p:sp>
    </p:spTree>
    <p:extLst>
      <p:ext uri="{BB962C8B-B14F-4D97-AF65-F5344CB8AC3E}">
        <p14:creationId xmlns:p14="http://schemas.microsoft.com/office/powerpoint/2010/main" val="39149612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Titel mit Textfeld">
    <p:spTree>
      <p:nvGrpSpPr>
        <p:cNvPr id="1" name=""/>
        <p:cNvGrpSpPr/>
        <p:nvPr/>
      </p:nvGrpSpPr>
      <p:grpSpPr>
        <a:xfrm>
          <a:off x="0" y="0"/>
          <a:ext cx="0" cy="0"/>
          <a:chOff x="0" y="0"/>
          <a:chExt cx="0" cy="0"/>
        </a:xfrm>
      </p:grpSpPr>
      <p:sp>
        <p:nvSpPr>
          <p:cNvPr id="10" name="Inhaltsplatzhalter 9"/>
          <p:cNvSpPr>
            <a:spLocks noGrp="1"/>
          </p:cNvSpPr>
          <p:nvPr>
            <p:ph sz="quarter" idx="13"/>
          </p:nvPr>
        </p:nvSpPr>
        <p:spPr>
          <a:xfrm>
            <a:off x="635559" y="5386317"/>
            <a:ext cx="8640000" cy="1080000"/>
          </a:xfrm>
        </p:spPr>
        <p:txBody>
          <a:bodyPr vert="horz" lIns="71867" tIns="35932" rIns="71867" bIns="35932" rtlCol="0" anchor="b" anchorCtr="0">
            <a:noAutofit/>
          </a:bodyPr>
          <a:lstStyle>
            <a:lvl1pPr marL="0" indent="0">
              <a:lnSpc>
                <a:spcPct val="100000"/>
              </a:lnSpc>
              <a:spcBef>
                <a:spcPts val="0"/>
              </a:spcBef>
              <a:spcAft>
                <a:spcPts val="277"/>
              </a:spcAft>
              <a:buNone/>
              <a:defRPr lang="de-DE" sz="924" i="0" smtClean="0">
                <a:solidFill>
                  <a:schemeClr val="bg1">
                    <a:lumMod val="50000"/>
                  </a:schemeClr>
                </a:solidFill>
              </a:defRPr>
            </a:lvl1pPr>
            <a:lvl2pPr>
              <a:lnSpc>
                <a:spcPct val="100000"/>
              </a:lnSpc>
              <a:spcBef>
                <a:spcPts val="0"/>
              </a:spcBef>
              <a:spcAft>
                <a:spcPts val="277"/>
              </a:spcAft>
              <a:defRPr lang="de-DE" sz="924" i="0" smtClean="0">
                <a:solidFill>
                  <a:schemeClr val="bg1">
                    <a:lumMod val="50000"/>
                  </a:schemeClr>
                </a:solidFill>
              </a:defRPr>
            </a:lvl2pPr>
            <a:lvl3pPr>
              <a:lnSpc>
                <a:spcPct val="100000"/>
              </a:lnSpc>
              <a:spcBef>
                <a:spcPts val="0"/>
              </a:spcBef>
              <a:spcAft>
                <a:spcPts val="277"/>
              </a:spcAft>
              <a:defRPr lang="de-DE" sz="924" i="0" smtClean="0">
                <a:solidFill>
                  <a:schemeClr val="bg1">
                    <a:lumMod val="50000"/>
                  </a:schemeClr>
                </a:solidFill>
              </a:defRPr>
            </a:lvl3pPr>
            <a:lvl4pPr>
              <a:lnSpc>
                <a:spcPct val="100000"/>
              </a:lnSpc>
              <a:spcBef>
                <a:spcPts val="0"/>
              </a:spcBef>
              <a:spcAft>
                <a:spcPts val="277"/>
              </a:spcAft>
              <a:defRPr lang="de-DE" sz="924" i="0" smtClean="0">
                <a:solidFill>
                  <a:schemeClr val="bg1">
                    <a:lumMod val="50000"/>
                  </a:schemeClr>
                </a:solidFill>
              </a:defRPr>
            </a:lvl4pPr>
            <a:lvl5pPr>
              <a:lnSpc>
                <a:spcPct val="100000"/>
              </a:lnSpc>
              <a:spcBef>
                <a:spcPts val="0"/>
              </a:spcBef>
              <a:spcAft>
                <a:spcPts val="277"/>
              </a:spcAft>
              <a:defRPr lang="de-DE" sz="924" i="0">
                <a:solidFill>
                  <a:schemeClr val="bg1">
                    <a:lumMod val="50000"/>
                  </a:schemeClr>
                </a:solidFill>
              </a:defRPr>
            </a:lvl5pPr>
          </a:lstStyle>
          <a:p>
            <a:pPr lvl="0"/>
            <a:r>
              <a:rPr lang="de-DE"/>
              <a:t>Textmasterformat bearbeiten</a:t>
            </a:r>
          </a:p>
        </p:txBody>
      </p:sp>
      <p:sp>
        <p:nvSpPr>
          <p:cNvPr id="2" name="Titel 1"/>
          <p:cNvSpPr>
            <a:spLocks noGrp="1"/>
          </p:cNvSpPr>
          <p:nvPr>
            <p:ph type="title"/>
          </p:nvPr>
        </p:nvSpPr>
        <p:spPr/>
        <p:txBody>
          <a:bodyPr/>
          <a:lstStyle/>
          <a:p>
            <a:r>
              <a:rPr lang="de-DE"/>
              <a:t>Titelmasterformat durch Klicken bearbeiten</a:t>
            </a:r>
          </a:p>
        </p:txBody>
      </p:sp>
      <p:sp>
        <p:nvSpPr>
          <p:cNvPr id="9" name="Textfeld 8"/>
          <p:cNvSpPr txBox="1"/>
          <p:nvPr userDrawn="1"/>
        </p:nvSpPr>
        <p:spPr>
          <a:xfrm>
            <a:off x="1188002" y="6492874"/>
            <a:ext cx="7920001" cy="378000"/>
          </a:xfrm>
          <a:prstGeom prst="rect">
            <a:avLst/>
          </a:prstGeom>
          <a:noFill/>
        </p:spPr>
        <p:txBody>
          <a:bodyPr wrap="square" lIns="66371" tIns="33184" rIns="66371" bIns="33184" rtlCol="0" anchor="ctr">
            <a:noAutofit/>
          </a:bodyPr>
          <a:lstStyle/>
          <a:p>
            <a:pPr algn="r"/>
            <a:endParaRPr lang="de-DE" sz="1016" i="1" dirty="0">
              <a:solidFill>
                <a:schemeClr val="bg1"/>
              </a:solidFill>
            </a:endParaRP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24395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Headline">
    <p:spTree>
      <p:nvGrpSpPr>
        <p:cNvPr id="1" name=""/>
        <p:cNvGrpSpPr/>
        <p:nvPr/>
      </p:nvGrpSpPr>
      <p:grpSpPr>
        <a:xfrm>
          <a:off x="0" y="0"/>
          <a:ext cx="0" cy="0"/>
          <a:chOff x="0" y="0"/>
          <a:chExt cx="0" cy="0"/>
        </a:xfrm>
      </p:grpSpPr>
      <p:sp>
        <p:nvSpPr>
          <p:cNvPr id="19" name="Titel 18"/>
          <p:cNvSpPr>
            <a:spLocks noGrp="1"/>
          </p:cNvSpPr>
          <p:nvPr>
            <p:ph type="title" hasCustomPrompt="1"/>
          </p:nvPr>
        </p:nvSpPr>
        <p:spPr>
          <a:xfrm>
            <a:off x="590093" y="320860"/>
            <a:ext cx="8156289" cy="323852"/>
          </a:xfrm>
          <a:prstGeom prst="rect">
            <a:avLst/>
          </a:prstGeom>
        </p:spPr>
        <p:txBody>
          <a:bodyPr vert="horz" lIns="0" bIns="0">
            <a:noAutofit/>
          </a:bodyPr>
          <a:lstStyle>
            <a:lvl1pPr>
              <a:defRPr sz="2216" b="1" baseline="0">
                <a:solidFill>
                  <a:schemeClr val="tx1"/>
                </a:solidFill>
                <a:latin typeface="+mn-lt"/>
              </a:defRPr>
            </a:lvl1pPr>
          </a:lstStyle>
          <a:p>
            <a:r>
              <a:rPr lang="de-DE" dirty="0"/>
              <a:t>Hier steht eine Headline in der ersten Zeile</a:t>
            </a:r>
          </a:p>
        </p:txBody>
      </p:sp>
      <p:sp>
        <p:nvSpPr>
          <p:cNvPr id="10" name="Textfeld 9">
            <a:extLst>
              <a:ext uri="{FF2B5EF4-FFF2-40B4-BE49-F238E27FC236}">
                <a16:creationId xmlns:a16="http://schemas.microsoft.com/office/drawing/2014/main" id="{4613C590-4C53-4CB4-BA6C-59EB73DC5787}"/>
              </a:ext>
            </a:extLst>
          </p:cNvPr>
          <p:cNvSpPr txBox="1"/>
          <p:nvPr userDrawn="1"/>
        </p:nvSpPr>
        <p:spPr>
          <a:xfrm>
            <a:off x="797704" y="6597289"/>
            <a:ext cx="238847" cy="142218"/>
          </a:xfrm>
          <a:prstGeom prst="rect">
            <a:avLst/>
          </a:prstGeom>
          <a:noFill/>
        </p:spPr>
        <p:txBody>
          <a:bodyPr wrap="none" lIns="0" tIns="0" rIns="0" bIns="0" rtlCol="0" anchor="t">
            <a:spAutoFit/>
          </a:bodyPr>
          <a:lstStyle/>
          <a:p>
            <a:pPr algn="r" defTabSz="329354">
              <a:defRPr/>
            </a:pPr>
            <a:fld id="{70579353-F522-4457-BB32-EFA9BC41452F}" type="slidenum">
              <a:rPr lang="de-DE" sz="924" smtClean="0">
                <a:solidFill>
                  <a:srgbClr val="FFFFFF">
                    <a:lumMod val="65000"/>
                  </a:srgbClr>
                </a:solidFill>
              </a:rPr>
              <a:pPr algn="r" defTabSz="329354">
                <a:defRPr/>
              </a:pPr>
              <a:t>‹Nr.›</a:t>
            </a:fld>
            <a:endParaRPr lang="de-DE" sz="1478" dirty="0">
              <a:solidFill>
                <a:srgbClr val="3A3A3A"/>
              </a:solidFill>
            </a:endParaRPr>
          </a:p>
        </p:txBody>
      </p:sp>
    </p:spTree>
    <p:extLst>
      <p:ext uri="{BB962C8B-B14F-4D97-AF65-F5344CB8AC3E}">
        <p14:creationId xmlns:p14="http://schemas.microsoft.com/office/powerpoint/2010/main" val="363998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mit Textfeld">
    <p:spTree>
      <p:nvGrpSpPr>
        <p:cNvPr id="1" name=""/>
        <p:cNvGrpSpPr/>
        <p:nvPr/>
      </p:nvGrpSpPr>
      <p:grpSpPr>
        <a:xfrm>
          <a:off x="0" y="0"/>
          <a:ext cx="0" cy="0"/>
          <a:chOff x="0" y="0"/>
          <a:chExt cx="0" cy="0"/>
        </a:xfrm>
      </p:grpSpPr>
      <p:sp>
        <p:nvSpPr>
          <p:cNvPr id="10" name="Inhaltsplatzhalter 9"/>
          <p:cNvSpPr>
            <a:spLocks noGrp="1"/>
          </p:cNvSpPr>
          <p:nvPr>
            <p:ph sz="quarter" idx="13"/>
          </p:nvPr>
        </p:nvSpPr>
        <p:spPr>
          <a:xfrm>
            <a:off x="468000" y="5400000"/>
            <a:ext cx="8640000" cy="1080000"/>
          </a:xfrm>
        </p:spPr>
        <p:txBody>
          <a:bodyPr vert="horz" lIns="72000" tIns="36000" rIns="72000" bIns="36000" rtlCol="0" anchor="b" anchorCtr="0">
            <a:noAutofit/>
          </a:bodyPr>
          <a:lstStyle>
            <a:lvl1pPr marL="542925" indent="-542925">
              <a:lnSpc>
                <a:spcPct val="100000"/>
              </a:lnSpc>
              <a:spcBef>
                <a:spcPts val="0"/>
              </a:spcBef>
              <a:spcAft>
                <a:spcPts val="300"/>
              </a:spcAft>
              <a:buNone/>
              <a:defRPr lang="de-DE" sz="1000" i="0" smtClean="0">
                <a:solidFill>
                  <a:schemeClr val="bg1">
                    <a:lumMod val="50000"/>
                  </a:schemeClr>
                </a:solidFill>
              </a:defRPr>
            </a:lvl1pPr>
            <a:lvl2pPr>
              <a:lnSpc>
                <a:spcPct val="100000"/>
              </a:lnSpc>
              <a:spcBef>
                <a:spcPts val="0"/>
              </a:spcBef>
              <a:spcAft>
                <a:spcPts val="300"/>
              </a:spcAft>
              <a:defRPr lang="de-DE" sz="1000" i="0" smtClean="0">
                <a:solidFill>
                  <a:schemeClr val="bg1">
                    <a:lumMod val="50000"/>
                  </a:schemeClr>
                </a:solidFill>
              </a:defRPr>
            </a:lvl2pPr>
            <a:lvl3pPr>
              <a:lnSpc>
                <a:spcPct val="100000"/>
              </a:lnSpc>
              <a:spcBef>
                <a:spcPts val="0"/>
              </a:spcBef>
              <a:spcAft>
                <a:spcPts val="300"/>
              </a:spcAft>
              <a:defRPr lang="de-DE" sz="1000" i="0" smtClean="0">
                <a:solidFill>
                  <a:schemeClr val="bg1">
                    <a:lumMod val="50000"/>
                  </a:schemeClr>
                </a:solidFill>
              </a:defRPr>
            </a:lvl3pPr>
            <a:lvl4pPr>
              <a:lnSpc>
                <a:spcPct val="100000"/>
              </a:lnSpc>
              <a:spcBef>
                <a:spcPts val="0"/>
              </a:spcBef>
              <a:spcAft>
                <a:spcPts val="300"/>
              </a:spcAft>
              <a:defRPr lang="de-DE" sz="1000" i="0" smtClean="0">
                <a:solidFill>
                  <a:schemeClr val="bg1">
                    <a:lumMod val="50000"/>
                  </a:schemeClr>
                </a:solidFill>
              </a:defRPr>
            </a:lvl4pPr>
            <a:lvl5pPr>
              <a:lnSpc>
                <a:spcPct val="100000"/>
              </a:lnSpc>
              <a:spcBef>
                <a:spcPts val="0"/>
              </a:spcBef>
              <a:spcAft>
                <a:spcPts val="300"/>
              </a:spcAft>
              <a:defRPr lang="de-DE" sz="1000" i="0">
                <a:solidFill>
                  <a:schemeClr val="bg1">
                    <a:lumMod val="50000"/>
                  </a:schemeClr>
                </a:solidFill>
              </a:defRPr>
            </a:lvl5pPr>
          </a:lstStyle>
          <a:p>
            <a:pPr lvl="0"/>
            <a:r>
              <a:rPr lang="de-DE" dirty="0"/>
              <a:t>Textmasterformat bearbeiten</a:t>
            </a:r>
          </a:p>
        </p:txBody>
      </p:sp>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9" name="Textfeld 8"/>
          <p:cNvSpPr txBox="1"/>
          <p:nvPr userDrawn="1"/>
        </p:nvSpPr>
        <p:spPr>
          <a:xfrm>
            <a:off x="1188000" y="6525000"/>
            <a:ext cx="7920000" cy="378000"/>
          </a:xfrm>
          <a:prstGeom prst="rect">
            <a:avLst/>
          </a:prstGeom>
          <a:noFill/>
        </p:spPr>
        <p:txBody>
          <a:bodyPr wrap="square" lIns="72000" tIns="36000" rIns="72000" bIns="36000" rtlCol="0" anchor="ctr">
            <a:noAutofit/>
          </a:bodyPr>
          <a:lstStyle/>
          <a:p>
            <a:pPr algn="r"/>
            <a:endParaRPr lang="de-DE" sz="1100" i="1" dirty="0">
              <a:solidFill>
                <a:schemeClr val="bg1"/>
              </a:solidFill>
            </a:endParaRPr>
          </a:p>
        </p:txBody>
      </p:sp>
      <p:cxnSp>
        <p:nvCxnSpPr>
          <p:cNvPr id="6" name="Gerade Verbindung 5"/>
          <p:cNvCxnSpPr/>
          <p:nvPr userDrawn="1"/>
        </p:nvCxnSpPr>
        <p:spPr>
          <a:xfrm>
            <a:off x="0" y="900000"/>
            <a:ext cx="9108000" cy="0"/>
          </a:xfrm>
          <a:prstGeom prst="line">
            <a:avLst/>
          </a:prstGeom>
          <a:ln w="19050">
            <a:solidFill>
              <a:srgbClr val="99A4B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5405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mit Textfeld ohne Quel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9" name="Textfeld 8"/>
          <p:cNvSpPr txBox="1"/>
          <p:nvPr userDrawn="1"/>
        </p:nvSpPr>
        <p:spPr>
          <a:xfrm>
            <a:off x="1188000" y="6492874"/>
            <a:ext cx="7920000" cy="378000"/>
          </a:xfrm>
          <a:prstGeom prst="rect">
            <a:avLst/>
          </a:prstGeom>
          <a:noFill/>
        </p:spPr>
        <p:txBody>
          <a:bodyPr wrap="square" lIns="72000" tIns="36000" rIns="72000" bIns="36000" rtlCol="0" anchor="ctr">
            <a:noAutofit/>
          </a:bodyPr>
          <a:lstStyle/>
          <a:p>
            <a:pPr algn="r"/>
            <a:endParaRPr lang="de-DE" sz="1100" i="1" dirty="0">
              <a:solidFill>
                <a:schemeClr val="bg1"/>
              </a:solidFill>
            </a:endParaRPr>
          </a:p>
        </p:txBody>
      </p:sp>
      <p:cxnSp>
        <p:nvCxnSpPr>
          <p:cNvPr id="6" name="Gerade Verbindung 5"/>
          <p:cNvCxnSpPr/>
          <p:nvPr userDrawn="1"/>
        </p:nvCxnSpPr>
        <p:spPr>
          <a:xfrm>
            <a:off x="0" y="900000"/>
            <a:ext cx="9108000" cy="0"/>
          </a:xfrm>
          <a:prstGeom prst="line">
            <a:avLst/>
          </a:prstGeom>
          <a:ln w="19050">
            <a:solidFill>
              <a:srgbClr val="99A4B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3324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ohne Textfe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cxnSp>
        <p:nvCxnSpPr>
          <p:cNvPr id="5" name="Gerade Verbindung 4"/>
          <p:cNvCxnSpPr/>
          <p:nvPr userDrawn="1"/>
        </p:nvCxnSpPr>
        <p:spPr>
          <a:xfrm>
            <a:off x="0" y="900000"/>
            <a:ext cx="9108000" cy="0"/>
          </a:xfrm>
          <a:prstGeom prst="line">
            <a:avLst/>
          </a:prstGeom>
          <a:ln w="19050">
            <a:solidFill>
              <a:srgbClr val="99A4B9"/>
            </a:solidFill>
          </a:ln>
        </p:spPr>
        <p:style>
          <a:lnRef idx="1">
            <a:schemeClr val="accent1"/>
          </a:lnRef>
          <a:fillRef idx="0">
            <a:schemeClr val="accent1"/>
          </a:fillRef>
          <a:effectRef idx="0">
            <a:schemeClr val="accent1"/>
          </a:effectRef>
          <a:fontRef idx="minor">
            <a:schemeClr val="tx1"/>
          </a:fontRef>
        </p:style>
      </p:cxnSp>
      <p:sp>
        <p:nvSpPr>
          <p:cNvPr id="6" name="Inhaltsplatzhalter 9"/>
          <p:cNvSpPr>
            <a:spLocks noGrp="1"/>
          </p:cNvSpPr>
          <p:nvPr>
            <p:ph sz="quarter" idx="13"/>
          </p:nvPr>
        </p:nvSpPr>
        <p:spPr>
          <a:xfrm>
            <a:off x="468000" y="5400000"/>
            <a:ext cx="8640000" cy="1080000"/>
          </a:xfrm>
        </p:spPr>
        <p:txBody>
          <a:bodyPr vert="horz" lIns="72000" tIns="36000" rIns="72000" bIns="36000" rtlCol="0" anchor="b" anchorCtr="0">
            <a:noAutofit/>
          </a:bodyPr>
          <a:lstStyle>
            <a:lvl1pPr marL="542925" indent="-542925">
              <a:lnSpc>
                <a:spcPct val="100000"/>
              </a:lnSpc>
              <a:spcBef>
                <a:spcPts val="0"/>
              </a:spcBef>
              <a:spcAft>
                <a:spcPts val="300"/>
              </a:spcAft>
              <a:buNone/>
              <a:defRPr lang="de-DE" sz="1000" i="0" smtClean="0">
                <a:solidFill>
                  <a:schemeClr val="bg1">
                    <a:lumMod val="50000"/>
                  </a:schemeClr>
                </a:solidFill>
              </a:defRPr>
            </a:lvl1pPr>
            <a:lvl2pPr>
              <a:lnSpc>
                <a:spcPct val="100000"/>
              </a:lnSpc>
              <a:spcBef>
                <a:spcPts val="0"/>
              </a:spcBef>
              <a:spcAft>
                <a:spcPts val="300"/>
              </a:spcAft>
              <a:defRPr lang="de-DE" sz="1000" i="0" smtClean="0">
                <a:solidFill>
                  <a:schemeClr val="bg1">
                    <a:lumMod val="50000"/>
                  </a:schemeClr>
                </a:solidFill>
              </a:defRPr>
            </a:lvl2pPr>
            <a:lvl3pPr>
              <a:lnSpc>
                <a:spcPct val="100000"/>
              </a:lnSpc>
              <a:spcBef>
                <a:spcPts val="0"/>
              </a:spcBef>
              <a:spcAft>
                <a:spcPts val="300"/>
              </a:spcAft>
              <a:defRPr lang="de-DE" sz="1000" i="0" smtClean="0">
                <a:solidFill>
                  <a:schemeClr val="bg1">
                    <a:lumMod val="50000"/>
                  </a:schemeClr>
                </a:solidFill>
              </a:defRPr>
            </a:lvl3pPr>
            <a:lvl4pPr>
              <a:lnSpc>
                <a:spcPct val="100000"/>
              </a:lnSpc>
              <a:spcBef>
                <a:spcPts val="0"/>
              </a:spcBef>
              <a:spcAft>
                <a:spcPts val="300"/>
              </a:spcAft>
              <a:defRPr lang="de-DE" sz="1000" i="0" smtClean="0">
                <a:solidFill>
                  <a:schemeClr val="bg1">
                    <a:lumMod val="50000"/>
                  </a:schemeClr>
                </a:solidFill>
              </a:defRPr>
            </a:lvl4pPr>
            <a:lvl5pPr>
              <a:lnSpc>
                <a:spcPct val="100000"/>
              </a:lnSpc>
              <a:spcBef>
                <a:spcPts val="0"/>
              </a:spcBef>
              <a:spcAft>
                <a:spcPts val="300"/>
              </a:spcAft>
              <a:defRPr lang="de-DE" sz="1000" i="0">
                <a:solidFill>
                  <a:schemeClr val="bg1">
                    <a:lumMod val="50000"/>
                  </a:schemeClr>
                </a:solidFill>
              </a:defRPr>
            </a:lvl5pPr>
          </a:lstStyle>
          <a:p>
            <a:pPr lvl="0"/>
            <a:r>
              <a:rPr lang="de-DE" dirty="0"/>
              <a:t>Textmasterformat bearbeiten</a:t>
            </a:r>
          </a:p>
        </p:txBody>
      </p:sp>
    </p:spTree>
    <p:extLst>
      <p:ext uri="{BB962C8B-B14F-4D97-AF65-F5344CB8AC3E}">
        <p14:creationId xmlns:p14="http://schemas.microsoft.com/office/powerpoint/2010/main" val="3211187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ohne Textfeld ohne Quel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9" name="Textfeld 8"/>
          <p:cNvSpPr txBox="1"/>
          <p:nvPr userDrawn="1"/>
        </p:nvSpPr>
        <p:spPr>
          <a:xfrm>
            <a:off x="1188000" y="6492874"/>
            <a:ext cx="7920000" cy="378000"/>
          </a:xfrm>
          <a:prstGeom prst="rect">
            <a:avLst/>
          </a:prstGeom>
          <a:noFill/>
        </p:spPr>
        <p:txBody>
          <a:bodyPr wrap="square" lIns="72000" tIns="36000" rIns="72000" bIns="36000" rtlCol="0" anchor="ctr">
            <a:noAutofit/>
          </a:bodyPr>
          <a:lstStyle/>
          <a:p>
            <a:pPr algn="r"/>
            <a:endParaRPr lang="de-DE" sz="1100" i="1" dirty="0">
              <a:solidFill>
                <a:schemeClr val="bg1"/>
              </a:solidFill>
            </a:endParaRPr>
          </a:p>
        </p:txBody>
      </p:sp>
      <p:cxnSp>
        <p:nvCxnSpPr>
          <p:cNvPr id="5" name="Gerade Verbindung 4"/>
          <p:cNvCxnSpPr/>
          <p:nvPr userDrawn="1"/>
        </p:nvCxnSpPr>
        <p:spPr>
          <a:xfrm>
            <a:off x="0" y="900000"/>
            <a:ext cx="9108000" cy="0"/>
          </a:xfrm>
          <a:prstGeom prst="line">
            <a:avLst/>
          </a:prstGeom>
          <a:ln w="19050">
            <a:solidFill>
              <a:srgbClr val="99A4B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2145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8" name="Textfeld 7"/>
          <p:cNvSpPr txBox="1"/>
          <p:nvPr userDrawn="1"/>
        </p:nvSpPr>
        <p:spPr>
          <a:xfrm>
            <a:off x="1188000" y="6492874"/>
            <a:ext cx="7920000" cy="378000"/>
          </a:xfrm>
          <a:prstGeom prst="rect">
            <a:avLst/>
          </a:prstGeom>
          <a:noFill/>
        </p:spPr>
        <p:txBody>
          <a:bodyPr wrap="square" lIns="72000" tIns="36000" rIns="72000" bIns="36000" rtlCol="0" anchor="ctr">
            <a:noAutofit/>
          </a:bodyPr>
          <a:lstStyle/>
          <a:p>
            <a:pPr algn="r"/>
            <a:endParaRPr lang="de-DE" sz="1100" i="1" dirty="0">
              <a:solidFill>
                <a:schemeClr val="bg1"/>
              </a:solidFill>
            </a:endParaRPr>
          </a:p>
        </p:txBody>
      </p:sp>
      <p:sp>
        <p:nvSpPr>
          <p:cNvPr id="4" name="Inhaltsplatzhalter 9"/>
          <p:cNvSpPr>
            <a:spLocks noGrp="1"/>
          </p:cNvSpPr>
          <p:nvPr>
            <p:ph sz="quarter" idx="13"/>
          </p:nvPr>
        </p:nvSpPr>
        <p:spPr>
          <a:xfrm>
            <a:off x="468000" y="5400000"/>
            <a:ext cx="8640000" cy="1080000"/>
          </a:xfrm>
        </p:spPr>
        <p:txBody>
          <a:bodyPr vert="horz" lIns="72000" tIns="36000" rIns="72000" bIns="36000" rtlCol="0" anchor="b" anchorCtr="0">
            <a:noAutofit/>
          </a:bodyPr>
          <a:lstStyle>
            <a:lvl1pPr marL="542925" indent="-542925">
              <a:lnSpc>
                <a:spcPct val="100000"/>
              </a:lnSpc>
              <a:spcBef>
                <a:spcPts val="0"/>
              </a:spcBef>
              <a:spcAft>
                <a:spcPts val="300"/>
              </a:spcAft>
              <a:buNone/>
              <a:defRPr lang="de-DE" sz="1000" i="0" smtClean="0">
                <a:solidFill>
                  <a:schemeClr val="bg1">
                    <a:lumMod val="50000"/>
                  </a:schemeClr>
                </a:solidFill>
              </a:defRPr>
            </a:lvl1pPr>
            <a:lvl2pPr>
              <a:lnSpc>
                <a:spcPct val="100000"/>
              </a:lnSpc>
              <a:spcBef>
                <a:spcPts val="0"/>
              </a:spcBef>
              <a:spcAft>
                <a:spcPts val="300"/>
              </a:spcAft>
              <a:defRPr lang="de-DE" sz="1000" i="0" smtClean="0">
                <a:solidFill>
                  <a:schemeClr val="bg1">
                    <a:lumMod val="50000"/>
                  </a:schemeClr>
                </a:solidFill>
              </a:defRPr>
            </a:lvl2pPr>
            <a:lvl3pPr>
              <a:lnSpc>
                <a:spcPct val="100000"/>
              </a:lnSpc>
              <a:spcBef>
                <a:spcPts val="0"/>
              </a:spcBef>
              <a:spcAft>
                <a:spcPts val="300"/>
              </a:spcAft>
              <a:defRPr lang="de-DE" sz="1000" i="0" smtClean="0">
                <a:solidFill>
                  <a:schemeClr val="bg1">
                    <a:lumMod val="50000"/>
                  </a:schemeClr>
                </a:solidFill>
              </a:defRPr>
            </a:lvl3pPr>
            <a:lvl4pPr>
              <a:lnSpc>
                <a:spcPct val="100000"/>
              </a:lnSpc>
              <a:spcBef>
                <a:spcPts val="0"/>
              </a:spcBef>
              <a:spcAft>
                <a:spcPts val="300"/>
              </a:spcAft>
              <a:defRPr lang="de-DE" sz="1000" i="0" smtClean="0">
                <a:solidFill>
                  <a:schemeClr val="bg1">
                    <a:lumMod val="50000"/>
                  </a:schemeClr>
                </a:solidFill>
              </a:defRPr>
            </a:lvl4pPr>
            <a:lvl5pPr>
              <a:lnSpc>
                <a:spcPct val="100000"/>
              </a:lnSpc>
              <a:spcBef>
                <a:spcPts val="0"/>
              </a:spcBef>
              <a:spcAft>
                <a:spcPts val="300"/>
              </a:spcAft>
              <a:defRPr lang="de-DE" sz="1000" i="0">
                <a:solidFill>
                  <a:schemeClr val="bg1">
                    <a:lumMod val="50000"/>
                  </a:schemeClr>
                </a:solidFill>
              </a:defRPr>
            </a:lvl5pPr>
          </a:lstStyle>
          <a:p>
            <a:pPr lvl="0"/>
            <a:r>
              <a:rPr lang="de-DE" dirty="0"/>
              <a:t>Textmasterformat bearbeiten</a:t>
            </a:r>
          </a:p>
        </p:txBody>
      </p:sp>
    </p:spTree>
    <p:extLst>
      <p:ext uri="{BB962C8B-B14F-4D97-AF65-F5344CB8AC3E}">
        <p14:creationId xmlns:p14="http://schemas.microsoft.com/office/powerpoint/2010/main" val="2176028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Beraterprofi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de-DE" dirty="0"/>
              <a:t>Kurzprofil Name</a:t>
            </a:r>
          </a:p>
        </p:txBody>
      </p:sp>
      <p:sp>
        <p:nvSpPr>
          <p:cNvPr id="3" name="Inhaltsplatzhalter 2"/>
          <p:cNvSpPr>
            <a:spLocks noGrp="1"/>
          </p:cNvSpPr>
          <p:nvPr>
            <p:ph idx="1"/>
          </p:nvPr>
        </p:nvSpPr>
        <p:spPr>
          <a:xfrm>
            <a:off x="3168000" y="1080000"/>
            <a:ext cx="5940000" cy="5400000"/>
          </a:xfrm>
        </p:spPr>
        <p:txBody>
          <a:bodyPr/>
          <a:lstStyle>
            <a:lvl1pPr marL="0" indent="0">
              <a:spcAft>
                <a:spcPts val="1200"/>
              </a:spcAft>
              <a:buFont typeface="+mj-lt"/>
              <a:buNone/>
              <a:defRPr sz="1400" b="0"/>
            </a:lvl1pPr>
            <a:lvl2pPr marL="361950" indent="0">
              <a:buFont typeface="+mj-lt"/>
              <a:buNone/>
              <a:defRPr b="0"/>
            </a:lvl2pPr>
            <a:lvl3pPr marL="714375" indent="0">
              <a:buFont typeface="+mj-lt"/>
              <a:buNone/>
              <a:defRPr b="0"/>
            </a:lvl3pPr>
          </a:lstStyle>
          <a:p>
            <a:pPr lvl="0"/>
            <a:r>
              <a:rPr lang="de-DE" dirty="0"/>
              <a:t>Textmasterformat bearbeiten</a:t>
            </a:r>
          </a:p>
        </p:txBody>
      </p:sp>
      <p:sp>
        <p:nvSpPr>
          <p:cNvPr id="9" name="Textfeld 8"/>
          <p:cNvSpPr txBox="1"/>
          <p:nvPr userDrawn="1"/>
        </p:nvSpPr>
        <p:spPr>
          <a:xfrm>
            <a:off x="1188000" y="6492874"/>
            <a:ext cx="7920000" cy="378000"/>
          </a:xfrm>
          <a:prstGeom prst="rect">
            <a:avLst/>
          </a:prstGeom>
          <a:noFill/>
        </p:spPr>
        <p:txBody>
          <a:bodyPr wrap="square" lIns="72000" tIns="36000" rIns="72000" bIns="36000" rtlCol="0" anchor="ctr">
            <a:noAutofit/>
          </a:bodyPr>
          <a:lstStyle/>
          <a:p>
            <a:pPr algn="r"/>
            <a:endParaRPr lang="de-DE" sz="1100" i="1" dirty="0">
              <a:solidFill>
                <a:schemeClr val="bg1"/>
              </a:solidFill>
            </a:endParaRPr>
          </a:p>
        </p:txBody>
      </p:sp>
      <p:cxnSp>
        <p:nvCxnSpPr>
          <p:cNvPr id="5" name="Gerade Verbindung 4"/>
          <p:cNvCxnSpPr/>
          <p:nvPr userDrawn="1"/>
        </p:nvCxnSpPr>
        <p:spPr>
          <a:xfrm>
            <a:off x="0" y="900000"/>
            <a:ext cx="9108000" cy="0"/>
          </a:xfrm>
          <a:prstGeom prst="line">
            <a:avLst/>
          </a:prstGeom>
          <a:ln w="19050">
            <a:solidFill>
              <a:srgbClr val="99A4B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1284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Literaturverzeichni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Literaturverzeichnis</a:t>
            </a:r>
          </a:p>
        </p:txBody>
      </p:sp>
      <p:sp>
        <p:nvSpPr>
          <p:cNvPr id="3" name="Inhaltsplatzhalter 2"/>
          <p:cNvSpPr>
            <a:spLocks noGrp="1"/>
          </p:cNvSpPr>
          <p:nvPr>
            <p:ph idx="1"/>
          </p:nvPr>
        </p:nvSpPr>
        <p:spPr>
          <a:xfrm>
            <a:off x="468000" y="1080000"/>
            <a:ext cx="8640000" cy="5400000"/>
          </a:xfrm>
        </p:spPr>
        <p:txBody>
          <a:bodyPr/>
          <a:lstStyle>
            <a:lvl1pPr marL="266700" indent="-266700">
              <a:defRPr sz="1100" i="1">
                <a:solidFill>
                  <a:schemeClr val="tx1"/>
                </a:solidFill>
              </a:defRPr>
            </a:lvl1pPr>
            <a:lvl2pPr>
              <a:defRPr sz="1100" i="1">
                <a:solidFill>
                  <a:schemeClr val="tx1"/>
                </a:solidFill>
              </a:defRPr>
            </a:lvl2pPr>
            <a:lvl3pPr>
              <a:defRPr sz="1100" i="1">
                <a:solidFill>
                  <a:schemeClr val="tx1"/>
                </a:solidFill>
              </a:defRPr>
            </a:lvl3pPr>
            <a:lvl4pPr>
              <a:defRPr sz="1100" i="1">
                <a:solidFill>
                  <a:schemeClr val="tx1"/>
                </a:solidFill>
              </a:defRPr>
            </a:lvl4pPr>
            <a:lvl5pPr>
              <a:defRPr sz="1100" i="1">
                <a:solidFill>
                  <a:schemeClr val="tx1"/>
                </a:solidFill>
              </a:defRPr>
            </a:lvl5pPr>
          </a:lstStyle>
          <a:p>
            <a:pPr lvl="0"/>
            <a:r>
              <a:rPr lang="de-DE" dirty="0"/>
              <a:t>Textmasterformat bearbeiten</a:t>
            </a:r>
          </a:p>
        </p:txBody>
      </p:sp>
      <p:sp>
        <p:nvSpPr>
          <p:cNvPr id="9" name="Textfeld 8"/>
          <p:cNvSpPr txBox="1"/>
          <p:nvPr userDrawn="1"/>
        </p:nvSpPr>
        <p:spPr>
          <a:xfrm>
            <a:off x="1188000" y="6492874"/>
            <a:ext cx="7920000" cy="378000"/>
          </a:xfrm>
          <a:prstGeom prst="rect">
            <a:avLst/>
          </a:prstGeom>
          <a:noFill/>
        </p:spPr>
        <p:txBody>
          <a:bodyPr wrap="square" lIns="72000" tIns="36000" rIns="72000" bIns="36000" rtlCol="0" anchor="ctr">
            <a:noAutofit/>
          </a:bodyPr>
          <a:lstStyle/>
          <a:p>
            <a:pPr algn="r"/>
            <a:endParaRPr lang="de-DE" sz="1100" i="1" dirty="0">
              <a:solidFill>
                <a:schemeClr val="bg1"/>
              </a:solidFill>
            </a:endParaRPr>
          </a:p>
        </p:txBody>
      </p:sp>
      <p:cxnSp>
        <p:nvCxnSpPr>
          <p:cNvPr id="5" name="Gerade Verbindung 4"/>
          <p:cNvCxnSpPr/>
          <p:nvPr userDrawn="1"/>
        </p:nvCxnSpPr>
        <p:spPr>
          <a:xfrm>
            <a:off x="0" y="900000"/>
            <a:ext cx="9108000" cy="0"/>
          </a:xfrm>
          <a:prstGeom prst="line">
            <a:avLst/>
          </a:prstGeom>
          <a:ln w="19050">
            <a:solidFill>
              <a:srgbClr val="99A4B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4977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tif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ti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5">
            <a:alphaModFix amt="95000"/>
            <a:lum/>
          </a:blip>
          <a:srcRect/>
          <a:stretch>
            <a:fillRect t="-4000" b="-4000"/>
          </a:stretch>
        </a:blip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68000" y="144000"/>
            <a:ext cx="8640000" cy="648000"/>
          </a:xfrm>
          <a:prstGeom prst="rect">
            <a:avLst/>
          </a:prstGeom>
        </p:spPr>
        <p:txBody>
          <a:bodyPr vert="horz" lIns="72000" tIns="36000" rIns="72000" bIns="36000" rtlCol="0" anchor="ctr" anchorCtr="0">
            <a:noAutofit/>
          </a:bodyPr>
          <a:lstStyle/>
          <a:p>
            <a:r>
              <a:rPr lang="de-DE" dirty="0"/>
              <a:t>Titelmasterformat durch Klicken bearbeiten</a:t>
            </a:r>
          </a:p>
        </p:txBody>
      </p:sp>
      <p:sp>
        <p:nvSpPr>
          <p:cNvPr id="3" name="Textplatzhalter 2"/>
          <p:cNvSpPr>
            <a:spLocks noGrp="1"/>
          </p:cNvSpPr>
          <p:nvPr>
            <p:ph type="body" idx="1"/>
          </p:nvPr>
        </p:nvSpPr>
        <p:spPr>
          <a:xfrm>
            <a:off x="468000" y="1080000"/>
            <a:ext cx="8640000" cy="5040000"/>
          </a:xfrm>
          <a:prstGeom prst="rect">
            <a:avLst/>
          </a:prstGeom>
        </p:spPr>
        <p:txBody>
          <a:bodyPr vert="horz" lIns="72000" tIns="36000" rIns="72000" bIns="3600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026" name="Picture 2" descr="FVG Kopf"/>
          <p:cNvPicPr>
            <a:picLocks noChangeAspect="1" noChangeArrowheads="1"/>
          </p:cNvPicPr>
          <p:nvPr userDrawn="1"/>
        </p:nvPicPr>
        <p:blipFill>
          <a:blip r:embed="rId26" cstate="print">
            <a:extLst>
              <a:ext uri="{28A0092B-C50C-407E-A947-70E740481C1C}">
                <a14:useLocalDpi xmlns:a14="http://schemas.microsoft.com/office/drawing/2010/main" val="0"/>
              </a:ext>
            </a:extLst>
          </a:blip>
          <a:srcRect/>
          <a:stretch>
            <a:fillRect/>
          </a:stretch>
        </p:blipFill>
        <p:spPr bwMode="auto">
          <a:xfrm>
            <a:off x="0" y="270000"/>
            <a:ext cx="468000" cy="346900"/>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userDrawn="1"/>
        </p:nvSpPr>
        <p:spPr>
          <a:xfrm>
            <a:off x="0" y="6492874"/>
            <a:ext cx="9108000" cy="378000"/>
          </a:xfrm>
          <a:prstGeom prst="rect">
            <a:avLst/>
          </a:prstGeom>
          <a:solidFill>
            <a:srgbClr val="002945"/>
          </a:solidFill>
        </p:spPr>
        <p:txBody>
          <a:bodyPr wrap="none" lIns="180000" tIns="36000" rIns="72000" bIns="36000" numCol="1" rtlCol="0" anchor="ctr" anchorCtr="0">
            <a:noAutofit/>
          </a:bodyPr>
          <a:lstStyle/>
          <a:p>
            <a:r>
              <a:rPr lang="de-DE" sz="1200" b="1" dirty="0">
                <a:solidFill>
                  <a:schemeClr val="bg1"/>
                </a:solidFill>
              </a:rPr>
              <a:t>Zukunftsfähigkeit, Robustheit, Risikomanagement &amp; wertorientiertes Controlling</a:t>
            </a:r>
          </a:p>
        </p:txBody>
      </p:sp>
      <p:sp>
        <p:nvSpPr>
          <p:cNvPr id="7" name="Textfeld 6"/>
          <p:cNvSpPr txBox="1"/>
          <p:nvPr userDrawn="1"/>
        </p:nvSpPr>
        <p:spPr>
          <a:xfrm>
            <a:off x="9186000" y="6492874"/>
            <a:ext cx="720000" cy="378000"/>
          </a:xfrm>
          <a:prstGeom prst="rect">
            <a:avLst/>
          </a:prstGeom>
          <a:solidFill>
            <a:srgbClr val="99A4B9"/>
          </a:solidFill>
          <a:ln>
            <a:noFill/>
          </a:ln>
        </p:spPr>
        <p:txBody>
          <a:bodyPr wrap="square" lIns="72000" tIns="36000" rIns="72000" bIns="36000" rtlCol="0" anchor="ctr">
            <a:noAutofit/>
          </a:bodyPr>
          <a:lstStyle/>
          <a:p>
            <a:pPr algn="ctr"/>
            <a:fld id="{924065A6-5DC2-4E4A-A3C2-BE5B381357F8}" type="slidenum">
              <a:rPr lang="de-DE" sz="1400" b="1" smtClean="0">
                <a:solidFill>
                  <a:schemeClr val="bg1"/>
                </a:solidFill>
              </a:rPr>
              <a:t>‹Nr.›</a:t>
            </a:fld>
            <a:endParaRPr lang="de-DE" sz="1400" b="1" dirty="0">
              <a:solidFill>
                <a:schemeClr val="bg1"/>
              </a:solidFill>
            </a:endParaRPr>
          </a:p>
        </p:txBody>
      </p:sp>
      <p:sp>
        <p:nvSpPr>
          <p:cNvPr id="12" name="Textfeld 11"/>
          <p:cNvSpPr txBox="1"/>
          <p:nvPr userDrawn="1"/>
        </p:nvSpPr>
        <p:spPr>
          <a:xfrm>
            <a:off x="5148000" y="6492874"/>
            <a:ext cx="3960000" cy="378000"/>
          </a:xfrm>
          <a:prstGeom prst="rect">
            <a:avLst/>
          </a:prstGeom>
          <a:noFill/>
        </p:spPr>
        <p:txBody>
          <a:bodyPr wrap="square" lIns="72000" tIns="36000" rIns="72000" bIns="36000" rtlCol="0" anchor="ctr" anchorCtr="0">
            <a:noAutofit/>
          </a:bodyPr>
          <a:lstStyle/>
          <a:p>
            <a:pPr algn="r"/>
            <a:r>
              <a:rPr lang="de-DE" sz="1000" i="1" dirty="0">
                <a:solidFill>
                  <a:schemeClr val="bg1"/>
                </a:solidFill>
              </a:rPr>
              <a:t>© Werner Gleißner / FutureValue</a:t>
            </a:r>
            <a:r>
              <a:rPr lang="de-DE" sz="1000" i="1" baseline="0" dirty="0">
                <a:solidFill>
                  <a:schemeClr val="bg1"/>
                </a:solidFill>
              </a:rPr>
              <a:t> Group AG 2025</a:t>
            </a:r>
            <a:endParaRPr lang="de-DE" sz="1000" i="1" dirty="0">
              <a:solidFill>
                <a:schemeClr val="bg1"/>
              </a:solidFill>
            </a:endParaRPr>
          </a:p>
        </p:txBody>
      </p:sp>
    </p:spTree>
    <p:extLst>
      <p:ext uri="{BB962C8B-B14F-4D97-AF65-F5344CB8AC3E}">
        <p14:creationId xmlns:p14="http://schemas.microsoft.com/office/powerpoint/2010/main" val="3724516476"/>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61" r:id="rId4"/>
    <p:sldLayoutId id="2147483654" r:id="rId5"/>
    <p:sldLayoutId id="2147483674" r:id="rId6"/>
    <p:sldLayoutId id="2147483655" r:id="rId7"/>
    <p:sldLayoutId id="2147483657" r:id="rId8"/>
    <p:sldLayoutId id="2147483658" r:id="rId9"/>
    <p:sldLayoutId id="2147483659" r:id="rId10"/>
    <p:sldLayoutId id="2147483663" r:id="rId11"/>
    <p:sldLayoutId id="2147483673"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 id="2147483672" r:id="rId21"/>
    <p:sldLayoutId id="2147483675" r:id="rId22"/>
    <p:sldLayoutId id="2147483676" r:id="rId23"/>
  </p:sldLayoutIdLst>
  <p:hf sldNum="0" hdr="0" ftr="0" dt="0"/>
  <p:txStyles>
    <p:titleStyle>
      <a:lvl1pPr algn="l" defTabSz="1031626" rtl="0" eaLnBrk="1" latinLnBrk="0" hangingPunct="1">
        <a:spcBef>
          <a:spcPct val="0"/>
        </a:spcBef>
        <a:buNone/>
        <a:defRPr sz="2000" b="1" kern="1200">
          <a:solidFill>
            <a:srgbClr val="002945"/>
          </a:solidFill>
          <a:latin typeface="Arial" pitchFamily="34" charset="0"/>
          <a:ea typeface="+mj-ea"/>
          <a:cs typeface="Arial" pitchFamily="34" charset="0"/>
        </a:defRPr>
      </a:lvl1pPr>
    </p:titleStyle>
    <p:bodyStyle>
      <a:lvl1pPr marL="361950" indent="-361950"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1pPr>
      <a:lvl2pPr marL="714375" indent="-352425"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2pPr>
      <a:lvl3pPr marL="1076325" indent="-361950"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3pPr>
      <a:lvl4pPr marL="1438275" indent="-361950"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4pPr>
      <a:lvl5pPr marL="1790700" indent="-352425"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5pPr>
      <a:lvl6pPr marL="2836972"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52785"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68598"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84411"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de-DE"/>
      </a:defPPr>
      <a:lvl1pPr marL="0" algn="l" defTabSz="1031626" rtl="0" eaLnBrk="1" latinLnBrk="0" hangingPunct="1">
        <a:defRPr sz="2000" kern="1200">
          <a:solidFill>
            <a:schemeClr val="tx1"/>
          </a:solidFill>
          <a:latin typeface="+mn-lt"/>
          <a:ea typeface="+mn-ea"/>
          <a:cs typeface="+mn-cs"/>
        </a:defRPr>
      </a:lvl1pPr>
      <a:lvl2pPr marL="515813" algn="l" defTabSz="1031626" rtl="0" eaLnBrk="1" latinLnBrk="0" hangingPunct="1">
        <a:defRPr sz="2000" kern="1200">
          <a:solidFill>
            <a:schemeClr val="tx1"/>
          </a:solidFill>
          <a:latin typeface="+mn-lt"/>
          <a:ea typeface="+mn-ea"/>
          <a:cs typeface="+mn-cs"/>
        </a:defRPr>
      </a:lvl2pPr>
      <a:lvl3pPr marL="1031626" algn="l" defTabSz="1031626" rtl="0" eaLnBrk="1" latinLnBrk="0" hangingPunct="1">
        <a:defRPr sz="2000" kern="1200">
          <a:solidFill>
            <a:schemeClr val="tx1"/>
          </a:solidFill>
          <a:latin typeface="+mn-lt"/>
          <a:ea typeface="+mn-ea"/>
          <a:cs typeface="+mn-cs"/>
        </a:defRPr>
      </a:lvl3pPr>
      <a:lvl4pPr marL="1547439" algn="l" defTabSz="1031626" rtl="0" eaLnBrk="1" latinLnBrk="0" hangingPunct="1">
        <a:defRPr sz="2000" kern="1200">
          <a:solidFill>
            <a:schemeClr val="tx1"/>
          </a:solidFill>
          <a:latin typeface="+mn-lt"/>
          <a:ea typeface="+mn-ea"/>
          <a:cs typeface="+mn-cs"/>
        </a:defRPr>
      </a:lvl4pPr>
      <a:lvl5pPr marL="2063252" algn="l" defTabSz="1031626" rtl="0" eaLnBrk="1" latinLnBrk="0" hangingPunct="1">
        <a:defRPr sz="2000" kern="1200">
          <a:solidFill>
            <a:schemeClr val="tx1"/>
          </a:solidFill>
          <a:latin typeface="+mn-lt"/>
          <a:ea typeface="+mn-ea"/>
          <a:cs typeface="+mn-cs"/>
        </a:defRPr>
      </a:lvl5pPr>
      <a:lvl6pPr marL="2579065" algn="l" defTabSz="1031626" rtl="0" eaLnBrk="1" latinLnBrk="0" hangingPunct="1">
        <a:defRPr sz="2000" kern="1200">
          <a:solidFill>
            <a:schemeClr val="tx1"/>
          </a:solidFill>
          <a:latin typeface="+mn-lt"/>
          <a:ea typeface="+mn-ea"/>
          <a:cs typeface="+mn-cs"/>
        </a:defRPr>
      </a:lvl6pPr>
      <a:lvl7pPr marL="3094878" algn="l" defTabSz="1031626" rtl="0" eaLnBrk="1" latinLnBrk="0" hangingPunct="1">
        <a:defRPr sz="2000" kern="1200">
          <a:solidFill>
            <a:schemeClr val="tx1"/>
          </a:solidFill>
          <a:latin typeface="+mn-lt"/>
          <a:ea typeface="+mn-ea"/>
          <a:cs typeface="+mn-cs"/>
        </a:defRPr>
      </a:lvl7pPr>
      <a:lvl8pPr marL="3610691" algn="l" defTabSz="1031626" rtl="0" eaLnBrk="1" latinLnBrk="0" hangingPunct="1">
        <a:defRPr sz="2000" kern="1200">
          <a:solidFill>
            <a:schemeClr val="tx1"/>
          </a:solidFill>
          <a:latin typeface="+mn-lt"/>
          <a:ea typeface="+mn-ea"/>
          <a:cs typeface="+mn-cs"/>
        </a:defRPr>
      </a:lvl8pPr>
      <a:lvl9pPr marL="4126504" algn="l" defTabSz="1031626"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hyperlink" Target="http://strategienavigator.net/software" TargetMode="Externa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1.xml"/></Relationships>
</file>

<file path=ppt/slides/_rels/slide106.xml.rels><?xml version="1.0" encoding="UTF-8" standalone="yes"?>
<Relationships xmlns="http://schemas.openxmlformats.org/package/2006/relationships"><Relationship Id="rId3" Type="http://schemas.openxmlformats.org/officeDocument/2006/relationships/hyperlink" Target="http://www.werner-gleissner.de/" TargetMode="External"/><Relationship Id="rId2" Type="http://schemas.openxmlformats.org/officeDocument/2006/relationships/notesSlide" Target="../notesSlides/notesSlide62.xml"/><Relationship Id="rId1" Type="http://schemas.openxmlformats.org/officeDocument/2006/relationships/slideLayout" Target="../slideLayouts/slideLayout16.xml"/><Relationship Id="rId4" Type="http://schemas.openxmlformats.org/officeDocument/2006/relationships/hyperlink" Target="http://www.futurevalue.de/" TargetMode="External"/></Relationships>
</file>

<file path=ppt/slides/_rels/slide107.xml.rels><?xml version="1.0" encoding="UTF-8" standalone="yes"?>
<Relationships xmlns="http://schemas.openxmlformats.org/package/2006/relationships"><Relationship Id="rId3" Type="http://schemas.openxmlformats.org/officeDocument/2006/relationships/hyperlink" Target="http://www.werner-gleissner.de/" TargetMode="External"/><Relationship Id="rId2" Type="http://schemas.openxmlformats.org/officeDocument/2006/relationships/notesSlide" Target="../notesSlides/notesSlide63.xml"/><Relationship Id="rId1" Type="http://schemas.openxmlformats.org/officeDocument/2006/relationships/slideLayout" Target="../slideLayouts/slideLayout16.xml"/><Relationship Id="rId4" Type="http://schemas.openxmlformats.org/officeDocument/2006/relationships/hyperlink" Target="http://www.futurevalue.de/" TargetMode="External"/></Relationships>
</file>

<file path=ppt/slides/_rels/slide108.xml.rels><?xml version="1.0" encoding="UTF-8" standalone="yes"?>
<Relationships xmlns="http://schemas.openxmlformats.org/package/2006/relationships"><Relationship Id="rId3" Type="http://schemas.openxmlformats.org/officeDocument/2006/relationships/hyperlink" Target="https://dx.doi.org/10.1504/IJRAM.2023.132331" TargetMode="External"/><Relationship Id="rId2" Type="http://schemas.openxmlformats.org/officeDocument/2006/relationships/notesSlide" Target="../notesSlides/notesSlide64.xml"/><Relationship Id="rId1" Type="http://schemas.openxmlformats.org/officeDocument/2006/relationships/slideLayout" Target="../slideLayouts/slideLayout16.xml"/><Relationship Id="rId6" Type="http://schemas.openxmlformats.org/officeDocument/2006/relationships/hyperlink" Target="http://www.futurevalue.de/" TargetMode="External"/><Relationship Id="rId5" Type="http://schemas.openxmlformats.org/officeDocument/2006/relationships/hyperlink" Target="http://www.werner-gleissner.de/" TargetMode="External"/><Relationship Id="rId4" Type="http://schemas.openxmlformats.org/officeDocument/2006/relationships/hyperlink" Target="https://www.mdpi.com/2227-9091/12/12/196/pdf" TargetMode="External"/></Relationships>
</file>

<file path=ppt/slides/_rels/slide109.xml.rels><?xml version="1.0" encoding="UTF-8" standalone="yes"?>
<Relationships xmlns="http://schemas.openxmlformats.org/package/2006/relationships"><Relationship Id="rId3" Type="http://schemas.openxmlformats.org/officeDocument/2006/relationships/hyperlink" Target="https://doi.org/10.1007/s11573-022-01081-0" TargetMode="External"/><Relationship Id="rId2" Type="http://schemas.openxmlformats.org/officeDocument/2006/relationships/notesSlide" Target="../notesSlides/notesSlide65.xml"/><Relationship Id="rId1" Type="http://schemas.openxmlformats.org/officeDocument/2006/relationships/slideLayout" Target="../slideLayouts/slideLayout16.xml"/><Relationship Id="rId6" Type="http://schemas.openxmlformats.org/officeDocument/2006/relationships/hyperlink" Target="http://www.futurevalue.de/" TargetMode="External"/><Relationship Id="rId5" Type="http://schemas.openxmlformats.org/officeDocument/2006/relationships/hyperlink" Target="http://www.werner-gleissner.de/" TargetMode="External"/><Relationship Id="rId4" Type="http://schemas.openxmlformats.org/officeDocument/2006/relationships/hyperlink" Target="https://link.springer.com/book/10.1007/978-3-658-42787-0"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29.png"/></Relationships>
</file>

<file path=ppt/slides/_rels/slide110.xml.rels><?xml version="1.0" encoding="UTF-8" standalone="yes"?>
<Relationships xmlns="http://schemas.openxmlformats.org/package/2006/relationships"><Relationship Id="rId3" Type="http://schemas.openxmlformats.org/officeDocument/2006/relationships/hyperlink" Target="https://doi.org/10.3790/ZfKE.2024.1448701" TargetMode="External"/><Relationship Id="rId2" Type="http://schemas.openxmlformats.org/officeDocument/2006/relationships/notesSlide" Target="../notesSlides/notesSlide66.xml"/><Relationship Id="rId1" Type="http://schemas.openxmlformats.org/officeDocument/2006/relationships/slideLayout" Target="../slideLayouts/slideLayout16.xml"/><Relationship Id="rId5" Type="http://schemas.openxmlformats.org/officeDocument/2006/relationships/hyperlink" Target="http://www.futurevalue.de/" TargetMode="External"/><Relationship Id="rId4" Type="http://schemas.openxmlformats.org/officeDocument/2006/relationships/hyperlink" Target="http://www.werner-gleissner.de/" TargetMode="External"/></Relationships>
</file>

<file path=ppt/slides/_rels/slide111.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notesSlide" Target="../notesSlides/notesSlide67.xml"/><Relationship Id="rId1" Type="http://schemas.openxmlformats.org/officeDocument/2006/relationships/slideLayout" Target="../slideLayouts/slideLayout16.xml"/><Relationship Id="rId4" Type="http://schemas.openxmlformats.org/officeDocument/2006/relationships/image" Target="../media/image115.emf"/></Relationships>
</file>

<file path=ppt/slides/_rels/slide112.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notesSlide" Target="../notesSlides/notesSlide68.xml"/><Relationship Id="rId1" Type="http://schemas.openxmlformats.org/officeDocument/2006/relationships/slideLayout" Target="../slideLayouts/slideLayout16.xml"/><Relationship Id="rId4" Type="http://schemas.openxmlformats.org/officeDocument/2006/relationships/image" Target="../media/image116.emf"/></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hyperlink" Target="https://www.diir.de/fileadmin/fachwissen/standards/downloads/DIIR_Revisionsstandard_Nr._2_Version_2.1.pdf" TargetMode="External"/><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31.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oleObject" Target="../embeddings/oleObject1.bin"/><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hyperlink" Target="https://link.springer.com/content/pdf/10.1007/978-3-658-42787-0.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hyperlink" Target="https://www.linkedin.com/posts/werner-glei%C3%9Fner-1790215_die-welt-der-risiken-activity-7373616094416248832-u_K4?utm_source=share&amp;utm_medium=member_android&amp;rcm=ACoAAADkea0BBRJy9jxCSXvTOOIup7bd0ZtoP8w" TargetMode="Externa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hyperlink" Target="https://www.linkedin.com/posts/werner-glei%C3%9Fner-1790215_die-welt-der-risiken-activity-7373616094416248832-u_K4?utm_source=share&amp;utm_medium=member_android&amp;rcm=ACoAAADkea0BBRJy9jxCSXvTOOIup7bd0ZtoP8w" TargetMode="Externa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15.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47.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openxmlformats.org/officeDocument/2006/relationships/image" Target="../media/image49.png"/></Relationships>
</file>

<file path=ppt/slides/_rels/slide41.xml.rels><?xml version="1.0" encoding="UTF-8" standalone="yes"?>
<Relationships xmlns="http://schemas.openxmlformats.org/package/2006/relationships"><Relationship Id="rId8" Type="http://schemas.openxmlformats.org/officeDocument/2006/relationships/image" Target="../media/image52.wmf"/><Relationship Id="rId13" Type="http://schemas.openxmlformats.org/officeDocument/2006/relationships/image" Target="../media/image55.png"/><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image" Target="../media/image54.emf"/><Relationship Id="rId2" Type="http://schemas.openxmlformats.org/officeDocument/2006/relationships/notesSlide" Target="../notesSlides/notesSlide23.xml"/><Relationship Id="rId1" Type="http://schemas.openxmlformats.org/officeDocument/2006/relationships/slideLayout" Target="../slideLayouts/slideLayout16.xml"/><Relationship Id="rId6" Type="http://schemas.openxmlformats.org/officeDocument/2006/relationships/image" Target="../media/image51.wmf"/><Relationship Id="rId11" Type="http://schemas.openxmlformats.org/officeDocument/2006/relationships/oleObject" Target="../embeddings/oleObject6.bin"/><Relationship Id="rId5" Type="http://schemas.openxmlformats.org/officeDocument/2006/relationships/oleObject" Target="../embeddings/oleObject3.bin"/><Relationship Id="rId10" Type="http://schemas.openxmlformats.org/officeDocument/2006/relationships/image" Target="../media/image53.wmf"/><Relationship Id="rId4" Type="http://schemas.openxmlformats.org/officeDocument/2006/relationships/image" Target="../media/image50.wmf"/><Relationship Id="rId9" Type="http://schemas.openxmlformats.org/officeDocument/2006/relationships/oleObject" Target="../embeddings/oleObject5.bin"/></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strategienavigator.net/software" TargetMode="External"/><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strategienavigator.net/software" TargetMode="Externa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0.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hyperlink" Target="http://strategienavigator.net/software" TargetMode="External"/><Relationship Id="rId5" Type="http://schemas.openxmlformats.org/officeDocument/2006/relationships/image" Target="../media/image47.png"/><Relationship Id="rId4" Type="http://schemas.openxmlformats.org/officeDocument/2006/relationships/image" Target="../media/image59.png"/></Relationships>
</file>

<file path=ppt/slides/_rels/slide4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hyperlink" Target="https://www.bundesregierung.de/breg-de/themen/nachhaltigkeitspolitik/nachhaltigkeitsziele-verstaendlich-erklaert-232174" TargetMode="External"/><Relationship Id="rId1" Type="http://schemas.openxmlformats.org/officeDocument/2006/relationships/slideLayout" Target="../slideLayouts/slideLayout22.xml"/><Relationship Id="rId6" Type="http://schemas.openxmlformats.org/officeDocument/2006/relationships/image" Target="../media/image64.jpeg"/><Relationship Id="rId5" Type="http://schemas.openxmlformats.org/officeDocument/2006/relationships/image" Target="../media/image63.emf"/><Relationship Id="rId4" Type="http://schemas.openxmlformats.org/officeDocument/2006/relationships/image" Target="../media/image62.png"/></Relationships>
</file>

<file path=ppt/slides/_rels/slide4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emf"/><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7.png"/><Relationship Id="rId1" Type="http://schemas.openxmlformats.org/officeDocument/2006/relationships/slideLayout" Target="../slideLayouts/slideLayout23.xml"/><Relationship Id="rId4" Type="http://schemas.openxmlformats.org/officeDocument/2006/relationships/image" Target="../media/image68.jpeg"/></Relationships>
</file>

<file path=ppt/slides/_rels/slide5.xml.rels><?xml version="1.0" encoding="UTF-8" standalone="yes"?>
<Relationships xmlns="http://schemas.openxmlformats.org/package/2006/relationships"><Relationship Id="rId2" Type="http://schemas.openxmlformats.org/officeDocument/2006/relationships/hyperlink" Target="https://dx.doi.org/10.1504/IJRAM.2023.132331" TargetMode="Externa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8" Type="http://schemas.openxmlformats.org/officeDocument/2006/relationships/image" Target="../media/image71.wmf"/><Relationship Id="rId13" Type="http://schemas.openxmlformats.org/officeDocument/2006/relationships/oleObject" Target="../embeddings/oleObject12.bin"/><Relationship Id="rId3" Type="http://schemas.openxmlformats.org/officeDocument/2006/relationships/oleObject" Target="../embeddings/oleObject7.bin"/><Relationship Id="rId7" Type="http://schemas.openxmlformats.org/officeDocument/2006/relationships/oleObject" Target="../embeddings/oleObject9.bin"/><Relationship Id="rId12" Type="http://schemas.openxmlformats.org/officeDocument/2006/relationships/image" Target="../media/image73.wmf"/><Relationship Id="rId2" Type="http://schemas.openxmlformats.org/officeDocument/2006/relationships/notesSlide" Target="../notesSlides/notesSlide25.xml"/><Relationship Id="rId1" Type="http://schemas.openxmlformats.org/officeDocument/2006/relationships/slideLayout" Target="../slideLayouts/slideLayout16.xml"/><Relationship Id="rId6" Type="http://schemas.openxmlformats.org/officeDocument/2006/relationships/image" Target="../media/image70.wmf"/><Relationship Id="rId11" Type="http://schemas.openxmlformats.org/officeDocument/2006/relationships/oleObject" Target="../embeddings/oleObject11.bin"/><Relationship Id="rId5" Type="http://schemas.openxmlformats.org/officeDocument/2006/relationships/oleObject" Target="../embeddings/oleObject8.bin"/><Relationship Id="rId15" Type="http://schemas.openxmlformats.org/officeDocument/2006/relationships/image" Target="../media/image75.png"/><Relationship Id="rId10" Type="http://schemas.openxmlformats.org/officeDocument/2006/relationships/image" Target="../media/image72.wmf"/><Relationship Id="rId4" Type="http://schemas.openxmlformats.org/officeDocument/2006/relationships/image" Target="../media/image69.png"/><Relationship Id="rId9" Type="http://schemas.openxmlformats.org/officeDocument/2006/relationships/oleObject" Target="../embeddings/oleObject10.bin"/><Relationship Id="rId14" Type="http://schemas.openxmlformats.org/officeDocument/2006/relationships/image" Target="../media/image74.wmf"/></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sv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svg"/><Relationship Id="rId10" Type="http://schemas.openxmlformats.org/officeDocument/2006/relationships/hyperlink" Target="https://link.springer.com/book/10.1007/978-3-658-42787-0" TargetMode="External"/><Relationship Id="rId4" Type="http://schemas.openxmlformats.org/officeDocument/2006/relationships/image" Target="../media/image10.png"/><Relationship Id="rId9" Type="http://schemas.openxmlformats.org/officeDocument/2006/relationships/image" Target="../media/image15.sv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8" Type="http://schemas.openxmlformats.org/officeDocument/2006/relationships/image" Target="../media/image81.wmf"/><Relationship Id="rId3" Type="http://schemas.openxmlformats.org/officeDocument/2006/relationships/image" Target="../media/image45.png"/><Relationship Id="rId7" Type="http://schemas.openxmlformats.org/officeDocument/2006/relationships/oleObject" Target="../embeddings/oleObject4.bin"/><Relationship Id="rId2" Type="http://schemas.openxmlformats.org/officeDocument/2006/relationships/notesSlide" Target="../notesSlides/notesSlide31.xml"/><Relationship Id="rId1" Type="http://schemas.openxmlformats.org/officeDocument/2006/relationships/slideLayout" Target="../slideLayouts/slideLayout16.xml"/><Relationship Id="rId6" Type="http://schemas.openxmlformats.org/officeDocument/2006/relationships/image" Target="../media/image80.wmf"/><Relationship Id="rId5" Type="http://schemas.openxmlformats.org/officeDocument/2006/relationships/oleObject" Target="../embeddings/oleObject13.bin"/><Relationship Id="rId10" Type="http://schemas.openxmlformats.org/officeDocument/2006/relationships/image" Target="../media/image82.wmf"/><Relationship Id="rId4" Type="http://schemas.openxmlformats.org/officeDocument/2006/relationships/image" Target="../media/image79.png"/><Relationship Id="rId9" Type="http://schemas.openxmlformats.org/officeDocument/2006/relationships/oleObject" Target="../embeddings/oleObject14.bin"/></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32.xml"/><Relationship Id="rId1" Type="http://schemas.openxmlformats.org/officeDocument/2006/relationships/slideLayout" Target="../slideLayouts/slideLayout21.xml"/><Relationship Id="rId4" Type="http://schemas.openxmlformats.org/officeDocument/2006/relationships/image" Target="../media/image83.wmf"/></Relationships>
</file>

<file path=ppt/slides/_rels/slide6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84.png"/><Relationship Id="rId7" Type="http://schemas.openxmlformats.org/officeDocument/2006/relationships/image" Target="../media/image86.png"/><Relationship Id="rId2" Type="http://schemas.openxmlformats.org/officeDocument/2006/relationships/notesSlide" Target="../notesSlides/notesSlide33.xml"/><Relationship Id="rId1" Type="http://schemas.openxmlformats.org/officeDocument/2006/relationships/slideLayout" Target="../slideLayouts/slideLayout15.xml"/><Relationship Id="rId6" Type="http://schemas.microsoft.com/office/2007/relationships/hdphoto" Target="../media/hdphoto2.wdp"/><Relationship Id="rId5" Type="http://schemas.openxmlformats.org/officeDocument/2006/relationships/image" Target="../media/image85.png"/><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oleObject" Target="../embeddings/oleObject16.bin"/><Relationship Id="rId1" Type="http://schemas.openxmlformats.org/officeDocument/2006/relationships/slideLayout" Target="../slideLayouts/slideLayout15.xml"/><Relationship Id="rId6" Type="http://schemas.openxmlformats.org/officeDocument/2006/relationships/image" Target="../media/image89.png"/><Relationship Id="rId5" Type="http://schemas.openxmlformats.org/officeDocument/2006/relationships/image" Target="../media/image88.wmf"/><Relationship Id="rId4" Type="http://schemas.openxmlformats.org/officeDocument/2006/relationships/oleObject" Target="../embeddings/oleObject17.bin"/></Relationships>
</file>

<file path=ppt/slides/_rels/slide6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8" Type="http://schemas.openxmlformats.org/officeDocument/2006/relationships/image" Target="../media/image93.wmf"/><Relationship Id="rId3" Type="http://schemas.openxmlformats.org/officeDocument/2006/relationships/oleObject" Target="../embeddings/oleObject18.bin"/><Relationship Id="rId7" Type="http://schemas.openxmlformats.org/officeDocument/2006/relationships/oleObject" Target="../embeddings/oleObject20.bin"/><Relationship Id="rId2" Type="http://schemas.openxmlformats.org/officeDocument/2006/relationships/notesSlide" Target="../notesSlides/notesSlide36.xml"/><Relationship Id="rId1" Type="http://schemas.openxmlformats.org/officeDocument/2006/relationships/slideLayout" Target="../slideLayouts/slideLayout16.xml"/><Relationship Id="rId6" Type="http://schemas.openxmlformats.org/officeDocument/2006/relationships/image" Target="../media/image92.wmf"/><Relationship Id="rId5" Type="http://schemas.openxmlformats.org/officeDocument/2006/relationships/oleObject" Target="../embeddings/oleObject19.bin"/><Relationship Id="rId4" Type="http://schemas.openxmlformats.org/officeDocument/2006/relationships/image" Target="../media/image91.wm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0.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95.png"/><Relationship Id="rId2" Type="http://schemas.openxmlformats.org/officeDocument/2006/relationships/image" Target="../media/image42.png"/><Relationship Id="rId1" Type="http://schemas.openxmlformats.org/officeDocument/2006/relationships/slideLayout" Target="../slideLayouts/slideLayout12.xml"/><Relationship Id="rId6" Type="http://schemas.openxmlformats.org/officeDocument/2006/relationships/image" Target="../media/image45.png"/><Relationship Id="rId5" Type="http://schemas.openxmlformats.org/officeDocument/2006/relationships/image" Target="../media/image94.png"/><Relationship Id="rId4" Type="http://schemas.openxmlformats.org/officeDocument/2006/relationships/image" Target="../media/image44.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72.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hyperlink" Target="https://link.springer.com/article/10.1007/s11573-022-01081-0" TargetMode="External"/><Relationship Id="rId1" Type="http://schemas.openxmlformats.org/officeDocument/2006/relationships/slideLayout" Target="../slideLayouts/slideLayout13.xml"/><Relationship Id="rId4" Type="http://schemas.openxmlformats.org/officeDocument/2006/relationships/image" Target="../media/image97.sv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39.xml"/><Relationship Id="rId1" Type="http://schemas.openxmlformats.org/officeDocument/2006/relationships/slideLayout" Target="../slideLayouts/slideLayout12.xml"/><Relationship Id="rId5" Type="http://schemas.openxmlformats.org/officeDocument/2006/relationships/image" Target="../media/image101.jpeg"/><Relationship Id="rId4" Type="http://schemas.openxmlformats.org/officeDocument/2006/relationships/image" Target="../media/image100.jpeg"/></Relationships>
</file>

<file path=ppt/slides/_rels/slide8.xml.rels><?xml version="1.0" encoding="UTF-8" standalone="yes"?>
<Relationships xmlns="http://schemas.openxmlformats.org/package/2006/relationships"><Relationship Id="rId3" Type="http://schemas.openxmlformats.org/officeDocument/2006/relationships/hyperlink" Target="https://doi.org/10.1007/s11573-022-01081-0" TargetMode="External"/><Relationship Id="rId2" Type="http://schemas.openxmlformats.org/officeDocument/2006/relationships/image" Target="../media/image21.emf"/><Relationship Id="rId1" Type="http://schemas.openxmlformats.org/officeDocument/2006/relationships/slideLayout" Target="../slideLayouts/slideLayout10.xml"/><Relationship Id="rId4" Type="http://schemas.openxmlformats.org/officeDocument/2006/relationships/image" Target="../media/image22.emf"/></Relationships>
</file>

<file path=ppt/slides/_rels/slide80.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1.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3" Type="http://schemas.openxmlformats.org/officeDocument/2006/relationships/hyperlink" Target="https://bookboon.com/de/einfach-lernen-risikomanagement-ebook" TargetMode="External"/><Relationship Id="rId2" Type="http://schemas.openxmlformats.org/officeDocument/2006/relationships/notesSlide" Target="../notesSlides/notesSlide45.xml"/><Relationship Id="rId1" Type="http://schemas.openxmlformats.org/officeDocument/2006/relationships/slideLayout" Target="../slideLayouts/slideLayout12.xml"/><Relationship Id="rId4" Type="http://schemas.openxmlformats.org/officeDocument/2006/relationships/image" Target="../media/image108.jpeg"/></Relationships>
</file>

<file path=ppt/slides/_rels/slide87.xml.rels><?xml version="1.0" encoding="UTF-8" standalone="yes"?>
<Relationships xmlns="http://schemas.openxmlformats.org/package/2006/relationships"><Relationship Id="rId3" Type="http://schemas.openxmlformats.org/officeDocument/2006/relationships/image" Target="../media/image109.jpg"/><Relationship Id="rId2" Type="http://schemas.openxmlformats.org/officeDocument/2006/relationships/notesSlide" Target="../notesSlides/notesSlide46.xml"/><Relationship Id="rId1" Type="http://schemas.openxmlformats.org/officeDocument/2006/relationships/slideLayout" Target="../slideLayouts/slideLayout12.xml"/><Relationship Id="rId4" Type="http://schemas.openxmlformats.org/officeDocument/2006/relationships/image" Target="../media/image110.jpg"/></Relationships>
</file>

<file path=ppt/slides/_rels/slide88.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3" Type="http://schemas.openxmlformats.org/officeDocument/2006/relationships/image" Target="../media/image112.jp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24.emf"/></Relationships>
</file>

<file path=ppt/slides/_rels/slide90.xml.rels><?xml version="1.0" encoding="UTF-8" standalone="yes"?>
<Relationships xmlns="http://schemas.openxmlformats.org/package/2006/relationships"><Relationship Id="rId3" Type="http://schemas.openxmlformats.org/officeDocument/2006/relationships/image" Target="../media/image113.jp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510946" y="1700808"/>
            <a:ext cx="5418846" cy="2448273"/>
          </a:xfrm>
        </p:spPr>
        <p:txBody>
          <a:bodyPr rIns="180000"/>
          <a:lstStyle/>
          <a:p>
            <a:r>
              <a:rPr lang="de-DE" sz="2400" dirty="0"/>
              <a:t>Zukunftsfähigkeit, Robustheit,  Risikomanagement und wertorientiertes Controlling</a:t>
            </a:r>
          </a:p>
        </p:txBody>
      </p:sp>
      <p:sp>
        <p:nvSpPr>
          <p:cNvPr id="5" name="Untertitel 4">
            <a:extLst>
              <a:ext uri="{FF2B5EF4-FFF2-40B4-BE49-F238E27FC236}">
                <a16:creationId xmlns:a16="http://schemas.microsoft.com/office/drawing/2014/main" id="{1FDF7B02-5581-5990-7B33-68AB9635A430}"/>
              </a:ext>
            </a:extLst>
          </p:cNvPr>
          <p:cNvSpPr>
            <a:spLocks noGrp="1"/>
          </p:cNvSpPr>
          <p:nvPr>
            <p:ph type="subTitle" idx="1"/>
          </p:nvPr>
        </p:nvSpPr>
        <p:spPr/>
        <p:txBody>
          <a:bodyPr/>
          <a:lstStyle/>
          <a:p>
            <a:r>
              <a:rPr lang="de-DE" dirty="0"/>
              <a:t>Stand: 2025</a:t>
            </a:r>
          </a:p>
        </p:txBody>
      </p:sp>
      <p:sp>
        <p:nvSpPr>
          <p:cNvPr id="3" name="Untertitel 2">
            <a:extLst>
              <a:ext uri="{FF2B5EF4-FFF2-40B4-BE49-F238E27FC236}">
                <a16:creationId xmlns:a16="http://schemas.microsoft.com/office/drawing/2014/main" id="{6129630E-63DB-3B00-9698-41633E886129}"/>
              </a:ext>
            </a:extLst>
          </p:cNvPr>
          <p:cNvSpPr txBox="1">
            <a:spLocks/>
          </p:cNvSpPr>
          <p:nvPr/>
        </p:nvSpPr>
        <p:spPr>
          <a:xfrm>
            <a:off x="4488353" y="4710947"/>
            <a:ext cx="5417645" cy="1728192"/>
          </a:xfrm>
          <a:prstGeom prst="rect">
            <a:avLst/>
          </a:prstGeom>
        </p:spPr>
        <p:txBody>
          <a:bodyPr vert="horz" lIns="252000" tIns="36000" rIns="252000" bIns="36000" rtlCol="0">
            <a:noAutofit/>
          </a:bodyPr>
          <a:lstStyle>
            <a:lvl1pPr marL="0" indent="0" algn="l" defTabSz="1031626" rtl="0" eaLnBrk="1" latinLnBrk="0" hangingPunct="1">
              <a:lnSpc>
                <a:spcPct val="120000"/>
              </a:lnSpc>
              <a:spcBef>
                <a:spcPts val="600"/>
              </a:spcBef>
              <a:spcAft>
                <a:spcPts val="600"/>
              </a:spcAft>
              <a:buFont typeface="Arial" pitchFamily="34" charset="0"/>
              <a:buNone/>
              <a:defRPr sz="1600" kern="1200">
                <a:solidFill>
                  <a:schemeClr val="bg1"/>
                </a:solidFill>
                <a:latin typeface="Arial" pitchFamily="34" charset="0"/>
                <a:ea typeface="+mn-ea"/>
                <a:cs typeface="Arial" pitchFamily="34" charset="0"/>
              </a:defRPr>
            </a:lvl1pPr>
            <a:lvl2pPr marL="515813" indent="0" algn="ctr" defTabSz="1031626" rtl="0" eaLnBrk="1" latinLnBrk="0" hangingPunct="1">
              <a:lnSpc>
                <a:spcPct val="120000"/>
              </a:lnSpc>
              <a:spcBef>
                <a:spcPts val="600"/>
              </a:spcBef>
              <a:spcAft>
                <a:spcPts val="600"/>
              </a:spcAft>
              <a:buFont typeface="Arial" pitchFamily="34" charset="0"/>
              <a:buNone/>
              <a:defRPr sz="1600" kern="1200">
                <a:solidFill>
                  <a:schemeClr val="tx1">
                    <a:tint val="75000"/>
                  </a:schemeClr>
                </a:solidFill>
                <a:latin typeface="Arial" pitchFamily="34" charset="0"/>
                <a:ea typeface="+mn-ea"/>
                <a:cs typeface="Arial" pitchFamily="34" charset="0"/>
              </a:defRPr>
            </a:lvl2pPr>
            <a:lvl3pPr marL="1031626" indent="0" algn="ctr" defTabSz="1031626" rtl="0" eaLnBrk="1" latinLnBrk="0" hangingPunct="1">
              <a:lnSpc>
                <a:spcPct val="120000"/>
              </a:lnSpc>
              <a:spcBef>
                <a:spcPts val="600"/>
              </a:spcBef>
              <a:spcAft>
                <a:spcPts val="600"/>
              </a:spcAft>
              <a:buFont typeface="Arial" pitchFamily="34" charset="0"/>
              <a:buNone/>
              <a:defRPr sz="1600" kern="1200">
                <a:solidFill>
                  <a:schemeClr val="tx1">
                    <a:tint val="75000"/>
                  </a:schemeClr>
                </a:solidFill>
                <a:latin typeface="Arial" pitchFamily="34" charset="0"/>
                <a:ea typeface="+mn-ea"/>
                <a:cs typeface="Arial" pitchFamily="34" charset="0"/>
              </a:defRPr>
            </a:lvl3pPr>
            <a:lvl4pPr marL="1547439" indent="0" algn="ctr" defTabSz="1031626" rtl="0" eaLnBrk="1" latinLnBrk="0" hangingPunct="1">
              <a:lnSpc>
                <a:spcPct val="120000"/>
              </a:lnSpc>
              <a:spcBef>
                <a:spcPts val="600"/>
              </a:spcBef>
              <a:spcAft>
                <a:spcPts val="600"/>
              </a:spcAft>
              <a:buFont typeface="Arial" pitchFamily="34" charset="0"/>
              <a:buNone/>
              <a:defRPr sz="1600" kern="1200">
                <a:solidFill>
                  <a:schemeClr val="tx1">
                    <a:tint val="75000"/>
                  </a:schemeClr>
                </a:solidFill>
                <a:latin typeface="Arial" pitchFamily="34" charset="0"/>
                <a:ea typeface="+mn-ea"/>
                <a:cs typeface="Arial" pitchFamily="34" charset="0"/>
              </a:defRPr>
            </a:lvl4pPr>
            <a:lvl5pPr marL="2063252" indent="0" algn="ctr" defTabSz="1031626" rtl="0" eaLnBrk="1" latinLnBrk="0" hangingPunct="1">
              <a:lnSpc>
                <a:spcPct val="120000"/>
              </a:lnSpc>
              <a:spcBef>
                <a:spcPts val="600"/>
              </a:spcBef>
              <a:spcAft>
                <a:spcPts val="600"/>
              </a:spcAft>
              <a:buFont typeface="Arial" pitchFamily="34" charset="0"/>
              <a:buNone/>
              <a:defRPr sz="1600" kern="1200">
                <a:solidFill>
                  <a:schemeClr val="tx1">
                    <a:tint val="75000"/>
                  </a:schemeClr>
                </a:solidFill>
                <a:latin typeface="Arial" pitchFamily="34" charset="0"/>
                <a:ea typeface="+mn-ea"/>
                <a:cs typeface="Arial" pitchFamily="34" charset="0"/>
              </a:defRPr>
            </a:lvl5pPr>
            <a:lvl6pPr marL="2579065" indent="0" algn="ctr" defTabSz="1031626" rtl="0" eaLnBrk="1" latinLnBrk="0" hangingPunct="1">
              <a:spcBef>
                <a:spcPct val="20000"/>
              </a:spcBef>
              <a:buFont typeface="Arial" pitchFamily="34" charset="0"/>
              <a:buNone/>
              <a:defRPr sz="2300" kern="1200">
                <a:solidFill>
                  <a:schemeClr val="tx1">
                    <a:tint val="75000"/>
                  </a:schemeClr>
                </a:solidFill>
                <a:latin typeface="+mn-lt"/>
                <a:ea typeface="+mn-ea"/>
                <a:cs typeface="+mn-cs"/>
              </a:defRPr>
            </a:lvl6pPr>
            <a:lvl7pPr marL="3094878" indent="0" algn="ctr" defTabSz="1031626" rtl="0" eaLnBrk="1" latinLnBrk="0" hangingPunct="1">
              <a:spcBef>
                <a:spcPct val="20000"/>
              </a:spcBef>
              <a:buFont typeface="Arial" pitchFamily="34" charset="0"/>
              <a:buNone/>
              <a:defRPr sz="2300" kern="1200">
                <a:solidFill>
                  <a:schemeClr val="tx1">
                    <a:tint val="75000"/>
                  </a:schemeClr>
                </a:solidFill>
                <a:latin typeface="+mn-lt"/>
                <a:ea typeface="+mn-ea"/>
                <a:cs typeface="+mn-cs"/>
              </a:defRPr>
            </a:lvl7pPr>
            <a:lvl8pPr marL="3610691" indent="0" algn="ctr" defTabSz="1031626" rtl="0" eaLnBrk="1" latinLnBrk="0" hangingPunct="1">
              <a:spcBef>
                <a:spcPct val="20000"/>
              </a:spcBef>
              <a:buFont typeface="Arial" pitchFamily="34" charset="0"/>
              <a:buNone/>
              <a:defRPr sz="2300" kern="1200">
                <a:solidFill>
                  <a:schemeClr val="tx1">
                    <a:tint val="75000"/>
                  </a:schemeClr>
                </a:solidFill>
                <a:latin typeface="+mn-lt"/>
                <a:ea typeface="+mn-ea"/>
                <a:cs typeface="+mn-cs"/>
              </a:defRPr>
            </a:lvl8pPr>
            <a:lvl9pPr marL="4126504" indent="0" algn="ctr" defTabSz="1031626" rtl="0" eaLnBrk="1" latinLnBrk="0" hangingPunct="1">
              <a:spcBef>
                <a:spcPct val="20000"/>
              </a:spcBef>
              <a:buFont typeface="Arial" pitchFamily="34" charset="0"/>
              <a:buNone/>
              <a:defRPr sz="2300" kern="1200">
                <a:solidFill>
                  <a:schemeClr val="tx1">
                    <a:tint val="75000"/>
                  </a:schemeClr>
                </a:solidFill>
                <a:latin typeface="+mn-lt"/>
                <a:ea typeface="+mn-ea"/>
                <a:cs typeface="+mn-cs"/>
              </a:defRPr>
            </a:lvl9pPr>
          </a:lstStyle>
          <a:p>
            <a:r>
              <a:rPr lang="de-DE" sz="1400" dirty="0">
                <a:solidFill>
                  <a:schemeClr val="tx1"/>
                </a:solidFill>
              </a:rPr>
              <a:t>Prof. Dr. Werner Gleißner</a:t>
            </a:r>
            <a:br>
              <a:rPr lang="de-DE" sz="1000" dirty="0">
                <a:solidFill>
                  <a:schemeClr val="tx1"/>
                </a:solidFill>
              </a:rPr>
            </a:br>
            <a:r>
              <a:rPr lang="de-DE" sz="1000" dirty="0">
                <a:solidFill>
                  <a:schemeClr val="tx1"/>
                </a:solidFill>
              </a:rPr>
              <a:t>Vorstand</a:t>
            </a:r>
            <a:br>
              <a:rPr lang="de-DE" sz="1000" dirty="0">
                <a:solidFill>
                  <a:schemeClr val="tx1"/>
                </a:solidFill>
              </a:rPr>
            </a:br>
            <a:r>
              <a:rPr lang="de-DE" sz="1000" dirty="0">
                <a:solidFill>
                  <a:schemeClr val="tx1"/>
                </a:solidFill>
              </a:rPr>
              <a:t>Obere Gärten 18</a:t>
            </a:r>
            <a:br>
              <a:rPr lang="de-DE" sz="1000" dirty="0">
                <a:solidFill>
                  <a:schemeClr val="tx1"/>
                </a:solidFill>
              </a:rPr>
            </a:br>
            <a:r>
              <a:rPr lang="de-DE" sz="1000" dirty="0">
                <a:solidFill>
                  <a:schemeClr val="tx1"/>
                </a:solidFill>
              </a:rPr>
              <a:t>70771 Leinfelden-Echterdingen</a:t>
            </a:r>
            <a:br>
              <a:rPr lang="de-DE" sz="1000" dirty="0">
                <a:solidFill>
                  <a:schemeClr val="tx1"/>
                </a:solidFill>
              </a:rPr>
            </a:br>
            <a:r>
              <a:rPr lang="de-DE" sz="1000" dirty="0">
                <a:solidFill>
                  <a:schemeClr val="tx1"/>
                </a:solidFill>
              </a:rPr>
              <a:t>T    +49 711 797358-30</a:t>
            </a:r>
            <a:br>
              <a:rPr lang="de-DE" sz="1000" dirty="0">
                <a:solidFill>
                  <a:schemeClr val="tx1"/>
                </a:solidFill>
              </a:rPr>
            </a:br>
            <a:r>
              <a:rPr lang="de-DE" sz="1000" dirty="0">
                <a:solidFill>
                  <a:schemeClr val="tx1"/>
                </a:solidFill>
              </a:rPr>
              <a:t>F    +49 711 797358-58</a:t>
            </a:r>
            <a:br>
              <a:rPr lang="de-DE" sz="1000" dirty="0">
                <a:solidFill>
                  <a:schemeClr val="tx1"/>
                </a:solidFill>
              </a:rPr>
            </a:br>
            <a:r>
              <a:rPr lang="de-DE" sz="1000" dirty="0">
                <a:solidFill>
                  <a:schemeClr val="tx1"/>
                </a:solidFill>
              </a:rPr>
              <a:t>w.gleissner@futurevalue.de	                           www.futurevalue.de</a:t>
            </a:r>
            <a:br>
              <a:rPr lang="de-DE" sz="1000" dirty="0">
                <a:solidFill>
                  <a:schemeClr val="tx1"/>
                </a:solidFill>
              </a:rPr>
            </a:br>
            <a:endParaRPr lang="de-DE" sz="1000" dirty="0">
              <a:solidFill>
                <a:schemeClr val="tx1"/>
              </a:solidFill>
            </a:endParaRPr>
          </a:p>
          <a:p>
            <a:br>
              <a:rPr lang="de-DE" sz="1000" dirty="0">
                <a:solidFill>
                  <a:schemeClr val="tx1"/>
                </a:solidFill>
              </a:rPr>
            </a:br>
            <a:endParaRPr lang="de-DE" sz="1100" dirty="0">
              <a:solidFill>
                <a:schemeClr val="tx1"/>
              </a:solidFill>
            </a:endParaRPr>
          </a:p>
          <a:p>
            <a:endParaRPr lang="de-DE" dirty="0"/>
          </a:p>
        </p:txBody>
      </p:sp>
    </p:spTree>
    <p:extLst>
      <p:ext uri="{BB962C8B-B14F-4D97-AF65-F5344CB8AC3E}">
        <p14:creationId xmlns:p14="http://schemas.microsoft.com/office/powerpoint/2010/main" val="535907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noAutofit/>
          </a:bodyPr>
          <a:lstStyle/>
          <a:p>
            <a:pPr algn="l" eaLnBrk="1" hangingPunct="1"/>
            <a:r>
              <a:rPr lang="de-DE" dirty="0"/>
              <a:t>Unternehmerische Entscheidungen als Abwägen von Ertrag und Risiko (vgl. § 93 AktG; DIIR RS 2)</a:t>
            </a:r>
          </a:p>
        </p:txBody>
      </p:sp>
      <p:grpSp>
        <p:nvGrpSpPr>
          <p:cNvPr id="5" name="Gruppieren 4">
            <a:extLst>
              <a:ext uri="{FF2B5EF4-FFF2-40B4-BE49-F238E27FC236}">
                <a16:creationId xmlns:a16="http://schemas.microsoft.com/office/drawing/2014/main" id="{0EA196DD-971C-A287-44DA-745605CA76DD}"/>
              </a:ext>
            </a:extLst>
          </p:cNvPr>
          <p:cNvGrpSpPr/>
          <p:nvPr/>
        </p:nvGrpSpPr>
        <p:grpSpPr>
          <a:xfrm>
            <a:off x="297129" y="1540717"/>
            <a:ext cx="6231920" cy="3949453"/>
            <a:chOff x="297129" y="1540717"/>
            <a:chExt cx="6231920" cy="3949453"/>
          </a:xfrm>
        </p:grpSpPr>
        <p:sp>
          <p:nvSpPr>
            <p:cNvPr id="104" name="Rectangle 26">
              <a:extLst>
                <a:ext uri="{FF2B5EF4-FFF2-40B4-BE49-F238E27FC236}">
                  <a16:creationId xmlns:a16="http://schemas.microsoft.com/office/drawing/2014/main" id="{66930E82-30CB-4BB4-8052-6816461D3AB3}"/>
                </a:ext>
              </a:extLst>
            </p:cNvPr>
            <p:cNvSpPr>
              <a:spLocks noChangeArrowheads="1"/>
            </p:cNvSpPr>
            <p:nvPr/>
          </p:nvSpPr>
          <p:spPr bwMode="auto">
            <a:xfrm>
              <a:off x="4105604" y="5225078"/>
              <a:ext cx="967389" cy="185706"/>
            </a:xfrm>
            <a:prstGeom prst="rect">
              <a:avLst/>
            </a:prstGeom>
            <a:noFill/>
            <a:ln w="9525">
              <a:noFill/>
              <a:miter lim="800000"/>
              <a:headEnd/>
              <a:tailEnd/>
            </a:ln>
          </p:spPr>
          <p:txBody>
            <a:bodyPr/>
            <a:lstStyle/>
            <a:p>
              <a:pPr>
                <a:defRPr/>
              </a:pPr>
              <a:endParaRPr lang="de-DE" sz="1108" kern="0">
                <a:solidFill>
                  <a:srgbClr val="002945"/>
                </a:solidFill>
                <a:latin typeface="Arial"/>
                <a:cs typeface="Arial" charset="0"/>
              </a:endParaRPr>
            </a:p>
          </p:txBody>
        </p:sp>
        <p:sp>
          <p:nvSpPr>
            <p:cNvPr id="105" name="Rectangle 29">
              <a:extLst>
                <a:ext uri="{FF2B5EF4-FFF2-40B4-BE49-F238E27FC236}">
                  <a16:creationId xmlns:a16="http://schemas.microsoft.com/office/drawing/2014/main" id="{541E0D66-3FEB-4C51-B281-6B4500D73945}"/>
                </a:ext>
              </a:extLst>
            </p:cNvPr>
            <p:cNvSpPr>
              <a:spLocks noChangeArrowheads="1"/>
            </p:cNvSpPr>
            <p:nvPr/>
          </p:nvSpPr>
          <p:spPr bwMode="auto">
            <a:xfrm>
              <a:off x="2413737" y="5215154"/>
              <a:ext cx="970231" cy="184289"/>
            </a:xfrm>
            <a:prstGeom prst="rect">
              <a:avLst/>
            </a:prstGeom>
            <a:noFill/>
            <a:ln w="9525">
              <a:noFill/>
              <a:miter lim="800000"/>
              <a:headEnd/>
              <a:tailEnd/>
            </a:ln>
          </p:spPr>
          <p:txBody>
            <a:bodyPr/>
            <a:lstStyle/>
            <a:p>
              <a:pPr>
                <a:defRPr/>
              </a:pPr>
              <a:endParaRPr lang="de-DE" sz="1108" kern="0">
                <a:solidFill>
                  <a:srgbClr val="002945"/>
                </a:solidFill>
                <a:latin typeface="Arial"/>
                <a:cs typeface="Arial" charset="0"/>
              </a:endParaRPr>
            </a:p>
          </p:txBody>
        </p:sp>
        <p:sp>
          <p:nvSpPr>
            <p:cNvPr id="106" name="Rectangle 32">
              <a:extLst>
                <a:ext uri="{FF2B5EF4-FFF2-40B4-BE49-F238E27FC236}">
                  <a16:creationId xmlns:a16="http://schemas.microsoft.com/office/drawing/2014/main" id="{112F3FB8-B176-45C0-A1EF-6B1CC62CB71C}"/>
                </a:ext>
              </a:extLst>
            </p:cNvPr>
            <p:cNvSpPr>
              <a:spLocks noChangeArrowheads="1"/>
            </p:cNvSpPr>
            <p:nvPr/>
          </p:nvSpPr>
          <p:spPr bwMode="auto">
            <a:xfrm>
              <a:off x="723292" y="5215154"/>
              <a:ext cx="961708" cy="184289"/>
            </a:xfrm>
            <a:prstGeom prst="rect">
              <a:avLst/>
            </a:prstGeom>
            <a:noFill/>
            <a:ln w="9525">
              <a:noFill/>
              <a:miter lim="800000"/>
              <a:headEnd/>
              <a:tailEnd/>
            </a:ln>
          </p:spPr>
          <p:txBody>
            <a:bodyPr/>
            <a:lstStyle/>
            <a:p>
              <a:pPr>
                <a:defRPr/>
              </a:pPr>
              <a:endParaRPr lang="de-DE" sz="1108" kern="0">
                <a:solidFill>
                  <a:srgbClr val="002945"/>
                </a:solidFill>
                <a:latin typeface="Arial"/>
                <a:cs typeface="Arial" charset="0"/>
              </a:endParaRPr>
            </a:p>
          </p:txBody>
        </p:sp>
        <p:sp>
          <p:nvSpPr>
            <p:cNvPr id="107" name="Rectangle 522">
              <a:extLst>
                <a:ext uri="{FF2B5EF4-FFF2-40B4-BE49-F238E27FC236}">
                  <a16:creationId xmlns:a16="http://schemas.microsoft.com/office/drawing/2014/main" id="{5427D5B4-5C64-40D3-91A3-2EA2E58627B1}"/>
                </a:ext>
              </a:extLst>
            </p:cNvPr>
            <p:cNvSpPr>
              <a:spLocks noChangeArrowheads="1"/>
            </p:cNvSpPr>
            <p:nvPr/>
          </p:nvSpPr>
          <p:spPr bwMode="auto">
            <a:xfrm>
              <a:off x="1432143" y="2687561"/>
              <a:ext cx="3012970" cy="218311"/>
            </a:xfrm>
            <a:prstGeom prst="rect">
              <a:avLst/>
            </a:prstGeom>
            <a:noFill/>
            <a:ln w="9525">
              <a:noFill/>
              <a:miter lim="800000"/>
              <a:headEnd/>
              <a:tailEnd/>
            </a:ln>
          </p:spPr>
          <p:txBody>
            <a:bodyPr/>
            <a:lstStyle/>
            <a:p>
              <a:pPr>
                <a:defRPr/>
              </a:pPr>
              <a:endParaRPr lang="de-DE" sz="1108" kern="0">
                <a:solidFill>
                  <a:srgbClr val="002945"/>
                </a:solidFill>
                <a:latin typeface="Arial"/>
                <a:cs typeface="Arial" charset="0"/>
              </a:endParaRPr>
            </a:p>
          </p:txBody>
        </p:sp>
        <p:sp>
          <p:nvSpPr>
            <p:cNvPr id="108" name="Rectangle 526">
              <a:extLst>
                <a:ext uri="{FF2B5EF4-FFF2-40B4-BE49-F238E27FC236}">
                  <a16:creationId xmlns:a16="http://schemas.microsoft.com/office/drawing/2014/main" id="{65D29A3F-F80C-45C4-B0F7-C1F9443AC6EA}"/>
                </a:ext>
              </a:extLst>
            </p:cNvPr>
            <p:cNvSpPr>
              <a:spLocks noChangeArrowheads="1"/>
            </p:cNvSpPr>
            <p:nvPr/>
          </p:nvSpPr>
          <p:spPr bwMode="auto">
            <a:xfrm>
              <a:off x="5205103" y="5165538"/>
              <a:ext cx="1323946" cy="324632"/>
            </a:xfrm>
            <a:prstGeom prst="rect">
              <a:avLst/>
            </a:prstGeom>
            <a:noFill/>
            <a:ln w="9525">
              <a:noFill/>
              <a:miter lim="800000"/>
              <a:headEnd/>
              <a:tailEnd/>
            </a:ln>
          </p:spPr>
          <p:txBody>
            <a:bodyPr/>
            <a:lstStyle/>
            <a:p>
              <a:pPr>
                <a:defRPr/>
              </a:pPr>
              <a:endParaRPr lang="de-DE" sz="1108" kern="0">
                <a:solidFill>
                  <a:srgbClr val="002945"/>
                </a:solidFill>
                <a:latin typeface="Arial"/>
                <a:cs typeface="Arial" charset="0"/>
              </a:endParaRPr>
            </a:p>
          </p:txBody>
        </p:sp>
        <p:sp>
          <p:nvSpPr>
            <p:cNvPr id="109" name="Rectangle 529">
              <a:extLst>
                <a:ext uri="{FF2B5EF4-FFF2-40B4-BE49-F238E27FC236}">
                  <a16:creationId xmlns:a16="http://schemas.microsoft.com/office/drawing/2014/main" id="{655D2E29-8CC6-405B-847B-01A32FE7DCBC}"/>
                </a:ext>
              </a:extLst>
            </p:cNvPr>
            <p:cNvSpPr>
              <a:spLocks noChangeArrowheads="1"/>
            </p:cNvSpPr>
            <p:nvPr/>
          </p:nvSpPr>
          <p:spPr bwMode="auto">
            <a:xfrm>
              <a:off x="297129" y="1720754"/>
              <a:ext cx="788401" cy="161607"/>
            </a:xfrm>
            <a:prstGeom prst="rect">
              <a:avLst/>
            </a:prstGeom>
            <a:noFill/>
            <a:ln w="9525">
              <a:noFill/>
              <a:miter lim="800000"/>
              <a:headEnd/>
              <a:tailEnd/>
            </a:ln>
          </p:spPr>
          <p:txBody>
            <a:bodyPr/>
            <a:lstStyle/>
            <a:p>
              <a:pPr>
                <a:defRPr/>
              </a:pPr>
              <a:endParaRPr lang="de-DE" sz="1108" kern="0">
                <a:solidFill>
                  <a:srgbClr val="002945"/>
                </a:solidFill>
                <a:latin typeface="Arial"/>
                <a:cs typeface="Arial" charset="0"/>
              </a:endParaRPr>
            </a:p>
          </p:txBody>
        </p:sp>
        <p:sp>
          <p:nvSpPr>
            <p:cNvPr id="110" name="Rectangle 535">
              <a:extLst>
                <a:ext uri="{FF2B5EF4-FFF2-40B4-BE49-F238E27FC236}">
                  <a16:creationId xmlns:a16="http://schemas.microsoft.com/office/drawing/2014/main" id="{2A4EC27E-FED6-4509-9963-58CA24D261C1}"/>
                </a:ext>
              </a:extLst>
            </p:cNvPr>
            <p:cNvSpPr>
              <a:spLocks noChangeArrowheads="1"/>
            </p:cNvSpPr>
            <p:nvPr/>
          </p:nvSpPr>
          <p:spPr bwMode="auto">
            <a:xfrm>
              <a:off x="2520278" y="3250351"/>
              <a:ext cx="1841023" cy="219730"/>
            </a:xfrm>
            <a:prstGeom prst="rect">
              <a:avLst/>
            </a:prstGeom>
            <a:noFill/>
            <a:ln w="9525">
              <a:noFill/>
              <a:miter lim="800000"/>
              <a:headEnd/>
              <a:tailEnd/>
            </a:ln>
          </p:spPr>
          <p:txBody>
            <a:bodyPr/>
            <a:lstStyle/>
            <a:p>
              <a:pPr>
                <a:defRPr/>
              </a:pPr>
              <a:endParaRPr lang="de-DE" sz="1108" kern="0">
                <a:solidFill>
                  <a:srgbClr val="002945"/>
                </a:solidFill>
                <a:latin typeface="Arial"/>
                <a:cs typeface="Arial" charset="0"/>
              </a:endParaRPr>
            </a:p>
          </p:txBody>
        </p:sp>
        <p:sp>
          <p:nvSpPr>
            <p:cNvPr id="111" name="Rectangle 544">
              <a:extLst>
                <a:ext uri="{FF2B5EF4-FFF2-40B4-BE49-F238E27FC236}">
                  <a16:creationId xmlns:a16="http://schemas.microsoft.com/office/drawing/2014/main" id="{E9AB4201-FE15-4E9D-97B2-82B4AE8234D3}"/>
                </a:ext>
              </a:extLst>
            </p:cNvPr>
            <p:cNvSpPr>
              <a:spLocks noChangeArrowheads="1"/>
            </p:cNvSpPr>
            <p:nvPr/>
          </p:nvSpPr>
          <p:spPr bwMode="auto">
            <a:xfrm>
              <a:off x="3956446" y="2405457"/>
              <a:ext cx="1842444" cy="221147"/>
            </a:xfrm>
            <a:prstGeom prst="rect">
              <a:avLst/>
            </a:prstGeom>
            <a:noFill/>
            <a:ln w="9525">
              <a:noFill/>
              <a:miter lim="800000"/>
              <a:headEnd/>
              <a:tailEnd/>
            </a:ln>
          </p:spPr>
          <p:txBody>
            <a:bodyPr/>
            <a:lstStyle/>
            <a:p>
              <a:pPr>
                <a:defRPr/>
              </a:pPr>
              <a:endParaRPr lang="de-DE" sz="1108" kern="0">
                <a:solidFill>
                  <a:srgbClr val="002945"/>
                </a:solidFill>
                <a:latin typeface="Arial"/>
                <a:cs typeface="Arial" charset="0"/>
              </a:endParaRPr>
            </a:p>
          </p:txBody>
        </p:sp>
        <p:sp>
          <p:nvSpPr>
            <p:cNvPr id="112" name="Rectangle 1062">
              <a:extLst>
                <a:ext uri="{FF2B5EF4-FFF2-40B4-BE49-F238E27FC236}">
                  <a16:creationId xmlns:a16="http://schemas.microsoft.com/office/drawing/2014/main" id="{D58BF696-CFFD-4763-A118-70C0F5548286}"/>
                </a:ext>
              </a:extLst>
            </p:cNvPr>
            <p:cNvSpPr>
              <a:spLocks noChangeArrowheads="1"/>
            </p:cNvSpPr>
            <p:nvPr/>
          </p:nvSpPr>
          <p:spPr bwMode="auto">
            <a:xfrm>
              <a:off x="5205103" y="5165538"/>
              <a:ext cx="1323946" cy="324632"/>
            </a:xfrm>
            <a:prstGeom prst="rect">
              <a:avLst/>
            </a:prstGeom>
            <a:noFill/>
            <a:ln w="9525">
              <a:noFill/>
              <a:miter lim="800000"/>
              <a:headEnd/>
              <a:tailEnd/>
            </a:ln>
          </p:spPr>
          <p:txBody>
            <a:bodyPr/>
            <a:lstStyle/>
            <a:p>
              <a:pPr>
                <a:defRPr/>
              </a:pPr>
              <a:endParaRPr lang="de-DE" sz="1108" kern="0">
                <a:solidFill>
                  <a:srgbClr val="002945"/>
                </a:solidFill>
                <a:latin typeface="Arial"/>
                <a:cs typeface="Arial" charset="0"/>
              </a:endParaRPr>
            </a:p>
          </p:txBody>
        </p:sp>
        <p:sp>
          <p:nvSpPr>
            <p:cNvPr id="113" name="Rectangle 1065">
              <a:extLst>
                <a:ext uri="{FF2B5EF4-FFF2-40B4-BE49-F238E27FC236}">
                  <a16:creationId xmlns:a16="http://schemas.microsoft.com/office/drawing/2014/main" id="{87FDE450-E7E1-45F7-A69D-2F1A473A57CD}"/>
                </a:ext>
              </a:extLst>
            </p:cNvPr>
            <p:cNvSpPr>
              <a:spLocks noChangeArrowheads="1"/>
            </p:cNvSpPr>
            <p:nvPr/>
          </p:nvSpPr>
          <p:spPr bwMode="auto">
            <a:xfrm>
              <a:off x="297129" y="1720754"/>
              <a:ext cx="788401" cy="161607"/>
            </a:xfrm>
            <a:prstGeom prst="rect">
              <a:avLst/>
            </a:prstGeom>
            <a:noFill/>
            <a:ln w="9525">
              <a:noFill/>
              <a:miter lim="800000"/>
              <a:headEnd/>
              <a:tailEnd/>
            </a:ln>
          </p:spPr>
          <p:txBody>
            <a:bodyPr/>
            <a:lstStyle/>
            <a:p>
              <a:pPr>
                <a:defRPr/>
              </a:pPr>
              <a:endParaRPr lang="de-DE" sz="1108" kern="0">
                <a:solidFill>
                  <a:srgbClr val="002945"/>
                </a:solidFill>
                <a:latin typeface="Arial"/>
                <a:cs typeface="Arial" charset="0"/>
              </a:endParaRPr>
            </a:p>
          </p:txBody>
        </p:sp>
        <p:sp>
          <p:nvSpPr>
            <p:cNvPr id="114" name="Rectangle 555">
              <a:extLst>
                <a:ext uri="{FF2B5EF4-FFF2-40B4-BE49-F238E27FC236}">
                  <a16:creationId xmlns:a16="http://schemas.microsoft.com/office/drawing/2014/main" id="{8E1A97E5-D965-4BA4-8F27-025C56EA0BA1}"/>
                </a:ext>
              </a:extLst>
            </p:cNvPr>
            <p:cNvSpPr>
              <a:spLocks noChangeArrowheads="1"/>
            </p:cNvSpPr>
            <p:nvPr/>
          </p:nvSpPr>
          <p:spPr bwMode="auto">
            <a:xfrm>
              <a:off x="1200594" y="2277873"/>
              <a:ext cx="154840" cy="26935"/>
            </a:xfrm>
            <a:prstGeom prst="rect">
              <a:avLst/>
            </a:prstGeom>
            <a:solidFill>
              <a:srgbClr val="000000"/>
            </a:solidFill>
            <a:ln w="9525">
              <a:noFill/>
              <a:miter lim="800000"/>
              <a:headEnd/>
              <a:tailEnd/>
            </a:ln>
          </p:spPr>
          <p:txBody>
            <a:bodyPr/>
            <a:lstStyle/>
            <a:p>
              <a:pPr>
                <a:defRPr/>
              </a:pPr>
              <a:endParaRPr lang="de-DE" sz="1108" kern="0">
                <a:solidFill>
                  <a:srgbClr val="002945"/>
                </a:solidFill>
                <a:latin typeface="Arial"/>
                <a:cs typeface="Arial" charset="0"/>
              </a:endParaRPr>
            </a:p>
          </p:txBody>
        </p:sp>
        <p:sp>
          <p:nvSpPr>
            <p:cNvPr id="115" name="Rectangle 564">
              <a:extLst>
                <a:ext uri="{FF2B5EF4-FFF2-40B4-BE49-F238E27FC236}">
                  <a16:creationId xmlns:a16="http://schemas.microsoft.com/office/drawing/2014/main" id="{F6B463D0-1104-4BE7-87DB-ECB7968A485E}"/>
                </a:ext>
              </a:extLst>
            </p:cNvPr>
            <p:cNvSpPr>
              <a:spLocks noChangeArrowheads="1"/>
            </p:cNvSpPr>
            <p:nvPr/>
          </p:nvSpPr>
          <p:spPr bwMode="auto">
            <a:xfrm>
              <a:off x="2960646" y="5066306"/>
              <a:ext cx="31252" cy="164442"/>
            </a:xfrm>
            <a:prstGeom prst="rect">
              <a:avLst/>
            </a:prstGeom>
            <a:solidFill>
              <a:srgbClr val="000000"/>
            </a:solidFill>
            <a:ln w="9525">
              <a:noFill/>
              <a:miter lim="800000"/>
              <a:headEnd/>
              <a:tailEnd/>
            </a:ln>
          </p:spPr>
          <p:txBody>
            <a:bodyPr/>
            <a:lstStyle/>
            <a:p>
              <a:pPr>
                <a:defRPr/>
              </a:pPr>
              <a:endParaRPr lang="de-DE" sz="1108" kern="0">
                <a:solidFill>
                  <a:srgbClr val="002945"/>
                </a:solidFill>
                <a:latin typeface="Arial"/>
                <a:cs typeface="Arial" charset="0"/>
              </a:endParaRPr>
            </a:p>
          </p:txBody>
        </p:sp>
        <p:sp>
          <p:nvSpPr>
            <p:cNvPr id="116" name="Rectangle 1063">
              <a:extLst>
                <a:ext uri="{FF2B5EF4-FFF2-40B4-BE49-F238E27FC236}">
                  <a16:creationId xmlns:a16="http://schemas.microsoft.com/office/drawing/2014/main" id="{86002C8A-D160-4897-80A1-6C4A86115401}"/>
                </a:ext>
              </a:extLst>
            </p:cNvPr>
            <p:cNvSpPr>
              <a:spLocks noChangeArrowheads="1"/>
            </p:cNvSpPr>
            <p:nvPr/>
          </p:nvSpPr>
          <p:spPr bwMode="auto">
            <a:xfrm>
              <a:off x="5457457" y="5151338"/>
              <a:ext cx="355867" cy="156325"/>
            </a:xfrm>
            <a:prstGeom prst="rect">
              <a:avLst/>
            </a:prstGeom>
            <a:noFill/>
            <a:ln w="9525">
              <a:noFill/>
              <a:miter lim="800000"/>
              <a:headEnd/>
              <a:tailEnd/>
            </a:ln>
          </p:spPr>
          <p:txBody>
            <a:bodyPr wrap="none" lIns="0" tIns="0" rIns="0" bIns="0">
              <a:spAutoFit/>
            </a:bodyPr>
            <a:lstStyle/>
            <a:p>
              <a:pPr>
                <a:defRPr/>
              </a:pPr>
              <a:r>
                <a:rPr lang="de-DE" sz="1016" kern="0" dirty="0">
                  <a:solidFill>
                    <a:srgbClr val="002945"/>
                  </a:solidFill>
                  <a:latin typeface="Arial"/>
                  <a:cs typeface="Arial" charset="0"/>
                </a:rPr>
                <a:t>Risiko</a:t>
              </a:r>
            </a:p>
          </p:txBody>
        </p:sp>
        <p:sp>
          <p:nvSpPr>
            <p:cNvPr id="117" name="Rectangle 1066">
              <a:extLst>
                <a:ext uri="{FF2B5EF4-FFF2-40B4-BE49-F238E27FC236}">
                  <a16:creationId xmlns:a16="http://schemas.microsoft.com/office/drawing/2014/main" id="{BC962D28-BEF2-4CED-B84C-77C3BE5A33EE}"/>
                </a:ext>
              </a:extLst>
            </p:cNvPr>
            <p:cNvSpPr>
              <a:spLocks noChangeArrowheads="1"/>
            </p:cNvSpPr>
            <p:nvPr/>
          </p:nvSpPr>
          <p:spPr bwMode="auto">
            <a:xfrm>
              <a:off x="603973" y="1540717"/>
              <a:ext cx="689119" cy="468975"/>
            </a:xfrm>
            <a:prstGeom prst="rect">
              <a:avLst/>
            </a:prstGeom>
            <a:noFill/>
            <a:ln w="9525">
              <a:noFill/>
              <a:miter lim="800000"/>
              <a:headEnd/>
              <a:tailEnd/>
            </a:ln>
          </p:spPr>
          <p:txBody>
            <a:bodyPr wrap="square" lIns="0" tIns="0" rIns="0" bIns="0">
              <a:spAutoFit/>
            </a:bodyPr>
            <a:lstStyle/>
            <a:p>
              <a:pPr>
                <a:defRPr/>
              </a:pPr>
              <a:r>
                <a:rPr lang="de-DE" sz="1016" kern="0" dirty="0">
                  <a:solidFill>
                    <a:srgbClr val="002945"/>
                  </a:solidFill>
                  <a:latin typeface="Arial"/>
                  <a:cs typeface="Arial" charset="0"/>
                </a:rPr>
                <a:t>Erwarteter</a:t>
              </a:r>
            </a:p>
            <a:p>
              <a:pPr>
                <a:defRPr/>
              </a:pPr>
              <a:r>
                <a:rPr lang="de-DE" sz="1016" kern="0" dirty="0">
                  <a:solidFill>
                    <a:srgbClr val="002945"/>
                  </a:solidFill>
                  <a:latin typeface="Arial"/>
                  <a:cs typeface="Arial" charset="0"/>
                </a:rPr>
                <a:t>Ertrag / Rendite</a:t>
              </a:r>
            </a:p>
          </p:txBody>
        </p:sp>
        <p:sp>
          <p:nvSpPr>
            <p:cNvPr id="118" name="Rectangle 555">
              <a:extLst>
                <a:ext uri="{FF2B5EF4-FFF2-40B4-BE49-F238E27FC236}">
                  <a16:creationId xmlns:a16="http://schemas.microsoft.com/office/drawing/2014/main" id="{BC7BEA2E-0C55-4B8D-B11E-41A719827C63}"/>
                </a:ext>
              </a:extLst>
            </p:cNvPr>
            <p:cNvSpPr>
              <a:spLocks noChangeArrowheads="1"/>
            </p:cNvSpPr>
            <p:nvPr/>
          </p:nvSpPr>
          <p:spPr bwMode="auto">
            <a:xfrm>
              <a:off x="1199174" y="3665709"/>
              <a:ext cx="154839" cy="28352"/>
            </a:xfrm>
            <a:prstGeom prst="rect">
              <a:avLst/>
            </a:prstGeom>
            <a:solidFill>
              <a:srgbClr val="000000"/>
            </a:solidFill>
            <a:ln w="9525">
              <a:noFill/>
              <a:miter lim="800000"/>
              <a:headEnd/>
              <a:tailEnd/>
            </a:ln>
          </p:spPr>
          <p:txBody>
            <a:bodyPr/>
            <a:lstStyle/>
            <a:p>
              <a:pPr>
                <a:defRPr/>
              </a:pPr>
              <a:endParaRPr lang="de-DE" sz="1108" kern="0">
                <a:solidFill>
                  <a:srgbClr val="002945"/>
                </a:solidFill>
                <a:latin typeface="Arial"/>
                <a:cs typeface="Arial" charset="0"/>
              </a:endParaRPr>
            </a:p>
          </p:txBody>
        </p:sp>
        <p:sp>
          <p:nvSpPr>
            <p:cNvPr id="119" name="Freeform 26">
              <a:extLst>
                <a:ext uri="{FF2B5EF4-FFF2-40B4-BE49-F238E27FC236}">
                  <a16:creationId xmlns:a16="http://schemas.microsoft.com/office/drawing/2014/main" id="{6F747E1B-5E5C-4972-BA40-586073568B7B}"/>
                </a:ext>
              </a:extLst>
            </p:cNvPr>
            <p:cNvSpPr>
              <a:spLocks/>
            </p:cNvSpPr>
            <p:nvPr/>
          </p:nvSpPr>
          <p:spPr bwMode="auto">
            <a:xfrm>
              <a:off x="1373900" y="1878107"/>
              <a:ext cx="4119573" cy="3181111"/>
            </a:xfrm>
            <a:custGeom>
              <a:avLst/>
              <a:gdLst>
                <a:gd name="T0" fmla="*/ 2147483647 w 2769"/>
                <a:gd name="T1" fmla="*/ 0 h 2280"/>
                <a:gd name="T2" fmla="*/ 2147483647 w 2769"/>
                <a:gd name="T3" fmla="*/ 2147483647 h 2280"/>
                <a:gd name="T4" fmla="*/ 0 w 2769"/>
                <a:gd name="T5" fmla="*/ 2147483647 h 2280"/>
                <a:gd name="T6" fmla="*/ 2147483647 w 2769"/>
                <a:gd name="T7" fmla="*/ 2147483647 h 2280"/>
                <a:gd name="T8" fmla="*/ 2147483647 w 2769"/>
                <a:gd name="T9" fmla="*/ 0 h 2280"/>
                <a:gd name="T10" fmla="*/ 0 60000 65536"/>
                <a:gd name="T11" fmla="*/ 0 60000 65536"/>
                <a:gd name="T12" fmla="*/ 0 60000 65536"/>
                <a:gd name="T13" fmla="*/ 0 60000 65536"/>
                <a:gd name="T14" fmla="*/ 0 60000 65536"/>
                <a:gd name="T15" fmla="*/ 0 w 2769"/>
                <a:gd name="T16" fmla="*/ 0 h 2280"/>
                <a:gd name="T17" fmla="*/ 2769 w 2769"/>
                <a:gd name="T18" fmla="*/ 2280 h 2280"/>
              </a:gdLst>
              <a:ahLst/>
              <a:cxnLst>
                <a:cxn ang="T10">
                  <a:pos x="T0" y="T1"/>
                </a:cxn>
                <a:cxn ang="T11">
                  <a:pos x="T2" y="T3"/>
                </a:cxn>
                <a:cxn ang="T12">
                  <a:pos x="T4" y="T5"/>
                </a:cxn>
                <a:cxn ang="T13">
                  <a:pos x="T6" y="T7"/>
                </a:cxn>
                <a:cxn ang="T14">
                  <a:pos x="T8" y="T9"/>
                </a:cxn>
              </a:cxnLst>
              <a:rect l="T15" t="T16" r="T17" b="T18"/>
              <a:pathLst>
                <a:path w="2769" h="2280">
                  <a:moveTo>
                    <a:pt x="2766" y="0"/>
                  </a:moveTo>
                  <a:lnTo>
                    <a:pt x="2769" y="2280"/>
                  </a:lnTo>
                  <a:lnTo>
                    <a:pt x="0" y="2277"/>
                  </a:lnTo>
                  <a:lnTo>
                    <a:pt x="5" y="2051"/>
                  </a:lnTo>
                  <a:lnTo>
                    <a:pt x="2766" y="0"/>
                  </a:lnTo>
                  <a:close/>
                </a:path>
              </a:pathLst>
            </a:custGeom>
            <a:solidFill>
              <a:srgbClr val="A6E2EF">
                <a:alpha val="79999"/>
              </a:srgbClr>
            </a:solidFill>
            <a:ln w="9525">
              <a:noFill/>
              <a:round/>
              <a:headEnd/>
              <a:tailEnd/>
            </a:ln>
          </p:spPr>
          <p:txBody>
            <a:bodyPr/>
            <a:lstStyle/>
            <a:p>
              <a:pPr>
                <a:defRPr/>
              </a:pPr>
              <a:endParaRPr lang="de-DE" sz="1386" kern="0">
                <a:solidFill>
                  <a:srgbClr val="002945"/>
                </a:solidFill>
                <a:latin typeface="Arial"/>
              </a:endParaRPr>
            </a:p>
          </p:txBody>
        </p:sp>
        <p:sp>
          <p:nvSpPr>
            <p:cNvPr id="120" name="Freeform 548">
              <a:extLst>
                <a:ext uri="{FF2B5EF4-FFF2-40B4-BE49-F238E27FC236}">
                  <a16:creationId xmlns:a16="http://schemas.microsoft.com/office/drawing/2014/main" id="{A32495DF-6B89-4FCF-A19B-C497FDDDD0F6}"/>
                </a:ext>
              </a:extLst>
            </p:cNvPr>
            <p:cNvSpPr>
              <a:spLocks/>
            </p:cNvSpPr>
            <p:nvPr/>
          </p:nvSpPr>
          <p:spPr bwMode="auto">
            <a:xfrm>
              <a:off x="1369639" y="1868185"/>
              <a:ext cx="4139461" cy="2879159"/>
            </a:xfrm>
            <a:custGeom>
              <a:avLst/>
              <a:gdLst>
                <a:gd name="T0" fmla="*/ 0 w 5754"/>
                <a:gd name="T1" fmla="*/ 2147483647 h 4346"/>
                <a:gd name="T2" fmla="*/ 0 w 5754"/>
                <a:gd name="T3" fmla="*/ 0 h 4346"/>
                <a:gd name="T4" fmla="*/ 2147483647 w 5754"/>
                <a:gd name="T5" fmla="*/ 0 h 4346"/>
                <a:gd name="T6" fmla="*/ 0 w 5754"/>
                <a:gd name="T7" fmla="*/ 2147483647 h 4346"/>
                <a:gd name="T8" fmla="*/ 0 60000 65536"/>
                <a:gd name="T9" fmla="*/ 0 60000 65536"/>
                <a:gd name="T10" fmla="*/ 0 60000 65536"/>
                <a:gd name="T11" fmla="*/ 0 60000 65536"/>
                <a:gd name="T12" fmla="*/ 0 w 5754"/>
                <a:gd name="T13" fmla="*/ 0 h 4346"/>
                <a:gd name="T14" fmla="*/ 5754 w 5754"/>
                <a:gd name="T15" fmla="*/ 4346 h 4346"/>
              </a:gdLst>
              <a:ahLst/>
              <a:cxnLst>
                <a:cxn ang="T8">
                  <a:pos x="T0" y="T1"/>
                </a:cxn>
                <a:cxn ang="T9">
                  <a:pos x="T2" y="T3"/>
                </a:cxn>
                <a:cxn ang="T10">
                  <a:pos x="T4" y="T5"/>
                </a:cxn>
                <a:cxn ang="T11">
                  <a:pos x="T6" y="T7"/>
                </a:cxn>
              </a:cxnLst>
              <a:rect l="T12" t="T13" r="T14" b="T15"/>
              <a:pathLst>
                <a:path w="5754" h="4346">
                  <a:moveTo>
                    <a:pt x="0" y="4346"/>
                  </a:moveTo>
                  <a:lnTo>
                    <a:pt x="0" y="0"/>
                  </a:lnTo>
                  <a:lnTo>
                    <a:pt x="5754" y="0"/>
                  </a:lnTo>
                  <a:lnTo>
                    <a:pt x="0" y="4346"/>
                  </a:lnTo>
                  <a:close/>
                </a:path>
              </a:pathLst>
            </a:custGeom>
            <a:solidFill>
              <a:srgbClr val="006D9E">
                <a:alpha val="20000"/>
              </a:srgbClr>
            </a:solidFill>
            <a:ln w="9525">
              <a:noFill/>
              <a:round/>
              <a:headEnd/>
              <a:tailEnd/>
            </a:ln>
          </p:spPr>
          <p:txBody>
            <a:bodyPr/>
            <a:lstStyle/>
            <a:p>
              <a:pPr>
                <a:defRPr/>
              </a:pPr>
              <a:endParaRPr lang="de-DE" sz="1386" kern="0">
                <a:solidFill>
                  <a:srgbClr val="002945"/>
                </a:solidFill>
                <a:latin typeface="Arial"/>
              </a:endParaRPr>
            </a:p>
          </p:txBody>
        </p:sp>
        <p:sp>
          <p:nvSpPr>
            <p:cNvPr id="121" name="Rectangle 1059">
              <a:extLst>
                <a:ext uri="{FF2B5EF4-FFF2-40B4-BE49-F238E27FC236}">
                  <a16:creationId xmlns:a16="http://schemas.microsoft.com/office/drawing/2014/main" id="{4AA15E19-9DBE-4E7E-B0C9-3FEC22534E97}"/>
                </a:ext>
              </a:extLst>
            </p:cNvPr>
            <p:cNvSpPr>
              <a:spLocks noChangeArrowheads="1"/>
            </p:cNvSpPr>
            <p:nvPr/>
          </p:nvSpPr>
          <p:spPr bwMode="auto">
            <a:xfrm>
              <a:off x="1334125" y="1863931"/>
              <a:ext cx="2123711" cy="949797"/>
            </a:xfrm>
            <a:prstGeom prst="rect">
              <a:avLst/>
            </a:prstGeom>
            <a:noFill/>
            <a:ln w="9525">
              <a:noFill/>
              <a:miter lim="800000"/>
              <a:headEnd/>
              <a:tailEnd/>
            </a:ln>
          </p:spPr>
          <p:txBody>
            <a:bodyPr wrap="none" lIns="0" tIns="0" rIns="0" bIns="0" anchor="ctr" anchorCtr="1"/>
            <a:lstStyle/>
            <a:p>
              <a:pPr>
                <a:defRPr/>
              </a:pPr>
              <a:endParaRPr lang="de-DE" sz="1386" kern="0" dirty="0">
                <a:solidFill>
                  <a:srgbClr val="4D7491"/>
                </a:solidFill>
                <a:latin typeface="Arial"/>
                <a:cs typeface="Arial" charset="0"/>
              </a:endParaRPr>
            </a:p>
          </p:txBody>
        </p:sp>
        <p:sp>
          <p:nvSpPr>
            <p:cNvPr id="122" name="Line 5">
              <a:extLst>
                <a:ext uri="{FF2B5EF4-FFF2-40B4-BE49-F238E27FC236}">
                  <a16:creationId xmlns:a16="http://schemas.microsoft.com/office/drawing/2014/main" id="{35D6FDA6-FCD9-44E9-8143-C4750C56643C}"/>
                </a:ext>
              </a:extLst>
            </p:cNvPr>
            <p:cNvSpPr>
              <a:spLocks noChangeShapeType="1"/>
            </p:cNvSpPr>
            <p:nvPr/>
          </p:nvSpPr>
          <p:spPr bwMode="auto">
            <a:xfrm>
              <a:off x="4121157" y="1630027"/>
              <a:ext cx="0" cy="3733977"/>
            </a:xfrm>
            <a:prstGeom prst="line">
              <a:avLst/>
            </a:prstGeom>
            <a:noFill/>
            <a:ln w="25400">
              <a:solidFill>
                <a:srgbClr val="FFC000"/>
              </a:solidFill>
              <a:prstDash val="dash"/>
              <a:round/>
              <a:headEnd/>
              <a:tailEnd/>
            </a:ln>
          </p:spPr>
          <p:txBody>
            <a:bodyPr lIns="0" tIns="0" rIns="0" bIns="0"/>
            <a:lstStyle/>
            <a:p>
              <a:pPr>
                <a:defRPr/>
              </a:pPr>
              <a:endParaRPr lang="de-DE" sz="1386" kern="0">
                <a:solidFill>
                  <a:srgbClr val="002945"/>
                </a:solidFill>
                <a:latin typeface="Arial"/>
              </a:endParaRPr>
            </a:p>
          </p:txBody>
        </p:sp>
        <p:sp>
          <p:nvSpPr>
            <p:cNvPr id="125" name="Rectangle 1061">
              <a:extLst>
                <a:ext uri="{FF2B5EF4-FFF2-40B4-BE49-F238E27FC236}">
                  <a16:creationId xmlns:a16="http://schemas.microsoft.com/office/drawing/2014/main" id="{F5EE5B08-223D-4C67-BB18-F7855380CFA4}"/>
                </a:ext>
              </a:extLst>
            </p:cNvPr>
            <p:cNvSpPr>
              <a:spLocks noChangeArrowheads="1"/>
            </p:cNvSpPr>
            <p:nvPr/>
          </p:nvSpPr>
          <p:spPr bwMode="auto">
            <a:xfrm>
              <a:off x="3834280" y="4112256"/>
              <a:ext cx="2125131" cy="948380"/>
            </a:xfrm>
            <a:prstGeom prst="rect">
              <a:avLst/>
            </a:prstGeom>
            <a:noFill/>
            <a:ln w="9525" algn="ctr">
              <a:noFill/>
              <a:miter lim="800000"/>
              <a:headEnd/>
              <a:tailEnd/>
            </a:ln>
          </p:spPr>
          <p:txBody>
            <a:bodyPr wrap="none" lIns="0" tIns="0" rIns="0" bIns="0" anchor="ctr" anchorCtr="1"/>
            <a:lstStyle/>
            <a:p>
              <a:pPr>
                <a:defRPr/>
              </a:pPr>
              <a:r>
                <a:rPr lang="de-DE" sz="1386" kern="0">
                  <a:solidFill>
                    <a:srgbClr val="4D7491"/>
                  </a:solidFill>
                  <a:latin typeface="Arial"/>
                  <a:cs typeface="Arial" charset="0"/>
                </a:rPr>
                <a:t>Nicht</a:t>
              </a:r>
            </a:p>
            <a:p>
              <a:pPr>
                <a:defRPr/>
              </a:pPr>
              <a:r>
                <a:rPr lang="de-DE" sz="1386" kern="0">
                  <a:solidFill>
                    <a:srgbClr val="4D7491"/>
                  </a:solidFill>
                  <a:latin typeface="Arial"/>
                  <a:cs typeface="Arial" charset="0"/>
                </a:rPr>
                <a:t>Investieren</a:t>
              </a:r>
            </a:p>
          </p:txBody>
        </p:sp>
        <p:sp>
          <p:nvSpPr>
            <p:cNvPr id="126" name="Line 5">
              <a:extLst>
                <a:ext uri="{FF2B5EF4-FFF2-40B4-BE49-F238E27FC236}">
                  <a16:creationId xmlns:a16="http://schemas.microsoft.com/office/drawing/2014/main" id="{9418F427-3254-4D32-A9BA-586F48634387}"/>
                </a:ext>
              </a:extLst>
            </p:cNvPr>
            <p:cNvSpPr>
              <a:spLocks noChangeShapeType="1"/>
            </p:cNvSpPr>
            <p:nvPr/>
          </p:nvSpPr>
          <p:spPr bwMode="auto">
            <a:xfrm flipH="1">
              <a:off x="1176444" y="1647814"/>
              <a:ext cx="4636990" cy="3254050"/>
            </a:xfrm>
            <a:prstGeom prst="line">
              <a:avLst/>
            </a:prstGeom>
            <a:noFill/>
            <a:ln w="25400">
              <a:solidFill>
                <a:srgbClr val="002945"/>
              </a:solidFill>
              <a:prstDash val="dash"/>
              <a:round/>
              <a:headEnd/>
              <a:tailEnd/>
            </a:ln>
          </p:spPr>
          <p:txBody>
            <a:bodyPr lIns="0" tIns="0" rIns="0" bIns="0"/>
            <a:lstStyle/>
            <a:p>
              <a:pPr>
                <a:defRPr/>
              </a:pPr>
              <a:endParaRPr lang="de-DE" sz="1386" kern="0">
                <a:solidFill>
                  <a:srgbClr val="002945"/>
                </a:solidFill>
                <a:latin typeface="Arial"/>
              </a:endParaRPr>
            </a:p>
          </p:txBody>
        </p:sp>
        <p:sp>
          <p:nvSpPr>
            <p:cNvPr id="127" name="Line 36">
              <a:extLst>
                <a:ext uri="{FF2B5EF4-FFF2-40B4-BE49-F238E27FC236}">
                  <a16:creationId xmlns:a16="http://schemas.microsoft.com/office/drawing/2014/main" id="{310BD2CA-0411-4F50-902F-E716B74B1065}"/>
                </a:ext>
              </a:extLst>
            </p:cNvPr>
            <p:cNvSpPr>
              <a:spLocks noChangeShapeType="1"/>
            </p:cNvSpPr>
            <p:nvPr/>
          </p:nvSpPr>
          <p:spPr bwMode="auto">
            <a:xfrm flipV="1">
              <a:off x="1358275" y="1630027"/>
              <a:ext cx="5682" cy="3582292"/>
            </a:xfrm>
            <a:prstGeom prst="line">
              <a:avLst/>
            </a:prstGeom>
            <a:noFill/>
            <a:ln w="25400">
              <a:solidFill>
                <a:srgbClr val="000000"/>
              </a:solidFill>
              <a:round/>
              <a:headEnd/>
              <a:tailEnd type="triangle" w="med" len="med"/>
            </a:ln>
          </p:spPr>
          <p:txBody>
            <a:bodyPr lIns="0" tIns="0" rIns="0" bIns="0"/>
            <a:lstStyle/>
            <a:p>
              <a:pPr>
                <a:defRPr/>
              </a:pPr>
              <a:endParaRPr lang="de-DE" sz="1386" kern="0">
                <a:solidFill>
                  <a:srgbClr val="002945"/>
                </a:solidFill>
                <a:latin typeface="Arial"/>
              </a:endParaRPr>
            </a:p>
          </p:txBody>
        </p:sp>
        <p:sp>
          <p:nvSpPr>
            <p:cNvPr id="128" name="Line 37">
              <a:extLst>
                <a:ext uri="{FF2B5EF4-FFF2-40B4-BE49-F238E27FC236}">
                  <a16:creationId xmlns:a16="http://schemas.microsoft.com/office/drawing/2014/main" id="{39B972EA-CADD-44E3-A571-4552D2FDEC7D}"/>
                </a:ext>
              </a:extLst>
            </p:cNvPr>
            <p:cNvSpPr>
              <a:spLocks noChangeShapeType="1"/>
            </p:cNvSpPr>
            <p:nvPr/>
          </p:nvSpPr>
          <p:spPr bwMode="auto">
            <a:xfrm flipV="1">
              <a:off x="1176445" y="5059217"/>
              <a:ext cx="4554259" cy="0"/>
            </a:xfrm>
            <a:prstGeom prst="line">
              <a:avLst/>
            </a:prstGeom>
            <a:noFill/>
            <a:ln w="25400">
              <a:solidFill>
                <a:srgbClr val="000000"/>
              </a:solidFill>
              <a:round/>
              <a:headEnd/>
              <a:tailEnd type="triangle" w="med" len="med"/>
            </a:ln>
          </p:spPr>
          <p:txBody>
            <a:bodyPr lIns="0" tIns="0" rIns="0" bIns="0"/>
            <a:lstStyle/>
            <a:p>
              <a:pPr>
                <a:defRPr/>
              </a:pPr>
              <a:endParaRPr lang="de-DE" sz="1386" kern="0">
                <a:solidFill>
                  <a:srgbClr val="002945"/>
                </a:solidFill>
                <a:latin typeface="Arial"/>
              </a:endParaRPr>
            </a:p>
          </p:txBody>
        </p:sp>
        <p:sp>
          <p:nvSpPr>
            <p:cNvPr id="129" name="Rectangle 564">
              <a:extLst>
                <a:ext uri="{FF2B5EF4-FFF2-40B4-BE49-F238E27FC236}">
                  <a16:creationId xmlns:a16="http://schemas.microsoft.com/office/drawing/2014/main" id="{8C8DA870-782A-4244-A7E3-5D221D8D36C4}"/>
                </a:ext>
              </a:extLst>
            </p:cNvPr>
            <p:cNvSpPr>
              <a:spLocks noChangeArrowheads="1"/>
            </p:cNvSpPr>
            <p:nvPr/>
          </p:nvSpPr>
          <p:spPr bwMode="auto">
            <a:xfrm>
              <a:off x="4663876" y="5054965"/>
              <a:ext cx="31252" cy="164442"/>
            </a:xfrm>
            <a:prstGeom prst="rect">
              <a:avLst/>
            </a:prstGeom>
            <a:solidFill>
              <a:srgbClr val="000000"/>
            </a:solidFill>
            <a:ln w="9525">
              <a:noFill/>
              <a:miter lim="800000"/>
              <a:headEnd/>
              <a:tailEnd/>
            </a:ln>
          </p:spPr>
          <p:txBody>
            <a:bodyPr/>
            <a:lstStyle/>
            <a:p>
              <a:pPr>
                <a:defRPr/>
              </a:pPr>
              <a:endParaRPr lang="de-DE" sz="1108" kern="0">
                <a:solidFill>
                  <a:srgbClr val="002945"/>
                </a:solidFill>
                <a:latin typeface="Arial"/>
                <a:cs typeface="Arial" charset="0"/>
              </a:endParaRPr>
            </a:p>
          </p:txBody>
        </p:sp>
        <p:sp>
          <p:nvSpPr>
            <p:cNvPr id="135" name="Text Box 44">
              <a:extLst>
                <a:ext uri="{FF2B5EF4-FFF2-40B4-BE49-F238E27FC236}">
                  <a16:creationId xmlns:a16="http://schemas.microsoft.com/office/drawing/2014/main" id="{18B9CEAC-DFC6-423F-8BCD-EE47C985ED8F}"/>
                </a:ext>
              </a:extLst>
            </p:cNvPr>
            <p:cNvSpPr txBox="1">
              <a:spLocks noChangeArrowheads="1"/>
            </p:cNvSpPr>
            <p:nvPr/>
          </p:nvSpPr>
          <p:spPr bwMode="auto">
            <a:xfrm>
              <a:off x="3774617" y="3457322"/>
              <a:ext cx="487246" cy="102400"/>
            </a:xfrm>
            <a:prstGeom prst="rect">
              <a:avLst/>
            </a:prstGeom>
            <a:noFill/>
            <a:ln w="9525" algn="ctr">
              <a:noFill/>
              <a:miter lim="800000"/>
              <a:headEnd/>
              <a:tailEnd/>
            </a:ln>
          </p:spPr>
          <p:txBody>
            <a:bodyPr lIns="0" tIns="0" rIns="0" bIns="0">
              <a:spAutoFit/>
            </a:bodyPr>
            <a:lstStyle/>
            <a:p>
              <a:pPr defTabSz="840178">
                <a:lnSpc>
                  <a:spcPct val="90000"/>
                </a:lnSpc>
                <a:defRPr/>
              </a:pPr>
              <a:endParaRPr lang="en-GB" sz="739" kern="0" dirty="0">
                <a:solidFill>
                  <a:srgbClr val="002945"/>
                </a:solidFill>
                <a:latin typeface="Arial"/>
                <a:cs typeface="Arial" charset="0"/>
              </a:endParaRPr>
            </a:p>
          </p:txBody>
        </p:sp>
        <p:sp>
          <p:nvSpPr>
            <p:cNvPr id="138" name="Oval 1077">
              <a:extLst>
                <a:ext uri="{FF2B5EF4-FFF2-40B4-BE49-F238E27FC236}">
                  <a16:creationId xmlns:a16="http://schemas.microsoft.com/office/drawing/2014/main" id="{4E947A22-CA0F-4CBD-9C93-E89BC50C2FC4}"/>
                </a:ext>
              </a:extLst>
            </p:cNvPr>
            <p:cNvSpPr>
              <a:spLocks noChangeArrowheads="1"/>
            </p:cNvSpPr>
            <p:nvPr/>
          </p:nvSpPr>
          <p:spPr bwMode="auto">
            <a:xfrm>
              <a:off x="3231945" y="3147577"/>
              <a:ext cx="177568" cy="143179"/>
            </a:xfrm>
            <a:prstGeom prst="ellipse">
              <a:avLst/>
            </a:prstGeom>
            <a:solidFill>
              <a:srgbClr val="FF0000"/>
            </a:solidFill>
            <a:ln w="9525">
              <a:noFill/>
              <a:round/>
              <a:headEnd/>
              <a:tailEnd/>
            </a:ln>
          </p:spPr>
          <p:txBody>
            <a:bodyPr/>
            <a:lstStyle/>
            <a:p>
              <a:pPr>
                <a:defRPr/>
              </a:pPr>
              <a:endParaRPr lang="de-DE" sz="1108" kern="0">
                <a:solidFill>
                  <a:srgbClr val="002945"/>
                </a:solidFill>
                <a:latin typeface="Arial"/>
                <a:cs typeface="Arial" charset="0"/>
              </a:endParaRPr>
            </a:p>
          </p:txBody>
        </p:sp>
        <p:sp>
          <p:nvSpPr>
            <p:cNvPr id="139" name="Oval 1067">
              <a:extLst>
                <a:ext uri="{FF2B5EF4-FFF2-40B4-BE49-F238E27FC236}">
                  <a16:creationId xmlns:a16="http://schemas.microsoft.com/office/drawing/2014/main" id="{E0B1E53A-2C95-43F0-A681-0ADB2B3D39C5}"/>
                </a:ext>
              </a:extLst>
            </p:cNvPr>
            <p:cNvSpPr>
              <a:spLocks noChangeArrowheads="1"/>
            </p:cNvSpPr>
            <p:nvPr/>
          </p:nvSpPr>
          <p:spPr bwMode="auto">
            <a:xfrm>
              <a:off x="5131301" y="3602322"/>
              <a:ext cx="211692" cy="147700"/>
            </a:xfrm>
            <a:prstGeom prst="ellipse">
              <a:avLst/>
            </a:prstGeom>
            <a:solidFill>
              <a:srgbClr val="FF0000"/>
            </a:solidFill>
            <a:ln w="9525">
              <a:noFill/>
              <a:round/>
              <a:headEnd/>
              <a:tailEnd/>
            </a:ln>
          </p:spPr>
          <p:txBody>
            <a:bodyPr/>
            <a:lstStyle/>
            <a:p>
              <a:pPr>
                <a:defRPr/>
              </a:pPr>
              <a:endParaRPr lang="de-DE" sz="1108" kern="0">
                <a:solidFill>
                  <a:srgbClr val="002945"/>
                </a:solidFill>
                <a:latin typeface="Arial"/>
                <a:cs typeface="Arial" charset="0"/>
              </a:endParaRPr>
            </a:p>
          </p:txBody>
        </p:sp>
        <p:sp>
          <p:nvSpPr>
            <p:cNvPr id="48" name="Line 5">
              <a:extLst>
                <a:ext uri="{FF2B5EF4-FFF2-40B4-BE49-F238E27FC236}">
                  <a16:creationId xmlns:a16="http://schemas.microsoft.com/office/drawing/2014/main" id="{35D6FDA6-FCD9-44E9-8143-C4750C56643C}"/>
                </a:ext>
              </a:extLst>
            </p:cNvPr>
            <p:cNvSpPr>
              <a:spLocks noChangeShapeType="1"/>
            </p:cNvSpPr>
            <p:nvPr/>
          </p:nvSpPr>
          <p:spPr bwMode="auto">
            <a:xfrm>
              <a:off x="3189029" y="1617654"/>
              <a:ext cx="0" cy="3733977"/>
            </a:xfrm>
            <a:prstGeom prst="line">
              <a:avLst/>
            </a:prstGeom>
            <a:noFill/>
            <a:ln w="25400">
              <a:solidFill>
                <a:srgbClr val="00B050"/>
              </a:solidFill>
              <a:prstDash val="dash"/>
              <a:round/>
              <a:headEnd/>
              <a:tailEnd/>
            </a:ln>
          </p:spPr>
          <p:txBody>
            <a:bodyPr lIns="0" tIns="0" rIns="0" bIns="0"/>
            <a:lstStyle/>
            <a:p>
              <a:pPr>
                <a:defRPr/>
              </a:pPr>
              <a:endParaRPr lang="de-DE" sz="1386" kern="0">
                <a:solidFill>
                  <a:srgbClr val="002945"/>
                </a:solidFill>
                <a:latin typeface="Arial"/>
              </a:endParaRPr>
            </a:p>
          </p:txBody>
        </p:sp>
      </p:grpSp>
      <p:sp>
        <p:nvSpPr>
          <p:cNvPr id="140" name="Line 5">
            <a:extLst>
              <a:ext uri="{FF2B5EF4-FFF2-40B4-BE49-F238E27FC236}">
                <a16:creationId xmlns:a16="http://schemas.microsoft.com/office/drawing/2014/main" id="{5FA13824-C2DD-4256-B637-926C51AAA413}"/>
              </a:ext>
            </a:extLst>
          </p:cNvPr>
          <p:cNvSpPr>
            <a:spLocks noChangeShapeType="1"/>
          </p:cNvSpPr>
          <p:nvPr/>
        </p:nvSpPr>
        <p:spPr bwMode="auto">
          <a:xfrm>
            <a:off x="5019061" y="1627682"/>
            <a:ext cx="0" cy="3733978"/>
          </a:xfrm>
          <a:prstGeom prst="line">
            <a:avLst/>
          </a:prstGeom>
          <a:noFill/>
          <a:ln w="25400">
            <a:solidFill>
              <a:srgbClr val="FF0000"/>
            </a:solidFill>
            <a:prstDash val="dash"/>
            <a:round/>
            <a:headEnd/>
            <a:tailEnd/>
          </a:ln>
        </p:spPr>
        <p:txBody>
          <a:bodyPr lIns="0" tIns="0" rIns="0" bIns="0"/>
          <a:lstStyle/>
          <a:p>
            <a:pPr>
              <a:defRPr/>
            </a:pPr>
            <a:endParaRPr lang="de-DE" sz="1386" kern="0">
              <a:solidFill>
                <a:srgbClr val="002945"/>
              </a:solidFill>
              <a:latin typeface="Arial"/>
            </a:endParaRPr>
          </a:p>
        </p:txBody>
      </p:sp>
      <p:sp>
        <p:nvSpPr>
          <p:cNvPr id="141" name="Rechteck: abgerundete Ecken 140">
            <a:extLst>
              <a:ext uri="{FF2B5EF4-FFF2-40B4-BE49-F238E27FC236}">
                <a16:creationId xmlns:a16="http://schemas.microsoft.com/office/drawing/2014/main" id="{143031CD-A099-40C9-86CB-DB32CB0CF817}"/>
              </a:ext>
            </a:extLst>
          </p:cNvPr>
          <p:cNvSpPr/>
          <p:nvPr/>
        </p:nvSpPr>
        <p:spPr>
          <a:xfrm>
            <a:off x="3343754" y="1385038"/>
            <a:ext cx="1140371" cy="244690"/>
          </a:xfrm>
          <a:prstGeom prst="roundRect">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6412" tIns="33206" rIns="66412" bIns="33206" numCol="1" spcCol="0" rtlCol="0" fromWordArt="0" anchor="t" anchorCtr="0" forceAA="0" compatLnSpc="1">
            <a:prstTxWarp prst="textNoShape">
              <a:avLst/>
            </a:prstTxWarp>
            <a:noAutofit/>
          </a:bodyPr>
          <a:lstStyle/>
          <a:p>
            <a:pPr algn="ctr"/>
            <a:r>
              <a:rPr lang="de-DE" sz="924" dirty="0">
                <a:solidFill>
                  <a:schemeClr val="tx1"/>
                </a:solidFill>
                <a:latin typeface="Arial" pitchFamily="34" charset="0"/>
                <a:cs typeface="Arial" pitchFamily="34" charset="0"/>
              </a:rPr>
              <a:t>Risikotoleranz</a:t>
            </a:r>
          </a:p>
        </p:txBody>
      </p:sp>
      <p:sp>
        <p:nvSpPr>
          <p:cNvPr id="142" name="Rechteck: abgerundete Ecken 141">
            <a:extLst>
              <a:ext uri="{FF2B5EF4-FFF2-40B4-BE49-F238E27FC236}">
                <a16:creationId xmlns:a16="http://schemas.microsoft.com/office/drawing/2014/main" id="{9F2A3F7B-A527-4F54-930C-42E2343D958E}"/>
              </a:ext>
            </a:extLst>
          </p:cNvPr>
          <p:cNvSpPr/>
          <p:nvPr/>
        </p:nvSpPr>
        <p:spPr>
          <a:xfrm>
            <a:off x="4560670" y="1381880"/>
            <a:ext cx="1236207" cy="247846"/>
          </a:xfrm>
          <a:prstGeom prst="roundRect">
            <a:avLst/>
          </a:prstGeom>
          <a:solidFill>
            <a:srgbClr val="FFABAB"/>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6412" tIns="33206" rIns="66412" bIns="33206" numCol="1" spcCol="0" rtlCol="0" fromWordArt="0" anchor="t" anchorCtr="0" forceAA="0" compatLnSpc="1">
            <a:prstTxWarp prst="textNoShape">
              <a:avLst/>
            </a:prstTxWarp>
            <a:noAutofit/>
          </a:bodyPr>
          <a:lstStyle/>
          <a:p>
            <a:pPr algn="ctr"/>
            <a:r>
              <a:rPr lang="de-DE" sz="924" dirty="0">
                <a:solidFill>
                  <a:schemeClr val="tx1"/>
                </a:solidFill>
                <a:latin typeface="Arial" pitchFamily="34" charset="0"/>
                <a:cs typeface="Arial" pitchFamily="34" charset="0"/>
              </a:rPr>
              <a:t>Risikotragfähigkeit</a:t>
            </a:r>
          </a:p>
        </p:txBody>
      </p:sp>
      <p:sp>
        <p:nvSpPr>
          <p:cNvPr id="143" name="Rechteck: abgerundete Ecken 142">
            <a:extLst>
              <a:ext uri="{FF2B5EF4-FFF2-40B4-BE49-F238E27FC236}">
                <a16:creationId xmlns:a16="http://schemas.microsoft.com/office/drawing/2014/main" id="{569CB943-2F3A-43A1-A33F-226301F697B2}"/>
              </a:ext>
            </a:extLst>
          </p:cNvPr>
          <p:cNvSpPr/>
          <p:nvPr/>
        </p:nvSpPr>
        <p:spPr>
          <a:xfrm>
            <a:off x="5859662" y="1385038"/>
            <a:ext cx="1140371" cy="244690"/>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6412" tIns="33206" rIns="66412" bIns="33206" numCol="1" spcCol="0" rtlCol="0" fromWordArt="0" anchor="t" anchorCtr="0" forceAA="0" compatLnSpc="1">
            <a:prstTxWarp prst="textNoShape">
              <a:avLst/>
            </a:prstTxWarp>
            <a:noAutofit/>
          </a:bodyPr>
          <a:lstStyle/>
          <a:p>
            <a:pPr algn="ctr"/>
            <a:r>
              <a:rPr lang="de-DE" sz="924" dirty="0">
                <a:solidFill>
                  <a:schemeClr val="tx1"/>
                </a:solidFill>
                <a:latin typeface="Arial" pitchFamily="34" charset="0"/>
                <a:cs typeface="Arial" pitchFamily="34" charset="0"/>
              </a:rPr>
              <a:t>Risikoappetit (B)</a:t>
            </a:r>
          </a:p>
        </p:txBody>
      </p:sp>
      <p:sp>
        <p:nvSpPr>
          <p:cNvPr id="144" name="Rechteck: abgerundete Ecken 143">
            <a:extLst>
              <a:ext uri="{FF2B5EF4-FFF2-40B4-BE49-F238E27FC236}">
                <a16:creationId xmlns:a16="http://schemas.microsoft.com/office/drawing/2014/main" id="{A0C2276C-3EDE-4511-9FE8-7738DB179427}"/>
              </a:ext>
            </a:extLst>
          </p:cNvPr>
          <p:cNvSpPr/>
          <p:nvPr/>
        </p:nvSpPr>
        <p:spPr>
          <a:xfrm>
            <a:off x="4612656" y="1137469"/>
            <a:ext cx="1236207" cy="1952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6412" tIns="33206" rIns="66412" bIns="33206" numCol="1" spcCol="0" rtlCol="0" fromWordArt="0" anchor="t" anchorCtr="0" forceAA="0" compatLnSpc="1">
            <a:prstTxWarp prst="textNoShape">
              <a:avLst/>
            </a:prstTxWarp>
            <a:noAutofit/>
          </a:bodyPr>
          <a:lstStyle/>
          <a:p>
            <a:pPr algn="l"/>
            <a:r>
              <a:rPr lang="de-DE" sz="924" dirty="0" err="1">
                <a:solidFill>
                  <a:schemeClr val="tx1"/>
                </a:solidFill>
                <a:latin typeface="Arial" pitchFamily="34" charset="0"/>
                <a:cs typeface="Arial" pitchFamily="34" charset="0"/>
              </a:rPr>
              <a:t>StaRUG</a:t>
            </a:r>
            <a:r>
              <a:rPr lang="de-DE" sz="924" dirty="0">
                <a:solidFill>
                  <a:schemeClr val="tx1"/>
                </a:solidFill>
                <a:latin typeface="Arial" pitchFamily="34" charset="0"/>
                <a:cs typeface="Arial" pitchFamily="34" charset="0"/>
              </a:rPr>
              <a:t>/KonTraG</a:t>
            </a:r>
          </a:p>
        </p:txBody>
      </p:sp>
      <p:sp>
        <p:nvSpPr>
          <p:cNvPr id="145" name="Rechteck: abgerundete Ecken 144">
            <a:extLst>
              <a:ext uri="{FF2B5EF4-FFF2-40B4-BE49-F238E27FC236}">
                <a16:creationId xmlns:a16="http://schemas.microsoft.com/office/drawing/2014/main" id="{949C9A52-4D1F-40E9-9F28-B2307888C77E}"/>
              </a:ext>
            </a:extLst>
          </p:cNvPr>
          <p:cNvSpPr/>
          <p:nvPr/>
        </p:nvSpPr>
        <p:spPr>
          <a:xfrm>
            <a:off x="5781558" y="1663972"/>
            <a:ext cx="1140371" cy="8418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6412" tIns="33206" rIns="66412" bIns="33206" numCol="1" spcCol="0" rtlCol="0" fromWordArt="0" anchor="t" anchorCtr="0" forceAA="0" compatLnSpc="1">
            <a:prstTxWarp prst="textNoShape">
              <a:avLst/>
            </a:prstTxWarp>
            <a:noAutofit/>
          </a:bodyPr>
          <a:lstStyle/>
          <a:p>
            <a:pPr algn="ctr"/>
            <a:r>
              <a:rPr lang="de-DE" sz="924" dirty="0">
                <a:solidFill>
                  <a:schemeClr val="tx1"/>
                </a:solidFill>
                <a:latin typeface="Arial" pitchFamily="34" charset="0"/>
                <a:cs typeface="Arial" pitchFamily="34" charset="0"/>
              </a:rPr>
              <a:t>Business </a:t>
            </a:r>
            <a:r>
              <a:rPr lang="de-DE" sz="924" dirty="0" err="1">
                <a:solidFill>
                  <a:schemeClr val="tx1"/>
                </a:solidFill>
                <a:latin typeface="Arial" pitchFamily="34" charset="0"/>
                <a:cs typeface="Arial" pitchFamily="34" charset="0"/>
              </a:rPr>
              <a:t>Judgement</a:t>
            </a:r>
            <a:r>
              <a:rPr lang="de-DE" sz="924" dirty="0">
                <a:solidFill>
                  <a:schemeClr val="tx1"/>
                </a:solidFill>
                <a:latin typeface="Arial" pitchFamily="34" charset="0"/>
                <a:cs typeface="Arial" pitchFamily="34" charset="0"/>
              </a:rPr>
              <a:t> Rule</a:t>
            </a:r>
          </a:p>
        </p:txBody>
      </p:sp>
      <p:sp>
        <p:nvSpPr>
          <p:cNvPr id="49" name="Textfeld 48">
            <a:extLst>
              <a:ext uri="{FF2B5EF4-FFF2-40B4-BE49-F238E27FC236}">
                <a16:creationId xmlns:a16="http://schemas.microsoft.com/office/drawing/2014/main" id="{AD34030C-F976-4AD2-8EF7-F3DA0C66A8B7}"/>
              </a:ext>
            </a:extLst>
          </p:cNvPr>
          <p:cNvSpPr txBox="1"/>
          <p:nvPr/>
        </p:nvSpPr>
        <p:spPr>
          <a:xfrm>
            <a:off x="5859033" y="1874217"/>
            <a:ext cx="2518502" cy="3090358"/>
          </a:xfrm>
          <a:prstGeom prst="rect">
            <a:avLst/>
          </a:prstGeom>
          <a:noFill/>
        </p:spPr>
        <p:txBody>
          <a:bodyPr wrap="square" lIns="84343" tIns="42172" rIns="84343" bIns="42172" rtlCol="0">
            <a:noAutofit/>
          </a:bodyPr>
          <a:lstStyle/>
          <a:p>
            <a:endParaRPr lang="de-DE" sz="1293" dirty="0"/>
          </a:p>
        </p:txBody>
      </p:sp>
      <p:sp>
        <p:nvSpPr>
          <p:cNvPr id="50" name="Rechteck: abgerundete Ecken 142">
            <a:extLst>
              <a:ext uri="{FF2B5EF4-FFF2-40B4-BE49-F238E27FC236}">
                <a16:creationId xmlns:a16="http://schemas.microsoft.com/office/drawing/2014/main" id="{569CB943-2F3A-43A1-A33F-226301F697B2}"/>
              </a:ext>
            </a:extLst>
          </p:cNvPr>
          <p:cNvSpPr/>
          <p:nvPr/>
        </p:nvSpPr>
        <p:spPr>
          <a:xfrm>
            <a:off x="2046645" y="1385038"/>
            <a:ext cx="1140371" cy="244690"/>
          </a:xfrm>
          <a:prstGeom prst="roundRect">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6412" tIns="33206" rIns="66412" bIns="33206" numCol="1" spcCol="0" rtlCol="0" fromWordArt="0" anchor="t" anchorCtr="0" forceAA="0" compatLnSpc="1">
            <a:prstTxWarp prst="textNoShape">
              <a:avLst/>
            </a:prstTxWarp>
            <a:noAutofit/>
          </a:bodyPr>
          <a:lstStyle/>
          <a:p>
            <a:pPr algn="ctr"/>
            <a:r>
              <a:rPr lang="de-DE" sz="924" dirty="0">
                <a:solidFill>
                  <a:schemeClr val="tx1"/>
                </a:solidFill>
                <a:latin typeface="Arial" pitchFamily="34" charset="0"/>
                <a:cs typeface="Arial" pitchFamily="34" charset="0"/>
              </a:rPr>
              <a:t>Risikoappetit (A)</a:t>
            </a:r>
          </a:p>
        </p:txBody>
      </p:sp>
      <p:pic>
        <p:nvPicPr>
          <p:cNvPr id="2" name="Grafik 1">
            <a:extLst>
              <a:ext uri="{FF2B5EF4-FFF2-40B4-BE49-F238E27FC236}">
                <a16:creationId xmlns:a16="http://schemas.microsoft.com/office/drawing/2014/main" id="{D278A921-C122-42FF-8E5E-80AFE74D3EC3}"/>
              </a:ext>
            </a:extLst>
          </p:cNvPr>
          <p:cNvPicPr>
            <a:picLocks noChangeAspect="1"/>
          </p:cNvPicPr>
          <p:nvPr/>
        </p:nvPicPr>
        <p:blipFill>
          <a:blip r:embed="rId3"/>
          <a:stretch>
            <a:fillRect/>
          </a:stretch>
        </p:blipFill>
        <p:spPr>
          <a:xfrm>
            <a:off x="1176445" y="5281272"/>
            <a:ext cx="4849011" cy="957236"/>
          </a:xfrm>
          <a:prstGeom prst="rect">
            <a:avLst/>
          </a:prstGeom>
        </p:spPr>
      </p:pic>
      <p:sp>
        <p:nvSpPr>
          <p:cNvPr id="3" name="Textfeld 2">
            <a:extLst>
              <a:ext uri="{FF2B5EF4-FFF2-40B4-BE49-F238E27FC236}">
                <a16:creationId xmlns:a16="http://schemas.microsoft.com/office/drawing/2014/main" id="{FF9B5329-D3C6-47F0-85C5-46EC2F02473E}"/>
              </a:ext>
            </a:extLst>
          </p:cNvPr>
          <p:cNvSpPr txBox="1"/>
          <p:nvPr/>
        </p:nvSpPr>
        <p:spPr>
          <a:xfrm>
            <a:off x="6133016" y="1917138"/>
            <a:ext cx="2993060" cy="2980837"/>
          </a:xfrm>
          <a:prstGeom prst="rect">
            <a:avLst/>
          </a:prstGeom>
          <a:noFill/>
        </p:spPr>
        <p:txBody>
          <a:bodyPr wrap="square" lIns="66505" tIns="33253" rIns="66505" bIns="33253" rtlCol="0">
            <a:noAutofit/>
          </a:bodyPr>
          <a:lstStyle/>
          <a:p>
            <a:endParaRPr lang="de-DE" sz="1478" dirty="0">
              <a:solidFill>
                <a:srgbClr val="002945"/>
              </a:solidFill>
            </a:endParaRPr>
          </a:p>
        </p:txBody>
      </p:sp>
      <p:sp>
        <p:nvSpPr>
          <p:cNvPr id="53" name="Textfeld 52">
            <a:extLst>
              <a:ext uri="{FF2B5EF4-FFF2-40B4-BE49-F238E27FC236}">
                <a16:creationId xmlns:a16="http://schemas.microsoft.com/office/drawing/2014/main" id="{5C026680-2240-405A-B11A-611225BE3F8C}"/>
              </a:ext>
            </a:extLst>
          </p:cNvPr>
          <p:cNvSpPr txBox="1"/>
          <p:nvPr/>
        </p:nvSpPr>
        <p:spPr>
          <a:xfrm>
            <a:off x="6157568" y="2183554"/>
            <a:ext cx="3364563" cy="4298384"/>
          </a:xfrm>
          <a:prstGeom prst="rect">
            <a:avLst/>
          </a:prstGeom>
          <a:noFill/>
        </p:spPr>
        <p:txBody>
          <a:bodyPr wrap="square" lIns="66505" tIns="33253" rIns="66505" bIns="33253" rtlCol="0">
            <a:noAutofit/>
          </a:bodyPr>
          <a:lstStyle/>
          <a:p>
            <a:pPr lvl="0"/>
            <a:r>
              <a:rPr lang="de-DE" sz="1293" b="1" dirty="0"/>
              <a:t>Kennzahlen zur Gefährdungslage:</a:t>
            </a:r>
          </a:p>
          <a:p>
            <a:pPr lvl="0"/>
            <a:endParaRPr lang="de-DE" sz="1293" dirty="0"/>
          </a:p>
          <a:p>
            <a:pPr lvl="0"/>
            <a:r>
              <a:rPr lang="de-DE" sz="1293" dirty="0"/>
              <a:t>Der </a:t>
            </a:r>
            <a:r>
              <a:rPr lang="de-DE" sz="1293" b="1" dirty="0"/>
              <a:t>Risikotragfähigkeitswert</a:t>
            </a:r>
            <a:r>
              <a:rPr lang="de-DE" sz="1293" dirty="0"/>
              <a:t>: </a:t>
            </a:r>
            <a:br>
              <a:rPr lang="de-DE" sz="1293" dirty="0"/>
            </a:br>
            <a:r>
              <a:rPr lang="de-DE" sz="1293" dirty="0"/>
              <a:t>Welcher (liquiditätswirksame) Verlust kann maximal verkraftet werden, bis eine „bestandsgefährdende Entwicklung“ auftritt?</a:t>
            </a:r>
          </a:p>
          <a:p>
            <a:pPr lvl="0">
              <a:buFont typeface="+mj-lt"/>
              <a:buAutoNum type="alphaLcParenR"/>
            </a:pPr>
            <a:endParaRPr lang="de-DE" sz="1293" dirty="0"/>
          </a:p>
          <a:p>
            <a:pPr lvl="0">
              <a:buFont typeface="+mj-lt"/>
              <a:buAutoNum type="alphaLcParenR"/>
            </a:pPr>
            <a:endParaRPr lang="de-DE" sz="1293" dirty="0"/>
          </a:p>
          <a:p>
            <a:pPr lvl="0"/>
            <a:r>
              <a:rPr lang="de-DE" sz="1293" dirty="0"/>
              <a:t>Die </a:t>
            </a:r>
            <a:r>
              <a:rPr lang="de-DE" sz="1293" b="1" dirty="0"/>
              <a:t>Gefährdungswahrscheinlichkeit </a:t>
            </a:r>
            <a:r>
              <a:rPr lang="de-DE" sz="1293" dirty="0"/>
              <a:t>(Risikotragfähigkeitswahrscheinlichkeit): </a:t>
            </a:r>
            <a:br>
              <a:rPr lang="de-DE" sz="1293" dirty="0"/>
            </a:br>
            <a:r>
              <a:rPr lang="de-DE" sz="1293" dirty="0"/>
              <a:t>Mit welcher Wahrscheinlichkeit ergibt sich aus der Gesamtheit der Risiken eine „bestandsgefährdende Entwicklung“?</a:t>
            </a:r>
          </a:p>
          <a:p>
            <a:pPr lvl="0"/>
            <a:endParaRPr lang="de-DE" sz="1293" dirty="0"/>
          </a:p>
          <a:p>
            <a:r>
              <a:rPr lang="de-DE" sz="1293" dirty="0"/>
              <a:t>Hinweis: Notwendig ist eine Monte Carlo Simulation zur </a:t>
            </a:r>
            <a:r>
              <a:rPr lang="de-DE" sz="1293" b="1" dirty="0"/>
              <a:t>Risikoaggregation</a:t>
            </a:r>
            <a:r>
              <a:rPr lang="de-DE" sz="1293" dirty="0"/>
              <a:t> -z. B. mit dem kostenlosen „FVG-Risikosimulator“ und „FVG-Strategie Navigator“, </a:t>
            </a:r>
          </a:p>
          <a:p>
            <a:r>
              <a:rPr lang="de-DE" sz="1293" b="1" dirty="0"/>
              <a:t>Download unter: </a:t>
            </a:r>
            <a:r>
              <a:rPr lang="de-DE" sz="1293" b="1" dirty="0">
                <a:hlinkClick r:id="rId4"/>
              </a:rPr>
              <a:t>http://strategienavigator.net/software</a:t>
            </a:r>
            <a:endParaRPr lang="de-DE" sz="1293" b="1" dirty="0"/>
          </a:p>
          <a:p>
            <a:pPr lvl="0"/>
            <a:endParaRPr lang="de-DE" sz="1293" dirty="0"/>
          </a:p>
          <a:p>
            <a:endParaRPr lang="de-DE" sz="1478" dirty="0">
              <a:solidFill>
                <a:srgbClr val="002945"/>
              </a:solidFill>
            </a:endParaRPr>
          </a:p>
        </p:txBody>
      </p:sp>
      <p:pic>
        <p:nvPicPr>
          <p:cNvPr id="4" name="Grafik 3">
            <a:extLst>
              <a:ext uri="{FF2B5EF4-FFF2-40B4-BE49-F238E27FC236}">
                <a16:creationId xmlns:a16="http://schemas.microsoft.com/office/drawing/2014/main" id="{8BB561A6-EEDD-414C-AC32-D713B92DE676}"/>
              </a:ext>
            </a:extLst>
          </p:cNvPr>
          <p:cNvPicPr>
            <a:picLocks noChangeAspect="1"/>
          </p:cNvPicPr>
          <p:nvPr/>
        </p:nvPicPr>
        <p:blipFill>
          <a:blip r:embed="rId5"/>
          <a:stretch>
            <a:fillRect/>
          </a:stretch>
        </p:blipFill>
        <p:spPr>
          <a:xfrm>
            <a:off x="2032275" y="2393576"/>
            <a:ext cx="512444" cy="495549"/>
          </a:xfrm>
          <a:prstGeom prst="rect">
            <a:avLst/>
          </a:prstGeom>
        </p:spPr>
      </p:pic>
      <p:sp>
        <p:nvSpPr>
          <p:cNvPr id="56" name="Textfeld 55">
            <a:extLst>
              <a:ext uri="{FF2B5EF4-FFF2-40B4-BE49-F238E27FC236}">
                <a16:creationId xmlns:a16="http://schemas.microsoft.com/office/drawing/2014/main" id="{472E8032-AD0F-4CAE-9638-C565466319E9}"/>
              </a:ext>
            </a:extLst>
          </p:cNvPr>
          <p:cNvSpPr txBox="1"/>
          <p:nvPr/>
        </p:nvSpPr>
        <p:spPr>
          <a:xfrm>
            <a:off x="1277560" y="1900074"/>
            <a:ext cx="4623830" cy="291298"/>
          </a:xfrm>
          <a:prstGeom prst="rect">
            <a:avLst/>
          </a:prstGeom>
          <a:noFill/>
        </p:spPr>
        <p:txBody>
          <a:bodyPr wrap="square">
            <a:spAutoFit/>
          </a:bodyPr>
          <a:lstStyle/>
          <a:p>
            <a:r>
              <a:rPr lang="de-DE" sz="1293" dirty="0">
                <a:solidFill>
                  <a:srgbClr val="002945"/>
                </a:solidFill>
              </a:rPr>
              <a:t>steigender Wert!</a:t>
            </a:r>
          </a:p>
        </p:txBody>
      </p:sp>
      <p:pic>
        <p:nvPicPr>
          <p:cNvPr id="6" name="Grafik 5">
            <a:extLst>
              <a:ext uri="{FF2B5EF4-FFF2-40B4-BE49-F238E27FC236}">
                <a16:creationId xmlns:a16="http://schemas.microsoft.com/office/drawing/2014/main" id="{19A70804-4BC1-4147-866D-524EA9F9AC4C}"/>
              </a:ext>
            </a:extLst>
          </p:cNvPr>
          <p:cNvPicPr>
            <a:picLocks noChangeAspect="1"/>
          </p:cNvPicPr>
          <p:nvPr/>
        </p:nvPicPr>
        <p:blipFill>
          <a:blip r:embed="rId6"/>
          <a:stretch>
            <a:fillRect/>
          </a:stretch>
        </p:blipFill>
        <p:spPr>
          <a:xfrm>
            <a:off x="3341574" y="3217010"/>
            <a:ext cx="1762581" cy="399819"/>
          </a:xfrm>
          <a:prstGeom prst="rect">
            <a:avLst/>
          </a:prstGeom>
        </p:spPr>
      </p:pic>
    </p:spTree>
    <p:extLst>
      <p:ext uri="{BB962C8B-B14F-4D97-AF65-F5344CB8AC3E}">
        <p14:creationId xmlns:p14="http://schemas.microsoft.com/office/powerpoint/2010/main" val="103062537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F25C063-96C1-41DA-9CFB-DE8136B2AC55}"/>
              </a:ext>
            </a:extLst>
          </p:cNvPr>
          <p:cNvSpPr>
            <a:spLocks noGrp="1"/>
          </p:cNvSpPr>
          <p:nvPr>
            <p:ph type="title"/>
          </p:nvPr>
        </p:nvSpPr>
        <p:spPr/>
        <p:txBody>
          <a:bodyPr/>
          <a:lstStyle/>
          <a:p>
            <a:r>
              <a:rPr lang="de-DE" dirty="0"/>
              <a:t>Checkliste zum DIIR Revisionsstandard Nr. 2: Fragen zur Einbeziehung des Risikomanagements bei der Vorbereitung „unternehmerischer Entscheidungen“ (§ 93 AktG) (1 von 2)</a:t>
            </a:r>
          </a:p>
        </p:txBody>
      </p:sp>
      <p:sp>
        <p:nvSpPr>
          <p:cNvPr id="3" name="Inhaltsplatzhalter 4">
            <a:extLst>
              <a:ext uri="{FF2B5EF4-FFF2-40B4-BE49-F238E27FC236}">
                <a16:creationId xmlns:a16="http://schemas.microsoft.com/office/drawing/2014/main" id="{E70A2C04-E625-7A82-A2BF-7B3EB5BB66F4}"/>
              </a:ext>
            </a:extLst>
          </p:cNvPr>
          <p:cNvSpPr>
            <a:spLocks noGrp="1"/>
          </p:cNvSpPr>
          <p:nvPr>
            <p:ph sz="quarter" idx="13"/>
          </p:nvPr>
        </p:nvSpPr>
        <p:spPr/>
        <p:txBody>
          <a:bodyPr/>
          <a:lstStyle/>
          <a:p>
            <a:pPr marL="0" indent="0"/>
            <a:r>
              <a:rPr lang="de-DE" dirty="0"/>
              <a:t>Quelle: Gleißner, W. (2022): Grundlagen des Risikomanagements, 4. Aufl., Vahlen Verlag München, S. 628-630.</a:t>
            </a:r>
          </a:p>
        </p:txBody>
      </p:sp>
      <p:graphicFrame>
        <p:nvGraphicFramePr>
          <p:cNvPr id="5" name="Tabelle 4"/>
          <p:cNvGraphicFramePr>
            <a:graphicFrameLocks noGrp="1"/>
          </p:cNvGraphicFramePr>
          <p:nvPr/>
        </p:nvGraphicFramePr>
        <p:xfrm>
          <a:off x="414315" y="1118862"/>
          <a:ext cx="8644153" cy="5044004"/>
        </p:xfrm>
        <a:graphic>
          <a:graphicData uri="http://schemas.openxmlformats.org/drawingml/2006/table">
            <a:tbl>
              <a:tblPr firstRow="1" firstCol="1" bandRow="1"/>
              <a:tblGrid>
                <a:gridCol w="510111">
                  <a:extLst>
                    <a:ext uri="{9D8B030D-6E8A-4147-A177-3AD203B41FA5}">
                      <a16:colId xmlns:a16="http://schemas.microsoft.com/office/drawing/2014/main" val="20000"/>
                    </a:ext>
                  </a:extLst>
                </a:gridCol>
                <a:gridCol w="5073373">
                  <a:extLst>
                    <a:ext uri="{9D8B030D-6E8A-4147-A177-3AD203B41FA5}">
                      <a16:colId xmlns:a16="http://schemas.microsoft.com/office/drawing/2014/main" val="20001"/>
                    </a:ext>
                  </a:extLst>
                </a:gridCol>
                <a:gridCol w="1020223">
                  <a:extLst>
                    <a:ext uri="{9D8B030D-6E8A-4147-A177-3AD203B41FA5}">
                      <a16:colId xmlns:a16="http://schemas.microsoft.com/office/drawing/2014/main" val="20002"/>
                    </a:ext>
                  </a:extLst>
                </a:gridCol>
                <a:gridCol w="1020223">
                  <a:extLst>
                    <a:ext uri="{9D8B030D-6E8A-4147-A177-3AD203B41FA5}">
                      <a16:colId xmlns:a16="http://schemas.microsoft.com/office/drawing/2014/main" val="20003"/>
                    </a:ext>
                  </a:extLst>
                </a:gridCol>
                <a:gridCol w="1020223">
                  <a:extLst>
                    <a:ext uri="{9D8B030D-6E8A-4147-A177-3AD203B41FA5}">
                      <a16:colId xmlns:a16="http://schemas.microsoft.com/office/drawing/2014/main" val="20004"/>
                    </a:ext>
                  </a:extLst>
                </a:gridCol>
              </a:tblGrid>
              <a:tr h="367087">
                <a:tc>
                  <a:txBody>
                    <a:bodyPr/>
                    <a:lstStyle/>
                    <a:p>
                      <a:pPr algn="ctr">
                        <a:spcAft>
                          <a:spcPts val="0"/>
                        </a:spcAft>
                      </a:pPr>
                      <a:r>
                        <a:rPr lang="de-DE"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erfüllt</a:t>
                      </a:r>
                      <a:endParaRPr lang="de-DE"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B8C4"/>
                    </a:solidFill>
                  </a:tcPr>
                </a:tc>
                <a:tc>
                  <a:txBody>
                    <a:bodyPr/>
                    <a:lstStyle/>
                    <a:p>
                      <a:pPr algn="ctr">
                        <a:spcAft>
                          <a:spcPts val="0"/>
                        </a:spcAft>
                      </a:pPr>
                      <a:r>
                        <a:rPr lang="de-DE"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teilweise</a:t>
                      </a:r>
                      <a:br>
                        <a:rPr lang="de-DE"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de-DE"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erfüllt</a:t>
                      </a:r>
                      <a:endParaRPr lang="de-DE"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B8C4"/>
                    </a:solidFill>
                  </a:tcPr>
                </a:tc>
                <a:tc>
                  <a:txBody>
                    <a:bodyPr/>
                    <a:lstStyle/>
                    <a:p>
                      <a:pPr algn="ctr">
                        <a:spcAft>
                          <a:spcPts val="0"/>
                        </a:spcAft>
                      </a:pPr>
                      <a:r>
                        <a:rPr lang="de-DE"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nicht erfüllt</a:t>
                      </a:r>
                      <a:endParaRPr lang="de-DE"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B8C4"/>
                    </a:solidFill>
                  </a:tcPr>
                </a:tc>
                <a:extLst>
                  <a:ext uri="{0D108BD9-81ED-4DB2-BD59-A6C34878D82A}">
                    <a16:rowId xmlns:a16="http://schemas.microsoft.com/office/drawing/2014/main" val="10000"/>
                  </a:ext>
                </a:extLst>
              </a:tr>
              <a:tr h="367087">
                <a:tc>
                  <a:txBody>
                    <a:bodyPr/>
                    <a:lstStyle/>
                    <a:p>
                      <a:pPr algn="ctr">
                        <a:spcAft>
                          <a:spcPts val="0"/>
                        </a:spcAft>
                      </a:pPr>
                      <a:r>
                        <a:rPr lang="de-DE"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de-DE"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Ist präzise definiert was unter einer „unternehmerischen Entscheidung“ zu verstehen ist (und was nicht)?</a:t>
                      </a:r>
                      <a:endParaRPr lang="de-DE"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67087">
                <a:tc>
                  <a:txBody>
                    <a:bodyPr/>
                    <a:lstStyle/>
                    <a:p>
                      <a:pPr algn="ctr">
                        <a:spcAft>
                          <a:spcPts val="0"/>
                        </a:spcAft>
                      </a:pPr>
                      <a:r>
                        <a:rPr lang="de-DE"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de-DE"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Ist organisatorisch sichergestellt, dass keine „unternehmerischen Entscheidungen“ getroffen werden ohne adäquate Entscheidungsvorlagen?</a:t>
                      </a:r>
                      <a:endParaRPr lang="de-DE"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67087">
                <a:tc>
                  <a:txBody>
                    <a:bodyPr/>
                    <a:lstStyle/>
                    <a:p>
                      <a:pPr algn="ctr">
                        <a:spcAft>
                          <a:spcPts val="0"/>
                        </a:spcAft>
                      </a:pPr>
                      <a:r>
                        <a:rPr lang="de-DE"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de-DE"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Ist definiert welche Inhalte in einer Entscheidungsvorlage enthalten sein müssen, um von „angemessenen Informationen“ (§93 AktG) ausgehen zu können?</a:t>
                      </a:r>
                      <a:endParaRPr lang="de-DE"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11156">
                <a:tc>
                  <a:txBody>
                    <a:bodyPr/>
                    <a:lstStyle/>
                    <a:p>
                      <a:pPr algn="ctr">
                        <a:spcAft>
                          <a:spcPts val="0"/>
                        </a:spcAft>
                      </a:pPr>
                      <a:r>
                        <a:rPr lang="de-DE"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de-DE"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Sind die Kerninhalte von Entscheidungsvorlagen grundsätzlich verfügbar (z.B. Aussagen zu Ziel, Beurteilungsmaßstab, Handlungsmöglichkeiten, Ausgangssituation, Annahmen, Prognosen, Risiken, möglichen „bestandsgefährdenden Entwicklungen“ (Rating)?</a:t>
                      </a:r>
                      <a:endParaRPr lang="de-DE"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58367">
                <a:tc>
                  <a:txBody>
                    <a:bodyPr/>
                    <a:lstStyle/>
                    <a:p>
                      <a:pPr algn="ctr">
                        <a:spcAft>
                          <a:spcPts val="0"/>
                        </a:spcAft>
                      </a:pPr>
                      <a:r>
                        <a:rPr lang="de-DE"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a:t>
                      </a:r>
                      <a:endParaRPr lang="de-DE"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Ist festgelegt mit welcher Methode die Auswirkung einer „unternehmerischen Entscheidung“ auf zukünftigen (1) Ertrag und (2) Risiko gegeneinander abgewogen wird (risikogerechte Bewertung)?</a:t>
                      </a:r>
                      <a:endParaRPr lang="de-DE"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58367">
                <a:tc>
                  <a:txBody>
                    <a:bodyPr/>
                    <a:lstStyle/>
                    <a:p>
                      <a:pPr algn="ctr">
                        <a:spcAft>
                          <a:spcPts val="0"/>
                        </a:spcAft>
                      </a:pPr>
                      <a:r>
                        <a:rPr lang="de-DE"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a:t>
                      </a:r>
                      <a:endParaRPr lang="de-DE"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Werden zur Vorbereitung von Entscheidungen des Vorstands insbesondere dokumentierte Risikoanalysen durchgeführt, die zeigen, welche Änderungen des Risikoumfangs durch die Entscheidungen bedingt sind (§93 AktG)?</a:t>
                      </a:r>
                      <a:endParaRPr lang="de-DE"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763945">
                <a:tc>
                  <a:txBody>
                    <a:bodyPr/>
                    <a:lstStyle/>
                    <a:p>
                      <a:pPr algn="ctr">
                        <a:spcAft>
                          <a:spcPts val="0"/>
                        </a:spcAft>
                      </a:pPr>
                      <a:r>
                        <a:rPr lang="de-DE"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7</a:t>
                      </a:r>
                      <a:endParaRPr lang="de-DE"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Ist sichergestellt, dass das Risikomanagement bei wesentlichen unternehmerischen Entscheidungen durch geeignete Prozesse in die Entscheidungsvorbereitung involviert wird (und bei anderen unternehmerischen Entscheidungen gegebenenfalls Risikoanalysen entsprechend den methodischen Vorgaben des Risikomanagements durchgeführt werden)?</a:t>
                      </a:r>
                      <a:endParaRPr lang="de-DE"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58367">
                <a:tc>
                  <a:txBody>
                    <a:bodyPr/>
                    <a:lstStyle/>
                    <a:p>
                      <a:pPr algn="ctr">
                        <a:spcAft>
                          <a:spcPts val="0"/>
                        </a:spcAft>
                      </a:pPr>
                      <a:r>
                        <a:rPr lang="de-DE"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8</a:t>
                      </a:r>
                      <a:endParaRPr lang="de-DE"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Sind bei Bedarf bestehende (Management-) Systeme, bspw. Controlling, Treasury, QM, in die Risikoanalyse eingebunden (z.B. um alle unsicheren Planannahmen zu erfassen, die diese Risiken zeigen)?</a:t>
                      </a:r>
                      <a:endParaRPr lang="de-DE"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58367">
                <a:tc>
                  <a:txBody>
                    <a:bodyPr/>
                    <a:lstStyle/>
                    <a:p>
                      <a:pPr algn="ctr">
                        <a:spcAft>
                          <a:spcPts val="0"/>
                        </a:spcAft>
                      </a:pPr>
                      <a:r>
                        <a:rPr lang="de-DE"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9</a:t>
                      </a:r>
                      <a:endParaRPr lang="de-DE"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just">
                        <a:spcAft>
                          <a:spcPts val="0"/>
                        </a:spcAft>
                      </a:pPr>
                      <a:r>
                        <a:rPr lang="de-DE"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Wird bei wichtigen unternehmerischen Entscheidungen eine Risikoaggregation durchgeführt, um die Wirkung auf den Gesamtrisikoumfang (Eigenkapitalbedarf) zu bestimmen?</a:t>
                      </a:r>
                      <a:endParaRPr lang="de-DE"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67087">
                <a:tc>
                  <a:txBody>
                    <a:bodyPr/>
                    <a:lstStyle/>
                    <a:p>
                      <a:pPr algn="ctr">
                        <a:spcAft>
                          <a:spcPts val="0"/>
                        </a:spcAft>
                      </a:pPr>
                      <a:r>
                        <a:rPr lang="de-DE"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10</a:t>
                      </a:r>
                      <a:endParaRPr lang="de-DE"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Wird die Wirkung der Entscheidung auf Risikotragfähigkeit und Risikotoleranz durch geeignete Kennzahlen gemessen?</a:t>
                      </a:r>
                      <a:endParaRPr lang="de-DE"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4762335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F25C063-96C1-41DA-9CFB-DE8136B2AC55}"/>
              </a:ext>
            </a:extLst>
          </p:cNvPr>
          <p:cNvSpPr>
            <a:spLocks noGrp="1"/>
          </p:cNvSpPr>
          <p:nvPr>
            <p:ph type="title"/>
          </p:nvPr>
        </p:nvSpPr>
        <p:spPr/>
        <p:txBody>
          <a:bodyPr/>
          <a:lstStyle/>
          <a:p>
            <a:r>
              <a:rPr lang="de-DE" dirty="0"/>
              <a:t>Checkliste zum DIIR Revisionsstandard Nr. 2: Fragen zur Einbeziehung des Risikomanagements bei der Vorbereitung „unternehmerischer Entscheidungen“ (§ 93 AktG) (2 von 2)</a:t>
            </a:r>
          </a:p>
        </p:txBody>
      </p:sp>
      <p:sp>
        <p:nvSpPr>
          <p:cNvPr id="2" name="Inhaltsplatzhalter 4">
            <a:extLst>
              <a:ext uri="{FF2B5EF4-FFF2-40B4-BE49-F238E27FC236}">
                <a16:creationId xmlns:a16="http://schemas.microsoft.com/office/drawing/2014/main" id="{03C09604-A4CA-A707-4F32-801DC0C6531A}"/>
              </a:ext>
            </a:extLst>
          </p:cNvPr>
          <p:cNvSpPr>
            <a:spLocks noGrp="1"/>
          </p:cNvSpPr>
          <p:nvPr>
            <p:ph sz="quarter" idx="13"/>
          </p:nvPr>
        </p:nvSpPr>
        <p:spPr/>
        <p:txBody>
          <a:bodyPr/>
          <a:lstStyle/>
          <a:p>
            <a:pPr marL="0" indent="0"/>
            <a:r>
              <a:rPr lang="de-DE" dirty="0"/>
              <a:t>Quelle: Gleißner, W. (2022): Grundlagen des Risikomanagements, 4. Aufl., Vahlen Verlag München, S. 628-630.</a:t>
            </a:r>
          </a:p>
        </p:txBody>
      </p:sp>
      <p:graphicFrame>
        <p:nvGraphicFramePr>
          <p:cNvPr id="5" name="Tabelle 4"/>
          <p:cNvGraphicFramePr>
            <a:graphicFrameLocks noGrp="1"/>
          </p:cNvGraphicFramePr>
          <p:nvPr/>
        </p:nvGraphicFramePr>
        <p:xfrm>
          <a:off x="414315" y="1118863"/>
          <a:ext cx="8644153" cy="4995352"/>
        </p:xfrm>
        <a:graphic>
          <a:graphicData uri="http://schemas.openxmlformats.org/drawingml/2006/table">
            <a:tbl>
              <a:tblPr firstRow="1" firstCol="1" bandRow="1"/>
              <a:tblGrid>
                <a:gridCol w="510111">
                  <a:extLst>
                    <a:ext uri="{9D8B030D-6E8A-4147-A177-3AD203B41FA5}">
                      <a16:colId xmlns:a16="http://schemas.microsoft.com/office/drawing/2014/main" val="20000"/>
                    </a:ext>
                  </a:extLst>
                </a:gridCol>
                <a:gridCol w="5073373">
                  <a:extLst>
                    <a:ext uri="{9D8B030D-6E8A-4147-A177-3AD203B41FA5}">
                      <a16:colId xmlns:a16="http://schemas.microsoft.com/office/drawing/2014/main" val="20001"/>
                    </a:ext>
                  </a:extLst>
                </a:gridCol>
                <a:gridCol w="1020223">
                  <a:extLst>
                    <a:ext uri="{9D8B030D-6E8A-4147-A177-3AD203B41FA5}">
                      <a16:colId xmlns:a16="http://schemas.microsoft.com/office/drawing/2014/main" val="20002"/>
                    </a:ext>
                  </a:extLst>
                </a:gridCol>
                <a:gridCol w="1020223">
                  <a:extLst>
                    <a:ext uri="{9D8B030D-6E8A-4147-A177-3AD203B41FA5}">
                      <a16:colId xmlns:a16="http://schemas.microsoft.com/office/drawing/2014/main" val="20003"/>
                    </a:ext>
                  </a:extLst>
                </a:gridCol>
                <a:gridCol w="1020223">
                  <a:extLst>
                    <a:ext uri="{9D8B030D-6E8A-4147-A177-3AD203B41FA5}">
                      <a16:colId xmlns:a16="http://schemas.microsoft.com/office/drawing/2014/main" val="20004"/>
                    </a:ext>
                  </a:extLst>
                </a:gridCol>
              </a:tblGrid>
              <a:tr h="367087">
                <a:tc>
                  <a:txBody>
                    <a:bodyPr/>
                    <a:lstStyle/>
                    <a:p>
                      <a:pPr algn="ctr">
                        <a:spcAft>
                          <a:spcPts val="0"/>
                        </a:spcAft>
                      </a:pPr>
                      <a:r>
                        <a:rPr lang="de-DE"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erfüllt</a:t>
                      </a:r>
                      <a:endParaRPr lang="de-DE"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B8C4"/>
                    </a:solidFill>
                  </a:tcPr>
                </a:tc>
                <a:tc>
                  <a:txBody>
                    <a:bodyPr/>
                    <a:lstStyle/>
                    <a:p>
                      <a:pPr algn="ctr">
                        <a:spcAft>
                          <a:spcPts val="0"/>
                        </a:spcAft>
                      </a:pPr>
                      <a:r>
                        <a:rPr lang="de-DE"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teilweise</a:t>
                      </a:r>
                      <a:br>
                        <a:rPr lang="de-DE"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de-DE"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erfüllt</a:t>
                      </a:r>
                      <a:endParaRPr lang="de-DE"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B8C4"/>
                    </a:solidFill>
                  </a:tcPr>
                </a:tc>
                <a:tc>
                  <a:txBody>
                    <a:bodyPr/>
                    <a:lstStyle/>
                    <a:p>
                      <a:pPr algn="ctr">
                        <a:spcAft>
                          <a:spcPts val="0"/>
                        </a:spcAft>
                      </a:pPr>
                      <a:r>
                        <a:rPr lang="de-DE"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nicht erfüllt</a:t>
                      </a:r>
                      <a:endParaRPr lang="de-DE"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B8C4"/>
                    </a:solidFill>
                  </a:tcPr>
                </a:tc>
                <a:extLst>
                  <a:ext uri="{0D108BD9-81ED-4DB2-BD59-A6C34878D82A}">
                    <a16:rowId xmlns:a16="http://schemas.microsoft.com/office/drawing/2014/main" val="10000"/>
                  </a:ext>
                </a:extLst>
              </a:tr>
              <a:tr h="458367">
                <a:tc>
                  <a:txBody>
                    <a:bodyPr/>
                    <a:lstStyle/>
                    <a:p>
                      <a:pPr algn="ctr">
                        <a:spcAft>
                          <a:spcPts val="0"/>
                        </a:spcAft>
                      </a:pPr>
                      <a:r>
                        <a:rPr lang="de-DE"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a:t>
                      </a:r>
                      <a:endParaRPr lang="de-DE"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just">
                        <a:spcAft>
                          <a:spcPts val="0"/>
                        </a:spcAft>
                      </a:pPr>
                      <a:r>
                        <a:rPr lang="de-DE"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Ist gewährleistet, dass bei der für die entscheidungsvorbereitenden Risikoanalysen die im Risikomanagement allgemein gültigen Methoden für Risikoidentifikation und Risikoquantifizierung beachtet werden?</a:t>
                      </a:r>
                      <a:endParaRPr lang="de-DE"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67087">
                <a:tc>
                  <a:txBody>
                    <a:bodyPr/>
                    <a:lstStyle/>
                    <a:p>
                      <a:pPr algn="ctr">
                        <a:spcAft>
                          <a:spcPts val="0"/>
                        </a:spcAft>
                      </a:pPr>
                      <a:r>
                        <a:rPr lang="de-DE"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a:t>
                      </a:r>
                      <a:endParaRPr lang="de-DE"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Werden auch strategische Risiken erfasst und in der Unternehmensführung regelmäßig diskutiert, insbesondere Bedrohungen der Erfolgspotenziale?</a:t>
                      </a:r>
                      <a:endParaRPr lang="de-DE"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58367">
                <a:tc>
                  <a:txBody>
                    <a:bodyPr/>
                    <a:lstStyle/>
                    <a:p>
                      <a:pPr algn="ctr">
                        <a:spcAft>
                          <a:spcPts val="0"/>
                        </a:spcAft>
                      </a:pPr>
                      <a:r>
                        <a:rPr lang="de-DE"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13</a:t>
                      </a:r>
                      <a:endParaRPr lang="de-DE"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Werden insbesondere die in den Entscheidungsvorlagen notwendigen Risikoanalysen strukturiert durch eine neutrale Instanz (die also die Risikoanalyse nicht selbst erstellt hat) geprüft?</a:t>
                      </a:r>
                      <a:endParaRPr lang="de-DE"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58367">
                <a:tc>
                  <a:txBody>
                    <a:bodyPr/>
                    <a:lstStyle/>
                    <a:p>
                      <a:pPr algn="ctr">
                        <a:spcAft>
                          <a:spcPts val="0"/>
                        </a:spcAft>
                      </a:pPr>
                      <a:r>
                        <a:rPr lang="de-DE"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a:t>
                      </a:r>
                      <a:endParaRPr lang="de-DE"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Gibt es Regelungen für eine angemessene „informationelle Fundierung“, also einen in Anbetracht der Bedeutung einer Entscheidung (Risikogehalt, Investitionsvolumen), angemessenen Einsatz an Ressourcen (Zeit und Geld)?</a:t>
                      </a:r>
                      <a:endParaRPr lang="de-DE"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67087">
                <a:tc>
                  <a:txBody>
                    <a:bodyPr/>
                    <a:lstStyle/>
                    <a:p>
                      <a:pPr algn="ctr">
                        <a:spcAft>
                          <a:spcPts val="0"/>
                        </a:spcAft>
                      </a:pPr>
                      <a:r>
                        <a:rPr lang="de-DE"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a:t>
                      </a:r>
                      <a:endParaRPr lang="de-DE"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Werden Eigenkapitalbedarf und Kapitalkosten risikogerecht aus der Risikosituation (Ertragsrisiko aus Risikoaggregation) abgeleitet?</a:t>
                      </a:r>
                      <a:endParaRPr lang="de-DE"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58367">
                <a:tc>
                  <a:txBody>
                    <a:bodyPr/>
                    <a:lstStyle/>
                    <a:p>
                      <a:pPr algn="ctr">
                        <a:spcAft>
                          <a:spcPts val="0"/>
                        </a:spcAft>
                      </a:pPr>
                      <a:r>
                        <a:rPr lang="de-DE"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16</a:t>
                      </a:r>
                      <a:endParaRPr lang="de-DE"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Werden in Entscheidungsvorlagen für die Unternehmensführung Ertrag und Risiko nachvollziehbar abgewogen (z.B. durch die Ableitung von Kapitalkosten als Renditeanforderung aus der Risikoanalyse)?</a:t>
                      </a:r>
                      <a:endParaRPr lang="de-DE"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92275">
                <a:tc>
                  <a:txBody>
                    <a:bodyPr/>
                    <a:lstStyle/>
                    <a:p>
                      <a:pPr algn="ctr">
                        <a:spcAft>
                          <a:spcPts val="0"/>
                        </a:spcAft>
                      </a:pPr>
                      <a:r>
                        <a:rPr lang="de-DE"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17</a:t>
                      </a:r>
                      <a:endParaRPr lang="de-DE"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Ist klargestellt, welche Stelle die Entscheidungsvorlagen bei Vorstand/Geschäftsführung einbringt (und diese später – mit der getroffenen Entscheidung – archiviert)?</a:t>
                      </a:r>
                      <a:endParaRPr lang="de-DE"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67087">
                <a:tc>
                  <a:txBody>
                    <a:bodyPr/>
                    <a:lstStyle/>
                    <a:p>
                      <a:pPr algn="ctr">
                        <a:spcAft>
                          <a:spcPts val="0"/>
                        </a:spcAft>
                      </a:pPr>
                      <a:r>
                        <a:rPr lang="de-DE"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18</a:t>
                      </a:r>
                      <a:endParaRPr lang="de-DE"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Sind Verfahren für eine „Qualitätssicherung der Entscheidungsvorlagen“, sowie zugehörige Prüfkriterien, festgelegt?</a:t>
                      </a:r>
                      <a:endParaRPr lang="de-DE"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67087">
                <a:tc>
                  <a:txBody>
                    <a:bodyPr/>
                    <a:lstStyle/>
                    <a:p>
                      <a:pPr algn="ctr">
                        <a:spcAft>
                          <a:spcPts val="0"/>
                        </a:spcAft>
                      </a:pPr>
                      <a:r>
                        <a:rPr lang="de-DE"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19</a:t>
                      </a:r>
                      <a:endParaRPr lang="de-DE"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Gibt es geeignete Mechanismen, um die Neutralität von Entscheidungsvorlagen zu gewährleisten?</a:t>
                      </a:r>
                      <a:endParaRPr lang="de-DE"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67087">
                <a:tc>
                  <a:txBody>
                    <a:bodyPr/>
                    <a:lstStyle/>
                    <a:p>
                      <a:pPr algn="ctr">
                        <a:spcAft>
                          <a:spcPts val="0"/>
                        </a:spcAft>
                      </a:pPr>
                      <a:r>
                        <a:rPr lang="de-DE"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a:t>
                      </a:r>
                      <a:endParaRPr lang="de-DE"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Sind die Vorlagen für „unternehmerischer Entscheidungen“ tatsächlich neutrale Entscheidungsvorlagen (und nicht etwa Anträge eines interessierten Antragstellers)?</a:t>
                      </a:r>
                      <a:endParaRPr lang="de-DE"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67087">
                <a:tc>
                  <a:txBody>
                    <a:bodyPr/>
                    <a:lstStyle/>
                    <a:p>
                      <a:pPr algn="ctr">
                        <a:spcAft>
                          <a:spcPts val="0"/>
                        </a:spcAft>
                      </a:pPr>
                      <a:r>
                        <a:rPr lang="de-DE" sz="1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21</a:t>
                      </a:r>
                      <a:endParaRPr lang="de-DE"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Werden alle Vorlagen für „unternehmerische Entscheidungen“, inklusive der getroffenen Entscheidung, erfasst und archiviert?</a:t>
                      </a:r>
                      <a:endParaRPr lang="de-DE"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de-DE"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613" marR="686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17084238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9C89709-A634-411F-8997-F5243FAD9189}"/>
              </a:ext>
            </a:extLst>
          </p:cNvPr>
          <p:cNvSpPr>
            <a:spLocks noGrp="1"/>
          </p:cNvSpPr>
          <p:nvPr>
            <p:ph type="title"/>
          </p:nvPr>
        </p:nvSpPr>
        <p:spPr>
          <a:xfrm>
            <a:off x="696509" y="216111"/>
            <a:ext cx="8148771" cy="595650"/>
          </a:xfrm>
        </p:spPr>
        <p:txBody>
          <a:bodyPr/>
          <a:lstStyle/>
          <a:p>
            <a:r>
              <a:rPr lang="de-DE" dirty="0"/>
              <a:t>Fragenliste zum </a:t>
            </a:r>
            <a:r>
              <a:rPr lang="de-DE" dirty="0" err="1"/>
              <a:t>QScore</a:t>
            </a:r>
            <a:r>
              <a:rPr lang="de-DE" dirty="0"/>
              <a:t> 1/3 </a:t>
            </a:r>
            <a:br>
              <a:rPr lang="de-DE" dirty="0"/>
            </a:br>
            <a:r>
              <a:rPr lang="de-DE" sz="1200" dirty="0"/>
              <a:t>(Gleißner / Weissman, Zukunftsfähige Familienunternehmen, 2024)</a:t>
            </a:r>
            <a:endParaRPr lang="de-DE" sz="1101" dirty="0"/>
          </a:p>
        </p:txBody>
      </p:sp>
      <p:sp>
        <p:nvSpPr>
          <p:cNvPr id="9" name="Rectangle 2">
            <a:extLst>
              <a:ext uri="{FF2B5EF4-FFF2-40B4-BE49-F238E27FC236}">
                <a16:creationId xmlns:a16="http://schemas.microsoft.com/office/drawing/2014/main" id="{7106751C-9108-4D63-9B2B-C0382CBC7FFA}"/>
              </a:ext>
            </a:extLst>
          </p:cNvPr>
          <p:cNvSpPr>
            <a:spLocks noChangeArrowheads="1"/>
          </p:cNvSpPr>
          <p:nvPr/>
        </p:nvSpPr>
        <p:spPr bwMode="auto">
          <a:xfrm>
            <a:off x="1472762" y="815428"/>
            <a:ext cx="170246" cy="340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4268" tIns="42133" rIns="84268" bIns="42133" numCol="1" anchor="ctr" anchorCtr="0" compatLnSpc="1">
            <a:prstTxWarp prst="textNoShape">
              <a:avLst/>
            </a:prstTxWarp>
            <a:spAutoFit/>
          </a:bodyPr>
          <a:lstStyle/>
          <a:p>
            <a:endParaRPr lang="de-DE" sz="1659"/>
          </a:p>
        </p:txBody>
      </p:sp>
      <p:sp>
        <p:nvSpPr>
          <p:cNvPr id="6" name="Textfeld 5">
            <a:extLst>
              <a:ext uri="{FF2B5EF4-FFF2-40B4-BE49-F238E27FC236}">
                <a16:creationId xmlns:a16="http://schemas.microsoft.com/office/drawing/2014/main" id="{CE78E009-BDCF-4896-A0BC-92EEDFE21999}"/>
              </a:ext>
            </a:extLst>
          </p:cNvPr>
          <p:cNvSpPr txBox="1"/>
          <p:nvPr/>
        </p:nvSpPr>
        <p:spPr>
          <a:xfrm>
            <a:off x="2683891" y="5058152"/>
            <a:ext cx="6702321" cy="458924"/>
          </a:xfrm>
          <a:prstGeom prst="rect">
            <a:avLst/>
          </a:prstGeom>
          <a:noFill/>
        </p:spPr>
        <p:txBody>
          <a:bodyPr wrap="none" lIns="0" tIns="0" rIns="0" bIns="0" rtlCol="0">
            <a:noAutofit/>
          </a:bodyPr>
          <a:lstStyle/>
          <a:p>
            <a:endParaRPr lang="de-DE" sz="2948" dirty="0">
              <a:solidFill>
                <a:srgbClr val="002945"/>
              </a:solidFill>
              <a:latin typeface="+mj-lt"/>
            </a:endParaRPr>
          </a:p>
        </p:txBody>
      </p:sp>
      <p:graphicFrame>
        <p:nvGraphicFramePr>
          <p:cNvPr id="21" name="Tabelle 21">
            <a:extLst>
              <a:ext uri="{FF2B5EF4-FFF2-40B4-BE49-F238E27FC236}">
                <a16:creationId xmlns:a16="http://schemas.microsoft.com/office/drawing/2014/main" id="{804E0C57-FA0C-429E-657E-B84248B2307A}"/>
              </a:ext>
            </a:extLst>
          </p:cNvPr>
          <p:cNvGraphicFramePr>
            <a:graphicFrameLocks noGrp="1"/>
          </p:cNvGraphicFramePr>
          <p:nvPr>
            <p:ph sz="quarter" idx="13"/>
          </p:nvPr>
        </p:nvGraphicFramePr>
        <p:xfrm>
          <a:off x="916607" y="1309328"/>
          <a:ext cx="7958580" cy="4509240"/>
        </p:xfrm>
        <a:graphic>
          <a:graphicData uri="http://schemas.openxmlformats.org/drawingml/2006/table">
            <a:tbl>
              <a:tblPr firstRow="1" bandRow="1">
                <a:tableStyleId>{5C22544A-7EE6-4342-B048-85BDC9FD1C3A}</a:tableStyleId>
              </a:tblPr>
              <a:tblGrid>
                <a:gridCol w="652055">
                  <a:extLst>
                    <a:ext uri="{9D8B030D-6E8A-4147-A177-3AD203B41FA5}">
                      <a16:colId xmlns:a16="http://schemas.microsoft.com/office/drawing/2014/main" val="1346659017"/>
                    </a:ext>
                  </a:extLst>
                </a:gridCol>
                <a:gridCol w="5649822">
                  <a:extLst>
                    <a:ext uri="{9D8B030D-6E8A-4147-A177-3AD203B41FA5}">
                      <a16:colId xmlns:a16="http://schemas.microsoft.com/office/drawing/2014/main" val="1391209164"/>
                    </a:ext>
                  </a:extLst>
                </a:gridCol>
                <a:gridCol w="331798">
                  <a:extLst>
                    <a:ext uri="{9D8B030D-6E8A-4147-A177-3AD203B41FA5}">
                      <a16:colId xmlns:a16="http://schemas.microsoft.com/office/drawing/2014/main" val="773246244"/>
                    </a:ext>
                  </a:extLst>
                </a:gridCol>
                <a:gridCol w="331798">
                  <a:extLst>
                    <a:ext uri="{9D8B030D-6E8A-4147-A177-3AD203B41FA5}">
                      <a16:colId xmlns:a16="http://schemas.microsoft.com/office/drawing/2014/main" val="3175630847"/>
                    </a:ext>
                  </a:extLst>
                </a:gridCol>
                <a:gridCol w="331798">
                  <a:extLst>
                    <a:ext uri="{9D8B030D-6E8A-4147-A177-3AD203B41FA5}">
                      <a16:colId xmlns:a16="http://schemas.microsoft.com/office/drawing/2014/main" val="1910219743"/>
                    </a:ext>
                  </a:extLst>
                </a:gridCol>
                <a:gridCol w="331798">
                  <a:extLst>
                    <a:ext uri="{9D8B030D-6E8A-4147-A177-3AD203B41FA5}">
                      <a16:colId xmlns:a16="http://schemas.microsoft.com/office/drawing/2014/main" val="2082417585"/>
                    </a:ext>
                  </a:extLst>
                </a:gridCol>
                <a:gridCol w="329511">
                  <a:extLst>
                    <a:ext uri="{9D8B030D-6E8A-4147-A177-3AD203B41FA5}">
                      <a16:colId xmlns:a16="http://schemas.microsoft.com/office/drawing/2014/main" val="2948607093"/>
                    </a:ext>
                  </a:extLst>
                </a:gridCol>
              </a:tblGrid>
              <a:tr h="343471">
                <a:tc>
                  <a:txBody>
                    <a:bodyPr/>
                    <a:lstStyle/>
                    <a:p>
                      <a:endParaRPr lang="de-DE" sz="1700" dirty="0"/>
                    </a:p>
                  </a:txBody>
                  <a:tcPr marL="84268" marR="84268" marT="42133" marB="42133">
                    <a:solidFill>
                      <a:schemeClr val="bg1">
                        <a:lumMod val="65000"/>
                      </a:schemeClr>
                    </a:solidFill>
                  </a:tcPr>
                </a:tc>
                <a:tc>
                  <a:txBody>
                    <a:bodyPr/>
                    <a:lstStyle/>
                    <a:p>
                      <a:endParaRPr lang="de-DE" sz="1700" dirty="0"/>
                    </a:p>
                  </a:txBody>
                  <a:tcPr marL="84268" marR="84268" marT="42133" marB="42133">
                    <a:solidFill>
                      <a:schemeClr val="bg1">
                        <a:lumMod val="65000"/>
                      </a:schemeClr>
                    </a:solidFill>
                  </a:tcPr>
                </a:tc>
                <a:tc>
                  <a:txBody>
                    <a:bodyPr/>
                    <a:lstStyle/>
                    <a:p>
                      <a:pPr algn="ctr"/>
                      <a:r>
                        <a:rPr lang="de-DE" sz="1000" kern="1200" dirty="0">
                          <a:solidFill>
                            <a:schemeClr val="dk1"/>
                          </a:solidFill>
                          <a:effectLst/>
                          <a:latin typeface="+mn-lt"/>
                          <a:ea typeface="+mn-ea"/>
                          <a:cs typeface="+mn-cs"/>
                        </a:rPr>
                        <a:t>--</a:t>
                      </a:r>
                    </a:p>
                  </a:txBody>
                  <a:tcPr marL="84268" marR="84268" marT="42133" marB="42133">
                    <a:solidFill>
                      <a:schemeClr val="bg1">
                        <a:lumMod val="65000"/>
                      </a:schemeClr>
                    </a:solidFill>
                  </a:tcPr>
                </a:tc>
                <a:tc>
                  <a:txBody>
                    <a:bodyPr/>
                    <a:lstStyle/>
                    <a:p>
                      <a:pPr algn="ctr"/>
                      <a:r>
                        <a:rPr lang="de-DE" sz="1000" kern="1200" dirty="0">
                          <a:solidFill>
                            <a:schemeClr val="dk1"/>
                          </a:solidFill>
                          <a:effectLst/>
                          <a:latin typeface="+mn-lt"/>
                          <a:ea typeface="+mn-ea"/>
                          <a:cs typeface="+mn-cs"/>
                        </a:rPr>
                        <a:t>-</a:t>
                      </a:r>
                    </a:p>
                  </a:txBody>
                  <a:tcPr marL="84268" marR="84268" marT="42133" marB="42133">
                    <a:solidFill>
                      <a:schemeClr val="bg1">
                        <a:lumMod val="65000"/>
                      </a:schemeClr>
                    </a:solidFill>
                  </a:tcPr>
                </a:tc>
                <a:tc>
                  <a:txBody>
                    <a:bodyPr/>
                    <a:lstStyle/>
                    <a:p>
                      <a:pPr algn="ctr"/>
                      <a:r>
                        <a:rPr lang="de-DE" sz="1000" kern="1200" dirty="0">
                          <a:solidFill>
                            <a:schemeClr val="dk1"/>
                          </a:solidFill>
                          <a:effectLst/>
                          <a:latin typeface="+mn-lt"/>
                          <a:ea typeface="+mn-ea"/>
                          <a:cs typeface="+mn-cs"/>
                        </a:rPr>
                        <a:t>0</a:t>
                      </a:r>
                    </a:p>
                  </a:txBody>
                  <a:tcPr marL="84268" marR="84268" marT="42133" marB="42133">
                    <a:solidFill>
                      <a:schemeClr val="bg1">
                        <a:lumMod val="65000"/>
                      </a:schemeClr>
                    </a:solidFill>
                  </a:tcPr>
                </a:tc>
                <a:tc>
                  <a:txBody>
                    <a:bodyPr/>
                    <a:lstStyle/>
                    <a:p>
                      <a:pPr algn="ctr"/>
                      <a:r>
                        <a:rPr lang="de-DE" sz="1000" kern="1200" dirty="0">
                          <a:solidFill>
                            <a:schemeClr val="dk1"/>
                          </a:solidFill>
                          <a:effectLst/>
                          <a:latin typeface="+mn-lt"/>
                          <a:ea typeface="+mn-ea"/>
                          <a:cs typeface="+mn-cs"/>
                        </a:rPr>
                        <a:t>+</a:t>
                      </a:r>
                    </a:p>
                  </a:txBody>
                  <a:tcPr marL="84268" marR="84268" marT="42133" marB="42133">
                    <a:solidFill>
                      <a:schemeClr val="bg1">
                        <a:lumMod val="65000"/>
                      </a:schemeClr>
                    </a:solidFill>
                  </a:tcPr>
                </a:tc>
                <a:tc>
                  <a:txBody>
                    <a:bodyPr/>
                    <a:lstStyle/>
                    <a:p>
                      <a:pPr algn="ctr"/>
                      <a:r>
                        <a:rPr lang="de-DE" sz="1000" kern="1200" dirty="0">
                          <a:solidFill>
                            <a:schemeClr val="dk1"/>
                          </a:solidFill>
                          <a:effectLst/>
                          <a:latin typeface="+mn-lt"/>
                          <a:ea typeface="+mn-ea"/>
                          <a:cs typeface="+mn-cs"/>
                        </a:rPr>
                        <a:t>++</a:t>
                      </a:r>
                    </a:p>
                  </a:txBody>
                  <a:tcPr marL="84268" marR="84268" marT="42133" marB="42133">
                    <a:solidFill>
                      <a:schemeClr val="bg1">
                        <a:lumMod val="65000"/>
                      </a:schemeClr>
                    </a:solidFill>
                  </a:tcPr>
                </a:tc>
                <a:extLst>
                  <a:ext uri="{0D108BD9-81ED-4DB2-BD59-A6C34878D82A}">
                    <a16:rowId xmlns:a16="http://schemas.microsoft.com/office/drawing/2014/main" val="2441624497"/>
                  </a:ext>
                </a:extLst>
              </a:tr>
              <a:tr h="678912">
                <a:tc>
                  <a:txBody>
                    <a:bodyPr/>
                    <a:lstStyle/>
                    <a:p>
                      <a:pPr algn="ctr"/>
                      <a:r>
                        <a:rPr lang="de-DE" sz="1300" dirty="0"/>
                        <a:t>Q 1</a:t>
                      </a:r>
                    </a:p>
                  </a:txBody>
                  <a:tcPr marL="84268" marR="84268" marT="42133" marB="42133"/>
                </a:tc>
                <a:tc>
                  <a:txBody>
                    <a:bodyPr/>
                    <a:lstStyle/>
                    <a:p>
                      <a:r>
                        <a:rPr lang="de-DE" sz="1300" kern="1200" dirty="0">
                          <a:solidFill>
                            <a:schemeClr val="dk1"/>
                          </a:solidFill>
                          <a:effectLst/>
                          <a:latin typeface="+mn-lt"/>
                          <a:ea typeface="+mn-ea"/>
                          <a:cs typeface="+mn-cs"/>
                        </a:rPr>
                        <a:t>Das Unternehmen weist in den letzten Jahren eine positive reale Umsatzwachstumsrate auf, und wird voraussichtlich auch in den nächsten Jahren mit einer positiven Rate wachsen.</a:t>
                      </a:r>
                      <a:endParaRPr lang="de-DE" sz="1300" dirty="0"/>
                    </a:p>
                  </a:txBody>
                  <a:tcPr marL="84268" marR="84268" marT="42133" marB="42133"/>
                </a:tc>
                <a:tc>
                  <a:txBody>
                    <a:bodyPr/>
                    <a:lstStyle/>
                    <a:p>
                      <a:endParaRPr lang="de-DE" sz="1700"/>
                    </a:p>
                  </a:txBody>
                  <a:tcPr marL="84268" marR="84268" marT="42133" marB="42133"/>
                </a:tc>
                <a:tc>
                  <a:txBody>
                    <a:bodyPr/>
                    <a:lstStyle/>
                    <a:p>
                      <a:endParaRPr lang="de-DE" sz="1700"/>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extLst>
                  <a:ext uri="{0D108BD9-81ED-4DB2-BD59-A6C34878D82A}">
                    <a16:rowId xmlns:a16="http://schemas.microsoft.com/office/drawing/2014/main" val="2639492062"/>
                  </a:ext>
                </a:extLst>
              </a:tr>
              <a:tr h="480697">
                <a:tc>
                  <a:txBody>
                    <a:bodyPr/>
                    <a:lstStyle/>
                    <a:p>
                      <a:pPr algn="ctr"/>
                      <a:r>
                        <a:rPr lang="de-DE" sz="1300" dirty="0"/>
                        <a:t>Q 2</a:t>
                      </a:r>
                    </a:p>
                  </a:txBody>
                  <a:tcPr marL="84268" marR="84268" marT="42133" marB="42133"/>
                </a:tc>
                <a:tc>
                  <a:txBody>
                    <a:bodyPr/>
                    <a:lstStyle/>
                    <a:p>
                      <a:pPr marL="0" marR="0" lvl="0" indent="0" algn="l" defTabSz="1029712" rtl="0" eaLnBrk="1" fontAlgn="auto" latinLnBrk="0" hangingPunct="1">
                        <a:lnSpc>
                          <a:spcPct val="100000"/>
                        </a:lnSpc>
                        <a:spcBef>
                          <a:spcPts val="0"/>
                        </a:spcBef>
                        <a:spcAft>
                          <a:spcPts val="0"/>
                        </a:spcAft>
                        <a:buClrTx/>
                        <a:buSzTx/>
                        <a:buFontTx/>
                        <a:buNone/>
                        <a:tabLst/>
                        <a:defRPr/>
                      </a:pPr>
                      <a:r>
                        <a:rPr lang="de-DE" sz="1300" kern="1200" dirty="0">
                          <a:solidFill>
                            <a:schemeClr val="dk1"/>
                          </a:solidFill>
                          <a:effectLst/>
                          <a:latin typeface="+mn-lt"/>
                          <a:ea typeface="+mn-ea"/>
                          <a:cs typeface="+mn-cs"/>
                        </a:rPr>
                        <a:t>Die aus Finanzkennzahlen abgeleitete Insolvenzwahrscheinlichkeit ist sehr niedrig.</a:t>
                      </a:r>
                    </a:p>
                  </a:txBody>
                  <a:tcPr marL="84268" marR="84268" marT="42133" marB="42133"/>
                </a:tc>
                <a:tc>
                  <a:txBody>
                    <a:bodyPr/>
                    <a:lstStyle/>
                    <a:p>
                      <a:endParaRPr lang="de-DE" sz="1700"/>
                    </a:p>
                  </a:txBody>
                  <a:tcPr marL="84268" marR="84268" marT="42133" marB="42133"/>
                </a:tc>
                <a:tc>
                  <a:txBody>
                    <a:bodyPr/>
                    <a:lstStyle/>
                    <a:p>
                      <a:endParaRPr lang="de-DE" sz="1700"/>
                    </a:p>
                  </a:txBody>
                  <a:tcPr marL="84268" marR="84268" marT="42133" marB="42133"/>
                </a:tc>
                <a:tc>
                  <a:txBody>
                    <a:bodyPr/>
                    <a:lstStyle/>
                    <a:p>
                      <a:endParaRPr lang="de-DE" sz="1700" dirty="0"/>
                    </a:p>
                  </a:txBody>
                  <a:tcPr marL="84268" marR="84268" marT="42133" marB="42133"/>
                </a:tc>
                <a:tc>
                  <a:txBody>
                    <a:bodyPr/>
                    <a:lstStyle/>
                    <a:p>
                      <a:endParaRPr lang="de-DE" sz="1700"/>
                    </a:p>
                  </a:txBody>
                  <a:tcPr marL="84268" marR="84268" marT="42133" marB="42133"/>
                </a:tc>
                <a:tc>
                  <a:txBody>
                    <a:bodyPr/>
                    <a:lstStyle/>
                    <a:p>
                      <a:endParaRPr lang="de-DE" sz="1700" dirty="0"/>
                    </a:p>
                  </a:txBody>
                  <a:tcPr marL="84268" marR="84268" marT="42133" marB="42133"/>
                </a:tc>
                <a:extLst>
                  <a:ext uri="{0D108BD9-81ED-4DB2-BD59-A6C34878D82A}">
                    <a16:rowId xmlns:a16="http://schemas.microsoft.com/office/drawing/2014/main" val="4090722240"/>
                  </a:ext>
                </a:extLst>
              </a:tr>
              <a:tr h="678912">
                <a:tc>
                  <a:txBody>
                    <a:bodyPr/>
                    <a:lstStyle/>
                    <a:p>
                      <a:pPr algn="ctr"/>
                      <a:r>
                        <a:rPr lang="de-DE" sz="1300" dirty="0"/>
                        <a:t>Q 3</a:t>
                      </a:r>
                    </a:p>
                  </a:txBody>
                  <a:tcPr marL="84268" marR="84268" marT="42133" marB="42133"/>
                </a:tc>
                <a:tc>
                  <a:txBody>
                    <a:bodyPr/>
                    <a:lstStyle/>
                    <a:p>
                      <a:r>
                        <a:rPr lang="de-DE" sz="1300" kern="1200" dirty="0">
                          <a:solidFill>
                            <a:schemeClr val="dk1"/>
                          </a:solidFill>
                          <a:effectLst/>
                          <a:latin typeface="+mn-lt"/>
                          <a:ea typeface="+mn-ea"/>
                          <a:cs typeface="+mn-cs"/>
                        </a:rPr>
                        <a:t>Das vom Umfang der Risiken abhängige Ertragsrisiko (Planungsunsicherheit) war gering und wird in den nächsten Jahren gering bleiben.</a:t>
                      </a:r>
                    </a:p>
                  </a:txBody>
                  <a:tcPr marL="84268" marR="84268" marT="42133" marB="42133"/>
                </a:tc>
                <a:tc>
                  <a:txBody>
                    <a:bodyPr/>
                    <a:lstStyle/>
                    <a:p>
                      <a:endParaRPr lang="de-DE" sz="1700"/>
                    </a:p>
                  </a:txBody>
                  <a:tcPr marL="84268" marR="84268" marT="42133" marB="42133"/>
                </a:tc>
                <a:tc>
                  <a:txBody>
                    <a:bodyPr/>
                    <a:lstStyle/>
                    <a:p>
                      <a:endParaRPr lang="de-DE" sz="1700"/>
                    </a:p>
                  </a:txBody>
                  <a:tcPr marL="84268" marR="84268" marT="42133" marB="42133"/>
                </a:tc>
                <a:tc>
                  <a:txBody>
                    <a:bodyPr/>
                    <a:lstStyle/>
                    <a:p>
                      <a:endParaRPr lang="de-DE" sz="1700"/>
                    </a:p>
                  </a:txBody>
                  <a:tcPr marL="84268" marR="84268" marT="42133" marB="42133"/>
                </a:tc>
                <a:tc>
                  <a:txBody>
                    <a:bodyPr/>
                    <a:lstStyle/>
                    <a:p>
                      <a:endParaRPr lang="de-DE" sz="1700" dirty="0"/>
                    </a:p>
                  </a:txBody>
                  <a:tcPr marL="84268" marR="84268" marT="42133" marB="42133"/>
                </a:tc>
                <a:tc>
                  <a:txBody>
                    <a:bodyPr/>
                    <a:lstStyle/>
                    <a:p>
                      <a:endParaRPr lang="de-DE" sz="1700"/>
                    </a:p>
                  </a:txBody>
                  <a:tcPr marL="84268" marR="84268" marT="42133" marB="42133"/>
                </a:tc>
                <a:extLst>
                  <a:ext uri="{0D108BD9-81ED-4DB2-BD59-A6C34878D82A}">
                    <a16:rowId xmlns:a16="http://schemas.microsoft.com/office/drawing/2014/main" val="2036200249"/>
                  </a:ext>
                </a:extLst>
              </a:tr>
              <a:tr h="480697">
                <a:tc>
                  <a:txBody>
                    <a:bodyPr/>
                    <a:lstStyle/>
                    <a:p>
                      <a:pPr algn="ctr"/>
                      <a:r>
                        <a:rPr lang="de-DE" sz="1300" dirty="0"/>
                        <a:t>Q 4a</a:t>
                      </a:r>
                    </a:p>
                  </a:txBody>
                  <a:tcPr marL="84268" marR="84268" marT="42133" marB="42133"/>
                </a:tc>
                <a:tc>
                  <a:txBody>
                    <a:bodyPr/>
                    <a:lstStyle/>
                    <a:p>
                      <a:r>
                        <a:rPr lang="de-DE" sz="1300" kern="1200" dirty="0">
                          <a:solidFill>
                            <a:schemeClr val="dk1"/>
                          </a:solidFill>
                          <a:effectLst/>
                          <a:latin typeface="+mn-lt"/>
                          <a:ea typeface="+mn-ea"/>
                          <a:cs typeface="+mn-cs"/>
                        </a:rPr>
                        <a:t>Die Gesamtkapitalkosten liegen klar über dem vom Risikoumfang abhängigen Kapitalkostensatz (der Anforderung an die Rendite).</a:t>
                      </a:r>
                    </a:p>
                  </a:txBody>
                  <a:tcPr marL="84268" marR="84268" marT="42133" marB="42133"/>
                </a:tc>
                <a:tc>
                  <a:txBody>
                    <a:bodyPr/>
                    <a:lstStyle/>
                    <a:p>
                      <a:endParaRPr lang="de-DE" sz="1700"/>
                    </a:p>
                  </a:txBody>
                  <a:tcPr marL="84268" marR="84268" marT="42133" marB="42133"/>
                </a:tc>
                <a:tc>
                  <a:txBody>
                    <a:bodyPr/>
                    <a:lstStyle/>
                    <a:p>
                      <a:endParaRPr lang="de-DE" sz="1700"/>
                    </a:p>
                  </a:txBody>
                  <a:tcPr marL="84268" marR="84268" marT="42133" marB="42133"/>
                </a:tc>
                <a:tc>
                  <a:txBody>
                    <a:bodyPr/>
                    <a:lstStyle/>
                    <a:p>
                      <a:endParaRPr lang="de-DE" sz="1700"/>
                    </a:p>
                  </a:txBody>
                  <a:tcPr marL="84268" marR="84268" marT="42133" marB="42133"/>
                </a:tc>
                <a:tc>
                  <a:txBody>
                    <a:bodyPr/>
                    <a:lstStyle/>
                    <a:p>
                      <a:endParaRPr lang="de-DE" sz="1700" dirty="0"/>
                    </a:p>
                  </a:txBody>
                  <a:tcPr marL="84268" marR="84268" marT="42133" marB="42133"/>
                </a:tc>
                <a:tc>
                  <a:txBody>
                    <a:bodyPr/>
                    <a:lstStyle/>
                    <a:p>
                      <a:endParaRPr lang="de-DE" sz="1700"/>
                    </a:p>
                  </a:txBody>
                  <a:tcPr marL="84268" marR="84268" marT="42133" marB="42133"/>
                </a:tc>
                <a:extLst>
                  <a:ext uri="{0D108BD9-81ED-4DB2-BD59-A6C34878D82A}">
                    <a16:rowId xmlns:a16="http://schemas.microsoft.com/office/drawing/2014/main" val="3567552075"/>
                  </a:ext>
                </a:extLst>
              </a:tr>
              <a:tr h="343471">
                <a:tc>
                  <a:txBody>
                    <a:bodyPr/>
                    <a:lstStyle/>
                    <a:p>
                      <a:pPr algn="ctr"/>
                      <a:r>
                        <a:rPr lang="de-DE" sz="1300" dirty="0"/>
                        <a:t>Q 4b</a:t>
                      </a:r>
                    </a:p>
                  </a:txBody>
                  <a:tcPr marL="84268" marR="84268" marT="42133" marB="42133"/>
                </a:tc>
                <a:tc>
                  <a:txBody>
                    <a:bodyPr/>
                    <a:lstStyle/>
                    <a:p>
                      <a:r>
                        <a:rPr lang="de-DE" sz="1300" kern="1200" dirty="0">
                          <a:solidFill>
                            <a:schemeClr val="dk1"/>
                          </a:solidFill>
                          <a:effectLst/>
                          <a:latin typeface="+mn-lt"/>
                          <a:ea typeface="+mn-ea"/>
                          <a:cs typeface="+mn-cs"/>
                        </a:rPr>
                        <a:t>Die (bereinigte) EBIT-Marge ist hoch.</a:t>
                      </a:r>
                    </a:p>
                  </a:txBody>
                  <a:tcPr marL="84268" marR="84268" marT="42133" marB="42133"/>
                </a:tc>
                <a:tc>
                  <a:txBody>
                    <a:bodyPr/>
                    <a:lstStyle/>
                    <a:p>
                      <a:endParaRPr lang="de-DE" sz="1700"/>
                    </a:p>
                  </a:txBody>
                  <a:tcPr marL="84268" marR="84268" marT="42133" marB="42133"/>
                </a:tc>
                <a:tc>
                  <a:txBody>
                    <a:bodyPr/>
                    <a:lstStyle/>
                    <a:p>
                      <a:endParaRPr lang="de-DE" sz="1700"/>
                    </a:p>
                  </a:txBody>
                  <a:tcPr marL="84268" marR="84268" marT="42133" marB="42133"/>
                </a:tc>
                <a:tc>
                  <a:txBody>
                    <a:bodyPr/>
                    <a:lstStyle/>
                    <a:p>
                      <a:endParaRPr lang="de-DE" sz="1700"/>
                    </a:p>
                  </a:txBody>
                  <a:tcPr marL="84268" marR="84268" marT="42133" marB="42133"/>
                </a:tc>
                <a:tc>
                  <a:txBody>
                    <a:bodyPr/>
                    <a:lstStyle/>
                    <a:p>
                      <a:endParaRPr lang="de-DE" sz="1700" dirty="0"/>
                    </a:p>
                  </a:txBody>
                  <a:tcPr marL="84268" marR="84268" marT="42133" marB="42133"/>
                </a:tc>
                <a:tc>
                  <a:txBody>
                    <a:bodyPr/>
                    <a:lstStyle/>
                    <a:p>
                      <a:endParaRPr lang="de-DE" sz="1700"/>
                    </a:p>
                  </a:txBody>
                  <a:tcPr marL="84268" marR="84268" marT="42133" marB="42133"/>
                </a:tc>
                <a:extLst>
                  <a:ext uri="{0D108BD9-81ED-4DB2-BD59-A6C34878D82A}">
                    <a16:rowId xmlns:a16="http://schemas.microsoft.com/office/drawing/2014/main" val="2138153545"/>
                  </a:ext>
                </a:extLst>
              </a:tr>
              <a:tr h="480697">
                <a:tc>
                  <a:txBody>
                    <a:bodyPr/>
                    <a:lstStyle/>
                    <a:p>
                      <a:pPr algn="ctr"/>
                      <a:r>
                        <a:rPr lang="de-DE" sz="1300" dirty="0"/>
                        <a:t>Q 5a</a:t>
                      </a:r>
                    </a:p>
                  </a:txBody>
                  <a:tcPr marL="84268" marR="84268" marT="42133" marB="42133"/>
                </a:tc>
                <a:tc>
                  <a:txBody>
                    <a:bodyPr/>
                    <a:lstStyle/>
                    <a:p>
                      <a:r>
                        <a:rPr lang="de-DE" sz="1300" kern="1200" dirty="0">
                          <a:solidFill>
                            <a:schemeClr val="dk1"/>
                          </a:solidFill>
                          <a:effectLst/>
                          <a:latin typeface="+mn-lt"/>
                          <a:ea typeface="+mn-ea"/>
                          <a:cs typeface="+mn-cs"/>
                        </a:rPr>
                        <a:t>Das Unternehmen verfügt über hochkompetente und motivierte Mitarbeiter.</a:t>
                      </a:r>
                    </a:p>
                  </a:txBody>
                  <a:tcPr marL="84268" marR="84268" marT="42133" marB="42133"/>
                </a:tc>
                <a:tc>
                  <a:txBody>
                    <a:bodyPr/>
                    <a:lstStyle/>
                    <a:p>
                      <a:endParaRPr lang="de-DE" sz="1700"/>
                    </a:p>
                  </a:txBody>
                  <a:tcPr marL="84268" marR="84268" marT="42133" marB="42133"/>
                </a:tc>
                <a:tc>
                  <a:txBody>
                    <a:bodyPr/>
                    <a:lstStyle/>
                    <a:p>
                      <a:endParaRPr lang="de-DE" sz="1700"/>
                    </a:p>
                  </a:txBody>
                  <a:tcPr marL="84268" marR="84268" marT="42133" marB="42133"/>
                </a:tc>
                <a:tc>
                  <a:txBody>
                    <a:bodyPr/>
                    <a:lstStyle/>
                    <a:p>
                      <a:endParaRPr lang="de-DE" sz="1700"/>
                    </a:p>
                  </a:txBody>
                  <a:tcPr marL="84268" marR="84268" marT="42133" marB="42133"/>
                </a:tc>
                <a:tc>
                  <a:txBody>
                    <a:bodyPr/>
                    <a:lstStyle/>
                    <a:p>
                      <a:endParaRPr lang="de-DE" sz="1700" dirty="0"/>
                    </a:p>
                  </a:txBody>
                  <a:tcPr marL="84268" marR="84268" marT="42133" marB="42133"/>
                </a:tc>
                <a:tc>
                  <a:txBody>
                    <a:bodyPr/>
                    <a:lstStyle/>
                    <a:p>
                      <a:endParaRPr lang="de-DE" sz="1700"/>
                    </a:p>
                  </a:txBody>
                  <a:tcPr marL="84268" marR="84268" marT="42133" marB="42133"/>
                </a:tc>
                <a:extLst>
                  <a:ext uri="{0D108BD9-81ED-4DB2-BD59-A6C34878D82A}">
                    <a16:rowId xmlns:a16="http://schemas.microsoft.com/office/drawing/2014/main" val="530862290"/>
                  </a:ext>
                </a:extLst>
              </a:tr>
              <a:tr h="343471">
                <a:tc>
                  <a:txBody>
                    <a:bodyPr/>
                    <a:lstStyle/>
                    <a:p>
                      <a:pPr algn="ctr"/>
                      <a:r>
                        <a:rPr lang="de-DE" sz="1300" dirty="0"/>
                        <a:t>Q 5b</a:t>
                      </a:r>
                    </a:p>
                  </a:txBody>
                  <a:tcPr marL="84268" marR="84268" marT="42133" marB="42133"/>
                </a:tc>
                <a:tc>
                  <a:txBody>
                    <a:bodyPr/>
                    <a:lstStyle/>
                    <a:p>
                      <a:r>
                        <a:rPr lang="de-DE" sz="1300" kern="1200" dirty="0">
                          <a:solidFill>
                            <a:schemeClr val="dk1"/>
                          </a:solidFill>
                          <a:effectLst/>
                          <a:latin typeface="+mn-lt"/>
                          <a:ea typeface="+mn-ea"/>
                          <a:cs typeface="+mn-cs"/>
                        </a:rPr>
                        <a:t>Das Unternehmen ist attraktiv für kompetente Mitarbeiter.</a:t>
                      </a:r>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extLst>
                  <a:ext uri="{0D108BD9-81ED-4DB2-BD59-A6C34878D82A}">
                    <a16:rowId xmlns:a16="http://schemas.microsoft.com/office/drawing/2014/main" val="1088046777"/>
                  </a:ext>
                </a:extLst>
              </a:tr>
              <a:tr h="678912">
                <a:tc>
                  <a:txBody>
                    <a:bodyPr/>
                    <a:lstStyle/>
                    <a:p>
                      <a:pPr algn="ctr"/>
                      <a:r>
                        <a:rPr lang="de-DE" sz="1300" dirty="0"/>
                        <a:t>Q 5c</a:t>
                      </a:r>
                    </a:p>
                  </a:txBody>
                  <a:tcPr marL="84268" marR="84268" marT="42133" marB="42133"/>
                </a:tc>
                <a:tc>
                  <a:txBody>
                    <a:bodyPr/>
                    <a:lstStyle/>
                    <a:p>
                      <a:r>
                        <a:rPr lang="de-DE" sz="1300" kern="1200" dirty="0">
                          <a:solidFill>
                            <a:schemeClr val="dk1"/>
                          </a:solidFill>
                          <a:effectLst/>
                          <a:latin typeface="+mn-lt"/>
                          <a:ea typeface="+mn-ea"/>
                          <a:cs typeface="+mn-cs"/>
                        </a:rPr>
                        <a:t>Eigentümer und Mitarbeiter sehen in der Geschäftstätigkeit einen Zweck/Purpose (Vision), wegen der eine generationsübergreifende Existenzsicherung angestrebt wird?</a:t>
                      </a:r>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extLst>
                  <a:ext uri="{0D108BD9-81ED-4DB2-BD59-A6C34878D82A}">
                    <a16:rowId xmlns:a16="http://schemas.microsoft.com/office/drawing/2014/main" val="1089374090"/>
                  </a:ext>
                </a:extLst>
              </a:tr>
            </a:tbl>
          </a:graphicData>
        </a:graphic>
      </p:graphicFrame>
    </p:spTree>
    <p:extLst>
      <p:ext uri="{BB962C8B-B14F-4D97-AF65-F5344CB8AC3E}">
        <p14:creationId xmlns:p14="http://schemas.microsoft.com/office/powerpoint/2010/main" val="351250794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7106751C-9108-4D63-9B2B-C0382CBC7FFA}"/>
              </a:ext>
            </a:extLst>
          </p:cNvPr>
          <p:cNvSpPr>
            <a:spLocks noChangeArrowheads="1"/>
          </p:cNvSpPr>
          <p:nvPr/>
        </p:nvSpPr>
        <p:spPr bwMode="auto">
          <a:xfrm>
            <a:off x="1472762" y="815428"/>
            <a:ext cx="170246" cy="340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4268" tIns="42133" rIns="84268" bIns="42133" numCol="1" anchor="ctr" anchorCtr="0" compatLnSpc="1">
            <a:prstTxWarp prst="textNoShape">
              <a:avLst/>
            </a:prstTxWarp>
            <a:spAutoFit/>
          </a:bodyPr>
          <a:lstStyle/>
          <a:p>
            <a:endParaRPr lang="de-DE" sz="1659"/>
          </a:p>
        </p:txBody>
      </p:sp>
      <p:sp>
        <p:nvSpPr>
          <p:cNvPr id="6" name="Textfeld 5">
            <a:extLst>
              <a:ext uri="{FF2B5EF4-FFF2-40B4-BE49-F238E27FC236}">
                <a16:creationId xmlns:a16="http://schemas.microsoft.com/office/drawing/2014/main" id="{CE78E009-BDCF-4896-A0BC-92EEDFE21999}"/>
              </a:ext>
            </a:extLst>
          </p:cNvPr>
          <p:cNvSpPr txBox="1"/>
          <p:nvPr/>
        </p:nvSpPr>
        <p:spPr>
          <a:xfrm>
            <a:off x="2683891" y="5058152"/>
            <a:ext cx="6702321" cy="458924"/>
          </a:xfrm>
          <a:prstGeom prst="rect">
            <a:avLst/>
          </a:prstGeom>
          <a:noFill/>
        </p:spPr>
        <p:txBody>
          <a:bodyPr wrap="none" lIns="0" tIns="0" rIns="0" bIns="0" rtlCol="0">
            <a:noAutofit/>
          </a:bodyPr>
          <a:lstStyle/>
          <a:p>
            <a:endParaRPr lang="de-DE" sz="2948" dirty="0">
              <a:solidFill>
                <a:srgbClr val="002945"/>
              </a:solidFill>
              <a:latin typeface="+mj-lt"/>
            </a:endParaRPr>
          </a:p>
        </p:txBody>
      </p:sp>
      <p:graphicFrame>
        <p:nvGraphicFramePr>
          <p:cNvPr id="21" name="Tabelle 21">
            <a:extLst>
              <a:ext uri="{FF2B5EF4-FFF2-40B4-BE49-F238E27FC236}">
                <a16:creationId xmlns:a16="http://schemas.microsoft.com/office/drawing/2014/main" id="{804E0C57-FA0C-429E-657E-B84248B2307A}"/>
              </a:ext>
            </a:extLst>
          </p:cNvPr>
          <p:cNvGraphicFramePr>
            <a:graphicFrameLocks noGrp="1"/>
          </p:cNvGraphicFramePr>
          <p:nvPr>
            <p:ph sz="quarter" idx="13"/>
          </p:nvPr>
        </p:nvGraphicFramePr>
        <p:xfrm>
          <a:off x="916607" y="1309328"/>
          <a:ext cx="7958580" cy="3822298"/>
        </p:xfrm>
        <a:graphic>
          <a:graphicData uri="http://schemas.openxmlformats.org/drawingml/2006/table">
            <a:tbl>
              <a:tblPr firstRow="1" bandRow="1">
                <a:tableStyleId>{5C22544A-7EE6-4342-B048-85BDC9FD1C3A}</a:tableStyleId>
              </a:tblPr>
              <a:tblGrid>
                <a:gridCol w="652055">
                  <a:extLst>
                    <a:ext uri="{9D8B030D-6E8A-4147-A177-3AD203B41FA5}">
                      <a16:colId xmlns:a16="http://schemas.microsoft.com/office/drawing/2014/main" val="1346659017"/>
                    </a:ext>
                  </a:extLst>
                </a:gridCol>
                <a:gridCol w="5649822">
                  <a:extLst>
                    <a:ext uri="{9D8B030D-6E8A-4147-A177-3AD203B41FA5}">
                      <a16:colId xmlns:a16="http://schemas.microsoft.com/office/drawing/2014/main" val="1391209164"/>
                    </a:ext>
                  </a:extLst>
                </a:gridCol>
                <a:gridCol w="331798">
                  <a:extLst>
                    <a:ext uri="{9D8B030D-6E8A-4147-A177-3AD203B41FA5}">
                      <a16:colId xmlns:a16="http://schemas.microsoft.com/office/drawing/2014/main" val="773246244"/>
                    </a:ext>
                  </a:extLst>
                </a:gridCol>
                <a:gridCol w="331798">
                  <a:extLst>
                    <a:ext uri="{9D8B030D-6E8A-4147-A177-3AD203B41FA5}">
                      <a16:colId xmlns:a16="http://schemas.microsoft.com/office/drawing/2014/main" val="3175630847"/>
                    </a:ext>
                  </a:extLst>
                </a:gridCol>
                <a:gridCol w="331798">
                  <a:extLst>
                    <a:ext uri="{9D8B030D-6E8A-4147-A177-3AD203B41FA5}">
                      <a16:colId xmlns:a16="http://schemas.microsoft.com/office/drawing/2014/main" val="1910219743"/>
                    </a:ext>
                  </a:extLst>
                </a:gridCol>
                <a:gridCol w="331798">
                  <a:extLst>
                    <a:ext uri="{9D8B030D-6E8A-4147-A177-3AD203B41FA5}">
                      <a16:colId xmlns:a16="http://schemas.microsoft.com/office/drawing/2014/main" val="2082417585"/>
                    </a:ext>
                  </a:extLst>
                </a:gridCol>
                <a:gridCol w="329511">
                  <a:extLst>
                    <a:ext uri="{9D8B030D-6E8A-4147-A177-3AD203B41FA5}">
                      <a16:colId xmlns:a16="http://schemas.microsoft.com/office/drawing/2014/main" val="2948607093"/>
                    </a:ext>
                  </a:extLst>
                </a:gridCol>
              </a:tblGrid>
              <a:tr h="343471">
                <a:tc>
                  <a:txBody>
                    <a:bodyPr/>
                    <a:lstStyle/>
                    <a:p>
                      <a:endParaRPr lang="de-DE" sz="1700" dirty="0"/>
                    </a:p>
                  </a:txBody>
                  <a:tcPr marL="84268" marR="84268" marT="42133" marB="42133">
                    <a:solidFill>
                      <a:schemeClr val="bg1">
                        <a:lumMod val="65000"/>
                      </a:schemeClr>
                    </a:solidFill>
                  </a:tcPr>
                </a:tc>
                <a:tc>
                  <a:txBody>
                    <a:bodyPr/>
                    <a:lstStyle/>
                    <a:p>
                      <a:endParaRPr lang="de-DE" sz="1700" dirty="0"/>
                    </a:p>
                  </a:txBody>
                  <a:tcPr marL="84268" marR="84268" marT="42133" marB="42133">
                    <a:solidFill>
                      <a:schemeClr val="bg1">
                        <a:lumMod val="65000"/>
                      </a:schemeClr>
                    </a:solidFill>
                  </a:tcPr>
                </a:tc>
                <a:tc>
                  <a:txBody>
                    <a:bodyPr/>
                    <a:lstStyle/>
                    <a:p>
                      <a:pPr algn="ctr"/>
                      <a:r>
                        <a:rPr lang="de-DE" sz="1000" kern="1200" dirty="0">
                          <a:solidFill>
                            <a:schemeClr val="dk1"/>
                          </a:solidFill>
                          <a:effectLst/>
                          <a:latin typeface="+mn-lt"/>
                          <a:ea typeface="+mn-ea"/>
                          <a:cs typeface="+mn-cs"/>
                        </a:rPr>
                        <a:t>--</a:t>
                      </a:r>
                    </a:p>
                  </a:txBody>
                  <a:tcPr marL="84268" marR="84268" marT="42133" marB="42133">
                    <a:solidFill>
                      <a:schemeClr val="bg1">
                        <a:lumMod val="65000"/>
                      </a:schemeClr>
                    </a:solidFill>
                  </a:tcPr>
                </a:tc>
                <a:tc>
                  <a:txBody>
                    <a:bodyPr/>
                    <a:lstStyle/>
                    <a:p>
                      <a:pPr algn="ctr"/>
                      <a:r>
                        <a:rPr lang="de-DE" sz="1000" kern="1200" dirty="0">
                          <a:solidFill>
                            <a:schemeClr val="dk1"/>
                          </a:solidFill>
                          <a:effectLst/>
                          <a:latin typeface="+mn-lt"/>
                          <a:ea typeface="+mn-ea"/>
                          <a:cs typeface="+mn-cs"/>
                        </a:rPr>
                        <a:t>-</a:t>
                      </a:r>
                    </a:p>
                  </a:txBody>
                  <a:tcPr marL="84268" marR="84268" marT="42133" marB="42133">
                    <a:solidFill>
                      <a:schemeClr val="bg1">
                        <a:lumMod val="65000"/>
                      </a:schemeClr>
                    </a:solidFill>
                  </a:tcPr>
                </a:tc>
                <a:tc>
                  <a:txBody>
                    <a:bodyPr/>
                    <a:lstStyle/>
                    <a:p>
                      <a:pPr algn="ctr"/>
                      <a:r>
                        <a:rPr lang="de-DE" sz="1000" kern="1200" dirty="0">
                          <a:solidFill>
                            <a:schemeClr val="dk1"/>
                          </a:solidFill>
                          <a:effectLst/>
                          <a:latin typeface="+mn-lt"/>
                          <a:ea typeface="+mn-ea"/>
                          <a:cs typeface="+mn-cs"/>
                        </a:rPr>
                        <a:t>0</a:t>
                      </a:r>
                    </a:p>
                  </a:txBody>
                  <a:tcPr marL="84268" marR="84268" marT="42133" marB="42133">
                    <a:solidFill>
                      <a:schemeClr val="bg1">
                        <a:lumMod val="65000"/>
                      </a:schemeClr>
                    </a:solidFill>
                  </a:tcPr>
                </a:tc>
                <a:tc>
                  <a:txBody>
                    <a:bodyPr/>
                    <a:lstStyle/>
                    <a:p>
                      <a:pPr algn="ctr"/>
                      <a:r>
                        <a:rPr lang="de-DE" sz="1000" kern="1200" dirty="0">
                          <a:solidFill>
                            <a:schemeClr val="dk1"/>
                          </a:solidFill>
                          <a:effectLst/>
                          <a:latin typeface="+mn-lt"/>
                          <a:ea typeface="+mn-ea"/>
                          <a:cs typeface="+mn-cs"/>
                        </a:rPr>
                        <a:t>+</a:t>
                      </a:r>
                    </a:p>
                  </a:txBody>
                  <a:tcPr marL="84268" marR="84268" marT="42133" marB="42133">
                    <a:solidFill>
                      <a:schemeClr val="bg1">
                        <a:lumMod val="65000"/>
                      </a:schemeClr>
                    </a:solidFill>
                  </a:tcPr>
                </a:tc>
                <a:tc>
                  <a:txBody>
                    <a:bodyPr/>
                    <a:lstStyle/>
                    <a:p>
                      <a:pPr algn="ctr"/>
                      <a:r>
                        <a:rPr lang="de-DE" sz="1000" kern="1200" dirty="0">
                          <a:solidFill>
                            <a:schemeClr val="dk1"/>
                          </a:solidFill>
                          <a:effectLst/>
                          <a:latin typeface="+mn-lt"/>
                          <a:ea typeface="+mn-ea"/>
                          <a:cs typeface="+mn-cs"/>
                        </a:rPr>
                        <a:t>++</a:t>
                      </a:r>
                    </a:p>
                  </a:txBody>
                  <a:tcPr marL="84268" marR="84268" marT="42133" marB="42133">
                    <a:solidFill>
                      <a:schemeClr val="bg1">
                        <a:lumMod val="65000"/>
                      </a:schemeClr>
                    </a:solidFill>
                  </a:tcPr>
                </a:tc>
                <a:extLst>
                  <a:ext uri="{0D108BD9-81ED-4DB2-BD59-A6C34878D82A}">
                    <a16:rowId xmlns:a16="http://schemas.microsoft.com/office/drawing/2014/main" val="2441624497"/>
                  </a:ext>
                </a:extLst>
              </a:tr>
              <a:tr h="480697">
                <a:tc>
                  <a:txBody>
                    <a:bodyPr/>
                    <a:lstStyle/>
                    <a:p>
                      <a:pPr algn="ctr"/>
                      <a:r>
                        <a:rPr lang="de-DE" sz="1300" dirty="0"/>
                        <a:t>Q 6a</a:t>
                      </a:r>
                    </a:p>
                  </a:txBody>
                  <a:tcPr marL="84268" marR="84268" marT="42133" marB="42133"/>
                </a:tc>
                <a:tc>
                  <a:txBody>
                    <a:bodyPr/>
                    <a:lstStyle/>
                    <a:p>
                      <a:r>
                        <a:rPr lang="de-DE" sz="1300" kern="1200" dirty="0">
                          <a:solidFill>
                            <a:schemeClr val="dk1"/>
                          </a:solidFill>
                          <a:effectLst/>
                          <a:latin typeface="+mn-lt"/>
                          <a:ea typeface="+mn-ea"/>
                          <a:cs typeface="+mn-cs"/>
                        </a:rPr>
                        <a:t>Ist das Unternehmen im Wesentlichen auf attraktiven und wachsenden Märkten tätig, die Differenzierungsmöglichkeiten bieten?</a:t>
                      </a:r>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extLst>
                  <a:ext uri="{0D108BD9-81ED-4DB2-BD59-A6C34878D82A}">
                    <a16:rowId xmlns:a16="http://schemas.microsoft.com/office/drawing/2014/main" val="1374248452"/>
                  </a:ext>
                </a:extLst>
              </a:tr>
              <a:tr h="678912">
                <a:tc>
                  <a:txBody>
                    <a:bodyPr/>
                    <a:lstStyle/>
                    <a:p>
                      <a:pPr algn="ctr"/>
                      <a:r>
                        <a:rPr lang="de-DE" sz="1300" dirty="0"/>
                        <a:t>Q 6b</a:t>
                      </a:r>
                    </a:p>
                  </a:txBody>
                  <a:tcPr marL="84268" marR="84268" marT="42133" marB="42133"/>
                </a:tc>
                <a:tc>
                  <a:txBody>
                    <a:bodyPr/>
                    <a:lstStyle/>
                    <a:p>
                      <a:r>
                        <a:rPr lang="de-DE" sz="1300" kern="1200" dirty="0">
                          <a:solidFill>
                            <a:schemeClr val="dk1"/>
                          </a:solidFill>
                          <a:effectLst/>
                          <a:latin typeface="+mn-lt"/>
                          <a:ea typeface="+mn-ea"/>
                          <a:cs typeface="+mn-cs"/>
                        </a:rPr>
                        <a:t>Verfügt das Unternehmen über solide Kernkompetenzen, die zu klaren Wettbewerbsvorteilen bezüglich für die Kunden wesentlicher Kaufkriterien führen?</a:t>
                      </a:r>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extLst>
                  <a:ext uri="{0D108BD9-81ED-4DB2-BD59-A6C34878D82A}">
                    <a16:rowId xmlns:a16="http://schemas.microsoft.com/office/drawing/2014/main" val="1363770470"/>
                  </a:ext>
                </a:extLst>
              </a:tr>
              <a:tr h="480697">
                <a:tc>
                  <a:txBody>
                    <a:bodyPr/>
                    <a:lstStyle/>
                    <a:p>
                      <a:pPr algn="ctr"/>
                      <a:r>
                        <a:rPr lang="de-DE" sz="1300" dirty="0"/>
                        <a:t>Q 6c</a:t>
                      </a:r>
                    </a:p>
                  </a:txBody>
                  <a:tcPr marL="84268" marR="84268" marT="42133" marB="42133"/>
                </a:tc>
                <a:tc>
                  <a:txBody>
                    <a:bodyPr/>
                    <a:lstStyle/>
                    <a:p>
                      <a:r>
                        <a:rPr lang="de-DE" sz="1300" kern="1200" dirty="0">
                          <a:solidFill>
                            <a:schemeClr val="dk1"/>
                          </a:solidFill>
                          <a:effectLst/>
                          <a:latin typeface="+mn-lt"/>
                          <a:ea typeface="+mn-ea"/>
                          <a:cs typeface="+mn-cs"/>
                        </a:rPr>
                        <a:t>Gelingt es dem Unternehmen kritische Abhängigkeiten von wenigen Kunden oder Lieferanten zu vermeiden?</a:t>
                      </a:r>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extLst>
                  <a:ext uri="{0D108BD9-81ED-4DB2-BD59-A6C34878D82A}">
                    <a16:rowId xmlns:a16="http://schemas.microsoft.com/office/drawing/2014/main" val="3648017971"/>
                  </a:ext>
                </a:extLst>
              </a:tr>
              <a:tr h="480697">
                <a:tc>
                  <a:txBody>
                    <a:bodyPr/>
                    <a:lstStyle/>
                    <a:p>
                      <a:pPr algn="ctr"/>
                      <a:r>
                        <a:rPr lang="de-DE" sz="1300" dirty="0"/>
                        <a:t>Q 7</a:t>
                      </a:r>
                    </a:p>
                  </a:txBody>
                  <a:tcPr marL="84268" marR="84268" marT="42133" marB="42133"/>
                </a:tc>
                <a:tc>
                  <a:txBody>
                    <a:bodyPr/>
                    <a:lstStyle/>
                    <a:p>
                      <a:r>
                        <a:rPr lang="de-DE" sz="1300" kern="1200" dirty="0">
                          <a:solidFill>
                            <a:schemeClr val="dk1"/>
                          </a:solidFill>
                          <a:effectLst/>
                          <a:latin typeface="+mn-lt"/>
                          <a:ea typeface="+mn-ea"/>
                          <a:cs typeface="+mn-cs"/>
                        </a:rPr>
                        <a:t>Sind die Wertschöpfungsprozesse und Unterstützungsprozesse resilient, z.B. durch Redundanzen, Vorräte und Flexibilität?</a:t>
                      </a:r>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extLst>
                  <a:ext uri="{0D108BD9-81ED-4DB2-BD59-A6C34878D82A}">
                    <a16:rowId xmlns:a16="http://schemas.microsoft.com/office/drawing/2014/main" val="3916050239"/>
                  </a:ext>
                </a:extLst>
              </a:tr>
              <a:tr h="678912">
                <a:tc>
                  <a:txBody>
                    <a:bodyPr/>
                    <a:lstStyle/>
                    <a:p>
                      <a:pPr algn="ctr"/>
                      <a:r>
                        <a:rPr lang="de-DE" sz="1300" dirty="0"/>
                        <a:t>Q 8a</a:t>
                      </a:r>
                    </a:p>
                  </a:txBody>
                  <a:tcPr marL="84268" marR="84268" marT="42133" marB="42133"/>
                </a:tc>
                <a:tc>
                  <a:txBody>
                    <a:bodyPr/>
                    <a:lstStyle/>
                    <a:p>
                      <a:r>
                        <a:rPr lang="de-DE" sz="1300" kern="1200" dirty="0">
                          <a:solidFill>
                            <a:schemeClr val="dk1"/>
                          </a:solidFill>
                          <a:effectLst/>
                          <a:latin typeface="+mn-lt"/>
                          <a:ea typeface="+mn-ea"/>
                          <a:cs typeface="+mn-cs"/>
                        </a:rPr>
                        <a:t>Erfüllt das Unternehmen die Rechnungslegungsanforderung kapitalmarktorientierter Unternehmen und die Forderungen der „Grundsätze ordnungsgemäßer Planung“ (</a:t>
                      </a:r>
                      <a:r>
                        <a:rPr lang="de-DE" sz="1300" kern="1200" dirty="0" err="1">
                          <a:solidFill>
                            <a:schemeClr val="dk1"/>
                          </a:solidFill>
                          <a:effectLst/>
                          <a:latin typeface="+mn-lt"/>
                          <a:ea typeface="+mn-ea"/>
                          <a:cs typeface="+mn-cs"/>
                        </a:rPr>
                        <a:t>GoP</a:t>
                      </a:r>
                      <a:r>
                        <a:rPr lang="de-DE" sz="1300" kern="1200" dirty="0">
                          <a:solidFill>
                            <a:schemeClr val="dk1"/>
                          </a:solidFill>
                          <a:effectLst/>
                          <a:latin typeface="+mn-lt"/>
                          <a:ea typeface="+mn-ea"/>
                          <a:cs typeface="+mn-cs"/>
                        </a:rPr>
                        <a:t>)?</a:t>
                      </a:r>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extLst>
                  <a:ext uri="{0D108BD9-81ED-4DB2-BD59-A6C34878D82A}">
                    <a16:rowId xmlns:a16="http://schemas.microsoft.com/office/drawing/2014/main" val="969519281"/>
                  </a:ext>
                </a:extLst>
              </a:tr>
              <a:tr h="678912">
                <a:tc>
                  <a:txBody>
                    <a:bodyPr/>
                    <a:lstStyle/>
                    <a:p>
                      <a:pPr algn="ctr"/>
                      <a:r>
                        <a:rPr lang="de-DE" sz="1300" dirty="0"/>
                        <a:t>Q 8b</a:t>
                      </a:r>
                    </a:p>
                  </a:txBody>
                  <a:tcPr marL="84268" marR="84268" marT="42133" marB="42133"/>
                </a:tc>
                <a:tc>
                  <a:txBody>
                    <a:bodyPr/>
                    <a:lstStyle/>
                    <a:p>
                      <a:r>
                        <a:rPr lang="de-DE" sz="1300" kern="1200" dirty="0">
                          <a:solidFill>
                            <a:schemeClr val="dk1"/>
                          </a:solidFill>
                          <a:effectLst/>
                          <a:latin typeface="+mn-lt"/>
                          <a:ea typeface="+mn-ea"/>
                          <a:cs typeface="+mn-cs"/>
                        </a:rPr>
                        <a:t>Gibt es eine wirksame (Family-)</a:t>
                      </a:r>
                      <a:r>
                        <a:rPr lang="de-DE" sz="1300" kern="1200" dirty="0" err="1">
                          <a:solidFill>
                            <a:schemeClr val="dk1"/>
                          </a:solidFill>
                          <a:effectLst/>
                          <a:latin typeface="+mn-lt"/>
                          <a:ea typeface="+mn-ea"/>
                          <a:cs typeface="+mn-cs"/>
                        </a:rPr>
                        <a:t>Governance</a:t>
                      </a:r>
                      <a:r>
                        <a:rPr lang="de-DE" sz="1300" kern="1200" dirty="0">
                          <a:solidFill>
                            <a:schemeClr val="dk1"/>
                          </a:solidFill>
                          <a:effectLst/>
                          <a:latin typeface="+mn-lt"/>
                          <a:ea typeface="+mn-ea"/>
                          <a:cs typeface="+mn-cs"/>
                        </a:rPr>
                        <a:t>, d.h. z.B. Regelung für Konfliktlösung und Nachfolge sowie einen kompetenten und wirksamen Beirat/Aufsichtsrat?</a:t>
                      </a:r>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extLst>
                  <a:ext uri="{0D108BD9-81ED-4DB2-BD59-A6C34878D82A}">
                    <a16:rowId xmlns:a16="http://schemas.microsoft.com/office/drawing/2014/main" val="3999699600"/>
                  </a:ext>
                </a:extLst>
              </a:tr>
            </a:tbl>
          </a:graphicData>
        </a:graphic>
      </p:graphicFrame>
      <p:sp>
        <p:nvSpPr>
          <p:cNvPr id="5" name="Titel 2">
            <a:extLst>
              <a:ext uri="{FF2B5EF4-FFF2-40B4-BE49-F238E27FC236}">
                <a16:creationId xmlns:a16="http://schemas.microsoft.com/office/drawing/2014/main" id="{2580467F-72AC-D2F8-201F-7FD37A76E869}"/>
              </a:ext>
            </a:extLst>
          </p:cNvPr>
          <p:cNvSpPr>
            <a:spLocks noGrp="1"/>
          </p:cNvSpPr>
          <p:nvPr>
            <p:ph type="title"/>
          </p:nvPr>
        </p:nvSpPr>
        <p:spPr>
          <a:xfrm>
            <a:off x="696509" y="216111"/>
            <a:ext cx="8148771" cy="595650"/>
          </a:xfrm>
        </p:spPr>
        <p:txBody>
          <a:bodyPr/>
          <a:lstStyle/>
          <a:p>
            <a:r>
              <a:rPr lang="de-DE" dirty="0"/>
              <a:t>Fragenliste zum </a:t>
            </a:r>
            <a:r>
              <a:rPr lang="de-DE" dirty="0" err="1"/>
              <a:t>QScore</a:t>
            </a:r>
            <a:r>
              <a:rPr lang="de-DE" dirty="0"/>
              <a:t> 2/3 </a:t>
            </a:r>
            <a:br>
              <a:rPr lang="de-DE" dirty="0"/>
            </a:br>
            <a:r>
              <a:rPr lang="de-DE" sz="1200" dirty="0"/>
              <a:t>(Gleißner / Weissman, Zukunftsfähige Familienunternehmen, 2024)</a:t>
            </a:r>
            <a:endParaRPr lang="de-DE" sz="1101" dirty="0"/>
          </a:p>
        </p:txBody>
      </p:sp>
    </p:spTree>
    <p:extLst>
      <p:ext uri="{BB962C8B-B14F-4D97-AF65-F5344CB8AC3E}">
        <p14:creationId xmlns:p14="http://schemas.microsoft.com/office/powerpoint/2010/main" val="75869631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7106751C-9108-4D63-9B2B-C0382CBC7FFA}"/>
              </a:ext>
            </a:extLst>
          </p:cNvPr>
          <p:cNvSpPr>
            <a:spLocks noChangeArrowheads="1"/>
          </p:cNvSpPr>
          <p:nvPr/>
        </p:nvSpPr>
        <p:spPr bwMode="auto">
          <a:xfrm>
            <a:off x="1472762" y="815428"/>
            <a:ext cx="170246" cy="340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4268" tIns="42133" rIns="84268" bIns="42133" numCol="1" anchor="ctr" anchorCtr="0" compatLnSpc="1">
            <a:prstTxWarp prst="textNoShape">
              <a:avLst/>
            </a:prstTxWarp>
            <a:spAutoFit/>
          </a:bodyPr>
          <a:lstStyle/>
          <a:p>
            <a:endParaRPr lang="de-DE" sz="1659"/>
          </a:p>
        </p:txBody>
      </p:sp>
      <p:sp>
        <p:nvSpPr>
          <p:cNvPr id="6" name="Textfeld 5">
            <a:extLst>
              <a:ext uri="{FF2B5EF4-FFF2-40B4-BE49-F238E27FC236}">
                <a16:creationId xmlns:a16="http://schemas.microsoft.com/office/drawing/2014/main" id="{CE78E009-BDCF-4896-A0BC-92EEDFE21999}"/>
              </a:ext>
            </a:extLst>
          </p:cNvPr>
          <p:cNvSpPr txBox="1"/>
          <p:nvPr/>
        </p:nvSpPr>
        <p:spPr>
          <a:xfrm>
            <a:off x="2683891" y="5058152"/>
            <a:ext cx="6702321" cy="458924"/>
          </a:xfrm>
          <a:prstGeom prst="rect">
            <a:avLst/>
          </a:prstGeom>
          <a:noFill/>
        </p:spPr>
        <p:txBody>
          <a:bodyPr wrap="none" lIns="0" tIns="0" rIns="0" bIns="0" rtlCol="0">
            <a:noAutofit/>
          </a:bodyPr>
          <a:lstStyle/>
          <a:p>
            <a:endParaRPr lang="de-DE" sz="2948" dirty="0">
              <a:solidFill>
                <a:srgbClr val="002945"/>
              </a:solidFill>
              <a:latin typeface="+mj-lt"/>
            </a:endParaRPr>
          </a:p>
        </p:txBody>
      </p:sp>
      <p:graphicFrame>
        <p:nvGraphicFramePr>
          <p:cNvPr id="21" name="Tabelle 21">
            <a:extLst>
              <a:ext uri="{FF2B5EF4-FFF2-40B4-BE49-F238E27FC236}">
                <a16:creationId xmlns:a16="http://schemas.microsoft.com/office/drawing/2014/main" id="{804E0C57-FA0C-429E-657E-B84248B2307A}"/>
              </a:ext>
            </a:extLst>
          </p:cNvPr>
          <p:cNvGraphicFramePr>
            <a:graphicFrameLocks noGrp="1"/>
          </p:cNvGraphicFramePr>
          <p:nvPr>
            <p:ph sz="quarter" idx="13"/>
          </p:nvPr>
        </p:nvGraphicFramePr>
        <p:xfrm>
          <a:off x="916607" y="1309328"/>
          <a:ext cx="7958580" cy="4813375"/>
        </p:xfrm>
        <a:graphic>
          <a:graphicData uri="http://schemas.openxmlformats.org/drawingml/2006/table">
            <a:tbl>
              <a:tblPr firstRow="1" bandRow="1">
                <a:tableStyleId>{5C22544A-7EE6-4342-B048-85BDC9FD1C3A}</a:tableStyleId>
              </a:tblPr>
              <a:tblGrid>
                <a:gridCol w="652055">
                  <a:extLst>
                    <a:ext uri="{9D8B030D-6E8A-4147-A177-3AD203B41FA5}">
                      <a16:colId xmlns:a16="http://schemas.microsoft.com/office/drawing/2014/main" val="1346659017"/>
                    </a:ext>
                  </a:extLst>
                </a:gridCol>
                <a:gridCol w="5649822">
                  <a:extLst>
                    <a:ext uri="{9D8B030D-6E8A-4147-A177-3AD203B41FA5}">
                      <a16:colId xmlns:a16="http://schemas.microsoft.com/office/drawing/2014/main" val="1391209164"/>
                    </a:ext>
                  </a:extLst>
                </a:gridCol>
                <a:gridCol w="331798">
                  <a:extLst>
                    <a:ext uri="{9D8B030D-6E8A-4147-A177-3AD203B41FA5}">
                      <a16:colId xmlns:a16="http://schemas.microsoft.com/office/drawing/2014/main" val="773246244"/>
                    </a:ext>
                  </a:extLst>
                </a:gridCol>
                <a:gridCol w="331798">
                  <a:extLst>
                    <a:ext uri="{9D8B030D-6E8A-4147-A177-3AD203B41FA5}">
                      <a16:colId xmlns:a16="http://schemas.microsoft.com/office/drawing/2014/main" val="3175630847"/>
                    </a:ext>
                  </a:extLst>
                </a:gridCol>
                <a:gridCol w="331798">
                  <a:extLst>
                    <a:ext uri="{9D8B030D-6E8A-4147-A177-3AD203B41FA5}">
                      <a16:colId xmlns:a16="http://schemas.microsoft.com/office/drawing/2014/main" val="1910219743"/>
                    </a:ext>
                  </a:extLst>
                </a:gridCol>
                <a:gridCol w="331798">
                  <a:extLst>
                    <a:ext uri="{9D8B030D-6E8A-4147-A177-3AD203B41FA5}">
                      <a16:colId xmlns:a16="http://schemas.microsoft.com/office/drawing/2014/main" val="2082417585"/>
                    </a:ext>
                  </a:extLst>
                </a:gridCol>
                <a:gridCol w="329511">
                  <a:extLst>
                    <a:ext uri="{9D8B030D-6E8A-4147-A177-3AD203B41FA5}">
                      <a16:colId xmlns:a16="http://schemas.microsoft.com/office/drawing/2014/main" val="2948607093"/>
                    </a:ext>
                  </a:extLst>
                </a:gridCol>
              </a:tblGrid>
              <a:tr h="343471">
                <a:tc>
                  <a:txBody>
                    <a:bodyPr/>
                    <a:lstStyle/>
                    <a:p>
                      <a:endParaRPr lang="de-DE" sz="1700" dirty="0"/>
                    </a:p>
                  </a:txBody>
                  <a:tcPr marL="84268" marR="84268" marT="42133" marB="42133">
                    <a:solidFill>
                      <a:schemeClr val="bg1">
                        <a:lumMod val="65000"/>
                      </a:schemeClr>
                    </a:solidFill>
                  </a:tcPr>
                </a:tc>
                <a:tc>
                  <a:txBody>
                    <a:bodyPr/>
                    <a:lstStyle/>
                    <a:p>
                      <a:endParaRPr lang="de-DE" sz="1700" dirty="0"/>
                    </a:p>
                  </a:txBody>
                  <a:tcPr marL="84268" marR="84268" marT="42133" marB="42133">
                    <a:solidFill>
                      <a:schemeClr val="bg1">
                        <a:lumMod val="65000"/>
                      </a:schemeClr>
                    </a:solidFill>
                  </a:tcPr>
                </a:tc>
                <a:tc>
                  <a:txBody>
                    <a:bodyPr/>
                    <a:lstStyle/>
                    <a:p>
                      <a:pPr algn="ctr"/>
                      <a:r>
                        <a:rPr lang="de-DE" sz="1000" kern="1200" dirty="0">
                          <a:solidFill>
                            <a:schemeClr val="dk1"/>
                          </a:solidFill>
                          <a:effectLst/>
                          <a:latin typeface="+mn-lt"/>
                          <a:ea typeface="+mn-ea"/>
                          <a:cs typeface="+mn-cs"/>
                        </a:rPr>
                        <a:t>--</a:t>
                      </a:r>
                    </a:p>
                  </a:txBody>
                  <a:tcPr marL="84268" marR="84268" marT="42133" marB="42133">
                    <a:solidFill>
                      <a:schemeClr val="bg1">
                        <a:lumMod val="65000"/>
                      </a:schemeClr>
                    </a:solidFill>
                  </a:tcPr>
                </a:tc>
                <a:tc>
                  <a:txBody>
                    <a:bodyPr/>
                    <a:lstStyle/>
                    <a:p>
                      <a:pPr algn="ctr"/>
                      <a:r>
                        <a:rPr lang="de-DE" sz="1000" kern="1200" dirty="0">
                          <a:solidFill>
                            <a:schemeClr val="dk1"/>
                          </a:solidFill>
                          <a:effectLst/>
                          <a:latin typeface="+mn-lt"/>
                          <a:ea typeface="+mn-ea"/>
                          <a:cs typeface="+mn-cs"/>
                        </a:rPr>
                        <a:t>-</a:t>
                      </a:r>
                    </a:p>
                  </a:txBody>
                  <a:tcPr marL="84268" marR="84268" marT="42133" marB="42133">
                    <a:solidFill>
                      <a:schemeClr val="bg1">
                        <a:lumMod val="65000"/>
                      </a:schemeClr>
                    </a:solidFill>
                  </a:tcPr>
                </a:tc>
                <a:tc>
                  <a:txBody>
                    <a:bodyPr/>
                    <a:lstStyle/>
                    <a:p>
                      <a:pPr algn="ctr"/>
                      <a:r>
                        <a:rPr lang="de-DE" sz="1000" kern="1200" dirty="0">
                          <a:solidFill>
                            <a:schemeClr val="dk1"/>
                          </a:solidFill>
                          <a:effectLst/>
                          <a:latin typeface="+mn-lt"/>
                          <a:ea typeface="+mn-ea"/>
                          <a:cs typeface="+mn-cs"/>
                        </a:rPr>
                        <a:t>0</a:t>
                      </a:r>
                    </a:p>
                  </a:txBody>
                  <a:tcPr marL="84268" marR="84268" marT="42133" marB="42133">
                    <a:solidFill>
                      <a:schemeClr val="bg1">
                        <a:lumMod val="65000"/>
                      </a:schemeClr>
                    </a:solidFill>
                  </a:tcPr>
                </a:tc>
                <a:tc>
                  <a:txBody>
                    <a:bodyPr/>
                    <a:lstStyle/>
                    <a:p>
                      <a:pPr algn="ctr"/>
                      <a:r>
                        <a:rPr lang="de-DE" sz="1000" kern="1200" dirty="0">
                          <a:solidFill>
                            <a:schemeClr val="dk1"/>
                          </a:solidFill>
                          <a:effectLst/>
                          <a:latin typeface="+mn-lt"/>
                          <a:ea typeface="+mn-ea"/>
                          <a:cs typeface="+mn-cs"/>
                        </a:rPr>
                        <a:t>+</a:t>
                      </a:r>
                    </a:p>
                  </a:txBody>
                  <a:tcPr marL="84268" marR="84268" marT="42133" marB="42133">
                    <a:solidFill>
                      <a:schemeClr val="bg1">
                        <a:lumMod val="65000"/>
                      </a:schemeClr>
                    </a:solidFill>
                  </a:tcPr>
                </a:tc>
                <a:tc>
                  <a:txBody>
                    <a:bodyPr/>
                    <a:lstStyle/>
                    <a:p>
                      <a:pPr algn="ctr"/>
                      <a:r>
                        <a:rPr lang="de-DE" sz="1000" kern="1200" dirty="0">
                          <a:solidFill>
                            <a:schemeClr val="dk1"/>
                          </a:solidFill>
                          <a:effectLst/>
                          <a:latin typeface="+mn-lt"/>
                          <a:ea typeface="+mn-ea"/>
                          <a:cs typeface="+mn-cs"/>
                        </a:rPr>
                        <a:t>++</a:t>
                      </a:r>
                    </a:p>
                  </a:txBody>
                  <a:tcPr marL="84268" marR="84268" marT="42133" marB="42133">
                    <a:solidFill>
                      <a:schemeClr val="bg1">
                        <a:lumMod val="65000"/>
                      </a:schemeClr>
                    </a:solidFill>
                  </a:tcPr>
                </a:tc>
                <a:extLst>
                  <a:ext uri="{0D108BD9-81ED-4DB2-BD59-A6C34878D82A}">
                    <a16:rowId xmlns:a16="http://schemas.microsoft.com/office/drawing/2014/main" val="2441624497"/>
                  </a:ext>
                </a:extLst>
              </a:tr>
              <a:tr h="678912">
                <a:tc>
                  <a:txBody>
                    <a:bodyPr/>
                    <a:lstStyle/>
                    <a:p>
                      <a:pPr algn="ctr"/>
                      <a:r>
                        <a:rPr lang="de-DE" sz="1300" dirty="0"/>
                        <a:t>Q 9a</a:t>
                      </a:r>
                    </a:p>
                  </a:txBody>
                  <a:tcPr marL="84268" marR="84268" marT="42133" marB="42133"/>
                </a:tc>
                <a:tc>
                  <a:txBody>
                    <a:bodyPr/>
                    <a:lstStyle/>
                    <a:p>
                      <a:r>
                        <a:rPr lang="de-DE" sz="1300" kern="1200" dirty="0">
                          <a:solidFill>
                            <a:schemeClr val="dk1"/>
                          </a:solidFill>
                          <a:effectLst/>
                          <a:latin typeface="+mn-lt"/>
                          <a:ea typeface="+mn-ea"/>
                          <a:cs typeface="+mn-cs"/>
                        </a:rPr>
                        <a:t>Kann das Unternehmen aufgrund seiner robusten Strategie die Existenz bestandsgefährdende Einzelrisiken (z.B. Bedrohung der Erfolgspotenziale) mit hoher Wahrscheinlichkeit ausschließen?</a:t>
                      </a:r>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extLst>
                  <a:ext uri="{0D108BD9-81ED-4DB2-BD59-A6C34878D82A}">
                    <a16:rowId xmlns:a16="http://schemas.microsoft.com/office/drawing/2014/main" val="3652258869"/>
                  </a:ext>
                </a:extLst>
              </a:tr>
              <a:tr h="678912">
                <a:tc>
                  <a:txBody>
                    <a:bodyPr/>
                    <a:lstStyle/>
                    <a:p>
                      <a:pPr algn="ctr"/>
                      <a:r>
                        <a:rPr lang="de-DE" sz="1300" dirty="0"/>
                        <a:t>Q 9b</a:t>
                      </a:r>
                    </a:p>
                  </a:txBody>
                  <a:tcPr marL="84268" marR="84268" marT="42133" marB="42133"/>
                </a:tc>
                <a:tc>
                  <a:txBody>
                    <a:bodyPr/>
                    <a:lstStyle/>
                    <a:p>
                      <a:r>
                        <a:rPr lang="de-DE" sz="1300" kern="1200" dirty="0">
                          <a:solidFill>
                            <a:schemeClr val="dk1"/>
                          </a:solidFill>
                          <a:effectLst/>
                          <a:latin typeface="+mn-lt"/>
                          <a:ea typeface="+mn-ea"/>
                          <a:cs typeface="+mn-cs"/>
                        </a:rPr>
                        <a:t>Ist das Risikodeckungspotenzial des Unternehmens (Eigenkapital und Liquiditätsausstattung) belegbar deutlich größer als der aggregierte Gesamtrisikoumfang (Value-at-Risk</a:t>
                      </a:r>
                      <a:r>
                        <a:rPr lang="de-DE" sz="1300" kern="1200" baseline="-25000" dirty="0">
                          <a:solidFill>
                            <a:schemeClr val="dk1"/>
                          </a:solidFill>
                          <a:effectLst/>
                          <a:latin typeface="+mn-lt"/>
                          <a:ea typeface="+mn-ea"/>
                          <a:cs typeface="+mn-cs"/>
                        </a:rPr>
                        <a:t>1%</a:t>
                      </a:r>
                      <a:r>
                        <a:rPr lang="de-DE" sz="1300" kern="1200" dirty="0">
                          <a:solidFill>
                            <a:schemeClr val="dk1"/>
                          </a:solidFill>
                          <a:effectLst/>
                          <a:latin typeface="+mn-lt"/>
                          <a:ea typeface="+mn-ea"/>
                          <a:cs typeface="+mn-cs"/>
                        </a:rPr>
                        <a:t>)?</a:t>
                      </a:r>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extLst>
                  <a:ext uri="{0D108BD9-81ED-4DB2-BD59-A6C34878D82A}">
                    <a16:rowId xmlns:a16="http://schemas.microsoft.com/office/drawing/2014/main" val="2713709518"/>
                  </a:ext>
                </a:extLst>
              </a:tr>
              <a:tr h="678912">
                <a:tc>
                  <a:txBody>
                    <a:bodyPr/>
                    <a:lstStyle/>
                    <a:p>
                      <a:pPr algn="ctr"/>
                      <a:r>
                        <a:rPr lang="de-DE" sz="1300" dirty="0"/>
                        <a:t>Q 9c</a:t>
                      </a:r>
                    </a:p>
                  </a:txBody>
                  <a:tcPr marL="84268" marR="84268" marT="42133" marB="42133"/>
                </a:tc>
                <a:tc>
                  <a:txBody>
                    <a:bodyPr/>
                    <a:lstStyle/>
                    <a:p>
                      <a:r>
                        <a:rPr lang="de-DE" sz="1300" kern="1200" dirty="0">
                          <a:solidFill>
                            <a:schemeClr val="dk1"/>
                          </a:solidFill>
                          <a:effectLst/>
                          <a:latin typeface="+mn-lt"/>
                          <a:ea typeface="+mn-ea"/>
                          <a:cs typeface="+mn-cs"/>
                        </a:rPr>
                        <a:t>Erfüllt das Risikomanagementsystem alle Anforderungen (DIIR RS 2), d.h. werden insbesondere die wesentlichen Risiken systematisch identifiziert, sachgerecht quantifiziert und überwacht?</a:t>
                      </a:r>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extLst>
                  <a:ext uri="{0D108BD9-81ED-4DB2-BD59-A6C34878D82A}">
                    <a16:rowId xmlns:a16="http://schemas.microsoft.com/office/drawing/2014/main" val="4131288617"/>
                  </a:ext>
                </a:extLst>
              </a:tr>
              <a:tr h="877128">
                <a:tc>
                  <a:txBody>
                    <a:bodyPr/>
                    <a:lstStyle/>
                    <a:p>
                      <a:pPr algn="ctr"/>
                      <a:r>
                        <a:rPr lang="de-DE" sz="1300" dirty="0"/>
                        <a:t>Q 9d</a:t>
                      </a:r>
                    </a:p>
                  </a:txBody>
                  <a:tcPr marL="84268" marR="84268" marT="42133" marB="42133"/>
                </a:tc>
                <a:tc>
                  <a:txBody>
                    <a:bodyPr/>
                    <a:lstStyle/>
                    <a:p>
                      <a:r>
                        <a:rPr lang="de-DE" sz="1300" kern="1200" dirty="0">
                          <a:solidFill>
                            <a:schemeClr val="dk1"/>
                          </a:solidFill>
                          <a:effectLst/>
                          <a:latin typeface="+mn-lt"/>
                          <a:ea typeface="+mn-ea"/>
                          <a:cs typeface="+mn-cs"/>
                        </a:rPr>
                        <a:t>Findet mit Bezug auf eine integrierte Unternehmensplanung eine Risikoaggregation (Monte-Carlo-Simulation) statt, um Eigenkapitalbedarf und die Wahrscheinlichkeit bestandsgefährdender Entwicklungen beurteilen zu können?</a:t>
                      </a:r>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extLst>
                  <a:ext uri="{0D108BD9-81ED-4DB2-BD59-A6C34878D82A}">
                    <a16:rowId xmlns:a16="http://schemas.microsoft.com/office/drawing/2014/main" val="1188030808"/>
                  </a:ext>
                </a:extLst>
              </a:tr>
              <a:tr h="678912">
                <a:tc>
                  <a:txBody>
                    <a:bodyPr/>
                    <a:lstStyle/>
                    <a:p>
                      <a:pPr algn="ctr"/>
                      <a:r>
                        <a:rPr lang="de-DE" sz="1300" dirty="0"/>
                        <a:t>Q 10a</a:t>
                      </a:r>
                    </a:p>
                  </a:txBody>
                  <a:tcPr marL="84268" marR="84268" marT="42133" marB="42133"/>
                </a:tc>
                <a:tc>
                  <a:txBody>
                    <a:bodyPr/>
                    <a:lstStyle/>
                    <a:p>
                      <a:r>
                        <a:rPr lang="de-DE" sz="1300" kern="1200" dirty="0">
                          <a:solidFill>
                            <a:schemeClr val="dk1"/>
                          </a:solidFill>
                          <a:effectLst/>
                          <a:latin typeface="+mn-lt"/>
                          <a:ea typeface="+mn-ea"/>
                          <a:cs typeface="+mn-cs"/>
                        </a:rPr>
                        <a:t>Gibt es verbindliche Regelwerke für die Vorbereitung „unternehmerischer Entscheidungen“ (z.B. über Investitionen) und werden basierend darauf neutrale Entscheidungsvorlagen erstellt?</a:t>
                      </a:r>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extLst>
                  <a:ext uri="{0D108BD9-81ED-4DB2-BD59-A6C34878D82A}">
                    <a16:rowId xmlns:a16="http://schemas.microsoft.com/office/drawing/2014/main" val="2490266689"/>
                  </a:ext>
                </a:extLst>
              </a:tr>
              <a:tr h="877128">
                <a:tc>
                  <a:txBody>
                    <a:bodyPr/>
                    <a:lstStyle/>
                    <a:p>
                      <a:pPr algn="ctr"/>
                      <a:r>
                        <a:rPr lang="de-DE" sz="1300" dirty="0"/>
                        <a:t>Q 10b</a:t>
                      </a:r>
                    </a:p>
                  </a:txBody>
                  <a:tcPr marL="84268" marR="84268" marT="42133" marB="42133"/>
                </a:tc>
                <a:tc>
                  <a:txBody>
                    <a:bodyPr/>
                    <a:lstStyle/>
                    <a:p>
                      <a:r>
                        <a:rPr lang="de-DE" sz="1300" kern="1200" dirty="0">
                          <a:solidFill>
                            <a:schemeClr val="dk1"/>
                          </a:solidFill>
                          <a:effectLst/>
                          <a:latin typeface="+mn-lt"/>
                          <a:ea typeface="+mn-ea"/>
                          <a:cs typeface="+mn-cs"/>
                        </a:rPr>
                        <a:t>Liegen bei allen unternehmerischen Entscheidungen der Geschäftsleitung dokumentierte Entscheidungsvorlagen vor, die alle wesentlichen Inhalte enthalten, also z.B. Handlungsoptionen, Annahmen, Prognosen und die Auswirkungen der Entscheidung auf den Gesamtrisikoumfang anzeigen?</a:t>
                      </a:r>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tc>
                  <a:txBody>
                    <a:bodyPr/>
                    <a:lstStyle/>
                    <a:p>
                      <a:endParaRPr lang="de-DE" sz="1700" dirty="0"/>
                    </a:p>
                  </a:txBody>
                  <a:tcPr marL="84268" marR="84268" marT="42133" marB="42133"/>
                </a:tc>
                <a:extLst>
                  <a:ext uri="{0D108BD9-81ED-4DB2-BD59-A6C34878D82A}">
                    <a16:rowId xmlns:a16="http://schemas.microsoft.com/office/drawing/2014/main" val="3371659803"/>
                  </a:ext>
                </a:extLst>
              </a:tr>
            </a:tbl>
          </a:graphicData>
        </a:graphic>
      </p:graphicFrame>
      <p:sp>
        <p:nvSpPr>
          <p:cNvPr id="5" name="Titel 2">
            <a:extLst>
              <a:ext uri="{FF2B5EF4-FFF2-40B4-BE49-F238E27FC236}">
                <a16:creationId xmlns:a16="http://schemas.microsoft.com/office/drawing/2014/main" id="{AC388550-A6D7-4EA1-03A9-890985318F53}"/>
              </a:ext>
            </a:extLst>
          </p:cNvPr>
          <p:cNvSpPr>
            <a:spLocks noGrp="1"/>
          </p:cNvSpPr>
          <p:nvPr>
            <p:ph type="title"/>
          </p:nvPr>
        </p:nvSpPr>
        <p:spPr>
          <a:xfrm>
            <a:off x="696509" y="216111"/>
            <a:ext cx="8148771" cy="595650"/>
          </a:xfrm>
        </p:spPr>
        <p:txBody>
          <a:bodyPr/>
          <a:lstStyle/>
          <a:p>
            <a:r>
              <a:rPr lang="de-DE" dirty="0"/>
              <a:t>Fragenliste zum </a:t>
            </a:r>
            <a:r>
              <a:rPr lang="de-DE" dirty="0" err="1"/>
              <a:t>QScore</a:t>
            </a:r>
            <a:r>
              <a:rPr lang="de-DE" dirty="0"/>
              <a:t> 3/3 </a:t>
            </a:r>
            <a:br>
              <a:rPr lang="de-DE" dirty="0"/>
            </a:br>
            <a:r>
              <a:rPr lang="de-DE" sz="1200" dirty="0"/>
              <a:t>(Gleißner / Weissman, Zukunftsfähige Familienunternehmen, 2024)</a:t>
            </a:r>
            <a:endParaRPr lang="de-DE" sz="1101" dirty="0"/>
          </a:p>
        </p:txBody>
      </p:sp>
    </p:spTree>
    <p:extLst>
      <p:ext uri="{BB962C8B-B14F-4D97-AF65-F5344CB8AC3E}">
        <p14:creationId xmlns:p14="http://schemas.microsoft.com/office/powerpoint/2010/main" val="422902789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itel 1"/>
          <p:cNvSpPr>
            <a:spLocks noGrp="1"/>
          </p:cNvSpPr>
          <p:nvPr>
            <p:ph type="title"/>
          </p:nvPr>
        </p:nvSpPr>
        <p:spPr/>
        <p:txBody>
          <a:bodyPr/>
          <a:lstStyle/>
          <a:p>
            <a:pPr algn="l"/>
            <a:r>
              <a:rPr lang="de-DE" altLang="de-DE" dirty="0"/>
              <a:t>Risikomanagement als Krisenpräventionssystem erfordert eine Risikoaggregation mittels Monte-Carlo-Simulation</a:t>
            </a:r>
          </a:p>
        </p:txBody>
      </p:sp>
      <p:sp>
        <p:nvSpPr>
          <p:cNvPr id="3" name="Inhaltsplatzhalter 2"/>
          <p:cNvSpPr>
            <a:spLocks noGrp="1"/>
          </p:cNvSpPr>
          <p:nvPr>
            <p:ph idx="1"/>
          </p:nvPr>
        </p:nvSpPr>
        <p:spPr/>
        <p:txBody>
          <a:bodyPr/>
          <a:lstStyle/>
          <a:p>
            <a:pPr marL="0" indent="0">
              <a:spcAft>
                <a:spcPts val="552"/>
              </a:spcAft>
              <a:buNone/>
              <a:defRPr/>
            </a:pPr>
            <a:r>
              <a:rPr lang="de-DE" altLang="de-DE" sz="1291" dirty="0"/>
              <a:t>§ 91 Abs. 2 AktG: „Der Vorstand hat geeignete Maßnahmen zu treffen, insbesondere ein Überwachungssystem einzurichten, damit den </a:t>
            </a:r>
            <a:r>
              <a:rPr lang="de-DE" altLang="de-DE" sz="1291" u="sng" dirty="0"/>
              <a:t>Fortbestand der Gesellschaft gefährdende Entwicklungen</a:t>
            </a:r>
            <a:r>
              <a:rPr lang="de-DE" altLang="de-DE" sz="1291" dirty="0"/>
              <a:t> früh erkannt werden.”     </a:t>
            </a:r>
            <a:br>
              <a:rPr lang="de-DE" altLang="de-DE" sz="1291" dirty="0"/>
            </a:br>
            <a:br>
              <a:rPr lang="de-DE" altLang="de-DE" sz="1291" dirty="0"/>
            </a:br>
            <a:r>
              <a:rPr lang="de-DE" altLang="de-DE" sz="1291" dirty="0"/>
              <a:t>……ergänzt durch </a:t>
            </a:r>
            <a:r>
              <a:rPr lang="de-DE" altLang="de-DE" sz="1291" b="1" dirty="0" err="1"/>
              <a:t>StaRUG</a:t>
            </a:r>
            <a:r>
              <a:rPr lang="de-DE" altLang="de-DE" sz="1291" b="1" dirty="0"/>
              <a:t> (1.1.2021</a:t>
            </a:r>
            <a:r>
              <a:rPr lang="de-DE" altLang="de-DE" sz="1291" dirty="0"/>
              <a:t>) . </a:t>
            </a:r>
          </a:p>
          <a:p>
            <a:pPr marL="0" indent="0">
              <a:spcAft>
                <a:spcPts val="552"/>
              </a:spcAft>
              <a:buNone/>
              <a:defRPr/>
            </a:pPr>
            <a:r>
              <a:rPr lang="de-DE" sz="1291" b="1" i="1" dirty="0"/>
              <a:t>„§ 1 Krisenfrüherkennung und Krisenmanagement bei haftungsbeschränkten Unternehmensträgern </a:t>
            </a:r>
            <a:endParaRPr lang="de-DE" sz="1291" dirty="0"/>
          </a:p>
          <a:p>
            <a:pPr marL="0" indent="0">
              <a:buNone/>
            </a:pPr>
            <a:r>
              <a:rPr lang="de-DE" sz="1291" i="1" dirty="0"/>
              <a:t>(1) Die Mitglieder des zur Geschäftsführung berufenen Organs einer juristischen Person (Geschäftsleiter) wachen fortlaufend über </a:t>
            </a:r>
            <a:r>
              <a:rPr lang="de-DE" sz="1291" b="1" i="1" dirty="0"/>
              <a:t>Entwicklungen, welche den Fortbestand der juristischen Person gefährden</a:t>
            </a:r>
            <a:r>
              <a:rPr lang="de-DE" sz="1291" i="1" dirty="0"/>
              <a:t> können. Erkennen sie solche Entwicklungen, </a:t>
            </a:r>
            <a:r>
              <a:rPr lang="de-DE" sz="1291" b="1" i="1" dirty="0"/>
              <a:t>ergreifen sie </a:t>
            </a:r>
            <a:r>
              <a:rPr lang="de-DE" sz="1291" b="1" u="sng" dirty="0"/>
              <a:t>geeignete Gegenmaßnahmen</a:t>
            </a:r>
            <a:r>
              <a:rPr lang="de-DE" sz="1291" i="1" dirty="0"/>
              <a:t> und erstatten den zur Überwachung der Geschäftsleitung berufenen Organen (Überwachungsorganen) unverzüglich Bericht. …“</a:t>
            </a:r>
            <a:endParaRPr lang="de-DE" sz="1291" dirty="0"/>
          </a:p>
          <a:p>
            <a:pPr marL="0" indent="0">
              <a:spcAft>
                <a:spcPts val="552"/>
              </a:spcAft>
              <a:buNone/>
              <a:defRPr/>
            </a:pPr>
            <a:endParaRPr lang="de-DE" altLang="de-DE" sz="1291" dirty="0"/>
          </a:p>
          <a:p>
            <a:pPr marL="0" indent="0">
              <a:spcAft>
                <a:spcPts val="552"/>
              </a:spcAft>
              <a:buNone/>
              <a:defRPr/>
            </a:pPr>
            <a:r>
              <a:rPr lang="de-DE" altLang="de-DE" sz="1291" dirty="0"/>
              <a:t>§ 93 Abs. 2 AktG: </a:t>
            </a:r>
            <a:r>
              <a:rPr lang="de-DE" sz="1291" dirty="0"/>
              <a:t>„(1) Die Vorstandsmitglieder haben bei ihrer Geschäftsführung die Sorgfalt eines ordentlichen und gewissenhaften Geschäftsleiters anzuwenden. Eine Pflichtverletzung liegt nicht vor, wenn das Vorstandsmitglied bei einer </a:t>
            </a:r>
            <a:r>
              <a:rPr lang="de-DE" sz="1291" u="sng" dirty="0"/>
              <a:t>unternehmerischen Entscheidung</a:t>
            </a:r>
            <a:r>
              <a:rPr lang="de-DE" sz="1291" dirty="0"/>
              <a:t> vernünftigerweise annehmen durfte, auf der Grundlage </a:t>
            </a:r>
            <a:r>
              <a:rPr lang="de-DE" sz="1291" u="sng" dirty="0"/>
              <a:t>angemessener Information</a:t>
            </a:r>
            <a:r>
              <a:rPr lang="de-DE" sz="1291" dirty="0"/>
              <a:t> zum Wohle der Gesellschaft zu handeln.</a:t>
            </a:r>
          </a:p>
          <a:p>
            <a:pPr>
              <a:spcAft>
                <a:spcPts val="552"/>
              </a:spcAft>
              <a:defRPr/>
            </a:pPr>
            <a:endParaRPr lang="de-DE" sz="1291" dirty="0"/>
          </a:p>
        </p:txBody>
      </p:sp>
      <p:sp>
        <p:nvSpPr>
          <p:cNvPr id="2" name="Textfeld 1"/>
          <p:cNvSpPr txBox="1"/>
          <p:nvPr/>
        </p:nvSpPr>
        <p:spPr>
          <a:xfrm flipH="1">
            <a:off x="8985449" y="980728"/>
            <a:ext cx="122552" cy="4505540"/>
          </a:xfrm>
          <a:prstGeom prst="rect">
            <a:avLst/>
          </a:prstGeom>
          <a:noFill/>
        </p:spPr>
        <p:txBody>
          <a:bodyPr wrap="square" lIns="66357" tIns="33178" rIns="66357" bIns="33178" rtlCol="0">
            <a:noAutofit/>
          </a:bodyPr>
          <a:lstStyle/>
          <a:p>
            <a:r>
              <a:rPr lang="de-DE" sz="8848" dirty="0">
                <a:solidFill>
                  <a:srgbClr val="002945"/>
                </a:solidFill>
              </a:rPr>
              <a:t>§</a:t>
            </a:r>
          </a:p>
          <a:p>
            <a:r>
              <a:rPr lang="de-DE" sz="8848" dirty="0">
                <a:solidFill>
                  <a:srgbClr val="002945"/>
                </a:solidFill>
              </a:rPr>
              <a:t>§</a:t>
            </a:r>
          </a:p>
          <a:p>
            <a:r>
              <a:rPr lang="de-DE" sz="8848" dirty="0">
                <a:solidFill>
                  <a:srgbClr val="002945"/>
                </a:solidFill>
              </a:rPr>
              <a:t>§</a:t>
            </a:r>
          </a:p>
          <a:p>
            <a:endParaRPr lang="de-DE" sz="8848" dirty="0">
              <a:solidFill>
                <a:srgbClr val="002945"/>
              </a:solidFill>
            </a:endParaRPr>
          </a:p>
        </p:txBody>
      </p:sp>
    </p:spTree>
    <p:extLst>
      <p:ext uri="{BB962C8B-B14F-4D97-AF65-F5344CB8AC3E}">
        <p14:creationId xmlns:p14="http://schemas.microsoft.com/office/powerpoint/2010/main" val="8685911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000" y="144000"/>
            <a:ext cx="8640000" cy="648000"/>
          </a:xfrm>
        </p:spPr>
        <p:txBody>
          <a:bodyPr/>
          <a:lstStyle/>
          <a:p>
            <a:r>
              <a:rPr lang="de-DE" dirty="0"/>
              <a:t>Weiterführende Literatur (1 von 5)</a:t>
            </a:r>
          </a:p>
        </p:txBody>
      </p:sp>
      <p:sp>
        <p:nvSpPr>
          <p:cNvPr id="3" name="Rechteck 2"/>
          <p:cNvSpPr/>
          <p:nvPr/>
        </p:nvSpPr>
        <p:spPr>
          <a:xfrm>
            <a:off x="485337" y="676895"/>
            <a:ext cx="9001000" cy="5786199"/>
          </a:xfrm>
          <a:prstGeom prst="rect">
            <a:avLst/>
          </a:prstGeom>
        </p:spPr>
        <p:txBody>
          <a:bodyPr wrap="square">
            <a:spAutoFit/>
          </a:bodyPr>
          <a:lstStyle/>
          <a:p>
            <a:pPr lvl="0" defTabSz="981075" eaLnBrk="0" fontAlgn="base" hangingPunct="0">
              <a:spcBef>
                <a:spcPct val="0"/>
              </a:spcBef>
              <a:spcAft>
                <a:spcPts val="600"/>
              </a:spcAft>
            </a:pPr>
            <a:r>
              <a:rPr lang="de-DE" sz="1000" b="1" u="sng" dirty="0">
                <a:latin typeface="Arial" charset="0"/>
              </a:rPr>
              <a:t>Für allgemeine methodische Erläuterungen empfehlen wir Ihnen die nachfolgenden Fachartikel:</a:t>
            </a:r>
          </a:p>
          <a:p>
            <a:pPr marL="180975" lvl="0" indent="-180975" defTabSz="981075" eaLnBrk="0" fontAlgn="base" hangingPunct="0">
              <a:spcBef>
                <a:spcPct val="0"/>
              </a:spcBef>
              <a:spcAft>
                <a:spcPts val="600"/>
              </a:spcAft>
              <a:buFontTx/>
              <a:buChar char="•"/>
              <a:defRPr/>
            </a:pPr>
            <a:r>
              <a:rPr lang="de-DE" sz="1000" dirty="0">
                <a:latin typeface="Arial" charset="0"/>
              </a:rPr>
              <a:t>Bantleon, U./Behringer, S./Berger, Th./Ernst, D./Erben, R./Follert, F./Gleißner, W./Graewe, D./Heilmann, H. M./Henschel, Th./Kimpel, R./Klingelhöfer, H. E./Mayer, </a:t>
            </a:r>
            <a:r>
              <a:rPr lang="de-DE" sz="1000" dirty="0" err="1">
                <a:latin typeface="Arial" charset="0"/>
              </a:rPr>
              <a:t>Ch</a:t>
            </a:r>
            <a:r>
              <a:rPr lang="de-DE" sz="1000" dirty="0">
                <a:latin typeface="Arial" charset="0"/>
              </a:rPr>
              <a:t>./Nickert, C./Offerhaus, J./Rieg, R./Scherer, J./Ulrich, P./Vanini, U./Wieczorek, G. (2025): Risikomanagement, Business </a:t>
            </a:r>
            <a:r>
              <a:rPr lang="de-DE" sz="1000" dirty="0" err="1">
                <a:latin typeface="Arial" charset="0"/>
              </a:rPr>
              <a:t>Judgement</a:t>
            </a:r>
            <a:r>
              <a:rPr lang="de-DE" sz="1000" dirty="0">
                <a:latin typeface="Arial" charset="0"/>
              </a:rPr>
              <a:t> Rule, Nachhaltigkeit: Neue Anforderungen für den Deutschen Corporate </a:t>
            </a:r>
            <a:r>
              <a:rPr lang="de-DE" sz="1000" dirty="0" err="1">
                <a:latin typeface="Arial" charset="0"/>
              </a:rPr>
              <a:t>Governance</a:t>
            </a:r>
            <a:r>
              <a:rPr lang="de-DE" sz="1000" dirty="0">
                <a:latin typeface="Arial" charset="0"/>
              </a:rPr>
              <a:t> Kodex (DCGK) (Teil I) und (Teil II) – Stellungnahme und Verbesserungsvorschläge, in: Der Betrieb, 78. Jg., Heft 34, S. 2043-2049 und Heft 35, S. 2111-2119.</a:t>
            </a:r>
          </a:p>
          <a:p>
            <a:pPr marL="180975" lvl="0" indent="-180975" defTabSz="981075" eaLnBrk="0" fontAlgn="base" hangingPunct="0">
              <a:spcBef>
                <a:spcPct val="0"/>
              </a:spcBef>
              <a:spcAft>
                <a:spcPts val="600"/>
              </a:spcAft>
              <a:buFontTx/>
              <a:buChar char="•"/>
              <a:defRPr/>
            </a:pPr>
            <a:r>
              <a:rPr lang="de-DE" sz="1000" dirty="0">
                <a:latin typeface="Arial" charset="0"/>
              </a:rPr>
              <a:t>Baumüller, J./Gleißner, W./Hrinkow, M. (2025): Integration von Nachhaltigkeit und doppelter Wesentlichkeit in das Risikomanagement von Unternehmen, in: Terko/Bartos (Hrsg.): Praxishandbuch Nachhaltigkeitsberichterstattung für kleine und mittlere Unternehmen, Linde Verlag Wien, S. 96-107.</a:t>
            </a:r>
          </a:p>
          <a:p>
            <a:pPr marL="180975" lvl="0" indent="-180975" defTabSz="981075" eaLnBrk="0" fontAlgn="base" hangingPunct="0">
              <a:spcBef>
                <a:spcPct val="0"/>
              </a:spcBef>
              <a:spcAft>
                <a:spcPts val="600"/>
              </a:spcAft>
              <a:buFontTx/>
              <a:buChar char="•"/>
              <a:defRPr/>
            </a:pPr>
            <a:r>
              <a:rPr lang="de-DE" sz="1000" dirty="0">
                <a:latin typeface="Arial" charset="0"/>
              </a:rPr>
              <a:t>Berger, Th./Kamaras, E. (2020): Ableitung eines Ratings mit Hilfe der Risikoaggregation – Ein Fallbeispiel, in: Controller Magazin, Heft 5, September/Oktober 2020, S. 29–34.</a:t>
            </a:r>
            <a:endParaRPr lang="en-US" sz="1000" dirty="0">
              <a:latin typeface="Arial" charset="0"/>
            </a:endParaRPr>
          </a:p>
          <a:p>
            <a:pPr marL="180975" lvl="0" indent="-180975" defTabSz="981075" eaLnBrk="0" fontAlgn="base" hangingPunct="0">
              <a:spcBef>
                <a:spcPct val="0"/>
              </a:spcBef>
              <a:spcAft>
                <a:spcPts val="600"/>
              </a:spcAft>
              <a:buFontTx/>
              <a:buChar char="•"/>
              <a:defRPr/>
            </a:pPr>
            <a:r>
              <a:rPr lang="de-DE" sz="1000" dirty="0">
                <a:latin typeface="Arial" charset="0"/>
              </a:rPr>
              <a:t>Berger, Th./Ernst, D./Gleißner, W./Hofmann, K. H./Meyer, M./Schneck, O./Ulrich, P./Vanini, U. (2021): Die Prüfung von Risikomanagementsystemen und die Defizite des IDW Prüfungsstandards 340, in: Der Betrieb, 74. Jg., Heft 46, S. 2709-2714.</a:t>
            </a:r>
          </a:p>
          <a:p>
            <a:pPr marL="180975" lvl="0" indent="-180975" defTabSz="981075" eaLnBrk="0" fontAlgn="base" hangingPunct="0">
              <a:spcBef>
                <a:spcPct val="0"/>
              </a:spcBef>
              <a:spcAft>
                <a:spcPts val="600"/>
              </a:spcAft>
              <a:buFontTx/>
              <a:buChar char="•"/>
              <a:defRPr/>
            </a:pPr>
            <a:r>
              <a:rPr lang="en-US" sz="1000" dirty="0">
                <a:latin typeface="Arial" charset="0"/>
              </a:rPr>
              <a:t>DIIR- und RMA-</a:t>
            </a:r>
            <a:r>
              <a:rPr lang="en-US" sz="1000" dirty="0" err="1">
                <a:latin typeface="Arial" charset="0"/>
              </a:rPr>
              <a:t>Arbeitskreis</a:t>
            </a:r>
            <a:r>
              <a:rPr lang="en-US" sz="1000" dirty="0">
                <a:latin typeface="Arial" charset="0"/>
              </a:rPr>
              <a:t> „Interne Revision und </a:t>
            </a:r>
            <a:r>
              <a:rPr lang="en-US" sz="1000" dirty="0" err="1">
                <a:latin typeface="Arial" charset="0"/>
              </a:rPr>
              <a:t>Risikomanagement</a:t>
            </a:r>
            <a:r>
              <a:rPr lang="en-US" sz="1000" dirty="0">
                <a:latin typeface="Arial" charset="0"/>
              </a:rPr>
              <a:t>“ (2022): Der </a:t>
            </a:r>
            <a:r>
              <a:rPr lang="en-US" sz="1000" dirty="0" err="1">
                <a:latin typeface="Arial" charset="0"/>
              </a:rPr>
              <a:t>neue</a:t>
            </a:r>
            <a:r>
              <a:rPr lang="en-US" sz="1000" dirty="0">
                <a:latin typeface="Arial" charset="0"/>
              </a:rPr>
              <a:t> DIIR </a:t>
            </a:r>
            <a:r>
              <a:rPr lang="en-US" sz="1000" dirty="0" err="1">
                <a:latin typeface="Arial" charset="0"/>
              </a:rPr>
              <a:t>Revisionsstandard</a:t>
            </a:r>
            <a:r>
              <a:rPr lang="en-US" sz="1000" dirty="0">
                <a:latin typeface="Arial" charset="0"/>
              </a:rPr>
              <a:t> Nr. 2 </a:t>
            </a:r>
            <a:r>
              <a:rPr lang="en-US" sz="1000" dirty="0" err="1">
                <a:latin typeface="Arial" charset="0"/>
              </a:rPr>
              <a:t>zur</a:t>
            </a:r>
            <a:r>
              <a:rPr lang="en-US" sz="1000" dirty="0">
                <a:latin typeface="Arial" charset="0"/>
              </a:rPr>
              <a:t> </a:t>
            </a:r>
            <a:r>
              <a:rPr lang="en-US" sz="1000" dirty="0" err="1">
                <a:latin typeface="Arial" charset="0"/>
              </a:rPr>
              <a:t>Prüfung</a:t>
            </a:r>
            <a:r>
              <a:rPr lang="en-US" sz="1000" dirty="0">
                <a:latin typeface="Arial" charset="0"/>
              </a:rPr>
              <a:t> des </a:t>
            </a:r>
            <a:r>
              <a:rPr lang="en-US" sz="1000" dirty="0" err="1">
                <a:latin typeface="Arial" charset="0"/>
              </a:rPr>
              <a:t>Risikomanagementsystems</a:t>
            </a:r>
            <a:r>
              <a:rPr lang="en-US" sz="1000" dirty="0">
                <a:latin typeface="Arial" charset="0"/>
              </a:rPr>
              <a:t>. </a:t>
            </a:r>
            <a:r>
              <a:rPr lang="en-US" sz="1000" dirty="0" err="1">
                <a:latin typeface="Arial" charset="0"/>
              </a:rPr>
              <a:t>Implikationen</a:t>
            </a:r>
            <a:r>
              <a:rPr lang="en-US" sz="1000" dirty="0">
                <a:latin typeface="Arial" charset="0"/>
              </a:rPr>
              <a:t> von FISG und </a:t>
            </a:r>
            <a:r>
              <a:rPr lang="en-US" sz="1000" dirty="0" err="1">
                <a:latin typeface="Arial" charset="0"/>
              </a:rPr>
              <a:t>StaRUG</a:t>
            </a:r>
            <a:r>
              <a:rPr lang="en-US" sz="1000" dirty="0">
                <a:latin typeface="Arial" charset="0"/>
              </a:rPr>
              <a:t> für die Interne Revision, </a:t>
            </a:r>
            <a:r>
              <a:rPr lang="en-US" sz="1000" dirty="0" err="1">
                <a:latin typeface="Arial" charset="0"/>
              </a:rPr>
              <a:t>erarbeitet</a:t>
            </a:r>
            <a:r>
              <a:rPr lang="en-US" sz="1000" dirty="0">
                <a:latin typeface="Arial" charset="0"/>
              </a:rPr>
              <a:t> von Bünis, M./Disch, O./Gleißner, W./Gutzmer, M./</a:t>
            </a:r>
            <a:r>
              <a:rPr lang="en-US" sz="1000" dirty="0" err="1">
                <a:latin typeface="Arial" charset="0"/>
              </a:rPr>
              <a:t>Hadaschik</a:t>
            </a:r>
            <a:r>
              <a:rPr lang="en-US" sz="1000" dirty="0">
                <a:latin typeface="Arial" charset="0"/>
              </a:rPr>
              <a:t>, M./Kempf, A./Kimpel, R., in: ZIR, Heft 3, S. 112-117.</a:t>
            </a:r>
          </a:p>
          <a:p>
            <a:pPr marL="180975" lvl="0" indent="-180975" defTabSz="981075" eaLnBrk="0" fontAlgn="base" hangingPunct="0">
              <a:spcBef>
                <a:spcPct val="0"/>
              </a:spcBef>
              <a:spcAft>
                <a:spcPts val="600"/>
              </a:spcAft>
              <a:buFontTx/>
              <a:buChar char="•"/>
              <a:defRPr/>
            </a:pPr>
            <a:r>
              <a:rPr lang="en-US" sz="1000" dirty="0">
                <a:latin typeface="Arial" charset="0"/>
              </a:rPr>
              <a:t>Dorfleitner, G./Gleißner, W. (2018): Valuing streams of risky cashflows with risk-value models, in: Journal of Risk, Vol. 20, No. 3 (February 2018), S. 1-27.</a:t>
            </a:r>
          </a:p>
          <a:p>
            <a:pPr marL="180975" lvl="0" indent="-180975" defTabSz="981075" eaLnBrk="0" fontAlgn="base" hangingPunct="0">
              <a:spcBef>
                <a:spcPct val="0"/>
              </a:spcBef>
              <a:spcAft>
                <a:spcPts val="600"/>
              </a:spcAft>
              <a:buFontTx/>
              <a:buChar char="•"/>
              <a:defRPr/>
            </a:pPr>
            <a:r>
              <a:rPr lang="de-DE" sz="1000" dirty="0">
                <a:latin typeface="Arial" charset="0"/>
              </a:rPr>
              <a:t>Eisbrenner, J./Gleißner, W. (2024): Moderne Unternehmensplanung bei Fraport AG. Risikoaggregation und Risikotragfähigkeitsanalyse in der Unternehmenspraxis, in: Controller Magazin, 49. Jg., Heft 5 (September/Oktober 2024), S. 40-45.</a:t>
            </a:r>
          </a:p>
          <a:p>
            <a:pPr marL="180975" lvl="0" indent="-180975" defTabSz="981075" eaLnBrk="0" fontAlgn="base" hangingPunct="0">
              <a:spcBef>
                <a:spcPct val="0"/>
              </a:spcBef>
              <a:spcAft>
                <a:spcPts val="600"/>
              </a:spcAft>
              <a:buFontTx/>
              <a:buChar char="•"/>
              <a:defRPr/>
            </a:pPr>
            <a:r>
              <a:rPr lang="de-DE" sz="1000" dirty="0">
                <a:latin typeface="Arial" charset="0"/>
              </a:rPr>
              <a:t>Exler, M./Gleißner, W./Obersteiner, R./Presber, R./</a:t>
            </a:r>
            <a:r>
              <a:rPr lang="de-DE" sz="1000" dirty="0" err="1">
                <a:latin typeface="Arial" charset="0"/>
              </a:rPr>
              <a:t>Redley</a:t>
            </a:r>
            <a:r>
              <a:rPr lang="de-DE" sz="1000" dirty="0">
                <a:latin typeface="Arial" charset="0"/>
              </a:rPr>
              <a:t>, R./Henning, W./Weyrather, </a:t>
            </a:r>
            <a:r>
              <a:rPr lang="de-DE" sz="1000" dirty="0" err="1">
                <a:latin typeface="Arial" charset="0"/>
              </a:rPr>
              <a:t>Ch</a:t>
            </a:r>
            <a:r>
              <a:rPr lang="de-DE" sz="1000" dirty="0">
                <a:latin typeface="Arial" charset="0"/>
              </a:rPr>
              <a:t>. (2023): Die neuen Grundsätze ordnungsgemäßer Planung. In der neuen Version </a:t>
            </a:r>
            <a:r>
              <a:rPr lang="de-DE" sz="1000" dirty="0" err="1">
                <a:latin typeface="Arial" charset="0"/>
              </a:rPr>
              <a:t>GoP</a:t>
            </a:r>
            <a:r>
              <a:rPr lang="de-DE" sz="1000" dirty="0">
                <a:latin typeface="Arial" charset="0"/>
              </a:rPr>
              <a:t> 3.0 von 2022, in: Controller Magazin, Heft 1 (Januar/Februar 2023), S. 74-78.</a:t>
            </a:r>
          </a:p>
          <a:p>
            <a:pPr marL="180975" lvl="0" indent="-180975" defTabSz="981075" eaLnBrk="0" fontAlgn="base" hangingPunct="0">
              <a:spcBef>
                <a:spcPct val="0"/>
              </a:spcBef>
              <a:spcAft>
                <a:spcPts val="600"/>
              </a:spcAft>
              <a:buFontTx/>
              <a:buChar char="•"/>
              <a:defRPr/>
            </a:pPr>
            <a:r>
              <a:rPr lang="de-DE" sz="1000" dirty="0">
                <a:latin typeface="Arial" charset="0"/>
              </a:rPr>
              <a:t>Franken, L./Gleißner, W./Schulte, J. (2020): Insolvenzrisiko und Berücksichtigung des Verschuldungsgrads bei der Bewertung von Unternehmen – Stand der Diskussion nach Veröffentlichung des IDW Praxishinweises 2/2018, in: Corporate Finance, Nr. 03-04 vom 30.03.2020, S. 84-96.</a:t>
            </a:r>
          </a:p>
          <a:p>
            <a:pPr marL="180975" lvl="0" indent="-180975" defTabSz="981075" eaLnBrk="0" fontAlgn="base" hangingPunct="0">
              <a:spcBef>
                <a:spcPct val="0"/>
              </a:spcBef>
              <a:spcAft>
                <a:spcPts val="600"/>
              </a:spcAft>
              <a:buFontTx/>
              <a:buChar char="•"/>
              <a:defRPr/>
            </a:pPr>
            <a:r>
              <a:rPr lang="de-DE" sz="1000" dirty="0">
                <a:latin typeface="Arial" charset="0"/>
              </a:rPr>
              <a:t>Giersberg, K.-W./Gleißner, W. (2025): Risikomanagement und Krisenmanagement: Eine Einordnung vor dem Hintergrund der gesetzlichen Anforderungen aus </a:t>
            </a:r>
            <a:r>
              <a:rPr lang="de-DE" sz="1000" dirty="0" err="1">
                <a:latin typeface="Arial" charset="0"/>
              </a:rPr>
              <a:t>StaRUG</a:t>
            </a:r>
            <a:r>
              <a:rPr lang="de-DE" sz="1000" dirty="0">
                <a:latin typeface="Arial" charset="0"/>
              </a:rPr>
              <a:t> und FISG, in: ZCG, Heft 1/25, S. 5-9. </a:t>
            </a:r>
          </a:p>
          <a:p>
            <a:pPr marL="180975" lvl="0" indent="-180975" defTabSz="981075" eaLnBrk="0" fontAlgn="base" hangingPunct="0">
              <a:spcBef>
                <a:spcPct val="0"/>
              </a:spcBef>
              <a:spcAft>
                <a:spcPts val="600"/>
              </a:spcAft>
              <a:buFontTx/>
              <a:buChar char="•"/>
              <a:defRPr/>
            </a:pPr>
            <a:r>
              <a:rPr lang="de-DE" sz="1000" dirty="0">
                <a:latin typeface="Arial" charset="0"/>
              </a:rPr>
              <a:t>Gleißner, W. (2000): Risikopolitik und Strategische Unternehmensführung, in: Der Betrieb, 33/2000, S. 1625 – 1629.</a:t>
            </a:r>
          </a:p>
          <a:p>
            <a:pPr marL="180975" lvl="0" indent="-180975" defTabSz="981075" eaLnBrk="0" fontAlgn="base" hangingPunct="0">
              <a:spcBef>
                <a:spcPct val="0"/>
              </a:spcBef>
              <a:spcAft>
                <a:spcPts val="600"/>
              </a:spcAft>
              <a:buFontTx/>
              <a:buChar char="•"/>
              <a:defRPr/>
            </a:pPr>
            <a:r>
              <a:rPr lang="de-DE" sz="1000" dirty="0">
                <a:latin typeface="Arial" charset="0"/>
              </a:rPr>
              <a:t>Gleißner, W. (2005): Kapitalkosten: Der Schwachpunkt bei der Unternehmensbewertung und im wertorientierten Management, in: Finanz Betrieb, 4/2005, S. 217-229.</a:t>
            </a:r>
          </a:p>
          <a:p>
            <a:pPr marL="180975" lvl="0" indent="-180975" defTabSz="981075" eaLnBrk="0" fontAlgn="base" hangingPunct="0">
              <a:spcBef>
                <a:spcPct val="0"/>
              </a:spcBef>
              <a:spcAft>
                <a:spcPts val="600"/>
              </a:spcAft>
              <a:buFontTx/>
              <a:buChar char="•"/>
              <a:defRPr/>
            </a:pPr>
            <a:r>
              <a:rPr lang="de-DE" sz="1000" dirty="0">
                <a:latin typeface="Arial" charset="0"/>
              </a:rPr>
              <a:t>Gleißner, W. (2011): Wertorientierte Unternehmensführung und risikogerechte Kapitalkosten: Risikoanalyse statt Kapitalmarktdaten als Informationsgrundlage, in: Controlling, 3/2011, S. 165-171.</a:t>
            </a:r>
          </a:p>
          <a:p>
            <a:pPr marL="180975" lvl="0" indent="-180975" defTabSz="981075" eaLnBrk="0" fontAlgn="base" hangingPunct="0">
              <a:spcBef>
                <a:spcPct val="0"/>
              </a:spcBef>
              <a:spcAft>
                <a:spcPts val="600"/>
              </a:spcAft>
              <a:buFontTx/>
              <a:buChar char="•"/>
              <a:defRPr/>
            </a:pPr>
            <a:r>
              <a:rPr lang="de-DE" sz="1000" dirty="0">
                <a:latin typeface="Arial" charset="0"/>
              </a:rPr>
              <a:t>Gleißner, W. (2011): Risikoanalyse und Replikation für Unternehmensbewertung und wertorientierte Unternehmenssteuerung, in: </a:t>
            </a:r>
            <a:r>
              <a:rPr lang="de-DE" sz="1000" dirty="0" err="1">
                <a:latin typeface="Arial" charset="0"/>
              </a:rPr>
              <a:t>WiSt</a:t>
            </a:r>
            <a:r>
              <a:rPr lang="de-DE" sz="1000" dirty="0">
                <a:latin typeface="Arial" charset="0"/>
              </a:rPr>
              <a:t>, Heft 7/11, S. 345–352.</a:t>
            </a:r>
          </a:p>
        </p:txBody>
      </p:sp>
      <p:sp>
        <p:nvSpPr>
          <p:cNvPr id="4" name="Rechteck 3"/>
          <p:cNvSpPr/>
          <p:nvPr/>
        </p:nvSpPr>
        <p:spPr>
          <a:xfrm>
            <a:off x="6609184" y="116632"/>
            <a:ext cx="3124572" cy="400110"/>
          </a:xfrm>
          <a:prstGeom prst="rect">
            <a:avLst/>
          </a:prstGeom>
          <a:solidFill>
            <a:schemeClr val="tx2"/>
          </a:solidFill>
        </p:spPr>
        <p:txBody>
          <a:bodyPr wrap="square">
            <a:spAutoFit/>
          </a:bodyPr>
          <a:lstStyle/>
          <a:p>
            <a:pPr marL="84138" lvl="0" indent="-84138" defTabSz="981075">
              <a:spcBef>
                <a:spcPct val="0"/>
              </a:spcBef>
              <a:spcAft>
                <a:spcPts val="600"/>
              </a:spcAft>
            </a:pPr>
            <a:r>
              <a:rPr kumimoji="0" lang="de-DE" sz="1000" b="1" dirty="0">
                <a:solidFill>
                  <a:schemeClr val="tx1">
                    <a:lumMod val="50000"/>
                  </a:schemeClr>
                </a:solidFill>
                <a:sym typeface="Wingdings" pitchFamily="2" charset="2"/>
              </a:rPr>
              <a:t>Download unter: </a:t>
            </a:r>
            <a:r>
              <a:rPr kumimoji="0" lang="de-DE" sz="1000" b="1" dirty="0">
                <a:solidFill>
                  <a:schemeClr val="tx1">
                    <a:lumMod val="50000"/>
                  </a:schemeClr>
                </a:solidFill>
                <a:sym typeface="Wingdings" pitchFamily="2" charset="2"/>
                <a:hlinkClick r:id="rId3"/>
              </a:rPr>
              <a:t>http://www.werner-gleissner.de</a:t>
            </a:r>
            <a:r>
              <a:rPr kumimoji="0" lang="de-DE" sz="1000" b="1" dirty="0">
                <a:solidFill>
                  <a:schemeClr val="tx1">
                    <a:lumMod val="50000"/>
                  </a:schemeClr>
                </a:solidFill>
                <a:sym typeface="Wingdings" pitchFamily="2" charset="2"/>
              </a:rPr>
              <a:t> oder  </a:t>
            </a:r>
            <a:r>
              <a:rPr lang="de-DE" sz="1000" b="1" dirty="0">
                <a:solidFill>
                  <a:schemeClr val="tx1">
                    <a:lumMod val="50000"/>
                  </a:schemeClr>
                </a:solidFill>
                <a:sym typeface="Wingdings" pitchFamily="2" charset="2"/>
                <a:hlinkClick r:id="rId4"/>
              </a:rPr>
              <a:t>www.FutureValue.de</a:t>
            </a:r>
            <a:endParaRPr kumimoji="0" lang="de-DE" sz="1000" dirty="0">
              <a:solidFill>
                <a:schemeClr val="tx1">
                  <a:lumMod val="50000"/>
                </a:schemeClr>
              </a:solidFill>
              <a:sym typeface="Wingdings" pitchFamily="2" charset="2"/>
            </a:endParaRPr>
          </a:p>
        </p:txBody>
      </p:sp>
    </p:spTree>
    <p:extLst>
      <p:ext uri="{BB962C8B-B14F-4D97-AF65-F5344CB8AC3E}">
        <p14:creationId xmlns:p14="http://schemas.microsoft.com/office/powerpoint/2010/main" val="1476829055"/>
      </p:ext>
    </p:extLst>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000" y="144000"/>
            <a:ext cx="8640000" cy="648000"/>
          </a:xfrm>
        </p:spPr>
        <p:txBody>
          <a:bodyPr/>
          <a:lstStyle/>
          <a:p>
            <a:r>
              <a:rPr lang="de-DE" dirty="0"/>
              <a:t>Weiterführende Literatur (2 von 5)</a:t>
            </a:r>
          </a:p>
        </p:txBody>
      </p:sp>
      <p:sp>
        <p:nvSpPr>
          <p:cNvPr id="3" name="Rechteck 2"/>
          <p:cNvSpPr/>
          <p:nvPr/>
        </p:nvSpPr>
        <p:spPr>
          <a:xfrm>
            <a:off x="485337" y="676895"/>
            <a:ext cx="9001000" cy="5632311"/>
          </a:xfrm>
          <a:prstGeom prst="rect">
            <a:avLst/>
          </a:prstGeom>
        </p:spPr>
        <p:txBody>
          <a:bodyPr wrap="square">
            <a:spAutoFit/>
          </a:bodyPr>
          <a:lstStyle/>
          <a:p>
            <a:pPr lvl="0" defTabSz="981075" eaLnBrk="0" fontAlgn="base" hangingPunct="0">
              <a:spcBef>
                <a:spcPct val="0"/>
              </a:spcBef>
              <a:spcAft>
                <a:spcPts val="600"/>
              </a:spcAft>
            </a:pPr>
            <a:r>
              <a:rPr lang="de-DE" sz="1000" b="1" u="sng" dirty="0">
                <a:latin typeface="Arial" charset="0"/>
              </a:rPr>
              <a:t>Für allgemeine methodische Erläuterungen empfehlen wir Ihnen die nachfolgenden Fachartikel:</a:t>
            </a:r>
          </a:p>
          <a:p>
            <a:pPr marL="180975" indent="-180975" defTabSz="981075" eaLnBrk="0" fontAlgn="base" hangingPunct="0">
              <a:spcBef>
                <a:spcPct val="0"/>
              </a:spcBef>
              <a:spcAft>
                <a:spcPts val="600"/>
              </a:spcAft>
              <a:buFontTx/>
              <a:buChar char="•"/>
              <a:defRPr/>
            </a:pPr>
            <a:r>
              <a:rPr lang="de-DE" sz="1000" dirty="0">
                <a:latin typeface="Arial" charset="0"/>
              </a:rPr>
              <a:t>Gleißner, W. (2013): Die risikogerechte Bewertung alternativer Unternehmensstrategien: ein Fallbeispiel jenseits CAPM, in: </a:t>
            </a:r>
            <a:r>
              <a:rPr lang="de-DE" sz="1000" dirty="0" err="1">
                <a:latin typeface="Arial" charset="0"/>
              </a:rPr>
              <a:t>BewertungsPraktiker</a:t>
            </a:r>
            <a:r>
              <a:rPr lang="de-DE" sz="1000" dirty="0">
                <a:latin typeface="Arial" charset="0"/>
              </a:rPr>
              <a:t> 3/2013, S. 82-89.</a:t>
            </a:r>
          </a:p>
          <a:p>
            <a:pPr marL="180975" indent="-180975" defTabSz="981075" eaLnBrk="0" fontAlgn="base" hangingPunct="0">
              <a:spcBef>
                <a:spcPct val="0"/>
              </a:spcBef>
              <a:spcAft>
                <a:spcPts val="600"/>
              </a:spcAft>
              <a:buFontTx/>
              <a:buChar char="•"/>
              <a:defRPr/>
            </a:pPr>
            <a:r>
              <a:rPr lang="de-DE" sz="1000" dirty="0">
                <a:latin typeface="Arial" charset="0"/>
              </a:rPr>
              <a:t>Gleißner, W. (2014): Kapitalmarktorientierte Unternehmensbewertung: Erkenntnisse der empirischen Kapitalmarktforschung und alternative Bewertungsmethoden, in: </a:t>
            </a:r>
            <a:r>
              <a:rPr lang="de-DE" sz="1000" dirty="0" err="1">
                <a:latin typeface="Arial" charset="0"/>
              </a:rPr>
              <a:t>Corprate</a:t>
            </a:r>
            <a:r>
              <a:rPr lang="de-DE" sz="1000" dirty="0">
                <a:latin typeface="Arial" charset="0"/>
              </a:rPr>
              <a:t> Finance 4/2014, S. 151-167.</a:t>
            </a:r>
          </a:p>
          <a:p>
            <a:pPr marL="180975" indent="-180975" defTabSz="981075" eaLnBrk="0" fontAlgn="base" hangingPunct="0">
              <a:spcBef>
                <a:spcPct val="0"/>
              </a:spcBef>
              <a:spcAft>
                <a:spcPts val="600"/>
              </a:spcAft>
              <a:buFontTx/>
              <a:buChar char="•"/>
              <a:defRPr/>
            </a:pPr>
            <a:r>
              <a:rPr lang="de-DE" sz="1000" dirty="0">
                <a:latin typeface="Arial" charset="0"/>
              </a:rPr>
              <a:t>Gleißner, W. (2015): Börsenkurs und "wahrer Wert" in Abfindungsfällen – Aktien- versus Unternehmensbewertung, Anwendbarkeit des CAPM und Ertragsrisiko, in: </a:t>
            </a:r>
            <a:r>
              <a:rPr lang="de-DE" sz="1000" dirty="0" err="1">
                <a:latin typeface="Arial" charset="0"/>
              </a:rPr>
              <a:t>WPg</a:t>
            </a:r>
            <a:r>
              <a:rPr lang="de-DE" sz="1000" dirty="0">
                <a:latin typeface="Arial" charset="0"/>
              </a:rPr>
              <a:t>, 2/2015, S. 72 – 80.</a:t>
            </a:r>
          </a:p>
          <a:p>
            <a:pPr marL="180975" indent="-180975" defTabSz="981075" eaLnBrk="0" fontAlgn="base" hangingPunct="0">
              <a:spcBef>
                <a:spcPct val="0"/>
              </a:spcBef>
              <a:spcAft>
                <a:spcPts val="600"/>
              </a:spcAft>
              <a:buFontTx/>
              <a:buChar char="•"/>
              <a:defRPr/>
            </a:pPr>
            <a:r>
              <a:rPr lang="de-DE" sz="1000" dirty="0"/>
              <a:t>Gleißner, W. (2015): Controlling und Risikoanalyse bei der Vorbereitung von Top-Management-Entscheidungen – Von der Optimierung der Risikobewältigungsmaßnahmen zur  Beurteilung des Ertrag-Risiko-Profils aller Maßnahmen, in: Controller Magazin, 4/2015, S. 4–12 </a:t>
            </a:r>
          </a:p>
          <a:p>
            <a:pPr marL="180975" indent="-180975" defTabSz="981075" eaLnBrk="0" fontAlgn="base" hangingPunct="0">
              <a:spcBef>
                <a:spcPct val="0"/>
              </a:spcBef>
              <a:spcAft>
                <a:spcPts val="600"/>
              </a:spcAft>
              <a:buFontTx/>
              <a:buChar char="•"/>
              <a:defRPr/>
            </a:pPr>
            <a:r>
              <a:rPr lang="de-DE" sz="1000" dirty="0"/>
              <a:t>Gleißner, W. (2015): Ermittlung eines objektivierten Unternehmenswerts von KMU – Anregungen unter besonderer Berücksichtigung von Rating und Insolvenzwahrscheinlichkeit, in: </a:t>
            </a:r>
            <a:r>
              <a:rPr lang="de-DE" sz="1000" dirty="0" err="1"/>
              <a:t>WPg</a:t>
            </a:r>
            <a:r>
              <a:rPr lang="de-DE" sz="1000" dirty="0"/>
              <a:t>, 17/2015, S. 908-919.</a:t>
            </a:r>
          </a:p>
          <a:p>
            <a:pPr marL="180975" indent="-180975" defTabSz="981075" eaLnBrk="0" fontAlgn="base" hangingPunct="0">
              <a:spcBef>
                <a:spcPct val="0"/>
              </a:spcBef>
              <a:spcAft>
                <a:spcPts val="600"/>
              </a:spcAft>
              <a:buFontTx/>
              <a:buChar char="•"/>
              <a:defRPr/>
            </a:pPr>
            <a:r>
              <a:rPr lang="de-DE" sz="1000" dirty="0"/>
              <a:t>Gleißner, W. (2017): Controlling und Risikoanalyse bei der Vorbereitung von Top-Management-Entscheidungen, in: Gleißner, W./Klein, A. (2017): Risikomanagement und Controlling, 2. Aufl., Haufe-Lexware, München 2017, S. 129 – 151.</a:t>
            </a:r>
            <a:endParaRPr lang="de-DE" sz="1000" dirty="0">
              <a:latin typeface="Arial" charset="0"/>
            </a:endParaRPr>
          </a:p>
          <a:p>
            <a:pPr marL="180975" indent="-180975" defTabSz="981075" eaLnBrk="0" fontAlgn="base" hangingPunct="0">
              <a:spcBef>
                <a:spcPct val="0"/>
              </a:spcBef>
              <a:spcAft>
                <a:spcPts val="600"/>
              </a:spcAft>
              <a:buFontTx/>
              <a:buChar char="•"/>
              <a:defRPr/>
            </a:pPr>
            <a:r>
              <a:rPr lang="de-DE" sz="1000" dirty="0"/>
              <a:t>Gleißner, W. (2017): Risikoanalyse, Risikoquantifizierung und Risikoaggregation, in: </a:t>
            </a:r>
            <a:r>
              <a:rPr lang="de-DE" sz="1000" dirty="0" err="1"/>
              <a:t>WiSt</a:t>
            </a:r>
            <a:r>
              <a:rPr lang="de-DE" sz="1000" dirty="0"/>
              <a:t>, Heft 9, 2017, S. 4-11. </a:t>
            </a:r>
          </a:p>
          <a:p>
            <a:pPr marL="180975" indent="-180975" defTabSz="981075" eaLnBrk="0" fontAlgn="base" hangingPunct="0">
              <a:spcBef>
                <a:spcPct val="0"/>
              </a:spcBef>
              <a:spcAft>
                <a:spcPts val="600"/>
              </a:spcAft>
              <a:buFontTx/>
              <a:buChar char="•"/>
              <a:defRPr/>
            </a:pPr>
            <a:r>
              <a:rPr lang="de-DE" sz="1000" dirty="0">
                <a:latin typeface="Arial" charset="0"/>
              </a:rPr>
              <a:t>Gleißner, W. (2018): Risikomanagement 20 Jahre nach KonTraG: Auf dem Weg zum entscheidungsorientierten Risikomanagement, in: Der Betrieb vom 16.11.2018, Heft 46, S. 2769-2774.</a:t>
            </a:r>
          </a:p>
          <a:p>
            <a:pPr marL="180975" indent="-180975" defTabSz="981075" eaLnBrk="0" fontAlgn="base" hangingPunct="0">
              <a:spcBef>
                <a:spcPct val="0"/>
              </a:spcBef>
              <a:spcAft>
                <a:spcPts val="600"/>
              </a:spcAft>
              <a:buFontTx/>
              <a:buChar char="•"/>
              <a:defRPr/>
            </a:pPr>
            <a:r>
              <a:rPr lang="en-US" sz="1000" dirty="0"/>
              <a:t>Gleißner, W. (2019): Cost of capital and probability of default in value-based risk management, in: Management Research Review (MRR), Vol. 42, No. 11, S. 1243-1258. </a:t>
            </a:r>
            <a:endParaRPr lang="de-DE" sz="1000" dirty="0"/>
          </a:p>
          <a:p>
            <a:pPr marL="180975" indent="-180975" defTabSz="981075" eaLnBrk="0" fontAlgn="base" hangingPunct="0">
              <a:spcBef>
                <a:spcPct val="0"/>
              </a:spcBef>
              <a:spcAft>
                <a:spcPts val="600"/>
              </a:spcAft>
              <a:buFontTx/>
              <a:buChar char="•"/>
              <a:defRPr/>
            </a:pPr>
            <a:r>
              <a:rPr lang="de-DE" sz="1000" dirty="0"/>
              <a:t>Gleißner, W. (2019): Risikoanalyse: Ein strukturierter Leitfaden zur Risikoquantifizierung (Teil 2), in: Controller Magazin, Heft 3, Mai/Juni 2019, S. 31-35.</a:t>
            </a:r>
          </a:p>
          <a:p>
            <a:pPr marL="180975" indent="-180975" defTabSz="981075" eaLnBrk="0" fontAlgn="base" hangingPunct="0">
              <a:spcBef>
                <a:spcPct val="0"/>
              </a:spcBef>
              <a:spcAft>
                <a:spcPts val="600"/>
              </a:spcAft>
              <a:buFontTx/>
              <a:buChar char="•"/>
              <a:defRPr/>
            </a:pPr>
            <a:r>
              <a:rPr lang="de-DE" sz="1000" dirty="0">
                <a:solidFill>
                  <a:schemeClr val="tx1">
                    <a:lumMod val="75000"/>
                  </a:schemeClr>
                </a:solidFill>
              </a:rPr>
              <a:t>Gleißner, W. (2019): The real </a:t>
            </a:r>
            <a:r>
              <a:rPr lang="de-DE" sz="1000" dirty="0" err="1">
                <a:solidFill>
                  <a:schemeClr val="tx1">
                    <a:lumMod val="75000"/>
                  </a:schemeClr>
                </a:solidFill>
              </a:rPr>
              <a:t>dark</a:t>
            </a:r>
            <a:r>
              <a:rPr lang="de-DE" sz="1000" dirty="0">
                <a:solidFill>
                  <a:schemeClr val="tx1">
                    <a:lumMod val="75000"/>
                  </a:schemeClr>
                </a:solidFill>
              </a:rPr>
              <a:t> </a:t>
            </a:r>
            <a:r>
              <a:rPr lang="de-DE" sz="1000" dirty="0" err="1">
                <a:solidFill>
                  <a:schemeClr val="tx1">
                    <a:lumMod val="75000"/>
                  </a:schemeClr>
                </a:solidFill>
              </a:rPr>
              <a:t>side</a:t>
            </a:r>
            <a:r>
              <a:rPr lang="de-DE" sz="1000" dirty="0">
                <a:solidFill>
                  <a:schemeClr val="tx1">
                    <a:lumMod val="75000"/>
                  </a:schemeClr>
                </a:solidFill>
              </a:rPr>
              <a:t> </a:t>
            </a:r>
            <a:r>
              <a:rPr lang="de-DE" sz="1000" dirty="0" err="1">
                <a:solidFill>
                  <a:schemeClr val="tx1">
                    <a:lumMod val="75000"/>
                  </a:schemeClr>
                </a:solidFill>
              </a:rPr>
              <a:t>of</a:t>
            </a:r>
            <a:r>
              <a:rPr lang="de-DE" sz="1000" dirty="0">
                <a:solidFill>
                  <a:schemeClr val="tx1">
                    <a:lumMod val="75000"/>
                  </a:schemeClr>
                </a:solidFill>
              </a:rPr>
              <a:t> </a:t>
            </a:r>
            <a:r>
              <a:rPr lang="de-DE" sz="1000" dirty="0" err="1">
                <a:solidFill>
                  <a:schemeClr val="tx1">
                    <a:lumMod val="75000"/>
                  </a:schemeClr>
                </a:solidFill>
              </a:rPr>
              <a:t>Valuation</a:t>
            </a:r>
            <a:r>
              <a:rPr lang="de-DE" sz="1000" dirty="0">
                <a:solidFill>
                  <a:schemeClr val="tx1">
                    <a:lumMod val="75000"/>
                  </a:schemeClr>
                </a:solidFill>
              </a:rPr>
              <a:t>. Ertragsrisiken und Insolvenzrisiken, in: BOARD, Heft  6/2019, S. 215-219. </a:t>
            </a:r>
            <a:endParaRPr lang="de-DE" sz="1000" dirty="0"/>
          </a:p>
          <a:p>
            <a:pPr marL="180975" indent="-180975" defTabSz="981075" eaLnBrk="0" fontAlgn="base" hangingPunct="0">
              <a:spcBef>
                <a:spcPct val="0"/>
              </a:spcBef>
              <a:spcAft>
                <a:spcPts val="600"/>
              </a:spcAft>
              <a:buFontTx/>
              <a:buChar char="•"/>
              <a:defRPr/>
            </a:pPr>
            <a:r>
              <a:rPr lang="de-DE" sz="1000" dirty="0"/>
              <a:t>Gleißner, W. (2020): Risikoanalyse und moderne Unternehmensbewertungsverfahren als Alternative zum CAPM, in: Controlling, 32. Jg., Heft 1/2020, S. 35-37.  </a:t>
            </a:r>
          </a:p>
          <a:p>
            <a:pPr marL="180975" indent="-180975" defTabSz="981075" eaLnBrk="0" fontAlgn="base" hangingPunct="0">
              <a:spcBef>
                <a:spcPct val="0"/>
              </a:spcBef>
              <a:spcAft>
                <a:spcPts val="600"/>
              </a:spcAft>
              <a:buFontTx/>
              <a:buChar char="•"/>
              <a:defRPr/>
            </a:pPr>
            <a:r>
              <a:rPr lang="de-DE" sz="1000" dirty="0" err="1"/>
              <a:t>Gleißner</a:t>
            </a:r>
            <a:r>
              <a:rPr lang="de-DE" sz="1000" dirty="0"/>
              <a:t>, W. (2020): Editorial: Controlling und Risikomanagement in der Corona-Krise: </a:t>
            </a:r>
            <a:r>
              <a:rPr lang="de-DE" sz="1000" dirty="0" err="1"/>
              <a:t>Lessons</a:t>
            </a:r>
            <a:r>
              <a:rPr lang="de-DE" sz="1000" dirty="0"/>
              <a:t> </a:t>
            </a:r>
            <a:r>
              <a:rPr lang="de-DE" sz="1000" dirty="0" err="1"/>
              <a:t>Learned</a:t>
            </a:r>
            <a:r>
              <a:rPr lang="de-DE" sz="1000" dirty="0"/>
              <a:t> (oder noch nicht?), in: Controller Magazin, Heft 4, Juli/August 2020, S. 101-102.</a:t>
            </a:r>
          </a:p>
          <a:p>
            <a:pPr marL="180975" indent="-180975" defTabSz="981075" eaLnBrk="0" fontAlgn="base" hangingPunct="0">
              <a:spcBef>
                <a:spcPct val="0"/>
              </a:spcBef>
              <a:spcAft>
                <a:spcPts val="600"/>
              </a:spcAft>
              <a:buFontTx/>
              <a:buChar char="•"/>
              <a:defRPr/>
            </a:pPr>
            <a:r>
              <a:rPr lang="de-DE" sz="1000" dirty="0" err="1"/>
              <a:t>Gleißner</a:t>
            </a:r>
            <a:r>
              <a:rPr lang="de-DE" sz="1000" dirty="0"/>
              <a:t>, W. (2020): Unternehmensstrategie und strategische Positionierung im Zeitalter der Digitalisierung, in: Controller Magazin, Heft 1/2020, S. 4-13.</a:t>
            </a:r>
          </a:p>
          <a:p>
            <a:pPr marL="180975" indent="-180975" defTabSz="981075" eaLnBrk="0" fontAlgn="base" hangingPunct="0">
              <a:spcBef>
                <a:spcPct val="0"/>
              </a:spcBef>
              <a:spcAft>
                <a:spcPts val="600"/>
              </a:spcAft>
              <a:buFontTx/>
              <a:buChar char="•"/>
              <a:defRPr/>
            </a:pPr>
            <a:r>
              <a:rPr lang="de-DE" sz="1000" dirty="0" err="1"/>
              <a:t>Gleißner</a:t>
            </a:r>
            <a:r>
              <a:rPr lang="de-DE" sz="1000" dirty="0"/>
              <a:t>, W. (2020): Integratives Risikomanagement. Schnittstellen zu Controlling, Compliance und Interner Revision, in: Controlling, 32. Jg., Heft 4/2020, S. 23-29.</a:t>
            </a:r>
          </a:p>
          <a:p>
            <a:pPr marL="180975" indent="-180975" defTabSz="981075" eaLnBrk="0" fontAlgn="base" hangingPunct="0">
              <a:spcBef>
                <a:spcPct val="0"/>
              </a:spcBef>
              <a:spcAft>
                <a:spcPts val="600"/>
              </a:spcAft>
              <a:buFontTx/>
              <a:buChar char="•"/>
              <a:defRPr/>
            </a:pPr>
            <a:r>
              <a:rPr lang="de-DE" sz="1000" dirty="0" err="1"/>
              <a:t>Gleißner</a:t>
            </a:r>
            <a:r>
              <a:rPr lang="de-DE" sz="1000" dirty="0"/>
              <a:t>, W. (2020): Risikomanagement: Gegenwart und Zukunft, in: </a:t>
            </a:r>
            <a:r>
              <a:rPr lang="de-DE" sz="1000" dirty="0" err="1"/>
              <a:t>REthinking</a:t>
            </a:r>
            <a:r>
              <a:rPr lang="de-DE" sz="1000" dirty="0"/>
              <a:t> Finance, Heft 4 (August 2020), S. 24-28.</a:t>
            </a:r>
          </a:p>
        </p:txBody>
      </p:sp>
      <p:sp>
        <p:nvSpPr>
          <p:cNvPr id="5" name="Rechteck 4">
            <a:extLst>
              <a:ext uri="{FF2B5EF4-FFF2-40B4-BE49-F238E27FC236}">
                <a16:creationId xmlns:a16="http://schemas.microsoft.com/office/drawing/2014/main" id="{829CD7AB-1ACC-45A3-C0BA-E518251FED6F}"/>
              </a:ext>
            </a:extLst>
          </p:cNvPr>
          <p:cNvSpPr/>
          <p:nvPr/>
        </p:nvSpPr>
        <p:spPr>
          <a:xfrm>
            <a:off x="6609184" y="116632"/>
            <a:ext cx="3124572" cy="400110"/>
          </a:xfrm>
          <a:prstGeom prst="rect">
            <a:avLst/>
          </a:prstGeom>
          <a:solidFill>
            <a:schemeClr val="tx2"/>
          </a:solidFill>
        </p:spPr>
        <p:txBody>
          <a:bodyPr wrap="square">
            <a:spAutoFit/>
          </a:bodyPr>
          <a:lstStyle/>
          <a:p>
            <a:pPr marL="84138" lvl="0" indent="-84138" defTabSz="981075">
              <a:spcBef>
                <a:spcPct val="0"/>
              </a:spcBef>
              <a:spcAft>
                <a:spcPts val="600"/>
              </a:spcAft>
            </a:pPr>
            <a:r>
              <a:rPr kumimoji="0" lang="de-DE" sz="1000" b="1" dirty="0">
                <a:solidFill>
                  <a:schemeClr val="tx1">
                    <a:lumMod val="50000"/>
                  </a:schemeClr>
                </a:solidFill>
                <a:sym typeface="Wingdings" pitchFamily="2" charset="2"/>
              </a:rPr>
              <a:t>Download unter: </a:t>
            </a:r>
            <a:r>
              <a:rPr kumimoji="0" lang="de-DE" sz="1000" b="1" dirty="0">
                <a:solidFill>
                  <a:schemeClr val="tx1">
                    <a:lumMod val="50000"/>
                  </a:schemeClr>
                </a:solidFill>
                <a:sym typeface="Wingdings" pitchFamily="2" charset="2"/>
                <a:hlinkClick r:id="rId3"/>
              </a:rPr>
              <a:t>http://www.werner-gleissner.de</a:t>
            </a:r>
            <a:r>
              <a:rPr kumimoji="0" lang="de-DE" sz="1000" b="1" dirty="0">
                <a:solidFill>
                  <a:schemeClr val="tx1">
                    <a:lumMod val="50000"/>
                  </a:schemeClr>
                </a:solidFill>
                <a:sym typeface="Wingdings" pitchFamily="2" charset="2"/>
              </a:rPr>
              <a:t> oder  </a:t>
            </a:r>
            <a:r>
              <a:rPr lang="de-DE" sz="1000" b="1" dirty="0">
                <a:solidFill>
                  <a:schemeClr val="tx1">
                    <a:lumMod val="50000"/>
                  </a:schemeClr>
                </a:solidFill>
                <a:sym typeface="Wingdings" pitchFamily="2" charset="2"/>
                <a:hlinkClick r:id="rId4"/>
              </a:rPr>
              <a:t>www.FutureValue.de</a:t>
            </a:r>
            <a:endParaRPr kumimoji="0" lang="de-DE" sz="1000" dirty="0">
              <a:solidFill>
                <a:schemeClr val="tx1">
                  <a:lumMod val="50000"/>
                </a:schemeClr>
              </a:solidFill>
              <a:sym typeface="Wingdings" pitchFamily="2" charset="2"/>
            </a:endParaRPr>
          </a:p>
        </p:txBody>
      </p:sp>
    </p:spTree>
    <p:extLst>
      <p:ext uri="{BB962C8B-B14F-4D97-AF65-F5344CB8AC3E}">
        <p14:creationId xmlns:p14="http://schemas.microsoft.com/office/powerpoint/2010/main" val="1698132616"/>
      </p:ext>
    </p:extLst>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000" y="144000"/>
            <a:ext cx="8640000" cy="648000"/>
          </a:xfrm>
        </p:spPr>
        <p:txBody>
          <a:bodyPr/>
          <a:lstStyle/>
          <a:p>
            <a:r>
              <a:rPr lang="de-DE" dirty="0"/>
              <a:t>Weiterführende Literatur (3 von 5)</a:t>
            </a:r>
          </a:p>
        </p:txBody>
      </p:sp>
      <p:sp>
        <p:nvSpPr>
          <p:cNvPr id="3" name="Rechteck 2"/>
          <p:cNvSpPr/>
          <p:nvPr/>
        </p:nvSpPr>
        <p:spPr>
          <a:xfrm>
            <a:off x="485337" y="676895"/>
            <a:ext cx="9001000" cy="5940088"/>
          </a:xfrm>
          <a:prstGeom prst="rect">
            <a:avLst/>
          </a:prstGeom>
        </p:spPr>
        <p:txBody>
          <a:bodyPr wrap="square">
            <a:spAutoFit/>
          </a:bodyPr>
          <a:lstStyle/>
          <a:p>
            <a:pPr lvl="0" defTabSz="981075" eaLnBrk="0" fontAlgn="base" hangingPunct="0">
              <a:spcBef>
                <a:spcPct val="0"/>
              </a:spcBef>
              <a:spcAft>
                <a:spcPts val="600"/>
              </a:spcAft>
            </a:pPr>
            <a:r>
              <a:rPr lang="de-DE" sz="1000" b="1" u="sng" dirty="0">
                <a:latin typeface="Arial" charset="0"/>
              </a:rPr>
              <a:t>Für allgemeine methodische Erläuterungen empfehlen wir Ihnen die nachfolgenden Fachartikel:</a:t>
            </a:r>
          </a:p>
          <a:p>
            <a:pPr marL="180975" indent="-180975" defTabSz="981075" eaLnBrk="0" fontAlgn="base" hangingPunct="0">
              <a:spcBef>
                <a:spcPct val="0"/>
              </a:spcBef>
              <a:spcAft>
                <a:spcPts val="600"/>
              </a:spcAft>
              <a:buFontTx/>
              <a:buChar char="•"/>
              <a:defRPr/>
            </a:pPr>
            <a:r>
              <a:rPr lang="de-DE" sz="1000" dirty="0"/>
              <a:t>Gleißner, W. (2020): </a:t>
            </a:r>
            <a:r>
              <a:rPr lang="de-DE" sz="1000" dirty="0" err="1"/>
              <a:t>Lessons</a:t>
            </a:r>
            <a:r>
              <a:rPr lang="de-DE" sz="1000" dirty="0"/>
              <a:t> </a:t>
            </a:r>
            <a:r>
              <a:rPr lang="de-DE" sz="1000" dirty="0" err="1"/>
              <a:t>learned</a:t>
            </a:r>
            <a:r>
              <a:rPr lang="de-DE" sz="1000" dirty="0"/>
              <a:t> der Corona-Krise. Schwarze Schwäne, Resilienz und robuste Unternehmen, in: CFO aktuell, 14. Jg., Heft 6, S. 234-238.</a:t>
            </a:r>
          </a:p>
          <a:p>
            <a:pPr marL="180975" indent="-180975" defTabSz="981075" eaLnBrk="0" fontAlgn="base" hangingPunct="0">
              <a:spcBef>
                <a:spcPct val="0"/>
              </a:spcBef>
              <a:spcAft>
                <a:spcPts val="600"/>
              </a:spcAft>
              <a:buFontTx/>
              <a:buChar char="•"/>
              <a:defRPr/>
            </a:pPr>
            <a:r>
              <a:rPr lang="de-DE" sz="1000" dirty="0"/>
              <a:t>Gleißner, W. (2020): Risikoblindheit. Facetten, Ursachen, Auswirkungen und Gegenmaßnahmen, in: Zeitschrift für Risikomanagement (</a:t>
            </a:r>
            <a:r>
              <a:rPr lang="de-DE" sz="1000" dirty="0" err="1"/>
              <a:t>ZfRM</a:t>
            </a:r>
            <a:r>
              <a:rPr lang="de-DE" sz="1000" dirty="0"/>
              <a:t>), 1. Jg., Heft 1.20, S. 10-14.</a:t>
            </a:r>
          </a:p>
          <a:p>
            <a:pPr marL="180975" indent="-180975" defTabSz="981075" eaLnBrk="0" fontAlgn="base" hangingPunct="0">
              <a:spcBef>
                <a:spcPct val="0"/>
              </a:spcBef>
              <a:spcAft>
                <a:spcPts val="600"/>
              </a:spcAft>
              <a:buFontTx/>
              <a:buChar char="•"/>
              <a:defRPr/>
            </a:pPr>
            <a:r>
              <a:rPr lang="de-DE" sz="1000" dirty="0"/>
              <a:t>Gleißner, W. (2021): Unternehmerische Entscheidungen. Haftungsrisiken vermeiden (§ 93 AktG, Business </a:t>
            </a:r>
            <a:r>
              <a:rPr lang="de-DE" sz="1000" dirty="0" err="1"/>
              <a:t>Judgement</a:t>
            </a:r>
            <a:r>
              <a:rPr lang="de-DE" sz="1000" dirty="0"/>
              <a:t> Rule), in: Controller Magazin, Heft 1, Januar/Februar 2021, S. 16-23.</a:t>
            </a:r>
          </a:p>
          <a:p>
            <a:pPr marL="180975" indent="-180975" defTabSz="981075" eaLnBrk="0" fontAlgn="base" hangingPunct="0">
              <a:spcBef>
                <a:spcPct val="0"/>
              </a:spcBef>
              <a:spcAft>
                <a:spcPts val="600"/>
              </a:spcAft>
              <a:buFontTx/>
              <a:buChar char="•"/>
              <a:defRPr/>
            </a:pPr>
            <a:r>
              <a:rPr lang="de-DE" sz="1000" dirty="0"/>
              <a:t>Gleißner, W. (2021): Krisenfrüherkennung und Kennzahlen einer Krisenampel. Implikationen aus dem </a:t>
            </a:r>
            <a:r>
              <a:rPr lang="de-DE" sz="1000" dirty="0" err="1"/>
              <a:t>StaRUG</a:t>
            </a:r>
            <a:r>
              <a:rPr lang="de-DE" sz="1000" dirty="0"/>
              <a:t> (2021), in: Controller Magazin, Heft 5 (September/Oktober 2021), S. 34-42.</a:t>
            </a:r>
          </a:p>
          <a:p>
            <a:pPr marL="180975" indent="-180975" defTabSz="981075" eaLnBrk="0" fontAlgn="base" hangingPunct="0">
              <a:spcBef>
                <a:spcPct val="0"/>
              </a:spcBef>
              <a:spcAft>
                <a:spcPts val="600"/>
              </a:spcAft>
              <a:buFontTx/>
              <a:buChar char="•"/>
              <a:defRPr/>
            </a:pPr>
            <a:r>
              <a:rPr lang="de-DE" sz="1000" dirty="0"/>
              <a:t>Gleißner, W. (2021): Strategisches Management unter Unsicherheit: Das robuste Unternehmen, in:  </a:t>
            </a:r>
            <a:r>
              <a:rPr lang="de-DE" sz="1000" dirty="0" err="1"/>
              <a:t>REthinking</a:t>
            </a:r>
            <a:r>
              <a:rPr lang="de-DE" sz="1000" dirty="0"/>
              <a:t> Finance, Heft 1 (Februar 2021), S. 33-41.</a:t>
            </a:r>
          </a:p>
          <a:p>
            <a:pPr marL="180975" indent="-180975" defTabSz="981075" eaLnBrk="0" fontAlgn="base" hangingPunct="0">
              <a:spcBef>
                <a:spcPct val="0"/>
              </a:spcBef>
              <a:spcAft>
                <a:spcPts val="600"/>
              </a:spcAft>
              <a:buFontTx/>
              <a:buChar char="•"/>
              <a:defRPr/>
            </a:pPr>
            <a:r>
              <a:rPr lang="de-DE" sz="1000" dirty="0"/>
              <a:t>Gleißner, W. (2022): Grundlagen des Risikomanagements. Handbuch für ein Management unter Unsicherheit, 4. Aufl., Vahlen Verlag München.</a:t>
            </a:r>
          </a:p>
          <a:p>
            <a:pPr marL="180975" indent="-180975" defTabSz="981075" eaLnBrk="0" fontAlgn="base" hangingPunct="0">
              <a:spcBef>
                <a:spcPct val="0"/>
              </a:spcBef>
              <a:spcAft>
                <a:spcPts val="600"/>
              </a:spcAft>
              <a:buFontTx/>
              <a:buChar char="•"/>
              <a:defRPr/>
            </a:pPr>
            <a:r>
              <a:rPr lang="de-DE" sz="1000" dirty="0"/>
              <a:t>Gleißner, W. (2023): Nachhaltigkeit ist mehr als ein guter ESG-Score, in: ESGZ, Heft 1.2023, S. 43-47.</a:t>
            </a:r>
          </a:p>
          <a:p>
            <a:pPr marL="180975" indent="-180975" defTabSz="981075" eaLnBrk="0" fontAlgn="base" hangingPunct="0">
              <a:spcBef>
                <a:spcPct val="0"/>
              </a:spcBef>
              <a:spcAft>
                <a:spcPts val="600"/>
              </a:spcAft>
              <a:buFontTx/>
              <a:buChar char="•"/>
              <a:defRPr/>
            </a:pPr>
            <a:r>
              <a:rPr lang="de-DE" sz="1000" dirty="0"/>
              <a:t>Gleißner, W. (2023): Finanzwirtschaft und Risiko – Finanzierung, Kapitalkostenberechnung und Investitionsbewertung mit Methoden des Risikomanagements, in: </a:t>
            </a:r>
            <a:r>
              <a:rPr lang="de-DE" sz="1000" dirty="0" err="1"/>
              <a:t>BFuP</a:t>
            </a:r>
            <a:r>
              <a:rPr lang="de-DE" sz="1000" dirty="0"/>
              <a:t>, 75. Jg., Heft 5, S. 598-619.</a:t>
            </a:r>
          </a:p>
          <a:p>
            <a:pPr marL="180975" indent="-180975" defTabSz="981075" eaLnBrk="0" fontAlgn="base" hangingPunct="0">
              <a:spcBef>
                <a:spcPct val="0"/>
              </a:spcBef>
              <a:spcAft>
                <a:spcPts val="600"/>
              </a:spcAft>
              <a:buFontTx/>
              <a:buChar char="•"/>
              <a:defRPr/>
            </a:pPr>
            <a:r>
              <a:rPr lang="de-DE" sz="1000" dirty="0"/>
              <a:t>Gleißner, W. (2023): Missverständnisse im Zusammenhang mit dem Risikomanagement, in: Zeitschrift für Bilanzierung, Rechnungswesen und Controlling (BC), Heft 2/2023, S. 84-87.</a:t>
            </a:r>
          </a:p>
          <a:p>
            <a:pPr marL="180975" indent="-180975" defTabSz="981075" eaLnBrk="0" fontAlgn="base" hangingPunct="0">
              <a:spcBef>
                <a:spcPct val="0"/>
              </a:spcBef>
              <a:spcAft>
                <a:spcPts val="600"/>
              </a:spcAft>
              <a:buFontTx/>
              <a:buChar char="•"/>
              <a:defRPr/>
            </a:pPr>
            <a:r>
              <a:rPr lang="en-US" sz="1000" dirty="0"/>
              <a:t>Gleißner, W. (2023): Uncertainty and resilience in strategic management: profile of a robust company, in: International Journal of Risk Assessment and Management (IJRAM), Vol. 26, No. 1, pp.75-94, </a:t>
            </a:r>
            <a:r>
              <a:rPr lang="en-US" sz="1000" dirty="0">
                <a:hlinkClick r:id="rId3"/>
              </a:rPr>
              <a:t>https://dx.doi.org/10.1504/IJRAM.2023.132331</a:t>
            </a:r>
            <a:r>
              <a:rPr lang="en-US" sz="1000" dirty="0"/>
              <a:t>.</a:t>
            </a:r>
          </a:p>
          <a:p>
            <a:pPr marL="180975" indent="-180975" defTabSz="981075" eaLnBrk="0" fontAlgn="base" hangingPunct="0">
              <a:spcBef>
                <a:spcPct val="0"/>
              </a:spcBef>
              <a:spcAft>
                <a:spcPts val="600"/>
              </a:spcAft>
              <a:buFontTx/>
              <a:buChar char="•"/>
              <a:defRPr/>
            </a:pPr>
            <a:r>
              <a:rPr lang="de-DE" sz="1000" dirty="0"/>
              <a:t>Gleißner, W. (2024): Nachhaltigkeit und ESG: Vorsicht bei der Umsetzung der Corporate </a:t>
            </a:r>
            <a:r>
              <a:rPr lang="de-DE" sz="1000" dirty="0" err="1"/>
              <a:t>Sustainability</a:t>
            </a:r>
            <a:r>
              <a:rPr lang="de-DE" sz="1000" dirty="0"/>
              <a:t> Reporting </a:t>
            </a:r>
            <a:r>
              <a:rPr lang="de-DE" sz="1000" dirty="0" err="1"/>
              <a:t>Directive</a:t>
            </a:r>
            <a:r>
              <a:rPr lang="de-DE" sz="1000" dirty="0"/>
              <a:t> (CSRD), in: </a:t>
            </a:r>
            <a:r>
              <a:rPr lang="de-DE" sz="1000" dirty="0" err="1"/>
              <a:t>Rethinking</a:t>
            </a:r>
            <a:r>
              <a:rPr lang="de-DE" sz="1000" dirty="0"/>
              <a:t> Finance, 7. Jg., Heft 1, S. 26-32.</a:t>
            </a:r>
          </a:p>
          <a:p>
            <a:pPr marL="180975" indent="-180975" defTabSz="981075" eaLnBrk="0" fontAlgn="base" hangingPunct="0">
              <a:spcBef>
                <a:spcPct val="0"/>
              </a:spcBef>
              <a:spcAft>
                <a:spcPts val="600"/>
              </a:spcAft>
              <a:buFontTx/>
              <a:buChar char="•"/>
              <a:defRPr/>
            </a:pPr>
            <a:r>
              <a:rPr lang="de-DE" sz="1000" dirty="0"/>
              <a:t>Gleißner, W. (2024): Neue Anforderungen an das Risikomanagement nach </a:t>
            </a:r>
            <a:r>
              <a:rPr lang="de-DE" sz="1000" dirty="0" err="1"/>
              <a:t>StaRUG</a:t>
            </a:r>
            <a:r>
              <a:rPr lang="de-DE" sz="1000" dirty="0"/>
              <a:t> (2021), in: Die </a:t>
            </a:r>
            <a:r>
              <a:rPr lang="de-DE" sz="1000" dirty="0" err="1"/>
              <a:t>VersicherungsPraxis</a:t>
            </a:r>
            <a:r>
              <a:rPr lang="de-DE" sz="1000" dirty="0"/>
              <a:t>, 114 Jg., Heft 10 (Oktober 2024), S. 3-6.</a:t>
            </a:r>
          </a:p>
          <a:p>
            <a:pPr marL="180975" indent="-180975" defTabSz="981075" eaLnBrk="0" fontAlgn="base" hangingPunct="0">
              <a:spcBef>
                <a:spcPct val="0"/>
              </a:spcBef>
              <a:spcAft>
                <a:spcPts val="600"/>
              </a:spcAft>
              <a:buFontTx/>
              <a:buChar char="•"/>
              <a:defRPr/>
            </a:pPr>
            <a:r>
              <a:rPr lang="de-DE" sz="1000" dirty="0"/>
              <a:t>Gleißner, W./Baumüller, J. (2024): Doppelte Wesentlichkeit gem. CSRD und Nachhaltigkeitsrisiken – Ein Vorschlag für eine Operationalisierung samt Integration in das Risikomanagement, in: </a:t>
            </a:r>
            <a:r>
              <a:rPr lang="de-DE" sz="1000" dirty="0" err="1"/>
              <a:t>KoR</a:t>
            </a:r>
            <a:r>
              <a:rPr lang="de-DE" sz="1000" dirty="0"/>
              <a:t> Nr. 05, S. 202-209 (208).</a:t>
            </a:r>
          </a:p>
          <a:p>
            <a:pPr marL="180975" indent="-180975" defTabSz="981075" eaLnBrk="0" fontAlgn="base" hangingPunct="0">
              <a:spcBef>
                <a:spcPct val="0"/>
              </a:spcBef>
              <a:spcAft>
                <a:spcPts val="600"/>
              </a:spcAft>
              <a:buFontTx/>
              <a:buChar char="•"/>
              <a:defRPr/>
            </a:pPr>
            <a:r>
              <a:rPr lang="de-DE" sz="1000" dirty="0"/>
              <a:t>Gleißner, W./Berger, Th. (2024): Enterprise Risk Management, in: </a:t>
            </a:r>
            <a:r>
              <a:rPr lang="de-DE" sz="1000" dirty="0" err="1"/>
              <a:t>Risks</a:t>
            </a:r>
            <a:r>
              <a:rPr lang="de-DE" sz="1000" dirty="0"/>
              <a:t> 12(12), 196, https://doi.org/10.3390/risks12120196, Download unter: </a:t>
            </a:r>
            <a:r>
              <a:rPr lang="de-DE" sz="1000" dirty="0">
                <a:hlinkClick r:id="rId4"/>
              </a:rPr>
              <a:t>https://www.mdpi.com/2227-9091/12/12/196/pdf</a:t>
            </a:r>
            <a:r>
              <a:rPr lang="de-DE" sz="1000" dirty="0"/>
              <a:t> (abgerufen am 09.12.2024).</a:t>
            </a:r>
          </a:p>
          <a:p>
            <a:pPr marL="180975" indent="-180975" defTabSz="981075" eaLnBrk="0" fontAlgn="base" hangingPunct="0">
              <a:spcBef>
                <a:spcPct val="0"/>
              </a:spcBef>
              <a:spcAft>
                <a:spcPts val="600"/>
              </a:spcAft>
              <a:buFontTx/>
              <a:buChar char="•"/>
              <a:defRPr/>
            </a:pPr>
            <a:r>
              <a:rPr lang="en-US" sz="1000" dirty="0"/>
              <a:t>Gleißner, W./Ernst, D. (2019): Company valuation as result of risk analysis: replication approach as an alternative to the CAPM, in: Business Valuation OIV Journal, Vol. 1, No. 1 (</a:t>
            </a:r>
            <a:r>
              <a:rPr lang="en-US" sz="1000" dirty="0" err="1"/>
              <a:t>Frühjahr</a:t>
            </a:r>
            <a:r>
              <a:rPr lang="en-US" sz="1000" dirty="0"/>
              <a:t> 2019), S. 3-18. </a:t>
            </a:r>
          </a:p>
          <a:p>
            <a:pPr marL="180975" indent="-180975" defTabSz="981075" eaLnBrk="0" fontAlgn="base" hangingPunct="0">
              <a:spcBef>
                <a:spcPct val="0"/>
              </a:spcBef>
              <a:spcAft>
                <a:spcPts val="600"/>
              </a:spcAft>
              <a:buFontTx/>
              <a:buChar char="•"/>
              <a:defRPr/>
            </a:pPr>
            <a:r>
              <a:rPr lang="en-US" sz="1000" dirty="0"/>
              <a:t>Gleißner, W./Ernst, D. (2023): The Simulation‐Based Valuation of Companies and Their Strategies – Classification, Methodology and Case Study, in: EBVM – The European Business Valuation Magazine, Vol. 2, No. 2, pp. 4-16.</a:t>
            </a:r>
          </a:p>
        </p:txBody>
      </p:sp>
      <p:sp>
        <p:nvSpPr>
          <p:cNvPr id="5" name="Rechteck 4">
            <a:extLst>
              <a:ext uri="{FF2B5EF4-FFF2-40B4-BE49-F238E27FC236}">
                <a16:creationId xmlns:a16="http://schemas.microsoft.com/office/drawing/2014/main" id="{851F4FC3-0FD3-F0E0-77B4-132D1F7F638D}"/>
              </a:ext>
            </a:extLst>
          </p:cNvPr>
          <p:cNvSpPr/>
          <p:nvPr/>
        </p:nvSpPr>
        <p:spPr>
          <a:xfrm>
            <a:off x="6609184" y="116632"/>
            <a:ext cx="3124572" cy="400110"/>
          </a:xfrm>
          <a:prstGeom prst="rect">
            <a:avLst/>
          </a:prstGeom>
          <a:solidFill>
            <a:schemeClr val="tx2"/>
          </a:solidFill>
        </p:spPr>
        <p:txBody>
          <a:bodyPr wrap="square">
            <a:spAutoFit/>
          </a:bodyPr>
          <a:lstStyle/>
          <a:p>
            <a:pPr marL="84138" lvl="0" indent="-84138" defTabSz="981075">
              <a:spcBef>
                <a:spcPct val="0"/>
              </a:spcBef>
              <a:spcAft>
                <a:spcPts val="600"/>
              </a:spcAft>
            </a:pPr>
            <a:r>
              <a:rPr kumimoji="0" lang="de-DE" sz="1000" b="1" dirty="0">
                <a:solidFill>
                  <a:schemeClr val="tx1">
                    <a:lumMod val="50000"/>
                  </a:schemeClr>
                </a:solidFill>
                <a:sym typeface="Wingdings" pitchFamily="2" charset="2"/>
              </a:rPr>
              <a:t>Download unter: </a:t>
            </a:r>
            <a:r>
              <a:rPr kumimoji="0" lang="de-DE" sz="1000" b="1" dirty="0">
                <a:solidFill>
                  <a:schemeClr val="tx1">
                    <a:lumMod val="50000"/>
                  </a:schemeClr>
                </a:solidFill>
                <a:sym typeface="Wingdings" pitchFamily="2" charset="2"/>
                <a:hlinkClick r:id="rId5"/>
              </a:rPr>
              <a:t>http://www.werner-gleissner.de</a:t>
            </a:r>
            <a:r>
              <a:rPr kumimoji="0" lang="de-DE" sz="1000" b="1" dirty="0">
                <a:solidFill>
                  <a:schemeClr val="tx1">
                    <a:lumMod val="50000"/>
                  </a:schemeClr>
                </a:solidFill>
                <a:sym typeface="Wingdings" pitchFamily="2" charset="2"/>
              </a:rPr>
              <a:t> oder  </a:t>
            </a:r>
            <a:r>
              <a:rPr lang="de-DE" sz="1000" b="1" dirty="0">
                <a:solidFill>
                  <a:schemeClr val="tx1">
                    <a:lumMod val="50000"/>
                  </a:schemeClr>
                </a:solidFill>
                <a:sym typeface="Wingdings" pitchFamily="2" charset="2"/>
                <a:hlinkClick r:id="rId6"/>
              </a:rPr>
              <a:t>www.FutureValue.de</a:t>
            </a:r>
            <a:endParaRPr kumimoji="0" lang="de-DE" sz="1000" dirty="0">
              <a:solidFill>
                <a:schemeClr val="tx1">
                  <a:lumMod val="50000"/>
                </a:schemeClr>
              </a:solidFill>
              <a:sym typeface="Wingdings" pitchFamily="2" charset="2"/>
            </a:endParaRPr>
          </a:p>
        </p:txBody>
      </p:sp>
    </p:spTree>
    <p:extLst>
      <p:ext uri="{BB962C8B-B14F-4D97-AF65-F5344CB8AC3E}">
        <p14:creationId xmlns:p14="http://schemas.microsoft.com/office/powerpoint/2010/main" val="350742449"/>
      </p:ext>
    </p:extLst>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2B2D6-B330-7F2E-BE87-DBCB4A2F6E3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1D7973E-C256-E06C-6939-B097AD62AC79}"/>
              </a:ext>
            </a:extLst>
          </p:cNvPr>
          <p:cNvSpPr>
            <a:spLocks noGrp="1"/>
          </p:cNvSpPr>
          <p:nvPr>
            <p:ph type="title"/>
          </p:nvPr>
        </p:nvSpPr>
        <p:spPr>
          <a:xfrm>
            <a:off x="468000" y="144000"/>
            <a:ext cx="8640000" cy="648000"/>
          </a:xfrm>
        </p:spPr>
        <p:txBody>
          <a:bodyPr/>
          <a:lstStyle/>
          <a:p>
            <a:r>
              <a:rPr lang="de-DE" dirty="0"/>
              <a:t>Weiterführende Literatur (4 von 5)</a:t>
            </a:r>
          </a:p>
        </p:txBody>
      </p:sp>
      <p:sp>
        <p:nvSpPr>
          <p:cNvPr id="3" name="Rechteck 2">
            <a:extLst>
              <a:ext uri="{FF2B5EF4-FFF2-40B4-BE49-F238E27FC236}">
                <a16:creationId xmlns:a16="http://schemas.microsoft.com/office/drawing/2014/main" id="{033110BD-711D-777E-4F38-6626AB300249}"/>
              </a:ext>
            </a:extLst>
          </p:cNvPr>
          <p:cNvSpPr/>
          <p:nvPr/>
        </p:nvSpPr>
        <p:spPr>
          <a:xfrm>
            <a:off x="485337" y="676895"/>
            <a:ext cx="9001000" cy="5555367"/>
          </a:xfrm>
          <a:prstGeom prst="rect">
            <a:avLst/>
          </a:prstGeom>
        </p:spPr>
        <p:txBody>
          <a:bodyPr wrap="square">
            <a:spAutoFit/>
          </a:bodyPr>
          <a:lstStyle/>
          <a:p>
            <a:pPr lvl="0" defTabSz="981075" eaLnBrk="0" fontAlgn="base" hangingPunct="0">
              <a:spcBef>
                <a:spcPct val="0"/>
              </a:spcBef>
              <a:spcAft>
                <a:spcPts val="600"/>
              </a:spcAft>
            </a:pPr>
            <a:r>
              <a:rPr lang="de-DE" sz="1000" b="1" u="sng" dirty="0">
                <a:latin typeface="Arial" charset="0"/>
              </a:rPr>
              <a:t>Für allgemeine methodische Erläuterungen empfehlen wir Ihnen die nachfolgenden Fachartikel:</a:t>
            </a:r>
          </a:p>
          <a:p>
            <a:pPr marL="180975" indent="-180975" defTabSz="981075" eaLnBrk="0" fontAlgn="base" hangingPunct="0">
              <a:spcBef>
                <a:spcPct val="0"/>
              </a:spcBef>
              <a:spcAft>
                <a:spcPts val="600"/>
              </a:spcAft>
              <a:buFontTx/>
              <a:buChar char="•"/>
              <a:defRPr/>
            </a:pPr>
            <a:r>
              <a:rPr lang="de-DE" sz="1000" dirty="0"/>
              <a:t>Gleißner, W./Follert, F. (2022): Unternehmensbewertung im Spannungsfeld zwischen </a:t>
            </a:r>
            <a:r>
              <a:rPr lang="de-DE" sz="1000" dirty="0" err="1"/>
              <a:t>Zweckadäquanz</a:t>
            </a:r>
            <a:r>
              <a:rPr lang="de-DE" sz="1000" dirty="0"/>
              <a:t> und Praktikabilität. Ein Lösungsansatz für die gerichtliche Abfindungsbemessung, in: </a:t>
            </a:r>
            <a:r>
              <a:rPr lang="de-DE" sz="1000" dirty="0" err="1"/>
              <a:t>BFuP</a:t>
            </a:r>
            <a:r>
              <a:rPr lang="de-DE" sz="1000" dirty="0"/>
              <a:t>, 74. Jg., Heft 4, S. 395-419.</a:t>
            </a:r>
            <a:endParaRPr lang="en-US" sz="1000" dirty="0"/>
          </a:p>
          <a:p>
            <a:pPr marL="180975" indent="-180975" defTabSz="981075" eaLnBrk="0" fontAlgn="base" hangingPunct="0">
              <a:spcBef>
                <a:spcPct val="0"/>
              </a:spcBef>
              <a:spcAft>
                <a:spcPts val="600"/>
              </a:spcAft>
              <a:buFontTx/>
              <a:buChar char="•"/>
              <a:defRPr/>
            </a:pPr>
            <a:r>
              <a:rPr lang="en-US" sz="1000" dirty="0">
                <a:latin typeface="Arial" charset="0"/>
              </a:rPr>
              <a:t>Gleißner, W./Günther, Th./Walkshäusl, Ch. (2022): Financial sustainability: measurement and empirical evidence, in: Journal of Business Economics, 92, S. 467–516, </a:t>
            </a:r>
            <a:r>
              <a:rPr lang="en-US" sz="1000" dirty="0">
                <a:latin typeface="Arial" charset="0"/>
                <a:hlinkClick r:id="rId3"/>
              </a:rPr>
              <a:t>https://doi.org/10.1007/s11573-022-01081-0</a:t>
            </a:r>
            <a:r>
              <a:rPr lang="en-US" sz="1000" dirty="0">
                <a:latin typeface="Arial" charset="0"/>
              </a:rPr>
              <a:t>.</a:t>
            </a:r>
          </a:p>
          <a:p>
            <a:pPr marL="180975" indent="-180975" defTabSz="981075" eaLnBrk="0" fontAlgn="base" hangingPunct="0">
              <a:spcBef>
                <a:spcPct val="0"/>
              </a:spcBef>
              <a:spcAft>
                <a:spcPts val="600"/>
              </a:spcAft>
              <a:buFontTx/>
              <a:buChar char="•"/>
              <a:defRPr/>
            </a:pPr>
            <a:r>
              <a:rPr lang="de-DE" sz="1000" dirty="0">
                <a:latin typeface="Arial" charset="0"/>
              </a:rPr>
              <a:t>Gleißner, W./Haarmeyer, H. (2024): </a:t>
            </a:r>
            <a:r>
              <a:rPr lang="de-DE" sz="1000" dirty="0" err="1">
                <a:latin typeface="Arial" charset="0"/>
              </a:rPr>
              <a:t>StaRUG</a:t>
            </a:r>
            <a:r>
              <a:rPr lang="de-DE" sz="1000" dirty="0">
                <a:latin typeface="Arial" charset="0"/>
              </a:rPr>
              <a:t>: Auswirkungen auf Risikomanagement und den Weg zu Restrukturierung &amp; Sanierung, in: ZInsO, 27. Jg., Heft 5, S. 173-177.</a:t>
            </a:r>
            <a:endParaRPr lang="en-US" sz="1000" dirty="0">
              <a:latin typeface="Arial" charset="0"/>
            </a:endParaRPr>
          </a:p>
          <a:p>
            <a:pPr marL="180975" indent="-180975" defTabSz="981075" eaLnBrk="0" fontAlgn="base" hangingPunct="0">
              <a:spcBef>
                <a:spcPct val="0"/>
              </a:spcBef>
              <a:spcAft>
                <a:spcPts val="600"/>
              </a:spcAft>
              <a:buFontTx/>
              <a:buChar char="•"/>
              <a:defRPr/>
            </a:pPr>
            <a:r>
              <a:rPr lang="de-DE" sz="1000" dirty="0">
                <a:latin typeface="Arial" charset="0"/>
              </a:rPr>
              <a:t>Gleißner, W./Haarmeyer, H. (2025): Krisen- und Risikomanagement nach § 1 </a:t>
            </a:r>
            <a:r>
              <a:rPr lang="de-DE" sz="1000" dirty="0" err="1">
                <a:latin typeface="Arial" charset="0"/>
              </a:rPr>
              <a:t>StaRUG</a:t>
            </a:r>
            <a:r>
              <a:rPr lang="de-DE" sz="1000" dirty="0">
                <a:latin typeface="Arial" charset="0"/>
              </a:rPr>
              <a:t> auch im Restrukturierungs- und Insolvenzverfahren, in: ZInsO Fokus, 28. Jg., Heft 18, S. 851-856.</a:t>
            </a:r>
          </a:p>
          <a:p>
            <a:pPr marL="180975" indent="-180975" defTabSz="981075" eaLnBrk="0" fontAlgn="base" hangingPunct="0">
              <a:spcBef>
                <a:spcPct val="0"/>
              </a:spcBef>
              <a:spcAft>
                <a:spcPts val="600"/>
              </a:spcAft>
              <a:buFontTx/>
              <a:buChar char="•"/>
              <a:defRPr/>
            </a:pPr>
            <a:r>
              <a:rPr lang="de-DE" sz="1000" dirty="0"/>
              <a:t>Gleißner, W./</a:t>
            </a:r>
            <a:r>
              <a:rPr lang="de-DE" sz="1000" dirty="0" err="1"/>
              <a:t>Kalwait</a:t>
            </a:r>
            <a:r>
              <a:rPr lang="de-DE" sz="1000" dirty="0"/>
              <a:t>, R. (2010): Integration von Risikomanagement und Controlling – Plädoyer für einen völlig neuen Umgang mit Planungssicherheit im Controlling, in: Controller Magazin, Ausgabe 4, Juli/August 2010, S. 23-34.</a:t>
            </a:r>
          </a:p>
          <a:p>
            <a:pPr marL="180975" indent="-180975" defTabSz="981075" eaLnBrk="0" fontAlgn="base" hangingPunct="0">
              <a:spcBef>
                <a:spcPct val="0"/>
              </a:spcBef>
              <a:spcAft>
                <a:spcPts val="600"/>
              </a:spcAft>
              <a:buFontTx/>
              <a:buChar char="•"/>
              <a:defRPr/>
            </a:pPr>
            <a:r>
              <a:rPr lang="de-DE" sz="1000" dirty="0"/>
              <a:t>Gleißner, W./Kamaras, E./Wolfrum, M. (2023): Risikotragfähigkeit eines Unternehmens. Messung nach § 1 </a:t>
            </a:r>
            <a:r>
              <a:rPr lang="de-DE" sz="1000" dirty="0" err="1"/>
              <a:t>StaRUG</a:t>
            </a:r>
            <a:r>
              <a:rPr lang="de-DE" sz="1000" dirty="0"/>
              <a:t> und Anforderungen an eine Risikomanagementsoftware, in: </a:t>
            </a:r>
            <a:r>
              <a:rPr lang="de-DE" sz="1000" dirty="0" err="1"/>
              <a:t>ZfRM</a:t>
            </a:r>
            <a:r>
              <a:rPr lang="de-DE" sz="1000" dirty="0"/>
              <a:t>, Heft 5.23, S. 116-120.</a:t>
            </a:r>
          </a:p>
          <a:p>
            <a:pPr marL="180975" indent="-180975" defTabSz="981075" eaLnBrk="0" fontAlgn="base" hangingPunct="0">
              <a:spcBef>
                <a:spcPct val="0"/>
              </a:spcBef>
              <a:spcAft>
                <a:spcPts val="600"/>
              </a:spcAft>
              <a:buFontTx/>
              <a:buChar char="•"/>
              <a:defRPr/>
            </a:pPr>
            <a:r>
              <a:rPr lang="de-DE" sz="1000" dirty="0"/>
              <a:t>Gleißner, W./Kimpel, R. (2019): Prüfung des Risikomanagements und der neue DIIR Revisionsstandard Nr. 2, in: ZIR, Heft 4/2019, S. 148-159. </a:t>
            </a:r>
          </a:p>
          <a:p>
            <a:pPr marL="180975" indent="-180975" defTabSz="981075" eaLnBrk="0" fontAlgn="base" hangingPunct="0">
              <a:spcBef>
                <a:spcPct val="0"/>
              </a:spcBef>
              <a:spcAft>
                <a:spcPts val="600"/>
              </a:spcAft>
              <a:buFontTx/>
              <a:buChar char="•"/>
              <a:defRPr/>
            </a:pPr>
            <a:r>
              <a:rPr lang="de-DE" sz="1000" dirty="0"/>
              <a:t>Gleißner, W./Moecke, </a:t>
            </a:r>
            <a:r>
              <a:rPr lang="de-DE" sz="1000" dirty="0" err="1"/>
              <a:t>Ph</a:t>
            </a:r>
            <a:r>
              <a:rPr lang="de-DE" sz="1000" dirty="0"/>
              <a:t>./Weissman, A. (2023): Umfassendes Nachhaltigkeitsmanagement. Der </a:t>
            </a:r>
            <a:r>
              <a:rPr lang="de-DE" sz="1000" dirty="0" err="1"/>
              <a:t>QScore</a:t>
            </a:r>
            <a:r>
              <a:rPr lang="de-DE" sz="1000" dirty="0"/>
              <a:t> als bessere Alternative zu einem ESG-Score, in: Zeitschrift für Familienunternehmen und Strategie (</a:t>
            </a:r>
            <a:r>
              <a:rPr lang="de-DE" sz="1000" dirty="0" err="1"/>
              <a:t>FuS</a:t>
            </a:r>
            <a:r>
              <a:rPr lang="de-DE" sz="1000" dirty="0"/>
              <a:t>), 13. Jg., Heft 5, S. 191-198.</a:t>
            </a:r>
          </a:p>
          <a:p>
            <a:pPr marL="180975" indent="-180975" defTabSz="981075" eaLnBrk="0" fontAlgn="base" hangingPunct="0">
              <a:spcBef>
                <a:spcPct val="0"/>
              </a:spcBef>
              <a:spcAft>
                <a:spcPts val="600"/>
              </a:spcAft>
              <a:buFontTx/>
              <a:buChar char="•"/>
              <a:defRPr/>
            </a:pPr>
            <a:r>
              <a:rPr lang="de-DE" sz="1000" dirty="0"/>
              <a:t>Gleißner, W./Moecke, </a:t>
            </a:r>
            <a:r>
              <a:rPr lang="de-DE" sz="1000" dirty="0" err="1"/>
              <a:t>Ph</a:t>
            </a:r>
            <a:r>
              <a:rPr lang="de-DE" sz="1000" dirty="0"/>
              <a:t>./Wolfrum, M. (2024): Risikomanagement nach </a:t>
            </a:r>
            <a:r>
              <a:rPr lang="de-DE" sz="1000" dirty="0" err="1"/>
              <a:t>StaRUG</a:t>
            </a:r>
            <a:r>
              <a:rPr lang="de-DE" sz="1000" dirty="0"/>
              <a:t> und FISG, in: Der Aufsichtsrat, Heft 07-08/2024, S. 110-112.</a:t>
            </a:r>
          </a:p>
          <a:p>
            <a:pPr marL="180975" indent="-180975" defTabSz="981075" eaLnBrk="0" fontAlgn="base" hangingPunct="0">
              <a:spcBef>
                <a:spcPct val="0"/>
              </a:spcBef>
              <a:spcAft>
                <a:spcPts val="600"/>
              </a:spcAft>
              <a:buFontTx/>
              <a:buChar char="•"/>
              <a:defRPr/>
            </a:pPr>
            <a:r>
              <a:rPr lang="de-DE" sz="1000" dirty="0"/>
              <a:t>Gleißner, W./Nickert, A./Nickert, C. (2023): Die Auswirkungen des § 1 </a:t>
            </a:r>
            <a:r>
              <a:rPr lang="de-DE" sz="1000" dirty="0" err="1"/>
              <a:t>StaRUG</a:t>
            </a:r>
            <a:r>
              <a:rPr lang="de-DE" sz="1000" dirty="0"/>
              <a:t> auf die Aktiengesellschaft, in: Der Betrieb Nr. 26, S. 1489-1498.</a:t>
            </a:r>
          </a:p>
          <a:p>
            <a:pPr marL="180975" indent="-180975" defTabSz="981075" eaLnBrk="0" fontAlgn="base" hangingPunct="0">
              <a:spcBef>
                <a:spcPct val="0"/>
              </a:spcBef>
              <a:spcAft>
                <a:spcPts val="600"/>
              </a:spcAft>
              <a:buFontTx/>
              <a:buChar char="•"/>
              <a:defRPr/>
            </a:pPr>
            <a:r>
              <a:rPr lang="de-DE" sz="1000" dirty="0"/>
              <a:t>Gleißner, W./Nickert, C./Romeike, F. (2024): Lücken im IDW-Prüfungsstandard 340. Gesetzliche Anforderungen an das Risikomanagement aus </a:t>
            </a:r>
            <a:r>
              <a:rPr lang="de-DE" sz="1000" dirty="0" err="1"/>
              <a:t>StaRUG</a:t>
            </a:r>
            <a:r>
              <a:rPr lang="de-DE" sz="1000" dirty="0"/>
              <a:t> gehen weit über KonTraG hinaus, in: Board, Heft 1, S. 21-24.</a:t>
            </a:r>
          </a:p>
          <a:p>
            <a:pPr marL="180975" indent="-180975" defTabSz="981075" eaLnBrk="0" fontAlgn="base" hangingPunct="0">
              <a:spcBef>
                <a:spcPct val="0"/>
              </a:spcBef>
              <a:spcAft>
                <a:spcPts val="600"/>
              </a:spcAft>
              <a:buFontTx/>
              <a:buChar char="•"/>
              <a:defRPr/>
            </a:pPr>
            <a:r>
              <a:rPr lang="de-DE" sz="1000" dirty="0"/>
              <a:t>Gleißner, W./Renz, T./Wolfrum, M. (2025): Zukunftssicherung und Risikomanagement: Gute Unternehmer schaffen robuste Unternehmen, in: BOARD, Heft 1/2025, S. 8-12.</a:t>
            </a:r>
          </a:p>
          <a:p>
            <a:pPr marL="180975" indent="-180975" defTabSz="981075" eaLnBrk="0" fontAlgn="base" hangingPunct="0">
              <a:spcBef>
                <a:spcPct val="0"/>
              </a:spcBef>
              <a:spcAft>
                <a:spcPts val="600"/>
              </a:spcAft>
              <a:buFontTx/>
              <a:buChar char="•"/>
              <a:defRPr/>
            </a:pPr>
            <a:r>
              <a:rPr lang="de-DE" sz="1000" dirty="0"/>
              <a:t>Gleißner, W./Weissman, A. (2024): Das zukunftsfähige Familienunternehmen. Mit dem </a:t>
            </a:r>
            <a:r>
              <a:rPr lang="de-DE" sz="1000" dirty="0" err="1"/>
              <a:t>QScore</a:t>
            </a:r>
            <a:r>
              <a:rPr lang="de-DE" sz="1000" dirty="0"/>
              <a:t> zu Unabhängigkeit, Resilienz und Robustheit, in der Reihe </a:t>
            </a:r>
            <a:r>
              <a:rPr lang="de-DE" sz="1000" dirty="0" err="1"/>
              <a:t>essentials</a:t>
            </a:r>
            <a:r>
              <a:rPr lang="de-DE" sz="1000" dirty="0"/>
              <a:t> erschienen, Springer Gabler Wiesbaden, </a:t>
            </a:r>
            <a:r>
              <a:rPr lang="de-DE" sz="1000" dirty="0">
                <a:hlinkClick r:id="rId4"/>
              </a:rPr>
              <a:t>https://link.springer.com/book/10.1007/978-3-658-42787-0</a:t>
            </a:r>
            <a:r>
              <a:rPr lang="de-DE" sz="1000" dirty="0"/>
              <a:t>.</a:t>
            </a:r>
          </a:p>
          <a:p>
            <a:pPr marL="180975" indent="-180975" defTabSz="981075" eaLnBrk="0" fontAlgn="base" hangingPunct="0">
              <a:spcBef>
                <a:spcPct val="0"/>
              </a:spcBef>
              <a:spcAft>
                <a:spcPts val="600"/>
              </a:spcAft>
              <a:buFontTx/>
              <a:buChar char="•"/>
              <a:defRPr/>
            </a:pPr>
            <a:r>
              <a:rPr lang="de-DE" sz="1000" dirty="0"/>
              <a:t>Gleißner, W./Wolfrum, M. (2017): Risikotragfähigkeit, Risikotoleranz, Risikoappetit und Risikodeckungspotenzial, in: Controller Magazin, November / Dezember 2017, S. 77-84. </a:t>
            </a:r>
          </a:p>
          <a:p>
            <a:pPr marL="180975" indent="-180975" defTabSz="981075" eaLnBrk="0" fontAlgn="base" hangingPunct="0">
              <a:spcBef>
                <a:spcPct val="0"/>
              </a:spcBef>
              <a:spcAft>
                <a:spcPts val="600"/>
              </a:spcAft>
              <a:buFontTx/>
              <a:buChar char="•"/>
              <a:defRPr/>
            </a:pPr>
            <a:r>
              <a:rPr lang="de-DE" sz="1000" dirty="0"/>
              <a:t>Gleißner, W./Wolfrum, M. (2024): Nutzen der Abschlussprüfung. Was passiert, wenn die Anforderungen an das Risikomanagement nicht umgesetzt werden?, in: </a:t>
            </a:r>
            <a:r>
              <a:rPr lang="de-DE" sz="1000" dirty="0" err="1"/>
              <a:t>ZfRM</a:t>
            </a:r>
            <a:r>
              <a:rPr lang="de-DE" sz="1000" dirty="0"/>
              <a:t>, 5. Jg., Heft 05.24, S. 116-119.</a:t>
            </a:r>
          </a:p>
        </p:txBody>
      </p:sp>
      <p:sp>
        <p:nvSpPr>
          <p:cNvPr id="5" name="Rechteck 4">
            <a:extLst>
              <a:ext uri="{FF2B5EF4-FFF2-40B4-BE49-F238E27FC236}">
                <a16:creationId xmlns:a16="http://schemas.microsoft.com/office/drawing/2014/main" id="{165DEBC2-A6E8-488B-9925-F31FFAFC2808}"/>
              </a:ext>
            </a:extLst>
          </p:cNvPr>
          <p:cNvSpPr/>
          <p:nvPr/>
        </p:nvSpPr>
        <p:spPr>
          <a:xfrm>
            <a:off x="6609184" y="116632"/>
            <a:ext cx="3124572" cy="400110"/>
          </a:xfrm>
          <a:prstGeom prst="rect">
            <a:avLst/>
          </a:prstGeom>
          <a:solidFill>
            <a:schemeClr val="tx2"/>
          </a:solidFill>
        </p:spPr>
        <p:txBody>
          <a:bodyPr wrap="square">
            <a:spAutoFit/>
          </a:bodyPr>
          <a:lstStyle/>
          <a:p>
            <a:pPr marL="84138" lvl="0" indent="-84138" defTabSz="981075">
              <a:spcBef>
                <a:spcPct val="0"/>
              </a:spcBef>
              <a:spcAft>
                <a:spcPts val="600"/>
              </a:spcAft>
            </a:pPr>
            <a:r>
              <a:rPr kumimoji="0" lang="de-DE" sz="1000" b="1" dirty="0">
                <a:solidFill>
                  <a:schemeClr val="tx1">
                    <a:lumMod val="50000"/>
                  </a:schemeClr>
                </a:solidFill>
                <a:sym typeface="Wingdings" pitchFamily="2" charset="2"/>
              </a:rPr>
              <a:t>Download unter: </a:t>
            </a:r>
            <a:r>
              <a:rPr kumimoji="0" lang="de-DE" sz="1000" b="1" dirty="0">
                <a:solidFill>
                  <a:schemeClr val="tx1">
                    <a:lumMod val="50000"/>
                  </a:schemeClr>
                </a:solidFill>
                <a:sym typeface="Wingdings" pitchFamily="2" charset="2"/>
                <a:hlinkClick r:id="rId5"/>
              </a:rPr>
              <a:t>http://www.werner-gleissner.de</a:t>
            </a:r>
            <a:r>
              <a:rPr kumimoji="0" lang="de-DE" sz="1000" b="1" dirty="0">
                <a:solidFill>
                  <a:schemeClr val="tx1">
                    <a:lumMod val="50000"/>
                  </a:schemeClr>
                </a:solidFill>
                <a:sym typeface="Wingdings" pitchFamily="2" charset="2"/>
              </a:rPr>
              <a:t> oder  </a:t>
            </a:r>
            <a:r>
              <a:rPr lang="de-DE" sz="1000" b="1" dirty="0">
                <a:solidFill>
                  <a:schemeClr val="tx1">
                    <a:lumMod val="50000"/>
                  </a:schemeClr>
                </a:solidFill>
                <a:sym typeface="Wingdings" pitchFamily="2" charset="2"/>
                <a:hlinkClick r:id="rId6"/>
              </a:rPr>
              <a:t>www.FutureValue.de</a:t>
            </a:r>
            <a:endParaRPr kumimoji="0" lang="de-DE" sz="1000" dirty="0">
              <a:solidFill>
                <a:schemeClr val="tx1">
                  <a:lumMod val="50000"/>
                </a:schemeClr>
              </a:solidFill>
              <a:sym typeface="Wingdings" pitchFamily="2" charset="2"/>
            </a:endParaRPr>
          </a:p>
        </p:txBody>
      </p:sp>
    </p:spTree>
    <p:extLst>
      <p:ext uri="{BB962C8B-B14F-4D97-AF65-F5344CB8AC3E}">
        <p14:creationId xmlns:p14="http://schemas.microsoft.com/office/powerpoint/2010/main" val="124325918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9382FF2-80BD-465F-E0D8-2F85FA95D5DB}"/>
              </a:ext>
            </a:extLst>
          </p:cNvPr>
          <p:cNvSpPr>
            <a:spLocks noGrp="1"/>
          </p:cNvSpPr>
          <p:nvPr>
            <p:ph type="title"/>
          </p:nvPr>
        </p:nvSpPr>
        <p:spPr/>
        <p:txBody>
          <a:bodyPr/>
          <a:lstStyle/>
          <a:p>
            <a:r>
              <a:rPr lang="de-DE" dirty="0"/>
              <a:t>Niedrige Fundamentalrisiken und gutes Ertrag-Risiko-Profil führt zu besserer Wertentwicklung: risikoadäquate Steuerung nutzt!</a:t>
            </a:r>
          </a:p>
        </p:txBody>
      </p:sp>
      <p:sp>
        <p:nvSpPr>
          <p:cNvPr id="6" name="Inhaltsplatzhalter 5"/>
          <p:cNvSpPr>
            <a:spLocks noGrp="1"/>
          </p:cNvSpPr>
          <p:nvPr>
            <p:ph idx="1"/>
          </p:nvPr>
        </p:nvSpPr>
        <p:spPr/>
        <p:txBody>
          <a:bodyPr/>
          <a:lstStyle/>
          <a:p>
            <a:pPr>
              <a:spcBef>
                <a:spcPts val="0"/>
              </a:spcBef>
              <a:spcAft>
                <a:spcPts val="0"/>
              </a:spcAft>
            </a:pPr>
            <a:r>
              <a:rPr lang="de-DE" sz="1200" dirty="0"/>
              <a:t>Wertentwicklung einer 1 € Investition in drei verschiedene Portfolios über </a:t>
            </a:r>
            <a:br>
              <a:rPr lang="de-DE" sz="1200" dirty="0"/>
            </a:br>
            <a:r>
              <a:rPr lang="de-DE" sz="1200" dirty="0"/>
              <a:t>den Beobachtungszeitraum 1983 bis 2011 (links) bzw. bis 2017 (rechts). </a:t>
            </a:r>
          </a:p>
          <a:p>
            <a:pPr marL="376294" indent="-376294">
              <a:spcBef>
                <a:spcPts val="0"/>
              </a:spcBef>
              <a:spcAft>
                <a:spcPts val="0"/>
              </a:spcAft>
            </a:pPr>
            <a:r>
              <a:rPr lang="de-DE" sz="1200" dirty="0"/>
              <a:t>—	Portfolio mit niedrigen Fundamentalrisiken,</a:t>
            </a:r>
          </a:p>
          <a:p>
            <a:pPr marL="376294" indent="-376294">
              <a:spcBef>
                <a:spcPts val="0"/>
              </a:spcBef>
              <a:spcAft>
                <a:spcPts val="0"/>
              </a:spcAft>
            </a:pPr>
            <a:r>
              <a:rPr lang="de-DE" sz="1200" dirty="0"/>
              <a:t>- - 	CDAX</a:t>
            </a:r>
          </a:p>
          <a:p>
            <a:pPr marL="376294" indent="-376294">
              <a:spcBef>
                <a:spcPts val="0"/>
              </a:spcBef>
              <a:spcAft>
                <a:spcPts val="0"/>
              </a:spcAft>
            </a:pPr>
            <a:r>
              <a:rPr lang="de-DE" sz="1200" dirty="0"/>
              <a:t>···	Portfolio mit hohen Fundamentalrisiken</a:t>
            </a:r>
          </a:p>
          <a:p>
            <a:pPr>
              <a:spcBef>
                <a:spcPts val="0"/>
              </a:spcBef>
              <a:spcAft>
                <a:spcPts val="0"/>
              </a:spcAft>
            </a:pPr>
            <a:endParaRPr lang="de-DE" sz="1200" dirty="0"/>
          </a:p>
        </p:txBody>
      </p:sp>
      <p:sp>
        <p:nvSpPr>
          <p:cNvPr id="11" name="Inhaltsplatzhalter 10"/>
          <p:cNvSpPr>
            <a:spLocks noGrp="1"/>
          </p:cNvSpPr>
          <p:nvPr>
            <p:ph sz="quarter" idx="13"/>
          </p:nvPr>
        </p:nvSpPr>
        <p:spPr>
          <a:xfrm>
            <a:off x="468000" y="5369204"/>
            <a:ext cx="8640000" cy="1080000"/>
          </a:xfrm>
        </p:spPr>
        <p:txBody>
          <a:bodyPr/>
          <a:lstStyle/>
          <a:p>
            <a:pPr marL="0" indent="0"/>
            <a:r>
              <a:rPr lang="de-DE" dirty="0">
                <a:sym typeface="+mn-lt"/>
              </a:rPr>
              <a:t>Quelle Abbildung links: </a:t>
            </a:r>
            <a:r>
              <a:rPr lang="de-DE" dirty="0" err="1">
                <a:sym typeface="+mn-lt"/>
              </a:rPr>
              <a:t>Walkshäusl</a:t>
            </a:r>
            <a:r>
              <a:rPr lang="de-DE" dirty="0">
                <a:sym typeface="+mn-lt"/>
              </a:rPr>
              <a:t>, C. (2013): Fundamentalrisiken und Aktienrenditen - Auch hier gilt, mit weniger Risiko zu einer besseren Performance, in: Corporate </a:t>
            </a:r>
            <a:r>
              <a:rPr lang="de-DE" dirty="0" err="1">
                <a:sym typeface="+mn-lt"/>
              </a:rPr>
              <a:t>Fiance</a:t>
            </a:r>
            <a:r>
              <a:rPr lang="de-DE" dirty="0">
                <a:sym typeface="+mn-lt"/>
              </a:rPr>
              <a:t> </a:t>
            </a:r>
            <a:r>
              <a:rPr lang="de-DE" dirty="0" err="1">
                <a:sym typeface="+mn-lt"/>
              </a:rPr>
              <a:t>biz</a:t>
            </a:r>
            <a:r>
              <a:rPr lang="de-DE" dirty="0">
                <a:sym typeface="+mn-lt"/>
              </a:rPr>
              <a:t> 3/2013, S. 119-123. </a:t>
            </a:r>
          </a:p>
          <a:p>
            <a:pPr marL="0" indent="0"/>
            <a:r>
              <a:rPr lang="de-DE" dirty="0"/>
              <a:t>Quelle Abbildung rechts: Gleißner, W./</a:t>
            </a:r>
            <a:r>
              <a:rPr lang="de-DE" dirty="0" err="1"/>
              <a:t>Walkshäusl</a:t>
            </a:r>
            <a:r>
              <a:rPr lang="de-DE" dirty="0"/>
              <a:t>, C. (2018): Erfolgreiche Value-Anlagestrategien durch risiko- und ratinggerechte Unternehmensbewertung – Ertragsrisiken, Rating, Kapitalkosten und Aktienrenditen, in: Corporate Finance, Heft 05-06/2018, S. 161-171. </a:t>
            </a:r>
          </a:p>
        </p:txBody>
      </p:sp>
      <p:pic>
        <p:nvPicPr>
          <p:cNvPr id="507906" name="Picture 2" descr="R:\7 Fachartikelbeschaffung\CorporateFinancebiz\Walkshäusl 2013\Abb. 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073" y="2688257"/>
            <a:ext cx="4026620" cy="267601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9309" y="1901855"/>
            <a:ext cx="3726312" cy="3548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358321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7C37D0-03DC-0DB5-E69F-504006813D0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C1F0294-9407-2CE6-DDA5-2DCA1D8AF08C}"/>
              </a:ext>
            </a:extLst>
          </p:cNvPr>
          <p:cNvSpPr>
            <a:spLocks noGrp="1"/>
          </p:cNvSpPr>
          <p:nvPr>
            <p:ph type="title"/>
          </p:nvPr>
        </p:nvSpPr>
        <p:spPr>
          <a:xfrm>
            <a:off x="468000" y="144000"/>
            <a:ext cx="8640000" cy="648000"/>
          </a:xfrm>
        </p:spPr>
        <p:txBody>
          <a:bodyPr/>
          <a:lstStyle/>
          <a:p>
            <a:r>
              <a:rPr lang="de-DE" dirty="0"/>
              <a:t>Weiterführende Literatur (5 von 5)</a:t>
            </a:r>
          </a:p>
        </p:txBody>
      </p:sp>
      <p:sp>
        <p:nvSpPr>
          <p:cNvPr id="3" name="Rechteck 2">
            <a:extLst>
              <a:ext uri="{FF2B5EF4-FFF2-40B4-BE49-F238E27FC236}">
                <a16:creationId xmlns:a16="http://schemas.microsoft.com/office/drawing/2014/main" id="{74A2B354-876C-C4A7-4450-6CFCC5F528B1}"/>
              </a:ext>
            </a:extLst>
          </p:cNvPr>
          <p:cNvSpPr/>
          <p:nvPr/>
        </p:nvSpPr>
        <p:spPr>
          <a:xfrm>
            <a:off x="485337" y="676895"/>
            <a:ext cx="9001000" cy="5093702"/>
          </a:xfrm>
          <a:prstGeom prst="rect">
            <a:avLst/>
          </a:prstGeom>
        </p:spPr>
        <p:txBody>
          <a:bodyPr wrap="square">
            <a:spAutoFit/>
          </a:bodyPr>
          <a:lstStyle/>
          <a:p>
            <a:pPr lvl="0" defTabSz="981075" eaLnBrk="0" fontAlgn="base" hangingPunct="0">
              <a:spcBef>
                <a:spcPct val="0"/>
              </a:spcBef>
              <a:spcAft>
                <a:spcPts val="600"/>
              </a:spcAft>
            </a:pPr>
            <a:r>
              <a:rPr lang="de-DE" sz="1000" b="1" u="sng" dirty="0">
                <a:latin typeface="Arial" charset="0"/>
              </a:rPr>
              <a:t>Für allgemeine methodische Erläuterungen empfehlen wir Ihnen die nachfolgenden Fachartikel:</a:t>
            </a:r>
          </a:p>
          <a:p>
            <a:pPr marL="180975" indent="-180975" defTabSz="981075" eaLnBrk="0" fontAlgn="base" hangingPunct="0">
              <a:spcBef>
                <a:spcPct val="0"/>
              </a:spcBef>
              <a:spcAft>
                <a:spcPts val="600"/>
              </a:spcAft>
              <a:buFontTx/>
              <a:buChar char="•"/>
              <a:defRPr/>
            </a:pPr>
            <a:r>
              <a:rPr lang="de-DE" sz="1000" dirty="0"/>
              <a:t>Günther, Th./Gleißner, W. (2021): Entscheidungsvorlagen für die Unternehmensführung, in: Controlling, 33. Jg., Heft 6/2021, S. 44-46.</a:t>
            </a:r>
          </a:p>
          <a:p>
            <a:pPr marL="180975" indent="-180975" defTabSz="981075" eaLnBrk="0" fontAlgn="base" hangingPunct="0">
              <a:spcBef>
                <a:spcPct val="0"/>
              </a:spcBef>
              <a:spcAft>
                <a:spcPts val="600"/>
              </a:spcAft>
              <a:buFontTx/>
              <a:buChar char="•"/>
              <a:defRPr/>
            </a:pPr>
            <a:r>
              <a:rPr lang="de-DE" sz="1000" dirty="0"/>
              <a:t>Heller‑Herold, G./Link. P. (2025): Das </a:t>
            </a:r>
            <a:r>
              <a:rPr lang="de-DE" sz="1000" dirty="0" err="1"/>
              <a:t>Sustainability-Toolbook</a:t>
            </a:r>
            <a:r>
              <a:rPr lang="de-DE" sz="1000" dirty="0"/>
              <a:t>. Nachhaltigkeit in Unternehmen erfolgreich umsetzen. Haufe, Freiburg.</a:t>
            </a:r>
          </a:p>
          <a:p>
            <a:pPr marL="180975" indent="-180975" defTabSz="981075" eaLnBrk="0" fontAlgn="base" hangingPunct="0">
              <a:spcBef>
                <a:spcPct val="0"/>
              </a:spcBef>
              <a:spcAft>
                <a:spcPts val="600"/>
              </a:spcAft>
              <a:buFontTx/>
              <a:buChar char="•"/>
              <a:defRPr/>
            </a:pPr>
            <a:r>
              <a:rPr lang="de-DE" sz="1000" dirty="0"/>
              <a:t>Henschel, Th./Gleißner, W./Schmidt, A. (2024): Integriertes Risikomanagement –  Unternehmensplanung und Value-</a:t>
            </a:r>
            <a:r>
              <a:rPr lang="de-DE" sz="1000" dirty="0" err="1"/>
              <a:t>Based</a:t>
            </a:r>
            <a:r>
              <a:rPr lang="de-DE" sz="1000" dirty="0"/>
              <a:t> Management als Treiber der Integration in kleinen und mittleren Unternehmen, in: </a:t>
            </a:r>
            <a:r>
              <a:rPr lang="de-DE" sz="1000" dirty="0" err="1"/>
              <a:t>ZfKE</a:t>
            </a:r>
            <a:r>
              <a:rPr lang="de-DE" sz="1000" dirty="0"/>
              <a:t> - Zeitschrift für KMU und Entrepreneurship, 72. Jg., Heft 1-2024, S. 1-22, </a:t>
            </a:r>
            <a:r>
              <a:rPr lang="de-DE" sz="1000" dirty="0">
                <a:hlinkClick r:id="rId3"/>
              </a:rPr>
              <a:t>https://doi.org/10.3790/ZfKE.2024.1448701</a:t>
            </a:r>
            <a:r>
              <a:rPr lang="de-DE" sz="1000" dirty="0"/>
              <a:t>.</a:t>
            </a:r>
          </a:p>
          <a:p>
            <a:pPr marL="180975" indent="-180975" defTabSz="981075" eaLnBrk="0" fontAlgn="base" hangingPunct="0">
              <a:spcBef>
                <a:spcPct val="0"/>
              </a:spcBef>
              <a:spcAft>
                <a:spcPts val="600"/>
              </a:spcAft>
              <a:buFontTx/>
              <a:buChar char="•"/>
              <a:defRPr/>
            </a:pPr>
            <a:r>
              <a:rPr lang="de-DE" sz="1000" dirty="0"/>
              <a:t>Kamaras, E./Wolfrum, M. (2017): Software für Risikoaggregation: Gängige Lösungen und Fallbeispiel, in: Gleißner, W. / Klein, A. (2017): Risikomanagement und Controlling, 2. Aufl., Haufe-Lexware, München 2017, S. 289-314.</a:t>
            </a:r>
          </a:p>
          <a:p>
            <a:pPr marL="180975" indent="-180975" defTabSz="981075" eaLnBrk="0" fontAlgn="base" hangingPunct="0">
              <a:spcBef>
                <a:spcPct val="0"/>
              </a:spcBef>
              <a:spcAft>
                <a:spcPts val="600"/>
              </a:spcAft>
              <a:buFontTx/>
              <a:buChar char="•"/>
              <a:defRPr/>
            </a:pPr>
            <a:r>
              <a:rPr lang="de-DE" sz="1000" dirty="0">
                <a:latin typeface="Arial" charset="0"/>
              </a:rPr>
              <a:t>Pedell, B./Gleißner, W./Kühlem, </a:t>
            </a:r>
            <a:r>
              <a:rPr lang="de-DE" sz="1000" dirty="0" err="1">
                <a:latin typeface="Arial" charset="0"/>
              </a:rPr>
              <a:t>Ch</a:t>
            </a:r>
            <a:r>
              <a:rPr lang="de-DE" sz="1000" dirty="0">
                <a:latin typeface="Arial" charset="0"/>
              </a:rPr>
              <a:t>./Nickel, J. (2024): Resilienz- und Risikomanagement in der Wertschöpfungskette, in: Controlling &amp; Management Review, 68. Jg., Heft 1, S. 8-16.</a:t>
            </a:r>
          </a:p>
          <a:p>
            <a:pPr marL="180975" indent="-180975" defTabSz="981075" eaLnBrk="0" fontAlgn="base" hangingPunct="0">
              <a:spcBef>
                <a:spcPct val="0"/>
              </a:spcBef>
              <a:spcAft>
                <a:spcPts val="600"/>
              </a:spcAft>
              <a:buFontTx/>
              <a:buChar char="•"/>
              <a:defRPr/>
            </a:pPr>
            <a:r>
              <a:rPr lang="en-US" sz="1000" dirty="0">
                <a:latin typeface="Arial" charset="0"/>
              </a:rPr>
              <a:t>Rieg, R./Vanini, U./Gleißner, W. (2025): Enterprise Risk Management. A Modern Approach, Springer.</a:t>
            </a:r>
            <a:endParaRPr lang="de-DE" sz="1000" dirty="0">
              <a:latin typeface="Arial" charset="0"/>
            </a:endParaRPr>
          </a:p>
          <a:p>
            <a:pPr marL="180975" indent="-180975" defTabSz="981075" eaLnBrk="0" fontAlgn="base" hangingPunct="0">
              <a:spcBef>
                <a:spcPct val="0"/>
              </a:spcBef>
              <a:spcAft>
                <a:spcPts val="600"/>
              </a:spcAft>
              <a:buFontTx/>
              <a:buChar char="•"/>
              <a:defRPr/>
            </a:pPr>
            <a:r>
              <a:rPr lang="de-DE" sz="1000" dirty="0">
                <a:latin typeface="Arial" charset="0"/>
              </a:rPr>
              <a:t>Risk Management </a:t>
            </a:r>
            <a:r>
              <a:rPr lang="de-DE" sz="1000" dirty="0" err="1">
                <a:latin typeface="Arial" charset="0"/>
              </a:rPr>
              <a:t>Association</a:t>
            </a:r>
            <a:r>
              <a:rPr lang="de-DE" sz="1000" dirty="0">
                <a:latin typeface="Arial" charset="0"/>
              </a:rPr>
              <a:t> e. V. (RMA) (Hrsg.): Managemententscheidungen unter Risiko, erarbeitet von Werner Gleißner, Ralf Kimpel, Matthias Kühne, Frank Lienhard, Anne-Gret Nickert und Cornelius Nickert, Erich Schmidt Verlag Berlin, 2019.</a:t>
            </a:r>
          </a:p>
          <a:p>
            <a:pPr marL="180975" indent="-180975" defTabSz="981075" eaLnBrk="0" fontAlgn="base" hangingPunct="0">
              <a:spcBef>
                <a:spcPct val="0"/>
              </a:spcBef>
              <a:spcAft>
                <a:spcPts val="600"/>
              </a:spcAft>
              <a:buFontTx/>
              <a:buChar char="•"/>
              <a:defRPr/>
            </a:pPr>
            <a:r>
              <a:rPr lang="de-DE" sz="1000" dirty="0">
                <a:latin typeface="Arial" charset="0"/>
              </a:rPr>
              <a:t>Romeike, F./Hager, P. (2020): Erfolgsfaktor Risiko-Management 4.0. Methoden, Beispiele, Checklisten Praxishandbuch für Industrie und Handel, Springer Gabler, Wiesbaden.</a:t>
            </a:r>
          </a:p>
          <a:p>
            <a:pPr marL="180975" indent="-180975" defTabSz="981075" eaLnBrk="0" fontAlgn="base" hangingPunct="0">
              <a:spcBef>
                <a:spcPct val="0"/>
              </a:spcBef>
              <a:spcAft>
                <a:spcPts val="600"/>
              </a:spcAft>
              <a:buFontTx/>
              <a:buChar char="•"/>
              <a:defRPr/>
            </a:pPr>
            <a:r>
              <a:rPr lang="de-DE" sz="1000" dirty="0" err="1">
                <a:latin typeface="Arial" charset="0"/>
              </a:rPr>
              <a:t>Roßmeißl</a:t>
            </a:r>
            <a:r>
              <a:rPr lang="de-DE" sz="1000" dirty="0">
                <a:latin typeface="Arial" charset="0"/>
              </a:rPr>
              <a:t>, E./Gleißner, W. (2024): WITTENSTEIN: Moderne Unternehmensplanung und "Grundsätze ordnungs­gemäßer Planung", in: Controller Magazin, 49. Jg., Heft 4 (Juli/August 2024), S. 26-30.</a:t>
            </a:r>
          </a:p>
          <a:p>
            <a:pPr marL="180975" indent="-180975" defTabSz="981075" eaLnBrk="0" fontAlgn="base" hangingPunct="0">
              <a:spcBef>
                <a:spcPct val="0"/>
              </a:spcBef>
              <a:spcAft>
                <a:spcPts val="600"/>
              </a:spcAft>
              <a:buFontTx/>
              <a:buChar char="•"/>
              <a:defRPr/>
            </a:pPr>
            <a:r>
              <a:rPr lang="de-DE" sz="1000" dirty="0">
                <a:latin typeface="Arial" charset="0"/>
              </a:rPr>
              <a:t>Spremann, K. (2004): </a:t>
            </a:r>
            <a:r>
              <a:rPr lang="de-DE" sz="1000" dirty="0" err="1">
                <a:latin typeface="Arial" charset="0"/>
              </a:rPr>
              <a:t>Valuation</a:t>
            </a:r>
            <a:r>
              <a:rPr lang="de-DE" sz="1000" dirty="0">
                <a:latin typeface="Arial" charset="0"/>
              </a:rPr>
              <a:t>: Grundlagen moderner Unternehmensbewertung, </a:t>
            </a:r>
            <a:r>
              <a:rPr lang="de-DE" sz="1000" dirty="0" err="1">
                <a:latin typeface="Arial" charset="0"/>
              </a:rPr>
              <a:t>Oldenbourg</a:t>
            </a:r>
            <a:r>
              <a:rPr lang="de-DE" sz="1000" dirty="0">
                <a:latin typeface="Arial" charset="0"/>
              </a:rPr>
              <a:t> Wissenschaftsverlag, 2004.</a:t>
            </a:r>
          </a:p>
          <a:p>
            <a:pPr marL="180975" indent="-180975" defTabSz="981075" eaLnBrk="0" fontAlgn="base" hangingPunct="0">
              <a:spcBef>
                <a:spcPct val="0"/>
              </a:spcBef>
              <a:spcAft>
                <a:spcPts val="600"/>
              </a:spcAft>
              <a:buFontTx/>
              <a:buChar char="•"/>
              <a:defRPr/>
            </a:pPr>
            <a:r>
              <a:rPr lang="de-DE" sz="1000" dirty="0">
                <a:latin typeface="Arial" charset="0"/>
              </a:rPr>
              <a:t>Velte, P./Eulerich, M. (2021): Das geplante Finanzmarktintegritätsstärkungsgesetz (FISG). Eine kritische Diskussion aus Sicht der Internen Revision, in: Zeitschrift Interne Revision (ZIR), 56. Jg., Heft 2/2021, S. 64–69.</a:t>
            </a:r>
          </a:p>
          <a:p>
            <a:pPr marL="180975" indent="-180975" defTabSz="981075" eaLnBrk="0" fontAlgn="base" hangingPunct="0">
              <a:spcBef>
                <a:spcPct val="0"/>
              </a:spcBef>
              <a:spcAft>
                <a:spcPts val="600"/>
              </a:spcAft>
              <a:buFontTx/>
              <a:buChar char="•"/>
              <a:defRPr/>
            </a:pPr>
            <a:r>
              <a:rPr lang="de-DE" sz="1000" dirty="0">
                <a:latin typeface="Arial" charset="0"/>
              </a:rPr>
              <a:t>Vanini, U./Rieg, R. (2021): Risikomanagement: Grundlagen – Instrumente – Unternehmenspraxis, 2. Aufl., Schäffer Poeschel, Stuttgart.</a:t>
            </a:r>
          </a:p>
          <a:p>
            <a:pPr marL="180975" indent="-180975" defTabSz="981075" eaLnBrk="0" fontAlgn="base" hangingPunct="0">
              <a:spcBef>
                <a:spcPct val="0"/>
              </a:spcBef>
              <a:spcAft>
                <a:spcPts val="600"/>
              </a:spcAft>
              <a:buFontTx/>
              <a:buChar char="•"/>
              <a:defRPr/>
            </a:pPr>
            <a:r>
              <a:rPr lang="de-DE" sz="1000" dirty="0">
                <a:latin typeface="Arial" charset="0"/>
              </a:rPr>
              <a:t>Walkshäusl, C. (2013): Fundamentalrisiken und Aktienrenditen: Auch hier gilt, mit weniger Risiko zu einer besseren Performance, in : CFB vom 08.04.2013, Heft 03, S. 119-123.</a:t>
            </a:r>
          </a:p>
          <a:p>
            <a:pPr marL="180975" indent="-180975" defTabSz="981075" eaLnBrk="0" fontAlgn="base" hangingPunct="0">
              <a:spcBef>
                <a:spcPct val="0"/>
              </a:spcBef>
              <a:spcAft>
                <a:spcPts val="600"/>
              </a:spcAft>
              <a:buFontTx/>
              <a:buChar char="•"/>
              <a:defRPr/>
            </a:pPr>
            <a:r>
              <a:rPr lang="de-DE" sz="1000" dirty="0">
                <a:latin typeface="Arial" charset="0"/>
              </a:rPr>
              <a:t>Wöhe, G./Bilstein, J./Ernst, D./Häcker, J./Gleißner, W. (2025): Grundzüge der Unternehmensfinanzierung, 12. Aufl., Vahlen Verlag München.</a:t>
            </a:r>
          </a:p>
          <a:p>
            <a:pPr marL="180975" lvl="0" indent="-180975" defTabSz="981075" eaLnBrk="0" fontAlgn="base" hangingPunct="0">
              <a:spcBef>
                <a:spcPct val="0"/>
              </a:spcBef>
              <a:spcAft>
                <a:spcPts val="600"/>
              </a:spcAft>
              <a:buFontTx/>
              <a:buChar char="•"/>
              <a:defRPr/>
            </a:pPr>
            <a:endParaRPr lang="de-DE" sz="1000" dirty="0">
              <a:latin typeface="Arial" charset="0"/>
            </a:endParaRPr>
          </a:p>
        </p:txBody>
      </p:sp>
      <p:sp>
        <p:nvSpPr>
          <p:cNvPr id="5" name="Rechteck 4">
            <a:extLst>
              <a:ext uri="{FF2B5EF4-FFF2-40B4-BE49-F238E27FC236}">
                <a16:creationId xmlns:a16="http://schemas.microsoft.com/office/drawing/2014/main" id="{0AED2D4C-5033-FA0F-2497-C25BFECC0926}"/>
              </a:ext>
            </a:extLst>
          </p:cNvPr>
          <p:cNvSpPr/>
          <p:nvPr/>
        </p:nvSpPr>
        <p:spPr>
          <a:xfrm>
            <a:off x="6609184" y="116632"/>
            <a:ext cx="3124572" cy="400110"/>
          </a:xfrm>
          <a:prstGeom prst="rect">
            <a:avLst/>
          </a:prstGeom>
          <a:solidFill>
            <a:schemeClr val="tx2"/>
          </a:solidFill>
        </p:spPr>
        <p:txBody>
          <a:bodyPr wrap="square">
            <a:spAutoFit/>
          </a:bodyPr>
          <a:lstStyle/>
          <a:p>
            <a:pPr marL="84138" lvl="0" indent="-84138" defTabSz="981075">
              <a:spcBef>
                <a:spcPct val="0"/>
              </a:spcBef>
              <a:spcAft>
                <a:spcPts val="600"/>
              </a:spcAft>
            </a:pPr>
            <a:r>
              <a:rPr kumimoji="0" lang="de-DE" sz="1000" b="1" dirty="0">
                <a:solidFill>
                  <a:schemeClr val="tx1">
                    <a:lumMod val="50000"/>
                  </a:schemeClr>
                </a:solidFill>
                <a:sym typeface="Wingdings" pitchFamily="2" charset="2"/>
              </a:rPr>
              <a:t>Download unter: </a:t>
            </a:r>
            <a:r>
              <a:rPr kumimoji="0" lang="de-DE" sz="1000" b="1" dirty="0">
                <a:solidFill>
                  <a:schemeClr val="tx1">
                    <a:lumMod val="50000"/>
                  </a:schemeClr>
                </a:solidFill>
                <a:sym typeface="Wingdings" pitchFamily="2" charset="2"/>
                <a:hlinkClick r:id="rId4"/>
              </a:rPr>
              <a:t>http://www.werner-gleissner.de</a:t>
            </a:r>
            <a:r>
              <a:rPr kumimoji="0" lang="de-DE" sz="1000" b="1" dirty="0">
                <a:solidFill>
                  <a:schemeClr val="tx1">
                    <a:lumMod val="50000"/>
                  </a:schemeClr>
                </a:solidFill>
                <a:sym typeface="Wingdings" pitchFamily="2" charset="2"/>
              </a:rPr>
              <a:t> oder  </a:t>
            </a:r>
            <a:r>
              <a:rPr lang="de-DE" sz="1000" b="1" dirty="0">
                <a:solidFill>
                  <a:schemeClr val="tx1">
                    <a:lumMod val="50000"/>
                  </a:schemeClr>
                </a:solidFill>
                <a:sym typeface="Wingdings" pitchFamily="2" charset="2"/>
                <a:hlinkClick r:id="rId5"/>
              </a:rPr>
              <a:t>www.FutureValue.de</a:t>
            </a:r>
            <a:endParaRPr kumimoji="0" lang="de-DE" sz="1000" dirty="0">
              <a:solidFill>
                <a:schemeClr val="tx1">
                  <a:lumMod val="50000"/>
                </a:schemeClr>
              </a:solidFill>
              <a:sym typeface="Wingdings" pitchFamily="2" charset="2"/>
            </a:endParaRPr>
          </a:p>
        </p:txBody>
      </p:sp>
    </p:spTree>
    <p:extLst>
      <p:ext uri="{BB962C8B-B14F-4D97-AF65-F5344CB8AC3E}">
        <p14:creationId xmlns:p14="http://schemas.microsoft.com/office/powerpoint/2010/main" val="660266167"/>
      </p:ext>
    </p:extLst>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itel 3"/>
          <p:cNvSpPr>
            <a:spLocks noGrp="1"/>
          </p:cNvSpPr>
          <p:nvPr>
            <p:ph type="title"/>
          </p:nvPr>
        </p:nvSpPr>
        <p:spPr>
          <a:xfrm>
            <a:off x="468000" y="144000"/>
            <a:ext cx="8640000" cy="648000"/>
          </a:xfrm>
        </p:spPr>
        <p:txBody>
          <a:bodyPr/>
          <a:lstStyle/>
          <a:p>
            <a:pPr eaLnBrk="1" hangingPunct="1"/>
            <a:r>
              <a:rPr lang="de-DE" altLang="de-DE" dirty="0"/>
              <a:t>Style Investment – Basis für „Smart Beta“ und Risikoprämien:</a:t>
            </a:r>
            <a:br>
              <a:rPr lang="de-DE" altLang="de-DE" dirty="0"/>
            </a:br>
            <a:r>
              <a:rPr lang="de-DE" altLang="de-DE" dirty="0"/>
              <a:t>Was bringen die „Investment-Stile“ im Rendite-Risiko-Diagramm?</a:t>
            </a:r>
          </a:p>
        </p:txBody>
      </p:sp>
      <p:sp>
        <p:nvSpPr>
          <p:cNvPr id="6" name="Inhaltsplatzhalter 5"/>
          <p:cNvSpPr>
            <a:spLocks noGrp="1"/>
          </p:cNvSpPr>
          <p:nvPr>
            <p:ph sz="quarter" idx="13"/>
          </p:nvPr>
        </p:nvSpPr>
        <p:spPr/>
        <p:txBody>
          <a:bodyPr rtlCol="0" anchor="b">
            <a:noAutofit/>
          </a:bodyPr>
          <a:lstStyle/>
          <a:p>
            <a:pPr marL="0" indent="0" defTabSz="1029972">
              <a:lnSpc>
                <a:spcPct val="100000"/>
              </a:lnSpc>
              <a:spcBef>
                <a:spcPts val="0"/>
              </a:spcBef>
              <a:spcAft>
                <a:spcPts val="300"/>
              </a:spcAft>
              <a:buNone/>
              <a:defRPr/>
            </a:pPr>
            <a:r>
              <a:rPr lang="de-DE" sz="1000" dirty="0">
                <a:solidFill>
                  <a:schemeClr val="bg1">
                    <a:lumMod val="50000"/>
                  </a:schemeClr>
                </a:solidFill>
              </a:rPr>
              <a:t>Quelle: Walkshäusl (2014): Style Investing: Erfolgreich investieren mit Stil, in: Corporate Finance 3/2014, S. 124-128 (125).</a:t>
            </a:r>
          </a:p>
        </p:txBody>
      </p:sp>
      <p:sp>
        <p:nvSpPr>
          <p:cNvPr id="71684" name="Inhaltsplatzhalter 3"/>
          <p:cNvSpPr txBox="1">
            <a:spLocks/>
          </p:cNvSpPr>
          <p:nvPr/>
        </p:nvSpPr>
        <p:spPr bwMode="auto">
          <a:xfrm>
            <a:off x="5317506" y="1052016"/>
            <a:ext cx="3794362" cy="4995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607" tIns="35836" rIns="71607" bIns="35836"/>
          <a:lstStyle>
            <a:lvl1pPr marL="284163" indent="-284163" defTabSz="1030288" eaLnBrk="0" hangingPunct="0">
              <a:lnSpc>
                <a:spcPct val="120000"/>
              </a:lnSpc>
              <a:spcBef>
                <a:spcPts val="600"/>
              </a:spcBef>
              <a:spcAft>
                <a:spcPts val="600"/>
              </a:spcAft>
              <a:buFont typeface="Arial" pitchFamily="34" charset="0"/>
              <a:buChar char="•"/>
              <a:defRPr sz="1600">
                <a:solidFill>
                  <a:srgbClr val="002945"/>
                </a:solidFill>
                <a:latin typeface="Arial" pitchFamily="34" charset="0"/>
                <a:cs typeface="Arial" pitchFamily="34" charset="0"/>
              </a:defRPr>
            </a:lvl1pPr>
            <a:lvl2pPr marL="742950" indent="-285750" defTabSz="1030288" eaLnBrk="0" hangingPunct="0">
              <a:lnSpc>
                <a:spcPct val="120000"/>
              </a:lnSpc>
              <a:spcBef>
                <a:spcPts val="600"/>
              </a:spcBef>
              <a:spcAft>
                <a:spcPts val="600"/>
              </a:spcAft>
              <a:buFont typeface="Arial" pitchFamily="34" charset="0"/>
              <a:buChar char="–"/>
              <a:defRPr sz="1600">
                <a:solidFill>
                  <a:srgbClr val="002945"/>
                </a:solidFill>
                <a:latin typeface="Arial" pitchFamily="34" charset="0"/>
                <a:cs typeface="Arial" pitchFamily="34" charset="0"/>
              </a:defRPr>
            </a:lvl2pPr>
            <a:lvl3pPr marL="1143000" indent="-228600" defTabSz="1030288" eaLnBrk="0" hangingPunct="0">
              <a:lnSpc>
                <a:spcPct val="120000"/>
              </a:lnSpc>
              <a:spcBef>
                <a:spcPts val="600"/>
              </a:spcBef>
              <a:spcAft>
                <a:spcPts val="600"/>
              </a:spcAft>
              <a:buFont typeface="Arial" pitchFamily="34" charset="0"/>
              <a:buChar char="•"/>
              <a:defRPr sz="1600">
                <a:solidFill>
                  <a:srgbClr val="002945"/>
                </a:solidFill>
                <a:latin typeface="Arial" pitchFamily="34" charset="0"/>
                <a:cs typeface="Arial" pitchFamily="34" charset="0"/>
              </a:defRPr>
            </a:lvl3pPr>
            <a:lvl4pPr marL="1600200" indent="-228600" defTabSz="1030288" eaLnBrk="0" hangingPunct="0">
              <a:lnSpc>
                <a:spcPct val="120000"/>
              </a:lnSpc>
              <a:spcBef>
                <a:spcPts val="600"/>
              </a:spcBef>
              <a:spcAft>
                <a:spcPts val="600"/>
              </a:spcAft>
              <a:buFont typeface="Arial" pitchFamily="34" charset="0"/>
              <a:buChar char="–"/>
              <a:defRPr sz="1600">
                <a:solidFill>
                  <a:srgbClr val="002945"/>
                </a:solidFill>
                <a:latin typeface="Arial" pitchFamily="34" charset="0"/>
                <a:cs typeface="Arial" pitchFamily="34" charset="0"/>
              </a:defRPr>
            </a:lvl4pPr>
            <a:lvl5pPr marL="1785938" indent="-349250" defTabSz="1030288" eaLnBrk="0" hangingPunct="0">
              <a:lnSpc>
                <a:spcPct val="120000"/>
              </a:lnSpc>
              <a:spcBef>
                <a:spcPts val="600"/>
              </a:spcBef>
              <a:spcAft>
                <a:spcPts val="600"/>
              </a:spcAft>
              <a:buFont typeface="Arial" pitchFamily="34" charset="0"/>
              <a:buChar char="»"/>
              <a:defRPr sz="1600">
                <a:solidFill>
                  <a:srgbClr val="002945"/>
                </a:solidFill>
                <a:latin typeface="Arial" pitchFamily="34" charset="0"/>
                <a:cs typeface="Arial" pitchFamily="34" charset="0"/>
              </a:defRPr>
            </a:lvl5pPr>
            <a:lvl6pPr marL="2243138" indent="-349250" defTabSz="1030288" eaLnBrk="0" fontAlgn="base" hangingPunct="0">
              <a:lnSpc>
                <a:spcPct val="120000"/>
              </a:lnSpc>
              <a:spcBef>
                <a:spcPts val="600"/>
              </a:spcBef>
              <a:spcAft>
                <a:spcPts val="600"/>
              </a:spcAft>
              <a:buFont typeface="Arial" pitchFamily="34" charset="0"/>
              <a:buChar char="»"/>
              <a:defRPr sz="1600">
                <a:solidFill>
                  <a:srgbClr val="002945"/>
                </a:solidFill>
                <a:latin typeface="Arial" pitchFamily="34" charset="0"/>
                <a:cs typeface="Arial" pitchFamily="34" charset="0"/>
              </a:defRPr>
            </a:lvl6pPr>
            <a:lvl7pPr marL="2700338" indent="-349250" defTabSz="1030288" eaLnBrk="0" fontAlgn="base" hangingPunct="0">
              <a:lnSpc>
                <a:spcPct val="120000"/>
              </a:lnSpc>
              <a:spcBef>
                <a:spcPts val="600"/>
              </a:spcBef>
              <a:spcAft>
                <a:spcPts val="600"/>
              </a:spcAft>
              <a:buFont typeface="Arial" pitchFamily="34" charset="0"/>
              <a:buChar char="»"/>
              <a:defRPr sz="1600">
                <a:solidFill>
                  <a:srgbClr val="002945"/>
                </a:solidFill>
                <a:latin typeface="Arial" pitchFamily="34" charset="0"/>
                <a:cs typeface="Arial" pitchFamily="34" charset="0"/>
              </a:defRPr>
            </a:lvl7pPr>
            <a:lvl8pPr marL="3157538" indent="-349250" defTabSz="1030288" eaLnBrk="0" fontAlgn="base" hangingPunct="0">
              <a:lnSpc>
                <a:spcPct val="120000"/>
              </a:lnSpc>
              <a:spcBef>
                <a:spcPts val="600"/>
              </a:spcBef>
              <a:spcAft>
                <a:spcPts val="600"/>
              </a:spcAft>
              <a:buFont typeface="Arial" pitchFamily="34" charset="0"/>
              <a:buChar char="»"/>
              <a:defRPr sz="1600">
                <a:solidFill>
                  <a:srgbClr val="002945"/>
                </a:solidFill>
                <a:latin typeface="Arial" pitchFamily="34" charset="0"/>
                <a:cs typeface="Arial" pitchFamily="34" charset="0"/>
              </a:defRPr>
            </a:lvl8pPr>
            <a:lvl9pPr marL="3614738" indent="-349250" defTabSz="1030288" eaLnBrk="0" fontAlgn="base" hangingPunct="0">
              <a:lnSpc>
                <a:spcPct val="120000"/>
              </a:lnSpc>
              <a:spcBef>
                <a:spcPts val="600"/>
              </a:spcBef>
              <a:spcAft>
                <a:spcPts val="600"/>
              </a:spcAft>
              <a:buFont typeface="Arial" pitchFamily="34" charset="0"/>
              <a:buChar char="»"/>
              <a:defRPr sz="1600">
                <a:solidFill>
                  <a:srgbClr val="002945"/>
                </a:solidFill>
                <a:latin typeface="Arial" pitchFamily="34" charset="0"/>
                <a:cs typeface="Arial" pitchFamily="34" charset="0"/>
              </a:defRPr>
            </a:lvl9pPr>
          </a:lstStyle>
          <a:p>
            <a:pPr eaLnBrk="1" hangingPunct="1"/>
            <a:endParaRPr lang="de-DE" altLang="de-DE" dirty="0">
              <a:solidFill>
                <a:srgbClr val="1F1F1F"/>
              </a:solidFill>
            </a:endParaRPr>
          </a:p>
        </p:txBody>
      </p:sp>
      <p:sp>
        <p:nvSpPr>
          <p:cNvPr id="71685" name="Inhaltsplatzhalter 3"/>
          <p:cNvSpPr txBox="1">
            <a:spLocks/>
          </p:cNvSpPr>
          <p:nvPr/>
        </p:nvSpPr>
        <p:spPr bwMode="auto">
          <a:xfrm>
            <a:off x="468539" y="1052018"/>
            <a:ext cx="8640153" cy="5067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607" tIns="35836" rIns="71607" bIns="35836"/>
          <a:lstStyle>
            <a:lvl1pPr marL="361950" indent="-361950" defTabSz="1030288" eaLnBrk="0" hangingPunct="0">
              <a:lnSpc>
                <a:spcPct val="120000"/>
              </a:lnSpc>
              <a:spcBef>
                <a:spcPts val="600"/>
              </a:spcBef>
              <a:spcAft>
                <a:spcPts val="600"/>
              </a:spcAft>
              <a:buFont typeface="Arial" pitchFamily="34" charset="0"/>
              <a:buChar char="•"/>
              <a:defRPr sz="1600">
                <a:solidFill>
                  <a:srgbClr val="002945"/>
                </a:solidFill>
                <a:latin typeface="Arial" pitchFamily="34" charset="0"/>
                <a:cs typeface="Arial" pitchFamily="34" charset="0"/>
              </a:defRPr>
            </a:lvl1pPr>
            <a:lvl2pPr marL="742950" indent="-285750" defTabSz="1030288" eaLnBrk="0" hangingPunct="0">
              <a:lnSpc>
                <a:spcPct val="120000"/>
              </a:lnSpc>
              <a:spcBef>
                <a:spcPts val="600"/>
              </a:spcBef>
              <a:spcAft>
                <a:spcPts val="600"/>
              </a:spcAft>
              <a:buFont typeface="Arial" pitchFamily="34" charset="0"/>
              <a:buChar char="–"/>
              <a:defRPr sz="1600">
                <a:solidFill>
                  <a:srgbClr val="002945"/>
                </a:solidFill>
                <a:latin typeface="Arial" pitchFamily="34" charset="0"/>
                <a:cs typeface="Arial" pitchFamily="34" charset="0"/>
              </a:defRPr>
            </a:lvl2pPr>
            <a:lvl3pPr marL="1143000" indent="-228600" defTabSz="1030288" eaLnBrk="0" hangingPunct="0">
              <a:lnSpc>
                <a:spcPct val="120000"/>
              </a:lnSpc>
              <a:spcBef>
                <a:spcPts val="600"/>
              </a:spcBef>
              <a:spcAft>
                <a:spcPts val="600"/>
              </a:spcAft>
              <a:buFont typeface="Arial" pitchFamily="34" charset="0"/>
              <a:buChar char="•"/>
              <a:defRPr sz="1600">
                <a:solidFill>
                  <a:srgbClr val="002945"/>
                </a:solidFill>
                <a:latin typeface="Arial" pitchFamily="34" charset="0"/>
                <a:cs typeface="Arial" pitchFamily="34" charset="0"/>
              </a:defRPr>
            </a:lvl3pPr>
            <a:lvl4pPr marL="1600200" indent="-228600" defTabSz="1030288" eaLnBrk="0" hangingPunct="0">
              <a:lnSpc>
                <a:spcPct val="120000"/>
              </a:lnSpc>
              <a:spcBef>
                <a:spcPts val="600"/>
              </a:spcBef>
              <a:spcAft>
                <a:spcPts val="600"/>
              </a:spcAft>
              <a:buFont typeface="Arial" pitchFamily="34" charset="0"/>
              <a:buChar char="–"/>
              <a:defRPr sz="1600">
                <a:solidFill>
                  <a:srgbClr val="002945"/>
                </a:solidFill>
                <a:latin typeface="Arial" pitchFamily="34" charset="0"/>
                <a:cs typeface="Arial" pitchFamily="34" charset="0"/>
              </a:defRPr>
            </a:lvl4pPr>
            <a:lvl5pPr marL="1785938" indent="-349250" defTabSz="1030288" eaLnBrk="0" hangingPunct="0">
              <a:lnSpc>
                <a:spcPct val="120000"/>
              </a:lnSpc>
              <a:spcBef>
                <a:spcPts val="600"/>
              </a:spcBef>
              <a:spcAft>
                <a:spcPts val="600"/>
              </a:spcAft>
              <a:buFont typeface="Arial" pitchFamily="34" charset="0"/>
              <a:buChar char="»"/>
              <a:defRPr sz="1600">
                <a:solidFill>
                  <a:srgbClr val="002945"/>
                </a:solidFill>
                <a:latin typeface="Arial" pitchFamily="34" charset="0"/>
                <a:cs typeface="Arial" pitchFamily="34" charset="0"/>
              </a:defRPr>
            </a:lvl5pPr>
            <a:lvl6pPr marL="2243138" indent="-349250" defTabSz="1030288" eaLnBrk="0" fontAlgn="base" hangingPunct="0">
              <a:lnSpc>
                <a:spcPct val="120000"/>
              </a:lnSpc>
              <a:spcBef>
                <a:spcPts val="600"/>
              </a:spcBef>
              <a:spcAft>
                <a:spcPts val="600"/>
              </a:spcAft>
              <a:buFont typeface="Arial" pitchFamily="34" charset="0"/>
              <a:buChar char="»"/>
              <a:defRPr sz="1600">
                <a:solidFill>
                  <a:srgbClr val="002945"/>
                </a:solidFill>
                <a:latin typeface="Arial" pitchFamily="34" charset="0"/>
                <a:cs typeface="Arial" pitchFamily="34" charset="0"/>
              </a:defRPr>
            </a:lvl6pPr>
            <a:lvl7pPr marL="2700338" indent="-349250" defTabSz="1030288" eaLnBrk="0" fontAlgn="base" hangingPunct="0">
              <a:lnSpc>
                <a:spcPct val="120000"/>
              </a:lnSpc>
              <a:spcBef>
                <a:spcPts val="600"/>
              </a:spcBef>
              <a:spcAft>
                <a:spcPts val="600"/>
              </a:spcAft>
              <a:buFont typeface="Arial" pitchFamily="34" charset="0"/>
              <a:buChar char="»"/>
              <a:defRPr sz="1600">
                <a:solidFill>
                  <a:srgbClr val="002945"/>
                </a:solidFill>
                <a:latin typeface="Arial" pitchFamily="34" charset="0"/>
                <a:cs typeface="Arial" pitchFamily="34" charset="0"/>
              </a:defRPr>
            </a:lvl7pPr>
            <a:lvl8pPr marL="3157538" indent="-349250" defTabSz="1030288" eaLnBrk="0" fontAlgn="base" hangingPunct="0">
              <a:lnSpc>
                <a:spcPct val="120000"/>
              </a:lnSpc>
              <a:spcBef>
                <a:spcPts val="600"/>
              </a:spcBef>
              <a:spcAft>
                <a:spcPts val="600"/>
              </a:spcAft>
              <a:buFont typeface="Arial" pitchFamily="34" charset="0"/>
              <a:buChar char="»"/>
              <a:defRPr sz="1600">
                <a:solidFill>
                  <a:srgbClr val="002945"/>
                </a:solidFill>
                <a:latin typeface="Arial" pitchFamily="34" charset="0"/>
                <a:cs typeface="Arial" pitchFamily="34" charset="0"/>
              </a:defRPr>
            </a:lvl8pPr>
            <a:lvl9pPr marL="3614738" indent="-349250" defTabSz="1030288" eaLnBrk="0" fontAlgn="base" hangingPunct="0">
              <a:lnSpc>
                <a:spcPct val="120000"/>
              </a:lnSpc>
              <a:spcBef>
                <a:spcPts val="600"/>
              </a:spcBef>
              <a:spcAft>
                <a:spcPts val="600"/>
              </a:spcAft>
              <a:buFont typeface="Arial" pitchFamily="34" charset="0"/>
              <a:buChar char="»"/>
              <a:defRPr sz="1600">
                <a:solidFill>
                  <a:srgbClr val="002945"/>
                </a:solidFill>
                <a:latin typeface="Arial" pitchFamily="34" charset="0"/>
                <a:cs typeface="Arial" pitchFamily="34" charset="0"/>
              </a:defRPr>
            </a:lvl9pPr>
          </a:lstStyle>
          <a:p>
            <a:pPr marL="0" indent="0" eaLnBrk="1" hangingPunct="1">
              <a:buNone/>
            </a:pPr>
            <a:r>
              <a:rPr lang="de-DE" altLang="de-DE" dirty="0">
                <a:solidFill>
                  <a:srgbClr val="1F1F1F"/>
                </a:solidFill>
              </a:rPr>
              <a:t>Positionen der Style </a:t>
            </a:r>
            <a:r>
              <a:rPr lang="de-DE" altLang="de-DE" dirty="0" err="1">
                <a:solidFill>
                  <a:srgbClr val="1F1F1F"/>
                </a:solidFill>
              </a:rPr>
              <a:t>Investing</a:t>
            </a:r>
            <a:r>
              <a:rPr lang="de-DE" altLang="de-DE" dirty="0">
                <a:solidFill>
                  <a:srgbClr val="1F1F1F"/>
                </a:solidFill>
              </a:rPr>
              <a:t>-Strategien und des Marktportfolios (MKT).</a:t>
            </a:r>
          </a:p>
        </p:txBody>
      </p:sp>
      <p:sp>
        <p:nvSpPr>
          <p:cNvPr id="116744" name="Rectangle 8"/>
          <p:cNvSpPr>
            <a:spLocks noChangeArrowheads="1"/>
          </p:cNvSpPr>
          <p:nvPr/>
        </p:nvSpPr>
        <p:spPr bwMode="auto">
          <a:xfrm>
            <a:off x="0" y="2316200"/>
            <a:ext cx="184694" cy="400089"/>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1422" tIns="45710" rIns="91422" bIns="45710" anchor="ctr">
            <a:spAutoFit/>
          </a:bodyPr>
          <a:lstStyle/>
          <a:p>
            <a:pPr defTabSz="1028490">
              <a:defRPr/>
            </a:pPr>
            <a:endParaRPr lang="de-DE" dirty="0"/>
          </a:p>
        </p:txBody>
      </p:sp>
      <p:graphicFrame>
        <p:nvGraphicFramePr>
          <p:cNvPr id="71687" name="Object 7"/>
          <p:cNvGraphicFramePr>
            <a:graphicFrameLocks noChangeAspect="1"/>
          </p:cNvGraphicFramePr>
          <p:nvPr/>
        </p:nvGraphicFramePr>
        <p:xfrm>
          <a:off x="1567617" y="1809596"/>
          <a:ext cx="6411819" cy="4217614"/>
        </p:xfrm>
        <a:graphic>
          <a:graphicData uri="http://schemas.openxmlformats.org/presentationml/2006/ole">
            <mc:AlternateContent xmlns:mc="http://schemas.openxmlformats.org/markup-compatibility/2006">
              <mc:Choice xmlns:v="urn:schemas-microsoft-com:vml" Requires="v">
                <p:oleObj name="Präsentation" r:id="rId3" imgW="4571941" imgH="3429060" progId="PowerPoint.Show.8">
                  <p:embed/>
                </p:oleObj>
              </mc:Choice>
              <mc:Fallback>
                <p:oleObj name="Präsentation" r:id="rId3" imgW="4571941" imgH="3429060" progId="PowerPoint.Show.8">
                  <p:embed/>
                  <p:pic>
                    <p:nvPicPr>
                      <p:cNvPr id="71687" name="Object 7"/>
                      <p:cNvPicPr>
                        <a:picLocks noChangeAspect="1" noChangeArrowheads="1"/>
                      </p:cNvPicPr>
                      <p:nvPr/>
                    </p:nvPicPr>
                    <p:blipFill>
                      <a:blip r:embed="rId4">
                        <a:extLst>
                          <a:ext uri="{28A0092B-C50C-407E-A947-70E740481C1C}">
                            <a14:useLocalDpi xmlns:a14="http://schemas.microsoft.com/office/drawing/2010/main" val="0"/>
                          </a:ext>
                        </a:extLst>
                      </a:blip>
                      <a:srcRect l="10706" t="18507" r="34087" b="33124"/>
                      <a:stretch>
                        <a:fillRect/>
                      </a:stretch>
                    </p:blipFill>
                    <p:spPr bwMode="auto">
                      <a:xfrm>
                        <a:off x="1567617" y="1809596"/>
                        <a:ext cx="6411819" cy="4217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82328678"/>
      </p:ext>
    </p:extLst>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Titel 3"/>
          <p:cNvSpPr>
            <a:spLocks noGrp="1"/>
          </p:cNvSpPr>
          <p:nvPr>
            <p:ph type="title"/>
          </p:nvPr>
        </p:nvSpPr>
        <p:spPr>
          <a:xfrm>
            <a:off x="468000" y="144000"/>
            <a:ext cx="8640000" cy="648000"/>
          </a:xfrm>
        </p:spPr>
        <p:txBody>
          <a:bodyPr/>
          <a:lstStyle/>
          <a:p>
            <a:pPr eaLnBrk="1" hangingPunct="1"/>
            <a:r>
              <a:rPr lang="de-DE" altLang="de-DE" dirty="0"/>
              <a:t>Rendite-Beta-Diagramm</a:t>
            </a:r>
          </a:p>
        </p:txBody>
      </p:sp>
      <p:sp>
        <p:nvSpPr>
          <p:cNvPr id="6" name="Inhaltsplatzhalter 5"/>
          <p:cNvSpPr>
            <a:spLocks noGrp="1"/>
          </p:cNvSpPr>
          <p:nvPr>
            <p:ph sz="quarter" idx="13"/>
          </p:nvPr>
        </p:nvSpPr>
        <p:spPr/>
        <p:txBody>
          <a:bodyPr rtlCol="0" anchor="b">
            <a:noAutofit/>
          </a:bodyPr>
          <a:lstStyle/>
          <a:p>
            <a:pPr marL="0" indent="0" defTabSz="1029972">
              <a:lnSpc>
                <a:spcPct val="100000"/>
              </a:lnSpc>
              <a:spcBef>
                <a:spcPts val="0"/>
              </a:spcBef>
              <a:spcAft>
                <a:spcPts val="300"/>
              </a:spcAft>
              <a:buNone/>
              <a:defRPr/>
            </a:pPr>
            <a:r>
              <a:rPr lang="de-DE" sz="1000" dirty="0">
                <a:solidFill>
                  <a:schemeClr val="bg1">
                    <a:lumMod val="50000"/>
                  </a:schemeClr>
                </a:solidFill>
              </a:rPr>
              <a:t>Quelle: Walkshäusl (2014): Style Investing: Erfolgreich investieren mit Stil, in: Corporate Finance 3/2014, S. 124-128 (127).</a:t>
            </a:r>
          </a:p>
        </p:txBody>
      </p:sp>
      <p:sp>
        <p:nvSpPr>
          <p:cNvPr id="73732" name="Inhaltsplatzhalter 3"/>
          <p:cNvSpPr txBox="1">
            <a:spLocks/>
          </p:cNvSpPr>
          <p:nvPr/>
        </p:nvSpPr>
        <p:spPr bwMode="auto">
          <a:xfrm>
            <a:off x="5317506" y="1052016"/>
            <a:ext cx="3794362" cy="4995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607" tIns="35836" rIns="71607" bIns="35836"/>
          <a:lstStyle>
            <a:lvl1pPr marL="284163" indent="-284163" defTabSz="1030288" eaLnBrk="0" hangingPunct="0">
              <a:lnSpc>
                <a:spcPct val="120000"/>
              </a:lnSpc>
              <a:spcBef>
                <a:spcPts val="600"/>
              </a:spcBef>
              <a:spcAft>
                <a:spcPts val="600"/>
              </a:spcAft>
              <a:buFont typeface="Arial" pitchFamily="34" charset="0"/>
              <a:buChar char="•"/>
              <a:defRPr sz="1600">
                <a:solidFill>
                  <a:srgbClr val="002945"/>
                </a:solidFill>
                <a:latin typeface="Arial" pitchFamily="34" charset="0"/>
                <a:cs typeface="Arial" pitchFamily="34" charset="0"/>
              </a:defRPr>
            </a:lvl1pPr>
            <a:lvl2pPr marL="742950" indent="-285750" defTabSz="1030288" eaLnBrk="0" hangingPunct="0">
              <a:lnSpc>
                <a:spcPct val="120000"/>
              </a:lnSpc>
              <a:spcBef>
                <a:spcPts val="600"/>
              </a:spcBef>
              <a:spcAft>
                <a:spcPts val="600"/>
              </a:spcAft>
              <a:buFont typeface="Arial" pitchFamily="34" charset="0"/>
              <a:buChar char="–"/>
              <a:defRPr sz="1600">
                <a:solidFill>
                  <a:srgbClr val="002945"/>
                </a:solidFill>
                <a:latin typeface="Arial" pitchFamily="34" charset="0"/>
                <a:cs typeface="Arial" pitchFamily="34" charset="0"/>
              </a:defRPr>
            </a:lvl2pPr>
            <a:lvl3pPr marL="1143000" indent="-228600" defTabSz="1030288" eaLnBrk="0" hangingPunct="0">
              <a:lnSpc>
                <a:spcPct val="120000"/>
              </a:lnSpc>
              <a:spcBef>
                <a:spcPts val="600"/>
              </a:spcBef>
              <a:spcAft>
                <a:spcPts val="600"/>
              </a:spcAft>
              <a:buFont typeface="Arial" pitchFamily="34" charset="0"/>
              <a:buChar char="•"/>
              <a:defRPr sz="1600">
                <a:solidFill>
                  <a:srgbClr val="002945"/>
                </a:solidFill>
                <a:latin typeface="Arial" pitchFamily="34" charset="0"/>
                <a:cs typeface="Arial" pitchFamily="34" charset="0"/>
              </a:defRPr>
            </a:lvl3pPr>
            <a:lvl4pPr marL="1600200" indent="-228600" defTabSz="1030288" eaLnBrk="0" hangingPunct="0">
              <a:lnSpc>
                <a:spcPct val="120000"/>
              </a:lnSpc>
              <a:spcBef>
                <a:spcPts val="600"/>
              </a:spcBef>
              <a:spcAft>
                <a:spcPts val="600"/>
              </a:spcAft>
              <a:buFont typeface="Arial" pitchFamily="34" charset="0"/>
              <a:buChar char="–"/>
              <a:defRPr sz="1600">
                <a:solidFill>
                  <a:srgbClr val="002945"/>
                </a:solidFill>
                <a:latin typeface="Arial" pitchFamily="34" charset="0"/>
                <a:cs typeface="Arial" pitchFamily="34" charset="0"/>
              </a:defRPr>
            </a:lvl4pPr>
            <a:lvl5pPr marL="1785938" indent="-349250" defTabSz="1030288" eaLnBrk="0" hangingPunct="0">
              <a:lnSpc>
                <a:spcPct val="120000"/>
              </a:lnSpc>
              <a:spcBef>
                <a:spcPts val="600"/>
              </a:spcBef>
              <a:spcAft>
                <a:spcPts val="600"/>
              </a:spcAft>
              <a:buFont typeface="Arial" pitchFamily="34" charset="0"/>
              <a:buChar char="»"/>
              <a:defRPr sz="1600">
                <a:solidFill>
                  <a:srgbClr val="002945"/>
                </a:solidFill>
                <a:latin typeface="Arial" pitchFamily="34" charset="0"/>
                <a:cs typeface="Arial" pitchFamily="34" charset="0"/>
              </a:defRPr>
            </a:lvl5pPr>
            <a:lvl6pPr marL="2243138" indent="-349250" defTabSz="1030288" eaLnBrk="0" fontAlgn="base" hangingPunct="0">
              <a:lnSpc>
                <a:spcPct val="120000"/>
              </a:lnSpc>
              <a:spcBef>
                <a:spcPts val="600"/>
              </a:spcBef>
              <a:spcAft>
                <a:spcPts val="600"/>
              </a:spcAft>
              <a:buFont typeface="Arial" pitchFamily="34" charset="0"/>
              <a:buChar char="»"/>
              <a:defRPr sz="1600">
                <a:solidFill>
                  <a:srgbClr val="002945"/>
                </a:solidFill>
                <a:latin typeface="Arial" pitchFamily="34" charset="0"/>
                <a:cs typeface="Arial" pitchFamily="34" charset="0"/>
              </a:defRPr>
            </a:lvl6pPr>
            <a:lvl7pPr marL="2700338" indent="-349250" defTabSz="1030288" eaLnBrk="0" fontAlgn="base" hangingPunct="0">
              <a:lnSpc>
                <a:spcPct val="120000"/>
              </a:lnSpc>
              <a:spcBef>
                <a:spcPts val="600"/>
              </a:spcBef>
              <a:spcAft>
                <a:spcPts val="600"/>
              </a:spcAft>
              <a:buFont typeface="Arial" pitchFamily="34" charset="0"/>
              <a:buChar char="»"/>
              <a:defRPr sz="1600">
                <a:solidFill>
                  <a:srgbClr val="002945"/>
                </a:solidFill>
                <a:latin typeface="Arial" pitchFamily="34" charset="0"/>
                <a:cs typeface="Arial" pitchFamily="34" charset="0"/>
              </a:defRPr>
            </a:lvl7pPr>
            <a:lvl8pPr marL="3157538" indent="-349250" defTabSz="1030288" eaLnBrk="0" fontAlgn="base" hangingPunct="0">
              <a:lnSpc>
                <a:spcPct val="120000"/>
              </a:lnSpc>
              <a:spcBef>
                <a:spcPts val="600"/>
              </a:spcBef>
              <a:spcAft>
                <a:spcPts val="600"/>
              </a:spcAft>
              <a:buFont typeface="Arial" pitchFamily="34" charset="0"/>
              <a:buChar char="»"/>
              <a:defRPr sz="1600">
                <a:solidFill>
                  <a:srgbClr val="002945"/>
                </a:solidFill>
                <a:latin typeface="Arial" pitchFamily="34" charset="0"/>
                <a:cs typeface="Arial" pitchFamily="34" charset="0"/>
              </a:defRPr>
            </a:lvl8pPr>
            <a:lvl9pPr marL="3614738" indent="-349250" defTabSz="1030288" eaLnBrk="0" fontAlgn="base" hangingPunct="0">
              <a:lnSpc>
                <a:spcPct val="120000"/>
              </a:lnSpc>
              <a:spcBef>
                <a:spcPts val="600"/>
              </a:spcBef>
              <a:spcAft>
                <a:spcPts val="600"/>
              </a:spcAft>
              <a:buFont typeface="Arial" pitchFamily="34" charset="0"/>
              <a:buChar char="»"/>
              <a:defRPr sz="1600">
                <a:solidFill>
                  <a:srgbClr val="002945"/>
                </a:solidFill>
                <a:latin typeface="Arial" pitchFamily="34" charset="0"/>
                <a:cs typeface="Arial" pitchFamily="34" charset="0"/>
              </a:defRPr>
            </a:lvl9pPr>
          </a:lstStyle>
          <a:p>
            <a:pPr eaLnBrk="1" hangingPunct="1"/>
            <a:endParaRPr lang="de-DE" altLang="de-DE" dirty="0">
              <a:solidFill>
                <a:srgbClr val="1F1F1F"/>
              </a:solidFill>
            </a:endParaRPr>
          </a:p>
        </p:txBody>
      </p:sp>
      <p:sp>
        <p:nvSpPr>
          <p:cNvPr id="73733" name="Inhaltsplatzhalter 3"/>
          <p:cNvSpPr txBox="1">
            <a:spLocks/>
          </p:cNvSpPr>
          <p:nvPr/>
        </p:nvSpPr>
        <p:spPr bwMode="auto">
          <a:xfrm>
            <a:off x="468539" y="4149178"/>
            <a:ext cx="8640153" cy="1970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607" tIns="35836" rIns="71607" bIns="35836"/>
          <a:lstStyle>
            <a:lvl1pPr marL="361950" indent="-361950" defTabSz="1030288" eaLnBrk="0" hangingPunct="0">
              <a:lnSpc>
                <a:spcPct val="120000"/>
              </a:lnSpc>
              <a:spcBef>
                <a:spcPts val="600"/>
              </a:spcBef>
              <a:spcAft>
                <a:spcPts val="600"/>
              </a:spcAft>
              <a:buFont typeface="Arial" pitchFamily="34" charset="0"/>
              <a:buChar char="•"/>
              <a:defRPr sz="1600">
                <a:solidFill>
                  <a:srgbClr val="002945"/>
                </a:solidFill>
                <a:latin typeface="Arial" pitchFamily="34" charset="0"/>
                <a:cs typeface="Arial" pitchFamily="34" charset="0"/>
              </a:defRPr>
            </a:lvl1pPr>
            <a:lvl2pPr marL="742950" indent="-285750" defTabSz="1030288" eaLnBrk="0" hangingPunct="0">
              <a:lnSpc>
                <a:spcPct val="120000"/>
              </a:lnSpc>
              <a:spcBef>
                <a:spcPts val="600"/>
              </a:spcBef>
              <a:spcAft>
                <a:spcPts val="600"/>
              </a:spcAft>
              <a:buFont typeface="Arial" pitchFamily="34" charset="0"/>
              <a:buChar char="–"/>
              <a:defRPr sz="1600">
                <a:solidFill>
                  <a:srgbClr val="002945"/>
                </a:solidFill>
                <a:latin typeface="Arial" pitchFamily="34" charset="0"/>
                <a:cs typeface="Arial" pitchFamily="34" charset="0"/>
              </a:defRPr>
            </a:lvl2pPr>
            <a:lvl3pPr marL="1143000" indent="-228600" defTabSz="1030288" eaLnBrk="0" hangingPunct="0">
              <a:lnSpc>
                <a:spcPct val="120000"/>
              </a:lnSpc>
              <a:spcBef>
                <a:spcPts val="600"/>
              </a:spcBef>
              <a:spcAft>
                <a:spcPts val="600"/>
              </a:spcAft>
              <a:buFont typeface="Arial" pitchFamily="34" charset="0"/>
              <a:buChar char="•"/>
              <a:defRPr sz="1600">
                <a:solidFill>
                  <a:srgbClr val="002945"/>
                </a:solidFill>
                <a:latin typeface="Arial" pitchFamily="34" charset="0"/>
                <a:cs typeface="Arial" pitchFamily="34" charset="0"/>
              </a:defRPr>
            </a:lvl3pPr>
            <a:lvl4pPr marL="1600200" indent="-228600" defTabSz="1030288" eaLnBrk="0" hangingPunct="0">
              <a:lnSpc>
                <a:spcPct val="120000"/>
              </a:lnSpc>
              <a:spcBef>
                <a:spcPts val="600"/>
              </a:spcBef>
              <a:spcAft>
                <a:spcPts val="600"/>
              </a:spcAft>
              <a:buFont typeface="Arial" pitchFamily="34" charset="0"/>
              <a:buChar char="–"/>
              <a:defRPr sz="1600">
                <a:solidFill>
                  <a:srgbClr val="002945"/>
                </a:solidFill>
                <a:latin typeface="Arial" pitchFamily="34" charset="0"/>
                <a:cs typeface="Arial" pitchFamily="34" charset="0"/>
              </a:defRPr>
            </a:lvl4pPr>
            <a:lvl5pPr marL="1785938" indent="-349250" defTabSz="1030288" eaLnBrk="0" hangingPunct="0">
              <a:lnSpc>
                <a:spcPct val="120000"/>
              </a:lnSpc>
              <a:spcBef>
                <a:spcPts val="600"/>
              </a:spcBef>
              <a:spcAft>
                <a:spcPts val="600"/>
              </a:spcAft>
              <a:buFont typeface="Arial" pitchFamily="34" charset="0"/>
              <a:buChar char="»"/>
              <a:defRPr sz="1600">
                <a:solidFill>
                  <a:srgbClr val="002945"/>
                </a:solidFill>
                <a:latin typeface="Arial" pitchFamily="34" charset="0"/>
                <a:cs typeface="Arial" pitchFamily="34" charset="0"/>
              </a:defRPr>
            </a:lvl5pPr>
            <a:lvl6pPr marL="2243138" indent="-349250" defTabSz="1030288" eaLnBrk="0" fontAlgn="base" hangingPunct="0">
              <a:lnSpc>
                <a:spcPct val="120000"/>
              </a:lnSpc>
              <a:spcBef>
                <a:spcPts val="600"/>
              </a:spcBef>
              <a:spcAft>
                <a:spcPts val="600"/>
              </a:spcAft>
              <a:buFont typeface="Arial" pitchFamily="34" charset="0"/>
              <a:buChar char="»"/>
              <a:defRPr sz="1600">
                <a:solidFill>
                  <a:srgbClr val="002945"/>
                </a:solidFill>
                <a:latin typeface="Arial" pitchFamily="34" charset="0"/>
                <a:cs typeface="Arial" pitchFamily="34" charset="0"/>
              </a:defRPr>
            </a:lvl6pPr>
            <a:lvl7pPr marL="2700338" indent="-349250" defTabSz="1030288" eaLnBrk="0" fontAlgn="base" hangingPunct="0">
              <a:lnSpc>
                <a:spcPct val="120000"/>
              </a:lnSpc>
              <a:spcBef>
                <a:spcPts val="600"/>
              </a:spcBef>
              <a:spcAft>
                <a:spcPts val="600"/>
              </a:spcAft>
              <a:buFont typeface="Arial" pitchFamily="34" charset="0"/>
              <a:buChar char="»"/>
              <a:defRPr sz="1600">
                <a:solidFill>
                  <a:srgbClr val="002945"/>
                </a:solidFill>
                <a:latin typeface="Arial" pitchFamily="34" charset="0"/>
                <a:cs typeface="Arial" pitchFamily="34" charset="0"/>
              </a:defRPr>
            </a:lvl7pPr>
            <a:lvl8pPr marL="3157538" indent="-349250" defTabSz="1030288" eaLnBrk="0" fontAlgn="base" hangingPunct="0">
              <a:lnSpc>
                <a:spcPct val="120000"/>
              </a:lnSpc>
              <a:spcBef>
                <a:spcPts val="600"/>
              </a:spcBef>
              <a:spcAft>
                <a:spcPts val="600"/>
              </a:spcAft>
              <a:buFont typeface="Arial" pitchFamily="34" charset="0"/>
              <a:buChar char="»"/>
              <a:defRPr sz="1600">
                <a:solidFill>
                  <a:srgbClr val="002945"/>
                </a:solidFill>
                <a:latin typeface="Arial" pitchFamily="34" charset="0"/>
                <a:cs typeface="Arial" pitchFamily="34" charset="0"/>
              </a:defRPr>
            </a:lvl8pPr>
            <a:lvl9pPr marL="3614738" indent="-349250" defTabSz="1030288" eaLnBrk="0" fontAlgn="base" hangingPunct="0">
              <a:lnSpc>
                <a:spcPct val="120000"/>
              </a:lnSpc>
              <a:spcBef>
                <a:spcPts val="600"/>
              </a:spcBef>
              <a:spcAft>
                <a:spcPts val="600"/>
              </a:spcAft>
              <a:buFont typeface="Arial" pitchFamily="34" charset="0"/>
              <a:buChar char="»"/>
              <a:defRPr sz="1600">
                <a:solidFill>
                  <a:srgbClr val="002945"/>
                </a:solidFill>
                <a:latin typeface="Arial" pitchFamily="34" charset="0"/>
                <a:cs typeface="Arial" pitchFamily="34" charset="0"/>
              </a:defRPr>
            </a:lvl9pPr>
          </a:lstStyle>
          <a:p>
            <a:pPr eaLnBrk="1" hangingPunct="1"/>
            <a:endParaRPr lang="de-DE" altLang="de-DE" dirty="0">
              <a:solidFill>
                <a:srgbClr val="1F1F1F"/>
              </a:solidFill>
            </a:endParaRPr>
          </a:p>
        </p:txBody>
      </p:sp>
      <p:sp>
        <p:nvSpPr>
          <p:cNvPr id="73734" name="Inhaltsplatzhalter 3"/>
          <p:cNvSpPr txBox="1">
            <a:spLocks/>
          </p:cNvSpPr>
          <p:nvPr/>
        </p:nvSpPr>
        <p:spPr bwMode="auto">
          <a:xfrm>
            <a:off x="621012" y="1052017"/>
            <a:ext cx="8640153" cy="5220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607" tIns="35836" rIns="71607" bIns="35836"/>
          <a:lstStyle>
            <a:lvl1pPr marL="361950" indent="-361950" defTabSz="1030288" eaLnBrk="0" hangingPunct="0">
              <a:lnSpc>
                <a:spcPct val="120000"/>
              </a:lnSpc>
              <a:spcBef>
                <a:spcPts val="600"/>
              </a:spcBef>
              <a:spcAft>
                <a:spcPts val="600"/>
              </a:spcAft>
              <a:buFont typeface="Arial" pitchFamily="34" charset="0"/>
              <a:buChar char="•"/>
              <a:defRPr sz="1600">
                <a:solidFill>
                  <a:srgbClr val="002945"/>
                </a:solidFill>
                <a:latin typeface="Arial" pitchFamily="34" charset="0"/>
                <a:cs typeface="Arial" pitchFamily="34" charset="0"/>
              </a:defRPr>
            </a:lvl1pPr>
            <a:lvl2pPr marL="742950" indent="-285750" defTabSz="1030288" eaLnBrk="0" hangingPunct="0">
              <a:lnSpc>
                <a:spcPct val="120000"/>
              </a:lnSpc>
              <a:spcBef>
                <a:spcPts val="600"/>
              </a:spcBef>
              <a:spcAft>
                <a:spcPts val="600"/>
              </a:spcAft>
              <a:buFont typeface="Arial" pitchFamily="34" charset="0"/>
              <a:buChar char="–"/>
              <a:defRPr sz="1600">
                <a:solidFill>
                  <a:srgbClr val="002945"/>
                </a:solidFill>
                <a:latin typeface="Arial" pitchFamily="34" charset="0"/>
                <a:cs typeface="Arial" pitchFamily="34" charset="0"/>
              </a:defRPr>
            </a:lvl2pPr>
            <a:lvl3pPr marL="1143000" indent="-228600" defTabSz="1030288" eaLnBrk="0" hangingPunct="0">
              <a:lnSpc>
                <a:spcPct val="120000"/>
              </a:lnSpc>
              <a:spcBef>
                <a:spcPts val="600"/>
              </a:spcBef>
              <a:spcAft>
                <a:spcPts val="600"/>
              </a:spcAft>
              <a:buFont typeface="Arial" pitchFamily="34" charset="0"/>
              <a:buChar char="•"/>
              <a:defRPr sz="1600">
                <a:solidFill>
                  <a:srgbClr val="002945"/>
                </a:solidFill>
                <a:latin typeface="Arial" pitchFamily="34" charset="0"/>
                <a:cs typeface="Arial" pitchFamily="34" charset="0"/>
              </a:defRPr>
            </a:lvl3pPr>
            <a:lvl4pPr marL="1600200" indent="-228600" defTabSz="1030288" eaLnBrk="0" hangingPunct="0">
              <a:lnSpc>
                <a:spcPct val="120000"/>
              </a:lnSpc>
              <a:spcBef>
                <a:spcPts val="600"/>
              </a:spcBef>
              <a:spcAft>
                <a:spcPts val="600"/>
              </a:spcAft>
              <a:buFont typeface="Arial" pitchFamily="34" charset="0"/>
              <a:buChar char="–"/>
              <a:defRPr sz="1600">
                <a:solidFill>
                  <a:srgbClr val="002945"/>
                </a:solidFill>
                <a:latin typeface="Arial" pitchFamily="34" charset="0"/>
                <a:cs typeface="Arial" pitchFamily="34" charset="0"/>
              </a:defRPr>
            </a:lvl4pPr>
            <a:lvl5pPr marL="1785938" indent="-349250" defTabSz="1030288" eaLnBrk="0" hangingPunct="0">
              <a:lnSpc>
                <a:spcPct val="120000"/>
              </a:lnSpc>
              <a:spcBef>
                <a:spcPts val="600"/>
              </a:spcBef>
              <a:spcAft>
                <a:spcPts val="600"/>
              </a:spcAft>
              <a:buFont typeface="Arial" pitchFamily="34" charset="0"/>
              <a:buChar char="»"/>
              <a:defRPr sz="1600">
                <a:solidFill>
                  <a:srgbClr val="002945"/>
                </a:solidFill>
                <a:latin typeface="Arial" pitchFamily="34" charset="0"/>
                <a:cs typeface="Arial" pitchFamily="34" charset="0"/>
              </a:defRPr>
            </a:lvl5pPr>
            <a:lvl6pPr marL="2243138" indent="-349250" defTabSz="1030288" eaLnBrk="0" fontAlgn="base" hangingPunct="0">
              <a:lnSpc>
                <a:spcPct val="120000"/>
              </a:lnSpc>
              <a:spcBef>
                <a:spcPts val="600"/>
              </a:spcBef>
              <a:spcAft>
                <a:spcPts val="600"/>
              </a:spcAft>
              <a:buFont typeface="Arial" pitchFamily="34" charset="0"/>
              <a:buChar char="»"/>
              <a:defRPr sz="1600">
                <a:solidFill>
                  <a:srgbClr val="002945"/>
                </a:solidFill>
                <a:latin typeface="Arial" pitchFamily="34" charset="0"/>
                <a:cs typeface="Arial" pitchFamily="34" charset="0"/>
              </a:defRPr>
            </a:lvl6pPr>
            <a:lvl7pPr marL="2700338" indent="-349250" defTabSz="1030288" eaLnBrk="0" fontAlgn="base" hangingPunct="0">
              <a:lnSpc>
                <a:spcPct val="120000"/>
              </a:lnSpc>
              <a:spcBef>
                <a:spcPts val="600"/>
              </a:spcBef>
              <a:spcAft>
                <a:spcPts val="600"/>
              </a:spcAft>
              <a:buFont typeface="Arial" pitchFamily="34" charset="0"/>
              <a:buChar char="»"/>
              <a:defRPr sz="1600">
                <a:solidFill>
                  <a:srgbClr val="002945"/>
                </a:solidFill>
                <a:latin typeface="Arial" pitchFamily="34" charset="0"/>
                <a:cs typeface="Arial" pitchFamily="34" charset="0"/>
              </a:defRPr>
            </a:lvl7pPr>
            <a:lvl8pPr marL="3157538" indent="-349250" defTabSz="1030288" eaLnBrk="0" fontAlgn="base" hangingPunct="0">
              <a:lnSpc>
                <a:spcPct val="120000"/>
              </a:lnSpc>
              <a:spcBef>
                <a:spcPts val="600"/>
              </a:spcBef>
              <a:spcAft>
                <a:spcPts val="600"/>
              </a:spcAft>
              <a:buFont typeface="Arial" pitchFamily="34" charset="0"/>
              <a:buChar char="»"/>
              <a:defRPr sz="1600">
                <a:solidFill>
                  <a:srgbClr val="002945"/>
                </a:solidFill>
                <a:latin typeface="Arial" pitchFamily="34" charset="0"/>
                <a:cs typeface="Arial" pitchFamily="34" charset="0"/>
              </a:defRPr>
            </a:lvl8pPr>
            <a:lvl9pPr marL="3614738" indent="-349250" defTabSz="1030288" eaLnBrk="0" fontAlgn="base" hangingPunct="0">
              <a:lnSpc>
                <a:spcPct val="120000"/>
              </a:lnSpc>
              <a:spcBef>
                <a:spcPts val="600"/>
              </a:spcBef>
              <a:spcAft>
                <a:spcPts val="600"/>
              </a:spcAft>
              <a:buFont typeface="Arial" pitchFamily="34" charset="0"/>
              <a:buChar char="»"/>
              <a:defRPr sz="1600">
                <a:solidFill>
                  <a:srgbClr val="002945"/>
                </a:solidFill>
                <a:latin typeface="Arial" pitchFamily="34" charset="0"/>
                <a:cs typeface="Arial" pitchFamily="34" charset="0"/>
              </a:defRPr>
            </a:lvl9pPr>
          </a:lstStyle>
          <a:p>
            <a:pPr marL="0" indent="0" eaLnBrk="1" hangingPunct="1">
              <a:buNone/>
            </a:pPr>
            <a:r>
              <a:rPr lang="de-DE" altLang="de-DE" dirty="0">
                <a:solidFill>
                  <a:srgbClr val="1F1F1F"/>
                </a:solidFill>
              </a:rPr>
              <a:t>Positionen der Style Investing-Strategien und des Marktportfolios im Rendite-Beta-Raum. Die Werte unter den Punkten zeigen die Jensen-Alphas pro Jahr.</a:t>
            </a:r>
          </a:p>
        </p:txBody>
      </p:sp>
      <p:sp>
        <p:nvSpPr>
          <p:cNvPr id="120841" name="Rectangle 9"/>
          <p:cNvSpPr>
            <a:spLocks noChangeArrowheads="1"/>
          </p:cNvSpPr>
          <p:nvPr/>
        </p:nvSpPr>
        <p:spPr bwMode="auto">
          <a:xfrm>
            <a:off x="0" y="2320975"/>
            <a:ext cx="184694" cy="400089"/>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1422" tIns="45710" rIns="91422" bIns="45710" anchor="ctr">
            <a:spAutoFit/>
          </a:bodyPr>
          <a:lstStyle/>
          <a:p>
            <a:pPr defTabSz="1028490">
              <a:defRPr/>
            </a:pPr>
            <a:endParaRPr lang="de-DE" dirty="0"/>
          </a:p>
        </p:txBody>
      </p:sp>
      <p:graphicFrame>
        <p:nvGraphicFramePr>
          <p:cNvPr id="73736" name="Object 8"/>
          <p:cNvGraphicFramePr>
            <a:graphicFrameLocks noChangeAspect="1"/>
          </p:cNvGraphicFramePr>
          <p:nvPr/>
        </p:nvGraphicFramePr>
        <p:xfrm>
          <a:off x="1504086" y="2022865"/>
          <a:ext cx="6178345" cy="4001163"/>
        </p:xfrm>
        <a:graphic>
          <a:graphicData uri="http://schemas.openxmlformats.org/presentationml/2006/ole">
            <mc:AlternateContent xmlns:mc="http://schemas.openxmlformats.org/markup-compatibility/2006">
              <mc:Choice xmlns:v="urn:schemas-microsoft-com:vml" Requires="v">
                <p:oleObj name="Präsentation" r:id="rId3" imgW="4571941" imgH="3429060" progId="PowerPoint.Show.8">
                  <p:embed/>
                </p:oleObj>
              </mc:Choice>
              <mc:Fallback>
                <p:oleObj name="Präsentation" r:id="rId3" imgW="4571941" imgH="3429060" progId="PowerPoint.Show.8">
                  <p:embed/>
                  <p:pic>
                    <p:nvPicPr>
                      <p:cNvPr id="73736" name="Object 8"/>
                      <p:cNvPicPr>
                        <a:picLocks noChangeAspect="1" noChangeArrowheads="1"/>
                      </p:cNvPicPr>
                      <p:nvPr/>
                    </p:nvPicPr>
                    <p:blipFill>
                      <a:blip r:embed="rId4">
                        <a:extLst>
                          <a:ext uri="{28A0092B-C50C-407E-A947-70E740481C1C}">
                            <a14:useLocalDpi xmlns:a14="http://schemas.microsoft.com/office/drawing/2010/main" val="0"/>
                          </a:ext>
                        </a:extLst>
                      </a:blip>
                      <a:srcRect l="10548" t="18613" r="33850" b="33333"/>
                      <a:stretch>
                        <a:fillRect/>
                      </a:stretch>
                    </p:blipFill>
                    <p:spPr bwMode="auto">
                      <a:xfrm>
                        <a:off x="1504086" y="2022865"/>
                        <a:ext cx="6178345" cy="400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0672788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p:cNvSpPr txBox="1"/>
          <p:nvPr/>
        </p:nvSpPr>
        <p:spPr>
          <a:xfrm>
            <a:off x="852606" y="1190858"/>
            <a:ext cx="4286182" cy="4316787"/>
          </a:xfrm>
          <a:prstGeom prst="rect">
            <a:avLst/>
          </a:prstGeom>
          <a:noFill/>
        </p:spPr>
        <p:txBody>
          <a:bodyPr wrap="square" lIns="61176" tIns="30589" rIns="61176" bIns="30589" rtlCol="0">
            <a:noAutofit/>
          </a:bodyPr>
          <a:lstStyle/>
          <a:p>
            <a:pPr marL="291366" indent="-291366">
              <a:buFont typeface="+mj-lt"/>
              <a:buAutoNum type="arabicPeriod"/>
            </a:pPr>
            <a:r>
              <a:rPr lang="de-DE" sz="1800" b="1" dirty="0">
                <a:solidFill>
                  <a:srgbClr val="1C1C1C"/>
                </a:solidFill>
              </a:rPr>
              <a:t>Risiken werden verdrängt. Wir lieben (Schein-)Sicherheit.</a:t>
            </a:r>
          </a:p>
          <a:p>
            <a:pPr marL="291366" indent="-291366">
              <a:buFont typeface="+mj-lt"/>
              <a:buAutoNum type="arabicPeriod"/>
            </a:pPr>
            <a:endParaRPr lang="de-DE" sz="1800" dirty="0">
              <a:solidFill>
                <a:srgbClr val="1C1C1C"/>
              </a:solidFill>
            </a:endParaRPr>
          </a:p>
          <a:p>
            <a:pPr marL="291366" indent="-291366">
              <a:buFont typeface="+mj-lt"/>
              <a:buAutoNum type="arabicPeriod"/>
            </a:pPr>
            <a:r>
              <a:rPr lang="de-DE" sz="1800" dirty="0">
                <a:solidFill>
                  <a:srgbClr val="1C1C1C"/>
                </a:solidFill>
              </a:rPr>
              <a:t>Die </a:t>
            </a:r>
            <a:r>
              <a:rPr lang="de-DE" sz="1800" b="1" dirty="0">
                <a:solidFill>
                  <a:srgbClr val="1C1C1C"/>
                </a:solidFill>
              </a:rPr>
              <a:t>verzerrte Risikowahrnehmung:</a:t>
            </a:r>
            <a:r>
              <a:rPr lang="de-DE" sz="1800" dirty="0">
                <a:solidFill>
                  <a:srgbClr val="1C1C1C"/>
                </a:solidFill>
              </a:rPr>
              <a:t> </a:t>
            </a:r>
            <a:br>
              <a:rPr lang="de-DE" sz="1800" dirty="0">
                <a:solidFill>
                  <a:srgbClr val="1C1C1C"/>
                </a:solidFill>
              </a:rPr>
            </a:br>
            <a:r>
              <a:rPr lang="de-DE" sz="1800" dirty="0">
                <a:solidFill>
                  <a:srgbClr val="1C1C1C"/>
                </a:solidFill>
              </a:rPr>
              <a:t>(1) plakative, oft wiederholte aber </a:t>
            </a:r>
            <a:br>
              <a:rPr lang="de-DE" sz="1800" dirty="0">
                <a:solidFill>
                  <a:srgbClr val="1C1C1C"/>
                </a:solidFill>
              </a:rPr>
            </a:br>
            <a:r>
              <a:rPr lang="de-DE" sz="1800" dirty="0">
                <a:solidFill>
                  <a:srgbClr val="1C1C1C"/>
                </a:solidFill>
              </a:rPr>
              <a:t>unbedeutende Risiken lösen Angst aus und </a:t>
            </a:r>
            <a:br>
              <a:rPr lang="de-DE" sz="1800" dirty="0">
                <a:solidFill>
                  <a:srgbClr val="1C1C1C"/>
                </a:solidFill>
              </a:rPr>
            </a:br>
            <a:r>
              <a:rPr lang="de-DE" sz="1800" dirty="0">
                <a:solidFill>
                  <a:srgbClr val="1C1C1C"/>
                </a:solidFill>
              </a:rPr>
              <a:t>(2) wichtige, aber abstrakte Risiken </a:t>
            </a:r>
            <a:br>
              <a:rPr lang="de-DE" sz="1800" dirty="0">
                <a:solidFill>
                  <a:srgbClr val="1C1C1C"/>
                </a:solidFill>
              </a:rPr>
            </a:br>
            <a:r>
              <a:rPr lang="de-DE" sz="1800" dirty="0">
                <a:solidFill>
                  <a:srgbClr val="1C1C1C"/>
                </a:solidFill>
              </a:rPr>
              <a:t>werden ignoriert.</a:t>
            </a:r>
          </a:p>
          <a:p>
            <a:pPr marL="291366" indent="-291366">
              <a:buFont typeface="+mj-lt"/>
              <a:buAutoNum type="arabicPeriod"/>
            </a:pPr>
            <a:endParaRPr lang="de-DE" sz="1800" dirty="0">
              <a:solidFill>
                <a:srgbClr val="1C1C1C"/>
              </a:solidFill>
            </a:endParaRPr>
          </a:p>
          <a:p>
            <a:pPr marL="291366" indent="-291366">
              <a:buFont typeface="+mj-lt"/>
              <a:buAutoNum type="arabicPeriod"/>
            </a:pPr>
            <a:r>
              <a:rPr lang="de-DE" sz="1800" dirty="0">
                <a:solidFill>
                  <a:srgbClr val="1C1C1C"/>
                </a:solidFill>
              </a:rPr>
              <a:t>Risiken fließen nicht adäquat bei </a:t>
            </a:r>
            <a:r>
              <a:rPr lang="de-DE" sz="1800" b="1" dirty="0">
                <a:solidFill>
                  <a:srgbClr val="1C1C1C"/>
                </a:solidFill>
              </a:rPr>
              <a:t>Entscheidungen</a:t>
            </a:r>
            <a:r>
              <a:rPr lang="de-DE" sz="1800" dirty="0">
                <a:solidFill>
                  <a:srgbClr val="1C1C1C"/>
                </a:solidFill>
              </a:rPr>
              <a:t> ein.</a:t>
            </a:r>
          </a:p>
          <a:p>
            <a:pPr marL="291366" indent="-291366">
              <a:buFont typeface="+mj-lt"/>
              <a:buAutoNum type="arabicPeriod"/>
            </a:pPr>
            <a:endParaRPr lang="de-DE" sz="1800" dirty="0">
              <a:solidFill>
                <a:srgbClr val="1C1C1C"/>
              </a:solidFill>
            </a:endParaRPr>
          </a:p>
          <a:p>
            <a:endParaRPr lang="de-DE" sz="1800" dirty="0">
              <a:solidFill>
                <a:srgbClr val="1C1C1C"/>
              </a:solidFill>
            </a:endParaRPr>
          </a:p>
        </p:txBody>
      </p:sp>
      <p:sp>
        <p:nvSpPr>
          <p:cNvPr id="2" name="Titel 1">
            <a:extLst>
              <a:ext uri="{FF2B5EF4-FFF2-40B4-BE49-F238E27FC236}">
                <a16:creationId xmlns:a16="http://schemas.microsoft.com/office/drawing/2014/main" id="{B70AA37A-F976-4FFC-8BAC-5E399F880F02}"/>
              </a:ext>
            </a:extLst>
          </p:cNvPr>
          <p:cNvSpPr>
            <a:spLocks noGrp="1"/>
          </p:cNvSpPr>
          <p:nvPr>
            <p:ph type="title"/>
          </p:nvPr>
        </p:nvSpPr>
        <p:spPr/>
        <p:txBody>
          <a:bodyPr/>
          <a:lstStyle/>
          <a:p>
            <a:r>
              <a:rPr lang="de-DE" dirty="0"/>
              <a:t>Das Problem der Risikoblindheit: Menschen mögen sich nicht mit Risiko befassen!</a:t>
            </a: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2287" y="1079991"/>
            <a:ext cx="4091587" cy="3961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Inhaltsplatzhalter 4">
            <a:extLst>
              <a:ext uri="{FF2B5EF4-FFF2-40B4-BE49-F238E27FC236}">
                <a16:creationId xmlns:a16="http://schemas.microsoft.com/office/drawing/2014/main" id="{935EA29A-C17C-24CA-081A-533E8B04B56C}"/>
              </a:ext>
            </a:extLst>
          </p:cNvPr>
          <p:cNvSpPr txBox="1">
            <a:spLocks/>
          </p:cNvSpPr>
          <p:nvPr/>
        </p:nvSpPr>
        <p:spPr>
          <a:xfrm>
            <a:off x="776536" y="6083539"/>
            <a:ext cx="8640000" cy="405264"/>
          </a:xfrm>
          <a:prstGeom prst="rect">
            <a:avLst/>
          </a:prstGeom>
        </p:spPr>
        <p:txBody>
          <a:bodyPr/>
          <a:lstStyle>
            <a:lvl1pPr marL="361950" indent="-361950"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1pPr>
            <a:lvl2pPr marL="714375" indent="-352425"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2pPr>
            <a:lvl3pPr marL="1076325" indent="-361950"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3pPr>
            <a:lvl4pPr marL="1438275" indent="-361950"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4pPr>
            <a:lvl5pPr marL="1790700" indent="-352425"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5pPr>
            <a:lvl6pPr marL="2836972"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52785"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68598"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84411"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indent="0">
              <a:buNone/>
            </a:pPr>
            <a:r>
              <a:rPr lang="de-DE" sz="1000" dirty="0">
                <a:solidFill>
                  <a:schemeClr val="bg1">
                    <a:lumMod val="50000"/>
                  </a:schemeClr>
                </a:solidFill>
              </a:rPr>
              <a:t>Quelle: Gleißner, W. (2022): Grundlagen des Risikomanagements, 4. Aufl., Vahlen Verlag München, S. 67.</a:t>
            </a:r>
          </a:p>
        </p:txBody>
      </p:sp>
    </p:spTree>
    <p:extLst>
      <p:ext uri="{BB962C8B-B14F-4D97-AF65-F5344CB8AC3E}">
        <p14:creationId xmlns:p14="http://schemas.microsoft.com/office/powerpoint/2010/main" val="4154886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Rechtliche Anforderungen an das Risikomanagement (Stand 2021)</a:t>
            </a:r>
          </a:p>
        </p:txBody>
      </p:sp>
      <p:sp>
        <p:nvSpPr>
          <p:cNvPr id="9" name="Gleichschenkliges Dreieck 8"/>
          <p:cNvSpPr/>
          <p:nvPr/>
        </p:nvSpPr>
        <p:spPr>
          <a:xfrm>
            <a:off x="971635" y="1438097"/>
            <a:ext cx="3981365" cy="4644926"/>
          </a:xfrm>
          <a:prstGeom prst="triangle">
            <a:avLst>
              <a:gd name="adj" fmla="val 100000"/>
            </a:avLst>
          </a:prstGeom>
          <a:solidFill>
            <a:schemeClr val="tx1">
              <a:lumMod val="25000"/>
              <a:lumOff val="75000"/>
            </a:schemeClr>
          </a:solidFill>
        </p:spPr>
        <p:txBody>
          <a:bodyPr wrap="square" lIns="0" tIns="0" rIns="0" bIns="0" rtlCol="0" anchor="ctr">
            <a:noAutofit/>
          </a:bodyPr>
          <a:lstStyle/>
          <a:p>
            <a:pPr algn="ctr">
              <a:lnSpc>
                <a:spcPct val="120000"/>
              </a:lnSpc>
              <a:spcBef>
                <a:spcPts val="553"/>
              </a:spcBef>
              <a:spcAft>
                <a:spcPts val="553"/>
              </a:spcAft>
            </a:pPr>
            <a:endParaRPr lang="de-DE" sz="1106" dirty="0"/>
          </a:p>
        </p:txBody>
      </p:sp>
      <p:sp>
        <p:nvSpPr>
          <p:cNvPr id="10" name="Gleichschenkliges Dreieck 9"/>
          <p:cNvSpPr/>
          <p:nvPr/>
        </p:nvSpPr>
        <p:spPr>
          <a:xfrm>
            <a:off x="4952428" y="1438140"/>
            <a:ext cx="3981365" cy="4644926"/>
          </a:xfrm>
          <a:prstGeom prst="triangle">
            <a:avLst>
              <a:gd name="adj" fmla="val 0"/>
            </a:avLst>
          </a:prstGeom>
          <a:solidFill>
            <a:schemeClr val="accent2">
              <a:lumMod val="60000"/>
              <a:lumOff val="40000"/>
            </a:schemeClr>
          </a:solidFill>
        </p:spPr>
        <p:txBody>
          <a:bodyPr wrap="square" lIns="0" tIns="0" rIns="0" bIns="0" rtlCol="0" anchor="ctr">
            <a:noAutofit/>
          </a:bodyPr>
          <a:lstStyle/>
          <a:p>
            <a:pPr algn="ctr">
              <a:lnSpc>
                <a:spcPct val="120000"/>
              </a:lnSpc>
              <a:spcBef>
                <a:spcPts val="553"/>
              </a:spcBef>
              <a:spcAft>
                <a:spcPts val="553"/>
              </a:spcAft>
            </a:pPr>
            <a:endParaRPr lang="de-DE" sz="1106" dirty="0"/>
          </a:p>
        </p:txBody>
      </p:sp>
      <p:sp>
        <p:nvSpPr>
          <p:cNvPr id="21" name="Gleichschenkliges Dreieck 20"/>
          <p:cNvSpPr/>
          <p:nvPr/>
        </p:nvSpPr>
        <p:spPr>
          <a:xfrm>
            <a:off x="3211154" y="1438139"/>
            <a:ext cx="3483695" cy="2023861"/>
          </a:xfrm>
          <a:prstGeom prst="triangle">
            <a:avLst/>
          </a:prstGeom>
          <a:solidFill>
            <a:schemeClr val="bg1">
              <a:lumMod val="85000"/>
            </a:schemeClr>
          </a:solidFill>
        </p:spPr>
        <p:txBody>
          <a:bodyPr wrap="none" lIns="0" tIns="0" rIns="0" bIns="0" rtlCol="0" anchor="ctr">
            <a:noAutofit/>
          </a:bodyPr>
          <a:lstStyle/>
          <a:p>
            <a:pPr algn="ctr">
              <a:lnSpc>
                <a:spcPct val="120000"/>
              </a:lnSpc>
              <a:spcBef>
                <a:spcPts val="553"/>
              </a:spcBef>
              <a:spcAft>
                <a:spcPts val="553"/>
              </a:spcAft>
            </a:pPr>
            <a:endParaRPr lang="de-DE" sz="1475" dirty="0"/>
          </a:p>
        </p:txBody>
      </p:sp>
      <p:sp>
        <p:nvSpPr>
          <p:cNvPr id="22" name="Gleichschenkliges Dreieck 21"/>
          <p:cNvSpPr/>
          <p:nvPr/>
        </p:nvSpPr>
        <p:spPr>
          <a:xfrm flipV="1">
            <a:off x="3211154" y="3455546"/>
            <a:ext cx="3554982" cy="874616"/>
          </a:xfrm>
          <a:prstGeom prst="triangle">
            <a:avLst/>
          </a:prstGeom>
          <a:solidFill>
            <a:schemeClr val="bg1">
              <a:lumMod val="85000"/>
            </a:schemeClr>
          </a:solidFill>
        </p:spPr>
        <p:txBody>
          <a:bodyPr wrap="square" rtlCol="0" anchor="ctr">
            <a:spAutoFit/>
          </a:bodyPr>
          <a:lstStyle/>
          <a:p>
            <a:pPr algn="ctr">
              <a:lnSpc>
                <a:spcPct val="120000"/>
              </a:lnSpc>
              <a:spcBef>
                <a:spcPts val="553"/>
              </a:spcBef>
              <a:spcAft>
                <a:spcPts val="553"/>
              </a:spcAft>
            </a:pPr>
            <a:endParaRPr lang="de-DE" sz="1475" dirty="0"/>
          </a:p>
        </p:txBody>
      </p:sp>
      <p:sp>
        <p:nvSpPr>
          <p:cNvPr id="13" name="Rechteck 12"/>
          <p:cNvSpPr/>
          <p:nvPr/>
        </p:nvSpPr>
        <p:spPr>
          <a:xfrm>
            <a:off x="3559367" y="2063676"/>
            <a:ext cx="2853629" cy="2142485"/>
          </a:xfrm>
          <a:prstGeom prst="rect">
            <a:avLst/>
          </a:prstGeom>
        </p:spPr>
        <p:txBody>
          <a:bodyPr lIns="0" tIns="0" rIns="0" bIns="0">
            <a:noAutofit/>
          </a:bodyPr>
          <a:lstStyle/>
          <a:p>
            <a:pPr algn="ctr">
              <a:lnSpc>
                <a:spcPct val="120000"/>
              </a:lnSpc>
              <a:spcBef>
                <a:spcPts val="1106"/>
              </a:spcBef>
              <a:spcAft>
                <a:spcPts val="1106"/>
              </a:spcAft>
            </a:pPr>
            <a:r>
              <a:rPr lang="de-DE" sz="1198" dirty="0">
                <a:solidFill>
                  <a:srgbClr val="002945"/>
                </a:solidFill>
              </a:rPr>
              <a:t>Früherkennung </a:t>
            </a:r>
            <a:br>
              <a:rPr lang="de-DE" sz="1198" dirty="0">
                <a:solidFill>
                  <a:srgbClr val="002945"/>
                </a:solidFill>
              </a:rPr>
            </a:br>
            <a:r>
              <a:rPr lang="de-DE" sz="1198" dirty="0">
                <a:solidFill>
                  <a:srgbClr val="002945"/>
                </a:solidFill>
              </a:rPr>
              <a:t>„bestandsgefährdender </a:t>
            </a:r>
            <a:br>
              <a:rPr lang="de-DE" sz="1198" dirty="0">
                <a:solidFill>
                  <a:srgbClr val="002945"/>
                </a:solidFill>
              </a:rPr>
            </a:br>
            <a:r>
              <a:rPr lang="de-DE" sz="1198" dirty="0">
                <a:solidFill>
                  <a:srgbClr val="002945"/>
                </a:solidFill>
              </a:rPr>
              <a:t>Entwicklung“, d. h. </a:t>
            </a:r>
            <a:br>
              <a:rPr lang="de-DE" sz="1198" dirty="0">
                <a:solidFill>
                  <a:srgbClr val="002945"/>
                </a:solidFill>
              </a:rPr>
            </a:br>
            <a:r>
              <a:rPr lang="de-DE" sz="1198" dirty="0">
                <a:solidFill>
                  <a:srgbClr val="002945"/>
                </a:solidFill>
              </a:rPr>
              <a:t>Risikoanalyse + Risikoaggregation</a:t>
            </a:r>
          </a:p>
          <a:p>
            <a:pPr algn="ctr">
              <a:lnSpc>
                <a:spcPct val="120000"/>
              </a:lnSpc>
              <a:spcBef>
                <a:spcPts val="1106"/>
              </a:spcBef>
              <a:spcAft>
                <a:spcPts val="1106"/>
              </a:spcAft>
            </a:pPr>
            <a:r>
              <a:rPr lang="de-DE" sz="1198" dirty="0">
                <a:solidFill>
                  <a:srgbClr val="002945"/>
                </a:solidFill>
              </a:rPr>
              <a:t>Information Überwachungsorgan (Aufsichtsrat) + Initiierung </a:t>
            </a:r>
            <a:br>
              <a:rPr lang="de-DE" sz="1198" dirty="0">
                <a:solidFill>
                  <a:srgbClr val="002945"/>
                </a:solidFill>
              </a:rPr>
            </a:br>
            <a:r>
              <a:rPr lang="de-DE" sz="1198" dirty="0">
                <a:solidFill>
                  <a:srgbClr val="002945"/>
                </a:solidFill>
              </a:rPr>
              <a:t>„geeigneter Gegenmaßnahmen“</a:t>
            </a:r>
          </a:p>
        </p:txBody>
      </p:sp>
      <p:sp>
        <p:nvSpPr>
          <p:cNvPr id="14" name="Rechteck 13"/>
          <p:cNvSpPr/>
          <p:nvPr/>
        </p:nvSpPr>
        <p:spPr>
          <a:xfrm>
            <a:off x="1833918" y="4147593"/>
            <a:ext cx="3118510" cy="1774905"/>
          </a:xfrm>
          <a:prstGeom prst="rect">
            <a:avLst/>
          </a:prstGeom>
        </p:spPr>
        <p:txBody>
          <a:bodyPr lIns="0" tIns="0" rIns="0" bIns="0" anchor="ctr">
            <a:noAutofit/>
          </a:bodyPr>
          <a:lstStyle/>
          <a:p>
            <a:pPr algn="ctr">
              <a:lnSpc>
                <a:spcPct val="150000"/>
              </a:lnSpc>
              <a:spcBef>
                <a:spcPts val="1106"/>
              </a:spcBef>
              <a:spcAft>
                <a:spcPts val="1106"/>
              </a:spcAft>
            </a:pPr>
            <a:r>
              <a:rPr lang="de-DE" sz="1198" dirty="0">
                <a:solidFill>
                  <a:srgbClr val="002945"/>
                </a:solidFill>
              </a:rPr>
              <a:t>entscheidungsorientiertes </a:t>
            </a:r>
            <a:br>
              <a:rPr lang="de-DE" sz="1198" dirty="0">
                <a:solidFill>
                  <a:srgbClr val="002945"/>
                </a:solidFill>
              </a:rPr>
            </a:br>
            <a:r>
              <a:rPr lang="de-DE" sz="1198" dirty="0">
                <a:solidFill>
                  <a:srgbClr val="002945"/>
                </a:solidFill>
              </a:rPr>
              <a:t>Risikomanagement (DIIR RS 2), d. h. Risikoanalyse zur Vorbereitung „unternehmerischer Entscheidungen“</a:t>
            </a:r>
          </a:p>
        </p:txBody>
      </p:sp>
      <p:cxnSp>
        <p:nvCxnSpPr>
          <p:cNvPr id="16" name="Gerade Verbindung 15"/>
          <p:cNvCxnSpPr/>
          <p:nvPr/>
        </p:nvCxnSpPr>
        <p:spPr>
          <a:xfrm>
            <a:off x="3990839" y="3097448"/>
            <a:ext cx="1990683" cy="0"/>
          </a:xfrm>
          <a:prstGeom prst="line">
            <a:avLst/>
          </a:prstGeom>
          <a:ln>
            <a:solidFill>
              <a:srgbClr val="A4ACBB"/>
            </a:solidFill>
          </a:ln>
        </p:spPr>
        <p:style>
          <a:lnRef idx="1">
            <a:schemeClr val="accent1"/>
          </a:lnRef>
          <a:fillRef idx="0">
            <a:schemeClr val="accent1"/>
          </a:fillRef>
          <a:effectRef idx="0">
            <a:schemeClr val="accent1"/>
          </a:effectRef>
          <a:fontRef idx="minor">
            <a:schemeClr val="tx1"/>
          </a:fontRef>
        </p:style>
      </p:cxnSp>
      <p:sp>
        <p:nvSpPr>
          <p:cNvPr id="17" name="Rechteck 16"/>
          <p:cNvSpPr/>
          <p:nvPr/>
        </p:nvSpPr>
        <p:spPr>
          <a:xfrm>
            <a:off x="2672091" y="1106279"/>
            <a:ext cx="4561820" cy="290696"/>
          </a:xfrm>
          <a:prstGeom prst="rect">
            <a:avLst/>
          </a:prstGeom>
        </p:spPr>
        <p:txBody>
          <a:bodyPr>
            <a:spAutoFit/>
          </a:bodyPr>
          <a:lstStyle/>
          <a:p>
            <a:pPr algn="ctr"/>
            <a:r>
              <a:rPr lang="de-DE" sz="1291" b="1" dirty="0"/>
              <a:t>§ 91 Abs. 2 AktG + § 1 StaRUG (1.1.2021)</a:t>
            </a:r>
          </a:p>
        </p:txBody>
      </p:sp>
      <p:sp>
        <p:nvSpPr>
          <p:cNvPr id="18" name="Rechteck 17"/>
          <p:cNvSpPr/>
          <p:nvPr/>
        </p:nvSpPr>
        <p:spPr>
          <a:xfrm rot="16200000">
            <a:off x="-471644" y="4777350"/>
            <a:ext cx="2388580" cy="489249"/>
          </a:xfrm>
          <a:prstGeom prst="rect">
            <a:avLst/>
          </a:prstGeom>
        </p:spPr>
        <p:txBody>
          <a:bodyPr wrap="square">
            <a:spAutoFit/>
          </a:bodyPr>
          <a:lstStyle/>
          <a:p>
            <a:r>
              <a:rPr lang="de-DE" sz="1291" b="1" dirty="0"/>
              <a:t>§ 93 AktG</a:t>
            </a:r>
          </a:p>
          <a:p>
            <a:r>
              <a:rPr lang="de-DE" sz="1291" b="1" dirty="0"/>
              <a:t>Business Judgement Rule</a:t>
            </a:r>
          </a:p>
        </p:txBody>
      </p:sp>
      <p:sp>
        <p:nvSpPr>
          <p:cNvPr id="19" name="Rechteck 18"/>
          <p:cNvSpPr/>
          <p:nvPr/>
        </p:nvSpPr>
        <p:spPr>
          <a:xfrm rot="16200000">
            <a:off x="7774393" y="4561957"/>
            <a:ext cx="2819369" cy="489249"/>
          </a:xfrm>
          <a:prstGeom prst="rect">
            <a:avLst/>
          </a:prstGeom>
        </p:spPr>
        <p:txBody>
          <a:bodyPr wrap="square">
            <a:spAutoFit/>
          </a:bodyPr>
          <a:lstStyle/>
          <a:p>
            <a:r>
              <a:rPr lang="de-DE" sz="1291" b="1" dirty="0"/>
              <a:t>§ 91 Abs. 3 AktG </a:t>
            </a:r>
          </a:p>
          <a:p>
            <a:r>
              <a:rPr lang="de-DE" sz="1291" b="1" dirty="0"/>
              <a:t>+ § 107 AktG FISG (1.7.2021)</a:t>
            </a:r>
          </a:p>
        </p:txBody>
      </p:sp>
      <p:sp>
        <p:nvSpPr>
          <p:cNvPr id="20" name="Rechteck 19"/>
          <p:cNvSpPr/>
          <p:nvPr/>
        </p:nvSpPr>
        <p:spPr>
          <a:xfrm>
            <a:off x="4922992" y="5667160"/>
            <a:ext cx="3809037" cy="426252"/>
          </a:xfrm>
          <a:prstGeom prst="rect">
            <a:avLst/>
          </a:prstGeom>
        </p:spPr>
        <p:txBody>
          <a:bodyPr lIns="0" tIns="0" rIns="0" bIns="0" anchor="ctr">
            <a:noAutofit/>
          </a:bodyPr>
          <a:lstStyle/>
          <a:p>
            <a:pPr algn="ctr">
              <a:lnSpc>
                <a:spcPct val="150000"/>
              </a:lnSpc>
              <a:spcBef>
                <a:spcPts val="1106"/>
              </a:spcBef>
              <a:spcAft>
                <a:spcPts val="1106"/>
              </a:spcAft>
            </a:pPr>
            <a:r>
              <a:rPr lang="de-DE" sz="1198" dirty="0">
                <a:solidFill>
                  <a:srgbClr val="002945"/>
                </a:solidFill>
              </a:rPr>
              <a:t>Informationsfluss Risikomanagement zum Aufsichtsrat</a:t>
            </a:r>
          </a:p>
        </p:txBody>
      </p:sp>
      <p:cxnSp>
        <p:nvCxnSpPr>
          <p:cNvPr id="23" name="Gerade Verbindung 22"/>
          <p:cNvCxnSpPr/>
          <p:nvPr/>
        </p:nvCxnSpPr>
        <p:spPr>
          <a:xfrm>
            <a:off x="5550493" y="5652441"/>
            <a:ext cx="1990683"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5" name="Rechteck 24"/>
          <p:cNvSpPr/>
          <p:nvPr/>
        </p:nvSpPr>
        <p:spPr>
          <a:xfrm>
            <a:off x="4881141" y="4435029"/>
            <a:ext cx="3189797" cy="1163743"/>
          </a:xfrm>
          <a:prstGeom prst="rect">
            <a:avLst/>
          </a:prstGeom>
        </p:spPr>
        <p:txBody>
          <a:bodyPr wrap="square">
            <a:spAutoFit/>
          </a:bodyPr>
          <a:lstStyle/>
          <a:p>
            <a:pPr algn="ctr">
              <a:lnSpc>
                <a:spcPct val="150000"/>
              </a:lnSpc>
              <a:spcBef>
                <a:spcPts val="1106"/>
              </a:spcBef>
              <a:spcAft>
                <a:spcPts val="1106"/>
              </a:spcAft>
            </a:pPr>
            <a:r>
              <a:rPr lang="de-DE" sz="1198" dirty="0">
                <a:solidFill>
                  <a:srgbClr val="002945"/>
                </a:solidFill>
              </a:rPr>
              <a:t>„umfassendes Risikomanagement“</a:t>
            </a:r>
            <a:br>
              <a:rPr lang="de-DE" sz="1198" dirty="0">
                <a:solidFill>
                  <a:srgbClr val="002945"/>
                </a:solidFill>
              </a:rPr>
            </a:br>
            <a:r>
              <a:rPr lang="de-DE" sz="1198" dirty="0">
                <a:solidFill>
                  <a:srgbClr val="002945"/>
                </a:solidFill>
              </a:rPr>
              <a:t>für alle wesentlichen Chancen + Gefahren </a:t>
            </a:r>
            <a:br>
              <a:rPr lang="de-DE" sz="1198" dirty="0">
                <a:solidFill>
                  <a:srgbClr val="002945"/>
                </a:solidFill>
              </a:rPr>
            </a:br>
            <a:r>
              <a:rPr lang="de-DE" sz="1198" dirty="0">
                <a:solidFill>
                  <a:srgbClr val="002945"/>
                </a:solidFill>
              </a:rPr>
              <a:t>(Risiken) // Risikosteuerung   //  Entscheidungsvorbereitung (vgl. § 93 AktG )</a:t>
            </a:r>
          </a:p>
        </p:txBody>
      </p:sp>
    </p:spTree>
    <p:extLst>
      <p:ext uri="{BB962C8B-B14F-4D97-AF65-F5344CB8AC3E}">
        <p14:creationId xmlns:p14="http://schemas.microsoft.com/office/powerpoint/2010/main" val="2801099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39CC23-E989-15A5-8845-CB35A5410CF2}"/>
              </a:ext>
            </a:extLst>
          </p:cNvPr>
          <p:cNvSpPr>
            <a:spLocks noGrp="1"/>
          </p:cNvSpPr>
          <p:nvPr>
            <p:ph type="title"/>
          </p:nvPr>
        </p:nvSpPr>
        <p:spPr>
          <a:xfrm>
            <a:off x="653550" y="508198"/>
            <a:ext cx="9117808" cy="321321"/>
          </a:xfrm>
        </p:spPr>
        <p:txBody>
          <a:bodyPr>
            <a:noAutofit/>
          </a:bodyPr>
          <a:lstStyle/>
          <a:p>
            <a:r>
              <a:rPr lang="de-DE" dirty="0"/>
              <a:t>Risiken führen zu Krisen: </a:t>
            </a:r>
            <a:r>
              <a:rPr lang="de-DE" dirty="0" err="1"/>
              <a:t>StaRUG</a:t>
            </a:r>
            <a:r>
              <a:rPr lang="de-DE" dirty="0"/>
              <a:t> und DIIR RS Nr. 2.1 (2022): Alle Kapitalgesellschaften sollten Risikoanalyse &amp; Risikoaggregation haben!</a:t>
            </a:r>
            <a:br>
              <a:rPr lang="de-DE" b="1" dirty="0"/>
            </a:br>
            <a:endParaRPr lang="de-DE" b="1" dirty="0"/>
          </a:p>
        </p:txBody>
      </p:sp>
      <p:sp>
        <p:nvSpPr>
          <p:cNvPr id="6" name="Inhaltsplatzhalter 1">
            <a:extLst>
              <a:ext uri="{FF2B5EF4-FFF2-40B4-BE49-F238E27FC236}">
                <a16:creationId xmlns:a16="http://schemas.microsoft.com/office/drawing/2014/main" id="{07AF0276-E76F-CD81-B415-99C089655763}"/>
              </a:ext>
            </a:extLst>
          </p:cNvPr>
          <p:cNvSpPr>
            <a:spLocks noGrp="1"/>
          </p:cNvSpPr>
          <p:nvPr>
            <p:ph sz="quarter" idx="13"/>
          </p:nvPr>
        </p:nvSpPr>
        <p:spPr>
          <a:xfrm>
            <a:off x="629658" y="5507551"/>
            <a:ext cx="8643822" cy="877551"/>
          </a:xfrm>
        </p:spPr>
        <p:txBody>
          <a:bodyPr/>
          <a:lstStyle/>
          <a:p>
            <a:pPr marL="0" indent="0">
              <a:buNone/>
            </a:pPr>
            <a:r>
              <a:rPr lang="de-DE" i="0" dirty="0">
                <a:solidFill>
                  <a:srgbClr val="4D4D4D"/>
                </a:solidFill>
              </a:rPr>
              <a:t>Quelle: Gleißner, W./Haarmeyer, H. (2024): </a:t>
            </a:r>
            <a:r>
              <a:rPr lang="de-DE" i="0" dirty="0" err="1">
                <a:solidFill>
                  <a:srgbClr val="4D4D4D"/>
                </a:solidFill>
              </a:rPr>
              <a:t>StaRUG</a:t>
            </a:r>
            <a:r>
              <a:rPr lang="de-DE" i="0" dirty="0">
                <a:solidFill>
                  <a:srgbClr val="4D4D4D"/>
                </a:solidFill>
              </a:rPr>
              <a:t>: Auswirkungen auf Risikomanagement und den Weg zu Restrukturierung &amp; Sanierung, in: ZInsO, 27. Jg., Heft 5, S. 173-177.</a:t>
            </a:r>
          </a:p>
          <a:p>
            <a:pPr marL="0" indent="0">
              <a:buNone/>
            </a:pPr>
            <a:r>
              <a:rPr lang="de-DE" i="0" dirty="0">
                <a:solidFill>
                  <a:srgbClr val="4D4D4D"/>
                </a:solidFill>
              </a:rPr>
              <a:t>DIIR - Deutsches Institut für Interne Revision e.V. (2022): DIIR Revisionsstandard Nr. 2: Prüfung des Risikomanagementsystems durch die Interne Revision, Version 2.1, Februar 2022, Download unter: </a:t>
            </a:r>
            <a:r>
              <a:rPr lang="de-DE" i="0" dirty="0">
                <a:solidFill>
                  <a:srgbClr val="4D4D4D"/>
                </a:solidFill>
                <a:hlinkClick r:id="rId3">
                  <a:extLst>
                    <a:ext uri="{A12FA001-AC4F-418D-AE19-62706E023703}">
                      <ahyp:hlinkClr xmlns:ahyp="http://schemas.microsoft.com/office/drawing/2018/hyperlinkcolor" val="tx"/>
                    </a:ext>
                  </a:extLst>
                </a:hlinkClick>
              </a:rPr>
              <a:t>https://www.diir.de/fileadmin/fachwissen/standards/downloads/DIIR_Revisionsstandard_Nr._2_Version_2.1.pdf</a:t>
            </a:r>
            <a:r>
              <a:rPr lang="de-DE" i="0" dirty="0">
                <a:solidFill>
                  <a:srgbClr val="4D4D4D"/>
                </a:solidFill>
              </a:rPr>
              <a:t> (abgerufen am 27.02.2024).</a:t>
            </a:r>
          </a:p>
        </p:txBody>
      </p:sp>
      <p:pic>
        <p:nvPicPr>
          <p:cNvPr id="7" name="Grafik 6">
            <a:extLst>
              <a:ext uri="{FF2B5EF4-FFF2-40B4-BE49-F238E27FC236}">
                <a16:creationId xmlns:a16="http://schemas.microsoft.com/office/drawing/2014/main" id="{2B218D3C-0198-137E-16AA-5B3ED1652BFE}"/>
              </a:ext>
            </a:extLst>
          </p:cNvPr>
          <p:cNvPicPr>
            <a:picLocks noChangeAspect="1"/>
          </p:cNvPicPr>
          <p:nvPr/>
        </p:nvPicPr>
        <p:blipFill>
          <a:blip r:embed="rId4"/>
          <a:stretch>
            <a:fillRect/>
          </a:stretch>
        </p:blipFill>
        <p:spPr>
          <a:xfrm>
            <a:off x="6595459" y="1212776"/>
            <a:ext cx="2247843" cy="3207552"/>
          </a:xfrm>
          <a:prstGeom prst="rect">
            <a:avLst/>
          </a:prstGeom>
        </p:spPr>
      </p:pic>
      <p:sp>
        <p:nvSpPr>
          <p:cNvPr id="8" name="Textfeld 7">
            <a:extLst>
              <a:ext uri="{FF2B5EF4-FFF2-40B4-BE49-F238E27FC236}">
                <a16:creationId xmlns:a16="http://schemas.microsoft.com/office/drawing/2014/main" id="{3411D97A-327A-74E8-4FD6-E7A59EE61AD7}"/>
              </a:ext>
            </a:extLst>
          </p:cNvPr>
          <p:cNvSpPr txBox="1"/>
          <p:nvPr/>
        </p:nvSpPr>
        <p:spPr>
          <a:xfrm>
            <a:off x="848544" y="1363308"/>
            <a:ext cx="5356330" cy="2906488"/>
          </a:xfrm>
          <a:prstGeom prst="rect">
            <a:avLst/>
          </a:prstGeom>
          <a:noFill/>
        </p:spPr>
        <p:txBody>
          <a:bodyPr wrap="square">
            <a:spAutoFit/>
          </a:bodyPr>
          <a:lstStyle/>
          <a:p>
            <a:pPr>
              <a:lnSpc>
                <a:spcPct val="150000"/>
              </a:lnSpc>
              <a:spcAft>
                <a:spcPts val="336"/>
              </a:spcAft>
              <a:defRPr/>
            </a:pPr>
            <a:r>
              <a:rPr lang="de-DE" altLang="de-DE" sz="1201" b="1" dirty="0" err="1"/>
              <a:t>StaRUG</a:t>
            </a:r>
            <a:r>
              <a:rPr lang="de-DE" altLang="de-DE" sz="1201" b="1" dirty="0"/>
              <a:t> </a:t>
            </a:r>
            <a:r>
              <a:rPr lang="de-DE" altLang="de-DE" sz="1201" dirty="0"/>
              <a:t>(1.1.2021) . </a:t>
            </a:r>
          </a:p>
          <a:p>
            <a:pPr>
              <a:lnSpc>
                <a:spcPct val="150000"/>
              </a:lnSpc>
              <a:spcAft>
                <a:spcPts val="336"/>
              </a:spcAft>
              <a:defRPr/>
            </a:pPr>
            <a:r>
              <a:rPr lang="de-DE" sz="1201" i="1" dirty="0"/>
              <a:t>„§ 1 Krisenfrüherkennung und Krisenmanagement bei </a:t>
            </a:r>
            <a:r>
              <a:rPr lang="de-DE" sz="1201" b="1" i="1" dirty="0"/>
              <a:t>haftungsbeschränkten Unternehmensträgern </a:t>
            </a:r>
            <a:endParaRPr lang="de-DE" sz="1201" b="1" dirty="0"/>
          </a:p>
          <a:p>
            <a:pPr>
              <a:lnSpc>
                <a:spcPct val="150000"/>
              </a:lnSpc>
            </a:pPr>
            <a:r>
              <a:rPr lang="de-DE" sz="1201" i="1" dirty="0"/>
              <a:t>(1) Die Mitglieder des zur Geschäftsführung berufenen Organs einer juristischen Person (Geschäftsleiter) wachen </a:t>
            </a:r>
            <a:r>
              <a:rPr lang="de-DE" sz="1201" i="1" u="sng" dirty="0"/>
              <a:t>fortlaufend</a:t>
            </a:r>
            <a:r>
              <a:rPr lang="de-DE" sz="1201" i="1" dirty="0"/>
              <a:t> über </a:t>
            </a:r>
            <a:r>
              <a:rPr lang="de-DE" sz="1201" b="1" i="1" dirty="0"/>
              <a:t>Entwicklungen, welche den Fortbestand der juristischen Person gefährden</a:t>
            </a:r>
            <a:r>
              <a:rPr lang="de-DE" sz="1201" i="1" dirty="0"/>
              <a:t> können. Erkennen sie solche Entwicklungen, ergreifen sie </a:t>
            </a:r>
            <a:r>
              <a:rPr lang="de-DE" sz="1201" u="sng" dirty="0"/>
              <a:t>geeignete Gegenmaßnahmen</a:t>
            </a:r>
            <a:r>
              <a:rPr lang="de-DE" sz="1201" i="1" dirty="0"/>
              <a:t> und erstatten den zur Überwachung der Geschäftsleitung berufenen Organen (</a:t>
            </a:r>
            <a:r>
              <a:rPr lang="de-DE" sz="1201" i="1" u="sng" dirty="0"/>
              <a:t>Überwachungsorganen</a:t>
            </a:r>
            <a:r>
              <a:rPr lang="de-DE" sz="1201" i="1" dirty="0"/>
              <a:t>) unverzüglich Bericht. …“</a:t>
            </a:r>
            <a:endParaRPr lang="de-DE" sz="1201" dirty="0"/>
          </a:p>
        </p:txBody>
      </p:sp>
      <p:sp>
        <p:nvSpPr>
          <p:cNvPr id="3" name="Textfeld 2">
            <a:extLst>
              <a:ext uri="{FF2B5EF4-FFF2-40B4-BE49-F238E27FC236}">
                <a16:creationId xmlns:a16="http://schemas.microsoft.com/office/drawing/2014/main" id="{E46EEF62-7231-5B53-BB61-127878A02A4B}"/>
              </a:ext>
            </a:extLst>
          </p:cNvPr>
          <p:cNvSpPr txBox="1"/>
          <p:nvPr/>
        </p:nvSpPr>
        <p:spPr>
          <a:xfrm>
            <a:off x="629660" y="4515541"/>
            <a:ext cx="8926283" cy="448398"/>
          </a:xfrm>
          <a:prstGeom prst="rect">
            <a:avLst/>
          </a:prstGeom>
          <a:noFill/>
        </p:spPr>
        <p:txBody>
          <a:bodyPr wrap="square" lIns="58653" tIns="29326" rIns="58653" bIns="29326" rtlCol="0">
            <a:noAutofit/>
          </a:bodyPr>
          <a:lstStyle/>
          <a:p>
            <a:r>
              <a:rPr lang="de-DE" sz="1401" u="sng" dirty="0">
                <a:solidFill>
                  <a:srgbClr val="002945"/>
                </a:solidFill>
              </a:rPr>
              <a:t>Hinweis: </a:t>
            </a:r>
            <a:r>
              <a:rPr lang="de-DE" sz="1401" dirty="0">
                <a:solidFill>
                  <a:srgbClr val="002945"/>
                </a:solidFill>
              </a:rPr>
              <a:t>„Bestandsgefährdende Entwicklungen“- also schwere Krisen -  sind meist das Ergebnis von Kombinationseffekten von Risiken. </a:t>
            </a:r>
          </a:p>
          <a:p>
            <a:r>
              <a:rPr lang="de-DE" sz="1401" dirty="0">
                <a:solidFill>
                  <a:srgbClr val="002945"/>
                </a:solidFill>
              </a:rPr>
              <a:t>Daher benötigt man quantitative </a:t>
            </a:r>
            <a:r>
              <a:rPr lang="de-DE" sz="1401" b="1" dirty="0">
                <a:solidFill>
                  <a:srgbClr val="002945"/>
                </a:solidFill>
              </a:rPr>
              <a:t>Risikoanalyse und Risikoaggregation mit Bezug auf die Unternehmensplanung </a:t>
            </a:r>
            <a:r>
              <a:rPr lang="de-DE" sz="1401" dirty="0">
                <a:solidFill>
                  <a:srgbClr val="002945"/>
                </a:solidFill>
              </a:rPr>
              <a:t>(Monte-Carlo Simulation) zur Berechnung der </a:t>
            </a:r>
            <a:r>
              <a:rPr lang="de-DE" sz="1401" b="1" dirty="0">
                <a:solidFill>
                  <a:srgbClr val="002945"/>
                </a:solidFill>
              </a:rPr>
              <a:t>„Gefährdungswahrscheinlichkeit“</a:t>
            </a:r>
          </a:p>
        </p:txBody>
      </p:sp>
      <p:sp>
        <p:nvSpPr>
          <p:cNvPr id="5" name="Textfeld 4">
            <a:extLst>
              <a:ext uri="{FF2B5EF4-FFF2-40B4-BE49-F238E27FC236}">
                <a16:creationId xmlns:a16="http://schemas.microsoft.com/office/drawing/2014/main" id="{A6586E19-4B34-D0CB-BB11-DB62151396C8}"/>
              </a:ext>
            </a:extLst>
          </p:cNvPr>
          <p:cNvSpPr txBox="1"/>
          <p:nvPr/>
        </p:nvSpPr>
        <p:spPr>
          <a:xfrm>
            <a:off x="126537" y="1593251"/>
            <a:ext cx="4951378" cy="2308324"/>
          </a:xfrm>
          <a:prstGeom prst="rect">
            <a:avLst/>
          </a:prstGeom>
          <a:noFill/>
        </p:spPr>
        <p:txBody>
          <a:bodyPr wrap="square">
            <a:spAutoFit/>
          </a:bodyPr>
          <a:lstStyle/>
          <a:p>
            <a:r>
              <a:rPr lang="de-DE" sz="4800" dirty="0">
                <a:solidFill>
                  <a:srgbClr val="002945"/>
                </a:solidFill>
              </a:rPr>
              <a:t>§</a:t>
            </a:r>
          </a:p>
          <a:p>
            <a:r>
              <a:rPr lang="de-DE" sz="4800" dirty="0">
                <a:solidFill>
                  <a:srgbClr val="002945"/>
                </a:solidFill>
              </a:rPr>
              <a:t>§</a:t>
            </a:r>
          </a:p>
          <a:p>
            <a:r>
              <a:rPr lang="de-DE" sz="4800" dirty="0">
                <a:solidFill>
                  <a:srgbClr val="002945"/>
                </a:solidFill>
              </a:rPr>
              <a:t>§</a:t>
            </a:r>
          </a:p>
        </p:txBody>
      </p:sp>
    </p:spTree>
    <p:extLst>
      <p:ext uri="{BB962C8B-B14F-4D97-AF65-F5344CB8AC3E}">
        <p14:creationId xmlns:p14="http://schemas.microsoft.com/office/powerpoint/2010/main" val="305459872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Praktische Implikationen in einem Konzern (AG / SE) …</a:t>
            </a:r>
          </a:p>
        </p:txBody>
      </p:sp>
      <p:sp>
        <p:nvSpPr>
          <p:cNvPr id="4" name="Inhaltsplatzhalter 3"/>
          <p:cNvSpPr>
            <a:spLocks noGrp="1"/>
          </p:cNvSpPr>
          <p:nvPr>
            <p:ph idx="1"/>
          </p:nvPr>
        </p:nvSpPr>
        <p:spPr/>
        <p:txBody>
          <a:bodyPr/>
          <a:lstStyle/>
          <a:p>
            <a:pPr marL="0" indent="0">
              <a:buNone/>
            </a:pPr>
            <a:r>
              <a:rPr lang="de-DE" dirty="0"/>
              <a:t>Zur </a:t>
            </a:r>
            <a:r>
              <a:rPr lang="de-DE" b="1" dirty="0"/>
              <a:t>Umsetzung von </a:t>
            </a:r>
            <a:r>
              <a:rPr lang="de-DE" b="1" dirty="0" err="1"/>
              <a:t>StaRUG</a:t>
            </a:r>
            <a:r>
              <a:rPr lang="de-DE" b="1" dirty="0"/>
              <a:t> ist folgendes nötig</a:t>
            </a:r>
            <a:r>
              <a:rPr lang="de-DE" dirty="0"/>
              <a:t>:</a:t>
            </a:r>
          </a:p>
          <a:p>
            <a:pPr lvl="0">
              <a:buFont typeface="+mj-lt"/>
              <a:buAutoNum type="arabicPeriod"/>
            </a:pPr>
            <a:r>
              <a:rPr lang="de-DE" dirty="0"/>
              <a:t>Information der Geschäftsleiter von (deutschen) Tochtergesellschaften über ihre neuen Sorgfaltspflichten nach </a:t>
            </a:r>
            <a:r>
              <a:rPr lang="de-DE" dirty="0" err="1"/>
              <a:t>StaRUG</a:t>
            </a:r>
            <a:r>
              <a:rPr lang="de-DE" dirty="0"/>
              <a:t>.</a:t>
            </a:r>
          </a:p>
          <a:p>
            <a:pPr lvl="0">
              <a:buFont typeface="+mj-lt"/>
              <a:buAutoNum type="arabicPeriod"/>
            </a:pPr>
            <a:r>
              <a:rPr lang="de-DE" dirty="0"/>
              <a:t>Roll-Out-Konzept für die (deutschen) Tochtergesellschaften und Verknüpfung mit der (dezentralen) Risikoerfassung im Konzern (Ziel: Datenkonsistenz &amp; Verbesserung der Qualität von Risikodaten)</a:t>
            </a:r>
          </a:p>
          <a:p>
            <a:pPr lvl="0">
              <a:buFont typeface="+mj-lt"/>
              <a:buAutoNum type="arabicPeriod"/>
            </a:pPr>
            <a:r>
              <a:rPr lang="de-DE" dirty="0"/>
              <a:t>Definition von „bestandsgefährdender Entwicklung“ für alle (deutschen) Töchter sowie Messkonzept für „Bestandsgefährdung“ (sowie zugehörigem Schwellenwert für „Gegenmaßnahmen“ und Information eines festzulegenden (!) Überwachungsgremiums).</a:t>
            </a:r>
          </a:p>
          <a:p>
            <a:pPr lvl="0">
              <a:buFont typeface="+mj-lt"/>
              <a:buAutoNum type="arabicPeriod"/>
            </a:pPr>
            <a:r>
              <a:rPr lang="de-DE" dirty="0"/>
              <a:t>Fokussierte Risikoanalyse und Risikoaggregation (regelmäßig zu aktualisieren gemäß festzulegenden Regeln)</a:t>
            </a:r>
          </a:p>
          <a:p>
            <a:pPr marL="0" indent="0">
              <a:buNone/>
            </a:pPr>
            <a:endParaRPr lang="de-DE" dirty="0"/>
          </a:p>
        </p:txBody>
      </p:sp>
    </p:spTree>
    <p:extLst>
      <p:ext uri="{BB962C8B-B14F-4D97-AF65-F5344CB8AC3E}">
        <p14:creationId xmlns:p14="http://schemas.microsoft.com/office/powerpoint/2010/main" val="3808247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Gesetz zur Stärkung der Finanzmarktintegrität (FISG) und der neue </a:t>
            </a:r>
            <a:br>
              <a:rPr lang="de-DE" dirty="0"/>
            </a:br>
            <a:r>
              <a:rPr lang="de-DE" dirty="0"/>
              <a:t>§ 91 Abs. 3 AktG: Risikomanagement statt nur Risikofrüherkennung !</a:t>
            </a:r>
          </a:p>
        </p:txBody>
      </p:sp>
      <p:sp>
        <p:nvSpPr>
          <p:cNvPr id="2" name="Textfeld 1"/>
          <p:cNvSpPr txBox="1"/>
          <p:nvPr/>
        </p:nvSpPr>
        <p:spPr>
          <a:xfrm>
            <a:off x="645057" y="1176669"/>
            <a:ext cx="8918672" cy="4178473"/>
          </a:xfrm>
          <a:prstGeom prst="rect">
            <a:avLst/>
          </a:prstGeom>
          <a:noFill/>
        </p:spPr>
        <p:txBody>
          <a:bodyPr wrap="square" lIns="72035" tIns="36017" rIns="72035" bIns="36017" rtlCol="0">
            <a:noAutofit/>
          </a:bodyPr>
          <a:lstStyle/>
          <a:p>
            <a:endParaRPr lang="de-DE" sz="1601" i="1" dirty="0"/>
          </a:p>
          <a:p>
            <a:r>
              <a:rPr lang="de-DE" sz="1601" i="1" dirty="0"/>
              <a:t>„(1) Der Vorstand hat dafür zu sorgen, </a:t>
            </a:r>
            <a:r>
              <a:rPr lang="de-DE" sz="1601" i="1" dirty="0" err="1"/>
              <a:t>daß</a:t>
            </a:r>
            <a:r>
              <a:rPr lang="de-DE" sz="1601" i="1" dirty="0"/>
              <a:t> die erforderlichen Handelsbücher geführt werden.</a:t>
            </a:r>
          </a:p>
          <a:p>
            <a:endParaRPr lang="de-DE" sz="1601" i="1" dirty="0"/>
          </a:p>
          <a:p>
            <a:r>
              <a:rPr lang="de-DE" sz="1601" i="1" dirty="0"/>
              <a:t>(2) Der Vorstand hat geeignete Maßnahmen zu treffen, insbesondere ein Überwachungssystem einzurichten, damit den Fortbestand der Gesellschaft gefährdende Entwicklungen früh erkannt werden.</a:t>
            </a:r>
          </a:p>
          <a:p>
            <a:endParaRPr lang="de-DE" sz="1601" i="1" dirty="0"/>
          </a:p>
          <a:p>
            <a:r>
              <a:rPr lang="de-DE" sz="1601" i="1" dirty="0"/>
              <a:t>(3) </a:t>
            </a:r>
            <a:r>
              <a:rPr lang="de-DE" sz="1601" b="1" i="1" dirty="0"/>
              <a:t>Der Vorstand einer </a:t>
            </a:r>
            <a:r>
              <a:rPr lang="de-DE" sz="1601" b="1" i="1" u="sng" dirty="0"/>
              <a:t>börsennotierten Gesellschaft </a:t>
            </a:r>
            <a:r>
              <a:rPr lang="de-DE" sz="1601" b="1" i="1" dirty="0"/>
              <a:t>hat darüber hinaus ein im Hinblick auf den Umfang der Geschäftstätigkeit und die Risikolage des Unternehmens angemessenes und wirksames internes Kontrollsystem </a:t>
            </a:r>
            <a:r>
              <a:rPr lang="de-DE" sz="1601" b="1" i="1" u="sng" dirty="0"/>
              <a:t>und Risikomanagementsystem </a:t>
            </a:r>
            <a:r>
              <a:rPr lang="de-DE" sz="1601" b="1" i="1" dirty="0"/>
              <a:t>einzurichten.“</a:t>
            </a:r>
          </a:p>
          <a:p>
            <a:endParaRPr lang="de-DE" sz="1601" b="1" dirty="0"/>
          </a:p>
          <a:p>
            <a:endParaRPr lang="de-DE" sz="1601" b="1" dirty="0"/>
          </a:p>
          <a:p>
            <a:r>
              <a:rPr lang="de-DE" sz="1601" b="1" dirty="0"/>
              <a:t>Betriebswirtschaftliche Implikationen aus § 91 Abs 3:</a:t>
            </a:r>
          </a:p>
          <a:p>
            <a:endParaRPr lang="de-DE" sz="1601" b="1" dirty="0"/>
          </a:p>
          <a:p>
            <a:pPr marL="343071" indent="-343071">
              <a:buAutoNum type="arabicPeriod"/>
            </a:pPr>
            <a:r>
              <a:rPr lang="de-DE" sz="1601" b="1" dirty="0"/>
              <a:t>Betrachtung aller </a:t>
            </a:r>
            <a:r>
              <a:rPr lang="de-DE" sz="1601" b="1" u="sng" dirty="0"/>
              <a:t>wesentlichen</a:t>
            </a:r>
            <a:r>
              <a:rPr lang="de-DE" sz="1601" b="1" dirty="0"/>
              <a:t> Risiken (Chancen und Gefahren); unabhängig von einer möglichen Bestandsgefährdung</a:t>
            </a:r>
          </a:p>
          <a:p>
            <a:pPr marL="343071" indent="-343071">
              <a:buAutoNum type="arabicPeriod"/>
            </a:pPr>
            <a:r>
              <a:rPr lang="de-DE" sz="1601" b="1" dirty="0"/>
              <a:t>Verpflichtung zu Maßnahmen für Risikosteuerung (Risikobewältigung (siehe insb.</a:t>
            </a:r>
            <a:br>
              <a:rPr lang="de-DE" sz="1601" b="1" dirty="0"/>
            </a:br>
            <a:r>
              <a:rPr lang="de-DE" sz="1601" b="1" dirty="0"/>
              <a:t>§ 1 </a:t>
            </a:r>
            <a:r>
              <a:rPr lang="de-DE" sz="1601" b="1" dirty="0" err="1"/>
              <a:t>StaRUG</a:t>
            </a:r>
            <a:r>
              <a:rPr lang="de-DE" sz="1601" b="1" dirty="0"/>
              <a:t>)</a:t>
            </a:r>
          </a:p>
          <a:p>
            <a:pPr marL="343071" indent="-343071">
              <a:buAutoNum type="arabicPeriod"/>
            </a:pPr>
            <a:r>
              <a:rPr lang="de-DE" sz="1601" b="1" dirty="0"/>
              <a:t>Einbeziehung von Risikoanalysen bei „unternehmerischen Entscheidungen“</a:t>
            </a:r>
          </a:p>
          <a:p>
            <a:endParaRPr lang="de-DE" sz="1601" dirty="0">
              <a:solidFill>
                <a:srgbClr val="002945"/>
              </a:solidFill>
            </a:endParaRPr>
          </a:p>
        </p:txBody>
      </p:sp>
    </p:spTree>
    <p:extLst>
      <p:ext uri="{BB962C8B-B14F-4D97-AF65-F5344CB8AC3E}">
        <p14:creationId xmlns:p14="http://schemas.microsoft.com/office/powerpoint/2010/main" val="140048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Die wesentlichen Implikationen des FISG für börsennotierte Aktiengesellschaften</a:t>
            </a:r>
          </a:p>
        </p:txBody>
      </p:sp>
      <p:sp>
        <p:nvSpPr>
          <p:cNvPr id="4" name="Inhaltsplatzhalter 3"/>
          <p:cNvSpPr>
            <a:spLocks noGrp="1"/>
          </p:cNvSpPr>
          <p:nvPr>
            <p:ph idx="1"/>
          </p:nvPr>
        </p:nvSpPr>
        <p:spPr/>
        <p:txBody>
          <a:bodyPr/>
          <a:lstStyle/>
          <a:p>
            <a:pPr marL="0" indent="0">
              <a:buNone/>
            </a:pPr>
            <a:r>
              <a:rPr lang="de-DE" dirty="0"/>
              <a:t>Neben einem internen Kontrollsystem ist nun ein „umfassendes Risikomanagement“ zu implementieren.</a:t>
            </a:r>
            <a:r>
              <a:rPr lang="de-DE" baseline="30000" dirty="0"/>
              <a:t>1</a:t>
            </a:r>
          </a:p>
          <a:p>
            <a:pPr marL="0" indent="0">
              <a:buNone/>
            </a:pPr>
            <a:r>
              <a:rPr lang="de-DE" i="1" dirty="0"/>
              <a:t>Hinweis: Das Risikomanagement erhält damit eine </a:t>
            </a:r>
            <a:r>
              <a:rPr lang="de-DE" i="1" u="sng" dirty="0"/>
              <a:t>herausragende</a:t>
            </a:r>
            <a:r>
              <a:rPr lang="de-DE" i="1" dirty="0"/>
              <a:t> Stellung, weil es – anders als z. B. Controlling und Compliance Management – „gesetzliches Pflichtprogramm“ ist</a:t>
            </a:r>
          </a:p>
          <a:p>
            <a:pPr marL="0" indent="0">
              <a:buNone/>
            </a:pPr>
            <a:endParaRPr lang="de-DE" dirty="0"/>
          </a:p>
          <a:p>
            <a:pPr marL="0" indent="0">
              <a:buNone/>
            </a:pPr>
            <a:r>
              <a:rPr lang="de-DE" b="1" dirty="0"/>
              <a:t>§ 107 AktG </a:t>
            </a:r>
            <a:r>
              <a:rPr lang="de-DE" dirty="0"/>
              <a:t>sieht zudem eine direkte Kommunikation zwischen Risikomanagement (sowie IKS, interne Revision) mit dem Aufsichtsrat (Prüfungsausschuss) vor.</a:t>
            </a:r>
          </a:p>
          <a:p>
            <a:pPr marL="0" indent="0">
              <a:buNone/>
            </a:pPr>
            <a:r>
              <a:rPr lang="de-DE" i="1" dirty="0"/>
              <a:t>Hinweis: Dadurch soll der Aufsichtsrat ein </a:t>
            </a:r>
            <a:r>
              <a:rPr lang="de-DE" i="1" dirty="0" err="1"/>
              <a:t>unverzerrteres</a:t>
            </a:r>
            <a:r>
              <a:rPr lang="de-DE" i="1" dirty="0"/>
              <a:t> Bild bekommen über (1) Risikolage des Unternehmens und (2) bestehende Defizite im Risikomanagement.</a:t>
            </a:r>
          </a:p>
        </p:txBody>
      </p:sp>
      <p:sp>
        <p:nvSpPr>
          <p:cNvPr id="2" name="Inhaltsplatzhalter 1"/>
          <p:cNvSpPr>
            <a:spLocks noGrp="1"/>
          </p:cNvSpPr>
          <p:nvPr>
            <p:ph sz="quarter" idx="13"/>
          </p:nvPr>
        </p:nvSpPr>
        <p:spPr>
          <a:xfrm>
            <a:off x="468000" y="4581128"/>
            <a:ext cx="8640000" cy="1898872"/>
          </a:xfrm>
        </p:spPr>
        <p:txBody>
          <a:bodyPr/>
          <a:lstStyle/>
          <a:p>
            <a:pPr marL="0" indent="0"/>
            <a:r>
              <a:rPr lang="de-DE" dirty="0"/>
              <a:t>Siehe dazu Berger, Th./Ernst, D./Gleißner, W./Hofmann, K. H./Meyer, M./Schneck, O./Ulrich, P./Vanini, U. (2021): Die Prüfung von Risikomanagementsystemen und die Defizite des IDW Prüfungsstandards 340, in: Der Betrieb, 74. Jg., Heft 46, S. 2709-2714; </a:t>
            </a:r>
          </a:p>
          <a:p>
            <a:pPr marL="0" indent="0"/>
            <a:r>
              <a:rPr lang="de-DE" dirty="0"/>
              <a:t>Velte, P. (2020): Der Referentenentwurf für ein Finanzmarktintegritätsstärkungsgesetz (FISG). Reform der internen Corporate </a:t>
            </a:r>
            <a:r>
              <a:rPr lang="de-DE" dirty="0" err="1"/>
              <a:t>Governance</a:t>
            </a:r>
            <a:r>
              <a:rPr lang="de-DE" dirty="0"/>
              <a:t> nach dem Wirecard-Skandal, in: Steuer- und Bilanzpraxis (</a:t>
            </a:r>
            <a:r>
              <a:rPr lang="de-DE" dirty="0" err="1"/>
              <a:t>StuB</a:t>
            </a:r>
            <a:r>
              <a:rPr lang="de-DE" dirty="0"/>
              <a:t>), Heft 21/2020, S. 817–826</a:t>
            </a:r>
          </a:p>
          <a:p>
            <a:pPr marL="0" indent="0"/>
            <a:r>
              <a:rPr lang="de-DE" dirty="0"/>
              <a:t>Velte, P. (2021): Regulierung von Corporate </a:t>
            </a:r>
            <a:r>
              <a:rPr lang="de-DE" dirty="0" err="1"/>
              <a:t>Governance</a:t>
            </a:r>
            <a:r>
              <a:rPr lang="de-DE" dirty="0"/>
              <a:t>-Systemen durch das geplante FISG: Eine kritische Würdigung, in </a:t>
            </a:r>
            <a:r>
              <a:rPr lang="de-DE" dirty="0" err="1"/>
              <a:t>WPg</a:t>
            </a:r>
            <a:r>
              <a:rPr lang="de-DE" dirty="0"/>
              <a:t>, 74. Jg., Heft 6/2021, S. 387–398; </a:t>
            </a:r>
          </a:p>
          <a:p>
            <a:pPr marL="0" indent="0"/>
            <a:r>
              <a:rPr lang="de-DE" dirty="0"/>
              <a:t>Gleißner, W. (2020): Integratives Risikomanagement. Schnittstellen zu Controlling, Compliance und Interner Revision, in: Controlling, 32. Jg., Nr. 4, S. 23–29; </a:t>
            </a:r>
          </a:p>
          <a:p>
            <a:pPr marL="0" indent="0"/>
            <a:r>
              <a:rPr lang="de-DE" dirty="0"/>
              <a:t>Velte, P./Eulerich, M. (2021): Das geplante Finanzmarktintegritätsstärkungsgesetz (FISG). Eine kritische Diskussion aus Sicht der Internen Revision, in: Zeitschrift Interne Revision (ZIR), 56. Jg., Heft 2/2021, S. 64–69.</a:t>
            </a:r>
          </a:p>
        </p:txBody>
      </p:sp>
    </p:spTree>
    <p:extLst>
      <p:ext uri="{BB962C8B-B14F-4D97-AF65-F5344CB8AC3E}">
        <p14:creationId xmlns:p14="http://schemas.microsoft.com/office/powerpoint/2010/main" val="2216468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itel 1"/>
          <p:cNvSpPr>
            <a:spLocks noGrp="1"/>
          </p:cNvSpPr>
          <p:nvPr>
            <p:ph type="title"/>
          </p:nvPr>
        </p:nvSpPr>
        <p:spPr/>
        <p:txBody>
          <a:bodyPr/>
          <a:lstStyle/>
          <a:p>
            <a:r>
              <a:rPr lang="de-DE" altLang="de-DE" dirty="0">
                <a:solidFill>
                  <a:srgbClr val="292929"/>
                </a:solidFill>
              </a:rPr>
              <a:t>Risiko und Entscheidungen -  Aktiengesetz § 93: </a:t>
            </a:r>
            <a:br>
              <a:rPr lang="de-DE" altLang="de-DE" dirty="0">
                <a:solidFill>
                  <a:srgbClr val="292929"/>
                </a:solidFill>
              </a:rPr>
            </a:br>
            <a:r>
              <a:rPr lang="de-DE" altLang="de-DE" dirty="0">
                <a:solidFill>
                  <a:srgbClr val="292929"/>
                </a:solidFill>
              </a:rPr>
              <a:t>Sorgfaltspflicht und Verantwortlichkeit der Vorstandsmitglieder</a:t>
            </a:r>
          </a:p>
        </p:txBody>
      </p:sp>
      <p:sp>
        <p:nvSpPr>
          <p:cNvPr id="3" name="Inhaltsplatzhalter 2"/>
          <p:cNvSpPr>
            <a:spLocks noGrp="1"/>
          </p:cNvSpPr>
          <p:nvPr>
            <p:ph idx="1"/>
          </p:nvPr>
        </p:nvSpPr>
        <p:spPr/>
        <p:txBody>
          <a:bodyPr/>
          <a:lstStyle/>
          <a:p>
            <a:pPr marL="0" indent="0">
              <a:buNone/>
              <a:defRPr/>
            </a:pPr>
            <a:r>
              <a:rPr lang="de-DE" sz="1597" b="0" i="1" dirty="0">
                <a:solidFill>
                  <a:srgbClr val="292929"/>
                </a:solidFill>
              </a:rPr>
              <a:t>„(1) Die Vorstandsmitglieder haben bei ihrer Geschäftsführung die Sorgfalt eines ordentlichen und gewissenhaften Geschäftsleiters anzuwenden. Eine Pflichtverletzung liegt nicht vor, wenn das </a:t>
            </a:r>
            <a:r>
              <a:rPr lang="de-DE" sz="1597" i="1" dirty="0">
                <a:solidFill>
                  <a:srgbClr val="292929"/>
                </a:solidFill>
              </a:rPr>
              <a:t>Vorstandsmitglied bei einer </a:t>
            </a:r>
            <a:r>
              <a:rPr lang="de-DE" sz="1597" b="1" i="1" dirty="0">
                <a:solidFill>
                  <a:srgbClr val="292929"/>
                </a:solidFill>
              </a:rPr>
              <a:t>unternehmerischen Entscheidung </a:t>
            </a:r>
            <a:r>
              <a:rPr lang="de-DE" sz="1597" i="1" dirty="0">
                <a:solidFill>
                  <a:srgbClr val="292929"/>
                </a:solidFill>
              </a:rPr>
              <a:t>vernünftigerweise annehmen durfte, auf der </a:t>
            </a:r>
            <a:r>
              <a:rPr lang="de-DE" sz="1597" b="1" i="1" dirty="0">
                <a:solidFill>
                  <a:srgbClr val="292929"/>
                </a:solidFill>
              </a:rPr>
              <a:t>Grundlage angemessener Information </a:t>
            </a:r>
            <a:r>
              <a:rPr lang="de-DE" sz="1597" i="1" dirty="0">
                <a:solidFill>
                  <a:srgbClr val="292929"/>
                </a:solidFill>
              </a:rPr>
              <a:t>zum Wohle der Gesellschaft zu handeln.</a:t>
            </a:r>
          </a:p>
          <a:p>
            <a:pPr marL="0" indent="0">
              <a:buNone/>
              <a:defRPr/>
            </a:pPr>
            <a:r>
              <a:rPr lang="de-DE" sz="1597" b="0" i="1" dirty="0">
                <a:solidFill>
                  <a:srgbClr val="292929"/>
                </a:solidFill>
              </a:rPr>
              <a:t>(2) Vorstandsmitglieder, die ihre Pflichten verletzen, sind der Gesellschaft zum Ersatz des daraus entstehenden Schadens als Gesamtschuldner verpflichtet. Ist streitig, ob sie die Sorgfalt eines ordentlichen und gewissenhaften Geschäftsleiters angewandt haben</a:t>
            </a:r>
            <a:r>
              <a:rPr lang="de-DE" sz="1597" i="1" dirty="0">
                <a:solidFill>
                  <a:srgbClr val="292929"/>
                </a:solidFill>
              </a:rPr>
              <a:t>, so trifft sie die </a:t>
            </a:r>
            <a:r>
              <a:rPr lang="de-DE" sz="1597" b="1" i="1" dirty="0">
                <a:solidFill>
                  <a:srgbClr val="292929"/>
                </a:solidFill>
              </a:rPr>
              <a:t>Beweislast.</a:t>
            </a:r>
            <a:r>
              <a:rPr lang="de-DE" sz="1597" b="0" i="1" dirty="0">
                <a:solidFill>
                  <a:srgbClr val="292929"/>
                </a:solidFill>
              </a:rPr>
              <a:t> ….</a:t>
            </a:r>
          </a:p>
          <a:p>
            <a:pPr marL="0" indent="0">
              <a:buNone/>
              <a:defRPr/>
            </a:pPr>
            <a:r>
              <a:rPr lang="de-DE" sz="1597" b="0" i="1" dirty="0">
                <a:solidFill>
                  <a:srgbClr val="292929"/>
                </a:solidFill>
              </a:rPr>
              <a:t>(4) Der Gesellschaft gegenüber tritt die </a:t>
            </a:r>
            <a:r>
              <a:rPr lang="de-DE" sz="1597" b="1" i="1" dirty="0">
                <a:solidFill>
                  <a:srgbClr val="292929"/>
                </a:solidFill>
              </a:rPr>
              <a:t>Ersatzpflicht </a:t>
            </a:r>
            <a:r>
              <a:rPr lang="de-DE" sz="1597" b="0" i="1" dirty="0">
                <a:solidFill>
                  <a:srgbClr val="292929"/>
                </a:solidFill>
              </a:rPr>
              <a:t>nicht ein, wenn die Handlung auf einem gesetzmäßigen Beschluss der Hauptversammlung beruht. Dadurch, dass der Aufsichtsrat die Handlung gebilligt hat, wird die Ersatzpflicht nicht ausgeschlossen.“</a:t>
            </a:r>
          </a:p>
        </p:txBody>
      </p:sp>
      <p:sp>
        <p:nvSpPr>
          <p:cNvPr id="4" name="Inhaltsplatzhalter 3">
            <a:extLst>
              <a:ext uri="{FF2B5EF4-FFF2-40B4-BE49-F238E27FC236}">
                <a16:creationId xmlns:a16="http://schemas.microsoft.com/office/drawing/2014/main" id="{DF82A703-1C71-6DD3-04CC-15AC094C4124}"/>
              </a:ext>
            </a:extLst>
          </p:cNvPr>
          <p:cNvSpPr>
            <a:spLocks noGrp="1"/>
          </p:cNvSpPr>
          <p:nvPr>
            <p:ph sz="quarter" idx="13"/>
          </p:nvPr>
        </p:nvSpPr>
        <p:spPr>
          <a:xfrm>
            <a:off x="468000" y="5239072"/>
            <a:ext cx="8640000" cy="760959"/>
          </a:xfrm>
          <a:solidFill>
            <a:schemeClr val="accent5"/>
          </a:solidFill>
          <a:ln w="19050" algn="ctr">
            <a:solidFill>
              <a:srgbClr val="002945"/>
            </a:solidFill>
            <a:miter lim="800000"/>
            <a:headEnd/>
            <a:tailEnd/>
          </a:ln>
        </p:spPr>
        <p:txBody>
          <a:bodyPr lIns="72000" tIns="72000" rIns="72000" bIns="72000" anchor="ctr">
            <a:spAutoFit/>
          </a:bodyPr>
          <a:lstStyle/>
          <a:p>
            <a:pPr marL="0"/>
            <a:r>
              <a:rPr lang="de-DE" sz="2000" dirty="0">
                <a:solidFill>
                  <a:schemeClr val="tx1"/>
                </a:solidFill>
                <a:latin typeface="+mn-lt"/>
                <a:cs typeface="+mn-cs"/>
              </a:rPr>
              <a:t>Also: Entscheidungsvorlagen mit Risikoanalysen (mit Risikoquantifizierung und Aggregation) und risikogerechte Strategiebewertung!</a:t>
            </a:r>
          </a:p>
        </p:txBody>
      </p:sp>
    </p:spTree>
    <p:extLst>
      <p:ext uri="{BB962C8B-B14F-4D97-AF65-F5344CB8AC3E}">
        <p14:creationId xmlns:p14="http://schemas.microsoft.com/office/powerpoint/2010/main" val="101650849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D97396A8-292A-A35D-02AA-DD874ADD03EF}"/>
              </a:ext>
            </a:extLst>
          </p:cNvPr>
          <p:cNvSpPr>
            <a:spLocks noGrp="1"/>
          </p:cNvSpPr>
          <p:nvPr>
            <p:ph type="title"/>
          </p:nvPr>
        </p:nvSpPr>
        <p:spPr/>
        <p:txBody>
          <a:bodyPr/>
          <a:lstStyle/>
          <a:p>
            <a:r>
              <a:rPr lang="de-DE" dirty="0"/>
              <a:t>Wesentliche Einschränkung des WP-Testats</a:t>
            </a:r>
          </a:p>
        </p:txBody>
      </p:sp>
      <p:sp>
        <p:nvSpPr>
          <p:cNvPr id="2" name="Inhaltsplatzhalter 1"/>
          <p:cNvSpPr>
            <a:spLocks noGrp="1"/>
          </p:cNvSpPr>
          <p:nvPr>
            <p:ph idx="1"/>
          </p:nvPr>
        </p:nvSpPr>
        <p:spPr>
          <a:xfrm>
            <a:off x="474825" y="909000"/>
            <a:ext cx="8640000" cy="5040000"/>
          </a:xfrm>
        </p:spPr>
        <p:txBody>
          <a:bodyPr/>
          <a:lstStyle/>
          <a:p>
            <a:pPr marL="0" indent="0">
              <a:buNone/>
            </a:pPr>
            <a:r>
              <a:rPr lang="de-DE" dirty="0"/>
              <a:t>Wichtig: </a:t>
            </a:r>
          </a:p>
          <a:p>
            <a:pPr marL="0" indent="0">
              <a:buNone/>
            </a:pPr>
            <a:r>
              <a:rPr lang="de-DE" b="0" dirty="0"/>
              <a:t>Der Abschlussprüfer prüft </a:t>
            </a:r>
            <a:r>
              <a:rPr lang="de-DE" dirty="0"/>
              <a:t>nicht</a:t>
            </a:r>
            <a:r>
              <a:rPr lang="de-DE" b="0" dirty="0"/>
              <a:t> alle gesetzlichen Anforderungen an das Risikomanagement (aber die Revision muss das tun)!</a:t>
            </a:r>
          </a:p>
          <a:p>
            <a:pPr marL="0" indent="0">
              <a:buNone/>
            </a:pPr>
            <a:r>
              <a:rPr lang="de-DE" b="0" dirty="0"/>
              <a:t>Der IDW PS 340 (2020) betrachtet nur § 91 Abs. 2 AktG </a:t>
            </a:r>
            <a:br>
              <a:rPr lang="de-DE" b="0" dirty="0"/>
            </a:br>
            <a:r>
              <a:rPr lang="de-DE" b="0" dirty="0"/>
              <a:t>(und selbst dessen Implikationen werden unzureichend geprüft, </a:t>
            </a:r>
            <a:br>
              <a:rPr lang="de-DE" b="0" dirty="0"/>
            </a:br>
            <a:r>
              <a:rPr lang="de-DE" b="0" dirty="0"/>
              <a:t>wie Studien regelmäßig zeigen).</a:t>
            </a:r>
          </a:p>
          <a:p>
            <a:pPr marL="0" indent="0">
              <a:buNone/>
            </a:pPr>
            <a:r>
              <a:rPr lang="de-DE" b="0" dirty="0"/>
              <a:t>Aktuelle Beispiele: euromicron, Gerry Weber, Wirecard, BayWa, Helma …</a:t>
            </a:r>
          </a:p>
          <a:p>
            <a:pPr marL="0" indent="0">
              <a:buNone/>
            </a:pPr>
            <a:endParaRPr lang="de-DE" b="0" dirty="0"/>
          </a:p>
          <a:p>
            <a:pPr marL="0" indent="0">
              <a:buNone/>
            </a:pPr>
            <a:r>
              <a:rPr lang="de-DE" dirty="0"/>
              <a:t>Nicht Prüfungsgegenstand sind § 93 AktG und </a:t>
            </a:r>
            <a:r>
              <a:rPr lang="de-DE" dirty="0" err="1"/>
              <a:t>StaRUG</a:t>
            </a:r>
            <a:r>
              <a:rPr lang="de-DE" dirty="0"/>
              <a:t> !</a:t>
            </a:r>
          </a:p>
          <a:p>
            <a:pPr marL="0" indent="0">
              <a:buNone/>
            </a:pPr>
            <a:r>
              <a:rPr lang="de-DE" dirty="0"/>
              <a:t>..und FISG (</a:t>
            </a:r>
            <a:r>
              <a:rPr lang="de-DE" b="0" dirty="0"/>
              <a:t>§ 91 Abs. 3 AktG) ?</a:t>
            </a:r>
            <a:endParaRPr lang="de-DE" dirty="0"/>
          </a:p>
          <a:p>
            <a:pPr marL="0" indent="0">
              <a:buNone/>
            </a:pPr>
            <a:endParaRPr lang="de-DE" b="0" dirty="0"/>
          </a:p>
          <a:p>
            <a:pPr marL="0" indent="0">
              <a:buNone/>
            </a:pPr>
            <a:endParaRPr lang="de-DE" b="0" dirty="0"/>
          </a:p>
          <a:p>
            <a:pPr marL="0" indent="0">
              <a:buNone/>
            </a:pPr>
            <a:endParaRPr lang="de-DE" sz="1398" b="0" dirty="0"/>
          </a:p>
          <a:p>
            <a:pPr marL="0" indent="0">
              <a:buNone/>
            </a:pPr>
            <a:endParaRPr lang="de-DE" sz="1398" b="0" dirty="0"/>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5208" y="3616677"/>
            <a:ext cx="1939643" cy="1260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Inhaltsplatzhalter 1">
            <a:extLst>
              <a:ext uri="{FF2B5EF4-FFF2-40B4-BE49-F238E27FC236}">
                <a16:creationId xmlns:a16="http://schemas.microsoft.com/office/drawing/2014/main" id="{9A8B0906-1365-C75A-E9A8-1F505453CEFB}"/>
              </a:ext>
            </a:extLst>
          </p:cNvPr>
          <p:cNvSpPr txBox="1">
            <a:spLocks/>
          </p:cNvSpPr>
          <p:nvPr/>
        </p:nvSpPr>
        <p:spPr>
          <a:xfrm>
            <a:off x="468000" y="5016101"/>
            <a:ext cx="8877488" cy="1466858"/>
          </a:xfrm>
          <a:prstGeom prst="rect">
            <a:avLst/>
          </a:prstGeom>
        </p:spPr>
        <p:txBody>
          <a:bodyPr>
            <a:noAutofit/>
          </a:bodyPr>
          <a:lstStyle>
            <a:lvl1pPr marL="361950" indent="-361950"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1pPr>
            <a:lvl2pPr marL="714375" indent="-352425"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2pPr>
            <a:lvl3pPr marL="1076325" indent="-361950"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3pPr>
            <a:lvl4pPr marL="1438275" indent="-361950"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4pPr>
            <a:lvl5pPr marL="1790700" indent="-352425"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5pPr>
            <a:lvl6pPr marL="2836972"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52785"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68598"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84411"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indent="0" algn="just">
              <a:buNone/>
            </a:pPr>
            <a:r>
              <a:rPr lang="de-DE" sz="1000" dirty="0">
                <a:solidFill>
                  <a:schemeClr val="bg1">
                    <a:lumMod val="50000"/>
                  </a:schemeClr>
                </a:solidFill>
              </a:rPr>
              <a:t>Vgl. Gleißner, W. (2020): Wie beweist man, dass das Risikomanagement den Anforderungen der §§ 91 und 93 AktG nicht genügt (obwohl bestätigende Prüfberichte der Abschlussprüfer existieren)?, in: RWZ, Heft 7-8/2020 (August 2020), S. 273-280</a:t>
            </a:r>
          </a:p>
          <a:p>
            <a:pPr marL="0" indent="0" algn="just">
              <a:buNone/>
            </a:pPr>
            <a:r>
              <a:rPr lang="de-DE" sz="1000" dirty="0">
                <a:solidFill>
                  <a:schemeClr val="bg1">
                    <a:lumMod val="50000"/>
                  </a:schemeClr>
                </a:solidFill>
              </a:rPr>
              <a:t>Berger, Th./Ernst, D./Gleißner, W./Hofmann, K. H./Meyer, M./Schneck, O./Ulrich, P./Vanini, U. (2021): Die Prüfung von Risikomanagementsystemen und die Defizite des IDW Prüfungsstandards 340, in: Der Betrieb, 74. Jg., Heft 46, S. 2709-2714.</a:t>
            </a:r>
          </a:p>
          <a:p>
            <a:pPr marL="0" indent="0" algn="just">
              <a:buNone/>
            </a:pPr>
            <a:r>
              <a:rPr lang="de-DE" sz="1000" dirty="0">
                <a:solidFill>
                  <a:schemeClr val="bg1">
                    <a:lumMod val="50000"/>
                  </a:schemeClr>
                </a:solidFill>
              </a:rPr>
              <a:t>Jungesblut, </a:t>
            </a:r>
            <a:r>
              <a:rPr lang="de-DE" sz="1000" dirty="0" err="1">
                <a:solidFill>
                  <a:schemeClr val="bg1">
                    <a:lumMod val="50000"/>
                  </a:schemeClr>
                </a:solidFill>
              </a:rPr>
              <a:t>Ch</a:t>
            </a:r>
            <a:r>
              <a:rPr lang="de-DE" sz="1000" dirty="0">
                <a:solidFill>
                  <a:schemeClr val="bg1">
                    <a:lumMod val="50000"/>
                  </a:schemeClr>
                </a:solidFill>
              </a:rPr>
              <a:t>. (2024): Risikomanagement-Praxis deutscher DAX- und MDAX-Unternehmen nach </a:t>
            </a:r>
            <a:r>
              <a:rPr lang="de-DE" sz="1000" dirty="0" err="1">
                <a:solidFill>
                  <a:schemeClr val="bg1">
                    <a:lumMod val="50000"/>
                  </a:schemeClr>
                </a:solidFill>
              </a:rPr>
              <a:t>StaRUG</a:t>
            </a:r>
            <a:r>
              <a:rPr lang="de-DE" sz="1000" dirty="0">
                <a:solidFill>
                  <a:schemeClr val="bg1">
                    <a:lumMod val="50000"/>
                  </a:schemeClr>
                </a:solidFill>
              </a:rPr>
              <a:t> und FISG, in: Corporate Finance, 15. Jg., Heft 11-12/2024, S. 274-280.</a:t>
            </a:r>
          </a:p>
        </p:txBody>
      </p:sp>
    </p:spTree>
    <p:extLst>
      <p:ext uri="{BB962C8B-B14F-4D97-AF65-F5344CB8AC3E}">
        <p14:creationId xmlns:p14="http://schemas.microsoft.com/office/powerpoint/2010/main" val="96428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tx1"/>
                </a:solidFill>
              </a:rPr>
              <a:t>Bücher (1)</a:t>
            </a:r>
            <a:endParaRPr lang="de-DE" dirty="0"/>
          </a:p>
        </p:txBody>
      </p:sp>
      <p:sp>
        <p:nvSpPr>
          <p:cNvPr id="13" name="Text Box 9"/>
          <p:cNvSpPr txBox="1">
            <a:spLocks noChangeArrowheads="1"/>
          </p:cNvSpPr>
          <p:nvPr/>
        </p:nvSpPr>
        <p:spPr bwMode="gray">
          <a:xfrm>
            <a:off x="3355748" y="1184183"/>
            <a:ext cx="5752252" cy="2820121"/>
          </a:xfrm>
          <a:prstGeom prst="rect">
            <a:avLst/>
          </a:prstGeom>
          <a:solidFill>
            <a:schemeClr val="bg1"/>
          </a:solidFill>
          <a:ln w="9525">
            <a:noFill/>
            <a:miter lim="800000"/>
            <a:headEnd/>
            <a:tailEnd/>
          </a:ln>
        </p:spPr>
        <p:txBody>
          <a:bodyPr lIns="68513" tIns="34256" rIns="68513" bIns="34256"/>
          <a:lstStyle/>
          <a:p>
            <a:pPr>
              <a:spcAft>
                <a:spcPts val="318"/>
              </a:spcAft>
            </a:pPr>
            <a:r>
              <a:rPr lang="de-DE" sz="1100" dirty="0">
                <a:cs typeface="Arial" pitchFamily="34" charset="0"/>
              </a:rPr>
              <a:t>Grundlagen des Risikomanagements, Handbuch für ein Management unter Unsicherheit, 4. Auflage 2022. Mit Software zur Risikobewertung zum Download</a:t>
            </a:r>
          </a:p>
          <a:p>
            <a:pPr>
              <a:spcAft>
                <a:spcPts val="318"/>
              </a:spcAft>
            </a:pPr>
            <a:r>
              <a:rPr lang="de-DE" sz="1100" dirty="0">
                <a:cs typeface="Arial" pitchFamily="34" charset="0"/>
              </a:rPr>
              <a:t>Prof. Dr. Werner Gleißner 786 Seiten, ISBN 978-3-8006-6782-6, Verlag Vahlen 2022, 65,00 </a:t>
            </a:r>
            <a:r>
              <a:rPr lang="de-DE" sz="1100" dirty="0"/>
              <a:t>€</a:t>
            </a:r>
            <a:endParaRPr lang="de-DE" sz="1100" dirty="0">
              <a:cs typeface="Arial" pitchFamily="34" charset="0"/>
            </a:endParaRPr>
          </a:p>
          <a:p>
            <a:pPr>
              <a:spcAft>
                <a:spcPts val="318"/>
              </a:spcAft>
            </a:pPr>
            <a:r>
              <a:rPr lang="de-DE" sz="1000" dirty="0">
                <a:cs typeface="Arial" pitchFamily="34" charset="0"/>
              </a:rPr>
              <a:t>Bei einer nicht sicher vorhersehbaren Zukunft ist jede unternehmerische Tätigkeit mit Chancen und Gefahren verbunden. Dieses Buch erläutert daher ein neues Risikomanagementkonzept: Jedes Management sollte auch als Risikomanagement verstanden werden. Es ist notwendig, Erträge und Risiken vor Entscheidungen abzuwägen und die Implikationen für das Rating und den nachhaltigen Erfolg (Unternehmenswert) zu betrachten. Zusammen mit einer robusten Strategie erhält man so ein strategisches Konzept für die Zukunftssicherung. Das praxisorientierte Fachbuch erläutert die betriebswirtschaftlichen Werkzeuge zur Analyse und Steuerung von Risiko, die für Unternehmensführung, Strategieentwicklung, Controlling, Nachhaltigkeitsmanagement und Risikomanagement benötigt werden – und die z.B. eine wertorientierte Unternehmensführung mit risikogerechten Kapitalkosten erst ermöglichen. Dabei wird gezeigt, wie Aufgaben für ein integratives Risikomanagement z.B. durch Controlling, strategischem Management und Qualitätsmanagement abgedeckt werden (</a:t>
            </a:r>
            <a:r>
              <a:rPr lang="de-DE" sz="1000" dirty="0" err="1">
                <a:cs typeface="Arial" pitchFamily="34" charset="0"/>
              </a:rPr>
              <a:t>embedded</a:t>
            </a:r>
            <a:r>
              <a:rPr lang="de-DE" sz="1000" dirty="0">
                <a:cs typeface="Arial" pitchFamily="34" charset="0"/>
              </a:rPr>
              <a:t> </a:t>
            </a:r>
            <a:r>
              <a:rPr lang="de-DE" sz="1000" dirty="0" err="1">
                <a:cs typeface="Arial" pitchFamily="34" charset="0"/>
              </a:rPr>
              <a:t>risk</a:t>
            </a:r>
            <a:r>
              <a:rPr lang="de-DE" sz="1000" dirty="0">
                <a:cs typeface="Arial" pitchFamily="34" charset="0"/>
              </a:rPr>
              <a:t> </a:t>
            </a:r>
            <a:r>
              <a:rPr lang="de-DE" sz="1000" dirty="0" err="1">
                <a:cs typeface="Arial" pitchFamily="34" charset="0"/>
              </a:rPr>
              <a:t>management</a:t>
            </a:r>
            <a:r>
              <a:rPr lang="de-DE" sz="1000" dirty="0">
                <a:cs typeface="Arial" pitchFamily="34" charset="0"/>
              </a:rPr>
              <a:t>).</a:t>
            </a:r>
          </a:p>
        </p:txBody>
      </p:sp>
      <p:pic>
        <p:nvPicPr>
          <p:cNvPr id="6" name="Grafik 5" descr="Ein Bild, das Text enthält.&#10;&#10;Automatisch generierte Beschreibung">
            <a:extLst>
              <a:ext uri="{FF2B5EF4-FFF2-40B4-BE49-F238E27FC236}">
                <a16:creationId xmlns:a16="http://schemas.microsoft.com/office/drawing/2014/main" id="{288BF140-11A2-D98E-1C16-8BFFF38CC5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520" y="1184944"/>
            <a:ext cx="2223142" cy="3334709"/>
          </a:xfrm>
          <a:prstGeom prst="rect">
            <a:avLst/>
          </a:prstGeom>
        </p:spPr>
      </p:pic>
    </p:spTree>
    <p:extLst>
      <p:ext uri="{BB962C8B-B14F-4D97-AF65-F5344CB8AC3E}">
        <p14:creationId xmlns:p14="http://schemas.microsoft.com/office/powerpoint/2010/main" val="39026760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Managemententscheidungen unter Unsicherheit:</a:t>
            </a:r>
            <a:br>
              <a:rPr lang="de-DE" dirty="0"/>
            </a:br>
            <a:r>
              <a:rPr lang="de-DE" dirty="0"/>
              <a:t>Business </a:t>
            </a:r>
            <a:r>
              <a:rPr lang="de-DE" dirty="0" err="1"/>
              <a:t>Judgement</a:t>
            </a:r>
            <a:r>
              <a:rPr lang="de-DE" dirty="0"/>
              <a:t> Rule (§ 93 AktG, siehe DIIR RS Nr. 2)</a:t>
            </a:r>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51" t="2005" r="1166"/>
          <a:stretch/>
        </p:blipFill>
        <p:spPr bwMode="auto">
          <a:xfrm>
            <a:off x="776536" y="2358260"/>
            <a:ext cx="5904656" cy="3810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feld 4"/>
          <p:cNvSpPr txBox="1"/>
          <p:nvPr/>
        </p:nvSpPr>
        <p:spPr>
          <a:xfrm>
            <a:off x="652109" y="1285725"/>
            <a:ext cx="8432795" cy="578810"/>
          </a:xfrm>
          <a:prstGeom prst="rect">
            <a:avLst/>
          </a:prstGeom>
          <a:noFill/>
        </p:spPr>
        <p:txBody>
          <a:bodyPr wrap="square" lIns="66352" tIns="33176" rIns="66352" bIns="33176" rtlCol="0">
            <a:noAutofit/>
          </a:bodyPr>
          <a:lstStyle/>
          <a:p>
            <a:pPr defTabSz="949031"/>
            <a:r>
              <a:rPr lang="de-DE" sz="1398" dirty="0">
                <a:latin typeface="Arial"/>
              </a:rPr>
              <a:t>§ 93 AktG: „(1) Die Vorstandsmitglieder haben bei ihrer Geschäftsführung die Sorgfalt eines ordentlichen und gewissenhaften Geschäftsleiters anzuwenden. Eine Pflichtverletzung liegt nicht vor, wenn das Vorstandsmitglied bei einer unternehmerischen Entscheidung vernünftigerweise annehmen durfte, auf der Grundlage angemessener Information zum Wohle der Gesellschaft zu handeln.“</a:t>
            </a:r>
          </a:p>
          <a:p>
            <a:pPr defTabSz="949031"/>
            <a:endParaRPr lang="de-DE" sz="1796" dirty="0">
              <a:latin typeface="Arial"/>
            </a:endParaRPr>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7256" y="2699933"/>
            <a:ext cx="1611799" cy="2289305"/>
          </a:xfrm>
          <a:prstGeom prst="rect">
            <a:avLst/>
          </a:prstGeom>
          <a:ln>
            <a:solidFill>
              <a:schemeClr val="tx1"/>
            </a:solidFill>
          </a:ln>
        </p:spPr>
      </p:pic>
    </p:spTree>
    <p:extLst>
      <p:ext uri="{BB962C8B-B14F-4D97-AF65-F5344CB8AC3E}">
        <p14:creationId xmlns:p14="http://schemas.microsoft.com/office/powerpoint/2010/main" val="3440945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3078001" y="980728"/>
            <a:ext cx="6555519" cy="5241042"/>
          </a:xfrm>
          <a:prstGeom prst="rect">
            <a:avLst/>
          </a:prstGeom>
          <a:noFill/>
        </p:spPr>
        <p:txBody>
          <a:bodyPr/>
          <a:lstStyle/>
          <a:p>
            <a:pPr>
              <a:defRPr/>
            </a:pPr>
            <a:r>
              <a:rPr lang="de-DE" sz="1594" dirty="0"/>
              <a:t>- Eigenständige Betrachtung zweier Prüfaufgaben</a:t>
            </a:r>
          </a:p>
          <a:p>
            <a:pPr marL="284608" indent="-284608">
              <a:spcAft>
                <a:spcPts val="598"/>
              </a:spcAft>
              <a:buFont typeface="Arial" panose="020B0604020202020204" pitchFamily="34" charset="0"/>
              <a:buChar char="•"/>
              <a:defRPr/>
            </a:pPr>
            <a:r>
              <a:rPr lang="de-DE" sz="1594" dirty="0"/>
              <a:t>Die Prüfung von Organisation und Prozessen im Risikomanagement sowie</a:t>
            </a:r>
          </a:p>
          <a:p>
            <a:pPr marL="284608" indent="-284608">
              <a:spcAft>
                <a:spcPts val="598"/>
              </a:spcAft>
              <a:buFont typeface="Arial" panose="020B0604020202020204" pitchFamily="34" charset="0"/>
              <a:buChar char="•"/>
              <a:defRPr/>
            </a:pPr>
            <a:r>
              <a:rPr lang="de-DE" sz="1594" dirty="0"/>
              <a:t>Die Prüfung der im Risikomanagement eingesetzten betriebswirtschaftlichen Methoden (z. B. zur Risikoquantifizierung und Risikoaggregation), vgl. § 91 AktG.</a:t>
            </a:r>
          </a:p>
          <a:p>
            <a:pPr marL="284608" indent="-284608">
              <a:spcAft>
                <a:spcPts val="598"/>
              </a:spcAft>
              <a:buFontTx/>
              <a:buChar char="-"/>
              <a:defRPr/>
            </a:pPr>
            <a:r>
              <a:rPr lang="de-DE" sz="1594" dirty="0"/>
              <a:t>Risiko als mögliche Planabweichung (Chance und Gefahr)</a:t>
            </a:r>
          </a:p>
          <a:p>
            <a:pPr marL="284608" indent="-284608">
              <a:spcAft>
                <a:spcPts val="598"/>
              </a:spcAft>
              <a:buFontTx/>
              <a:buChar char="-"/>
              <a:defRPr/>
            </a:pPr>
            <a:r>
              <a:rPr lang="de-DE" sz="1594" dirty="0"/>
              <a:t>Fokusthemen: Risikoquantifizierung, Risikoaggregation, Risikotragfähigkeit, Entscheidungsorientierung, Risikokultur, 3-Lines-of Defense, Risikobewältigung, „geeignete Gegenmaßnahmen“</a:t>
            </a:r>
          </a:p>
          <a:p>
            <a:pPr>
              <a:defRPr/>
            </a:pPr>
            <a:r>
              <a:rPr lang="de-DE" sz="1196" dirty="0"/>
              <a:t>„</a:t>
            </a:r>
            <a:r>
              <a:rPr lang="de-DE" sz="1196" i="1" dirty="0"/>
              <a:t>Die </a:t>
            </a:r>
            <a:r>
              <a:rPr lang="de-DE" sz="1196" i="1" u="sng" dirty="0"/>
              <a:t>Methode der Risikoaggregation</a:t>
            </a:r>
            <a:r>
              <a:rPr lang="de-DE" sz="1196" i="1" dirty="0"/>
              <a:t>, die gewährleistet, dass auch die Kombinationseffekte von Einzelrisiken im Hinblick auf eine sich daraus ergebende bestands-gefährdende Entwicklung erkannt werden, ist zu prüfen.“</a:t>
            </a:r>
            <a:r>
              <a:rPr lang="de-DE" sz="1196" i="1" dirty="0">
                <a:ea typeface="Times New Roman" panose="02020603050405020304" pitchFamily="18" charset="0"/>
                <a:cs typeface="Arial" panose="020B0604020202020204" pitchFamily="34" charset="0"/>
              </a:rPr>
              <a:t>	</a:t>
            </a:r>
          </a:p>
          <a:p>
            <a:pPr>
              <a:defRPr/>
            </a:pPr>
            <a:endParaRPr lang="de-DE" sz="1196" i="1" dirty="0">
              <a:ea typeface="Times New Roman" panose="02020603050405020304" pitchFamily="18" charset="0"/>
              <a:cs typeface="Arial" panose="020B0604020202020204" pitchFamily="34" charset="0"/>
            </a:endParaRPr>
          </a:p>
          <a:p>
            <a:pPr>
              <a:defRPr/>
            </a:pPr>
            <a:r>
              <a:rPr lang="de-DE" sz="1196" i="1" dirty="0">
                <a:ea typeface="Times New Roman" panose="02020603050405020304" pitchFamily="18" charset="0"/>
                <a:cs typeface="Arial" panose="020B0604020202020204" pitchFamily="34" charset="0"/>
              </a:rPr>
              <a:t>„Besondere Beachtung finden müssen dabei die </a:t>
            </a:r>
            <a:r>
              <a:rPr lang="de-DE" sz="1196" i="1" u="sng" dirty="0"/>
              <a:t>strategischen Risiken, die die wesentlichen Erfolgspotenziale bedrohen </a:t>
            </a:r>
            <a:r>
              <a:rPr lang="de-DE" sz="1196" i="1" dirty="0">
                <a:ea typeface="Times New Roman" panose="02020603050405020304" pitchFamily="18" charset="0"/>
                <a:cs typeface="Arial" panose="020B0604020202020204" pitchFamily="34" charset="0"/>
              </a:rPr>
              <a:t>und die im Allgemeinen nur unter Einbeziehung der Geschäftsleitung analysiert werden können. </a:t>
            </a:r>
            <a:r>
              <a:rPr lang="de-DE" sz="1196" i="1" dirty="0"/>
              <a:t>“ (</a:t>
            </a:r>
            <a:r>
              <a:rPr lang="de-DE" sz="1196" i="1" dirty="0" err="1"/>
              <a:t>Rz</a:t>
            </a:r>
            <a:r>
              <a:rPr lang="de-DE" sz="1196" i="1" dirty="0"/>
              <a:t> 45)</a:t>
            </a:r>
          </a:p>
          <a:p>
            <a:pPr>
              <a:defRPr/>
            </a:pPr>
            <a:endParaRPr lang="de-DE" sz="1196" i="1" dirty="0"/>
          </a:p>
          <a:p>
            <a:pPr>
              <a:defRPr/>
            </a:pPr>
            <a:r>
              <a:rPr lang="de-DE" sz="1196" i="1" dirty="0"/>
              <a:t>„Es gehört auch zu den Aufgaben des Risikomanagements sicherzustellen, dass schon bei der </a:t>
            </a:r>
            <a:r>
              <a:rPr lang="de-DE" sz="1196" i="1" u="sng" dirty="0"/>
              <a:t>Vorbereitung wesentlicher unternehmerischer Entscheidungen </a:t>
            </a:r>
            <a:r>
              <a:rPr lang="de-DE" sz="1196" i="1" dirty="0"/>
              <a:t>deren Implikationen für den zukünftigen Risikoumfang nachvollziehbar aufgezeigt werden, um zumindest eine mit solchen Entscheidungen möglicherweise einhergehende bestandsgefährdende Entwicklung früh zu erkennen. “ (</a:t>
            </a:r>
            <a:r>
              <a:rPr lang="de-DE" sz="1196" i="1" dirty="0" err="1"/>
              <a:t>Rz</a:t>
            </a:r>
            <a:r>
              <a:rPr lang="de-DE" sz="1196" i="1" dirty="0"/>
              <a:t> 16; vgl. auch </a:t>
            </a:r>
            <a:r>
              <a:rPr lang="de-DE" sz="1196" i="1" dirty="0" err="1"/>
              <a:t>Rz</a:t>
            </a:r>
            <a:r>
              <a:rPr lang="de-DE" sz="1196" i="1" dirty="0"/>
              <a:t> 25)</a:t>
            </a:r>
            <a:endParaRPr lang="de-DE" sz="1396" dirty="0"/>
          </a:p>
          <a:p>
            <a:pPr>
              <a:defRPr/>
            </a:pPr>
            <a:endParaRPr lang="de-DE" sz="1594" dirty="0"/>
          </a:p>
        </p:txBody>
      </p:sp>
      <p:sp>
        <p:nvSpPr>
          <p:cNvPr id="71684" name="Rectangle 2"/>
          <p:cNvSpPr>
            <a:spLocks noChangeArrowheads="1"/>
          </p:cNvSpPr>
          <p:nvPr/>
        </p:nvSpPr>
        <p:spPr bwMode="auto">
          <a:xfrm>
            <a:off x="399878" y="42969"/>
            <a:ext cx="183969" cy="397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endParaRPr lang="de-DE" altLang="de-DE" sz="1992"/>
          </a:p>
        </p:txBody>
      </p:sp>
      <p:pic>
        <p:nvPicPr>
          <p:cNvPr id="71685" name="Grafik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383" y="1528705"/>
            <a:ext cx="2428332" cy="3354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ChangeArrowheads="1"/>
          </p:cNvSpPr>
          <p:nvPr/>
        </p:nvSpPr>
        <p:spPr bwMode="auto">
          <a:xfrm>
            <a:off x="649669" y="3041670"/>
            <a:ext cx="2167477" cy="2826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defRPr/>
            </a:pPr>
            <a:endParaRPr lang="de-DE" altLang="de-DE" sz="1046" b="1" dirty="0">
              <a:solidFill>
                <a:srgbClr val="292929"/>
              </a:solidFill>
              <a:ea typeface="Times New Roman" pitchFamily="18" charset="0"/>
              <a:cs typeface="Arial" pitchFamily="34" charset="0"/>
            </a:endParaRPr>
          </a:p>
          <a:p>
            <a:pPr algn="ctr" eaLnBrk="1" hangingPunct="1">
              <a:defRPr/>
            </a:pPr>
            <a:endParaRPr lang="de-DE" altLang="de-DE" sz="1046" dirty="0">
              <a:solidFill>
                <a:srgbClr val="292929"/>
              </a:solidFill>
              <a:ea typeface="Times New Roman" pitchFamily="18" charset="0"/>
              <a:cs typeface="Arial" pitchFamily="34" charset="0"/>
            </a:endParaRPr>
          </a:p>
          <a:p>
            <a:pPr algn="ctr" eaLnBrk="1" hangingPunct="1">
              <a:defRPr/>
            </a:pPr>
            <a:endParaRPr lang="de-DE" altLang="de-DE" sz="1046" b="1" dirty="0">
              <a:solidFill>
                <a:srgbClr val="292929"/>
              </a:solidFill>
              <a:ea typeface="Times New Roman" pitchFamily="18" charset="0"/>
              <a:cs typeface="Arial" pitchFamily="34" charset="0"/>
            </a:endParaRPr>
          </a:p>
          <a:p>
            <a:pPr algn="ctr" eaLnBrk="1" hangingPunct="1">
              <a:defRPr/>
            </a:pPr>
            <a:endParaRPr lang="de-DE" altLang="de-DE" sz="1046" dirty="0">
              <a:solidFill>
                <a:srgbClr val="292929"/>
              </a:solidFill>
              <a:ea typeface="Times New Roman" pitchFamily="18" charset="0"/>
              <a:cs typeface="Arial" pitchFamily="34" charset="0"/>
            </a:endParaRPr>
          </a:p>
          <a:p>
            <a:pPr algn="ctr" eaLnBrk="1" hangingPunct="1">
              <a:defRPr/>
            </a:pPr>
            <a:endParaRPr lang="de-DE" altLang="de-DE" sz="1046" b="1" dirty="0">
              <a:solidFill>
                <a:srgbClr val="292929"/>
              </a:solidFill>
              <a:ea typeface="Times New Roman" pitchFamily="18" charset="0"/>
              <a:cs typeface="Arial" pitchFamily="34" charset="0"/>
            </a:endParaRPr>
          </a:p>
          <a:p>
            <a:pPr algn="ctr" eaLnBrk="1" hangingPunct="1">
              <a:defRPr/>
            </a:pPr>
            <a:endParaRPr lang="de-DE" altLang="de-DE" sz="1046" dirty="0">
              <a:solidFill>
                <a:srgbClr val="292929"/>
              </a:solidFill>
              <a:ea typeface="Times New Roman" pitchFamily="18" charset="0"/>
              <a:cs typeface="Arial" pitchFamily="34" charset="0"/>
            </a:endParaRPr>
          </a:p>
          <a:p>
            <a:pPr algn="ctr" eaLnBrk="1" hangingPunct="1">
              <a:defRPr/>
            </a:pPr>
            <a:endParaRPr lang="de-DE" altLang="de-DE" sz="1046" b="1" dirty="0">
              <a:solidFill>
                <a:srgbClr val="292929"/>
              </a:solidFill>
              <a:ea typeface="Times New Roman" pitchFamily="18" charset="0"/>
              <a:cs typeface="Arial" pitchFamily="34" charset="0"/>
            </a:endParaRPr>
          </a:p>
          <a:p>
            <a:pPr algn="ctr" eaLnBrk="1" hangingPunct="1">
              <a:defRPr/>
            </a:pPr>
            <a:endParaRPr lang="de-DE" altLang="de-DE" sz="1046" dirty="0">
              <a:solidFill>
                <a:srgbClr val="292929"/>
              </a:solidFill>
              <a:ea typeface="Times New Roman" pitchFamily="18" charset="0"/>
              <a:cs typeface="Arial" pitchFamily="34" charset="0"/>
            </a:endParaRPr>
          </a:p>
          <a:p>
            <a:pPr algn="ctr" eaLnBrk="1" hangingPunct="1">
              <a:defRPr/>
            </a:pPr>
            <a:endParaRPr lang="de-DE" altLang="de-DE" sz="1046" b="1" dirty="0">
              <a:solidFill>
                <a:srgbClr val="292929"/>
              </a:solidFill>
              <a:ea typeface="Times New Roman" pitchFamily="18" charset="0"/>
              <a:cs typeface="Arial" pitchFamily="34" charset="0"/>
            </a:endParaRPr>
          </a:p>
          <a:p>
            <a:pPr algn="ctr" eaLnBrk="1" hangingPunct="1">
              <a:defRPr/>
            </a:pPr>
            <a:endParaRPr lang="de-DE" altLang="de-DE" sz="1046" dirty="0">
              <a:solidFill>
                <a:srgbClr val="292929"/>
              </a:solidFill>
              <a:ea typeface="Times New Roman" pitchFamily="18" charset="0"/>
              <a:cs typeface="Arial" pitchFamily="34" charset="0"/>
            </a:endParaRPr>
          </a:p>
          <a:p>
            <a:pPr algn="ctr" eaLnBrk="1" hangingPunct="1">
              <a:defRPr/>
            </a:pPr>
            <a:endParaRPr lang="de-DE" altLang="de-DE" sz="1046" b="1" dirty="0">
              <a:solidFill>
                <a:srgbClr val="292929"/>
              </a:solidFill>
              <a:ea typeface="Times New Roman" pitchFamily="18" charset="0"/>
              <a:cs typeface="Arial" pitchFamily="34" charset="0"/>
            </a:endParaRPr>
          </a:p>
          <a:p>
            <a:pPr algn="ctr" eaLnBrk="1" hangingPunct="1">
              <a:defRPr/>
            </a:pPr>
            <a:endParaRPr lang="de-DE" altLang="de-DE" sz="1046" dirty="0">
              <a:solidFill>
                <a:srgbClr val="292929"/>
              </a:solidFill>
              <a:ea typeface="Times New Roman" pitchFamily="18" charset="0"/>
              <a:cs typeface="Arial" pitchFamily="34" charset="0"/>
            </a:endParaRPr>
          </a:p>
          <a:p>
            <a:pPr algn="ctr" eaLnBrk="1" hangingPunct="1">
              <a:defRPr/>
            </a:pPr>
            <a:endParaRPr lang="de-DE" altLang="de-DE" sz="1046" b="1" dirty="0">
              <a:solidFill>
                <a:srgbClr val="292929"/>
              </a:solidFill>
              <a:ea typeface="Times New Roman" pitchFamily="18" charset="0"/>
              <a:cs typeface="Arial" pitchFamily="34" charset="0"/>
            </a:endParaRPr>
          </a:p>
          <a:p>
            <a:pPr algn="ctr" eaLnBrk="1" hangingPunct="1">
              <a:defRPr/>
            </a:pPr>
            <a:endParaRPr lang="de-DE" altLang="de-DE" sz="1046" dirty="0">
              <a:solidFill>
                <a:srgbClr val="292929"/>
              </a:solidFill>
              <a:ea typeface="Times New Roman" pitchFamily="18" charset="0"/>
              <a:cs typeface="Arial" pitchFamily="34" charset="0"/>
            </a:endParaRPr>
          </a:p>
          <a:p>
            <a:pPr algn="ctr" eaLnBrk="1" hangingPunct="1">
              <a:defRPr/>
            </a:pPr>
            <a:r>
              <a:rPr lang="de-DE" altLang="de-DE" sz="1046" b="1" dirty="0">
                <a:solidFill>
                  <a:srgbClr val="292929"/>
                </a:solidFill>
                <a:ea typeface="Times New Roman" pitchFamily="18" charset="0"/>
                <a:cs typeface="Arial" pitchFamily="34" charset="0"/>
              </a:rPr>
              <a:t>Phasenmodell des Risikomanagements (aus DIIR Revisionsstandard Nr. 2, S. 11)</a:t>
            </a:r>
            <a:endParaRPr lang="de-DE" altLang="de-DE" sz="1992" dirty="0">
              <a:solidFill>
                <a:srgbClr val="292929"/>
              </a:solidFill>
              <a:cs typeface="Arial" pitchFamily="34" charset="0"/>
            </a:endParaRPr>
          </a:p>
        </p:txBody>
      </p:sp>
      <p:sp>
        <p:nvSpPr>
          <p:cNvPr id="2" name="Titel 1">
            <a:extLst>
              <a:ext uri="{FF2B5EF4-FFF2-40B4-BE49-F238E27FC236}">
                <a16:creationId xmlns:a16="http://schemas.microsoft.com/office/drawing/2014/main" id="{436A5C3B-4EDC-EE6E-4A57-E20B63290FEA}"/>
              </a:ext>
            </a:extLst>
          </p:cNvPr>
          <p:cNvSpPr>
            <a:spLocks noGrp="1"/>
          </p:cNvSpPr>
          <p:nvPr>
            <p:ph type="title"/>
          </p:nvPr>
        </p:nvSpPr>
        <p:spPr>
          <a:xfrm>
            <a:off x="645057" y="150788"/>
            <a:ext cx="9206842" cy="646661"/>
          </a:xfrm>
        </p:spPr>
        <p:txBody>
          <a:bodyPr/>
          <a:lstStyle/>
          <a:p>
            <a:r>
              <a:rPr lang="de-DE" altLang="de-DE" sz="1996" dirty="0"/>
              <a:t>Der neue DIIR RS Nr. 2.1 (2022) – Standard unter Beachtung der Implikationen aus § 93 AktG, StaRUG, FISG (anders als IDW PS 340 (2020))</a:t>
            </a:r>
            <a:endParaRPr lang="de-DE" dirty="0"/>
          </a:p>
        </p:txBody>
      </p:sp>
    </p:spTree>
    <p:extLst>
      <p:ext uri="{BB962C8B-B14F-4D97-AF65-F5344CB8AC3E}">
        <p14:creationId xmlns:p14="http://schemas.microsoft.com/office/powerpoint/2010/main" val="25359392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F25C063-96C1-41DA-9CFB-DE8136B2AC55}"/>
              </a:ext>
            </a:extLst>
          </p:cNvPr>
          <p:cNvSpPr>
            <a:spLocks noGrp="1"/>
          </p:cNvSpPr>
          <p:nvPr>
            <p:ph type="title"/>
          </p:nvPr>
        </p:nvSpPr>
        <p:spPr/>
        <p:txBody>
          <a:bodyPr/>
          <a:lstStyle/>
          <a:p>
            <a:r>
              <a:rPr lang="de-DE" dirty="0"/>
              <a:t>Bedeutende Aspekte des DIIR Revisionsstandards Nr. 2 (DIIR RS Nr. 2) (1 von 2)</a:t>
            </a:r>
          </a:p>
        </p:txBody>
      </p:sp>
      <p:sp>
        <p:nvSpPr>
          <p:cNvPr id="3" name="Inhaltsplatzhalter 2"/>
          <p:cNvSpPr>
            <a:spLocks noGrp="1"/>
          </p:cNvSpPr>
          <p:nvPr>
            <p:ph idx="1"/>
          </p:nvPr>
        </p:nvSpPr>
        <p:spPr>
          <a:xfrm>
            <a:off x="468000" y="909000"/>
            <a:ext cx="8640000" cy="5040000"/>
          </a:xfrm>
        </p:spPr>
        <p:txBody>
          <a:bodyPr/>
          <a:lstStyle/>
          <a:p>
            <a:pPr lvl="0">
              <a:buFont typeface="+mj-lt"/>
              <a:buAutoNum type="arabicPeriod"/>
            </a:pPr>
            <a:r>
              <a:rPr lang="de-DE" sz="1400" dirty="0"/>
              <a:t>Risiko wird verstanden als Überbegriff zu möglichen positiven Abweichungen (</a:t>
            </a:r>
            <a:r>
              <a:rPr lang="de-DE" sz="1400" b="1" dirty="0"/>
              <a:t>Chancen</a:t>
            </a:r>
            <a:r>
              <a:rPr lang="de-DE" sz="1400" dirty="0"/>
              <a:t>) und negativen Abweichungen (</a:t>
            </a:r>
            <a:r>
              <a:rPr lang="de-DE" sz="1400" b="1" dirty="0"/>
              <a:t>Gefahren, Risiken im engeren Sinn</a:t>
            </a:r>
            <a:r>
              <a:rPr lang="de-DE" sz="1400" dirty="0"/>
              <a:t>) (siehe RZ 15).</a:t>
            </a:r>
          </a:p>
          <a:p>
            <a:pPr lvl="0">
              <a:buFont typeface="+mj-lt"/>
              <a:buAutoNum type="arabicPeriod"/>
            </a:pPr>
            <a:r>
              <a:rPr lang="de-DE" sz="1400" dirty="0"/>
              <a:t>Mit Bezug auf die gesetzliche Anforderung aus § 91 (2) AktG im Hinblick auf die Erkennung möglicher „bestandsgefährdender Entwicklungen“ wird die </a:t>
            </a:r>
            <a:r>
              <a:rPr lang="de-DE" sz="1400" b="1" dirty="0"/>
              <a:t>Methode zur Risikoaggregation zum zentralen Prüfungsfeld</a:t>
            </a:r>
            <a:r>
              <a:rPr lang="de-DE" sz="1400" dirty="0"/>
              <a:t>, weil nur so durch diese erreicht werden kann, dass auch mögliche bestandsgefährdende Entwicklungen aus Kombinationseffekten von Einzelrisiken erfasst werden (siehe RZ 19 und RZ 58).</a:t>
            </a:r>
          </a:p>
          <a:p>
            <a:pPr lvl="0">
              <a:buFont typeface="+mj-lt"/>
              <a:buAutoNum type="arabicPeriod"/>
            </a:pPr>
            <a:r>
              <a:rPr lang="de-DE" sz="1400" dirty="0"/>
              <a:t>Der DIIR Revisionsstandard Nr. 2 betont zudem die Notwendigkeit der Quantifizierung von Risiken (ganz auf Linie des IDW PS 340) und empfiehlt die darauf aufbauende </a:t>
            </a:r>
            <a:r>
              <a:rPr lang="de-DE" sz="1400" b="1" dirty="0"/>
              <a:t>Messung der Risikotragfähigkeit und Risikotoleranz </a:t>
            </a:r>
            <a:r>
              <a:rPr lang="de-DE" sz="1400" dirty="0"/>
              <a:t>(wie auch IDW PS 981). </a:t>
            </a:r>
          </a:p>
          <a:p>
            <a:pPr>
              <a:buFont typeface="+mj-lt"/>
              <a:buAutoNum type="arabicPeriod"/>
            </a:pPr>
            <a:r>
              <a:rPr lang="de-DE" sz="1400" dirty="0"/>
              <a:t>Von grundlegender Bedeutung ist es, dass bei der Prüfung des Risikomanagements auch schon die Implikationen aus § 93 AktG im Hinblick auf ein „</a:t>
            </a:r>
            <a:r>
              <a:rPr lang="de-DE" sz="1400" b="1" dirty="0"/>
              <a:t>entscheidungsorientiertes Risikomanagement</a:t>
            </a:r>
            <a:r>
              <a:rPr lang="de-DE" sz="1400" dirty="0"/>
              <a:t>“ berücksichtigt werden. Entsprechend klar wird zu den Aufgaben des Risikomanagements ausgeführt (siehe RZ 16): </a:t>
            </a:r>
            <a:r>
              <a:rPr lang="de-DE" sz="1400" i="1" dirty="0"/>
              <a:t>„Es gehört auch zu den Aufgaben des Risikomanagements sicherzustellen, dass schon bei der Vorbereitung wesentlicher unternehmerischer Entscheidungen deren Implikationen für den zukünftigen Risikoumfang nachvollziehbar aufgezeigt werden, um zumindest eine mit solchen Entscheidungen möglicherweise einhergehende bestandsgefährdende Entwicklung früh zu erkennen. </a:t>
            </a:r>
            <a:endParaRPr lang="de-DE" sz="1400" dirty="0"/>
          </a:p>
          <a:p>
            <a:pPr lvl="0">
              <a:buFont typeface="+mj-lt"/>
              <a:buAutoNum type="arabicPeriod"/>
            </a:pPr>
            <a:endParaRPr lang="de-DE" sz="1400" dirty="0"/>
          </a:p>
        </p:txBody>
      </p:sp>
      <p:sp>
        <p:nvSpPr>
          <p:cNvPr id="7" name="Inhaltsplatzhalter 4">
            <a:extLst>
              <a:ext uri="{FF2B5EF4-FFF2-40B4-BE49-F238E27FC236}">
                <a16:creationId xmlns:a16="http://schemas.microsoft.com/office/drawing/2014/main" id="{BF9DC9AD-4C42-2E33-67D0-8EB06211A3EF}"/>
              </a:ext>
            </a:extLst>
          </p:cNvPr>
          <p:cNvSpPr>
            <a:spLocks noGrp="1"/>
          </p:cNvSpPr>
          <p:nvPr>
            <p:ph sz="quarter" idx="13"/>
          </p:nvPr>
        </p:nvSpPr>
        <p:spPr/>
        <p:txBody>
          <a:bodyPr/>
          <a:lstStyle/>
          <a:p>
            <a:r>
              <a:rPr lang="de-DE" dirty="0"/>
              <a:t>Quelle: Gleißner, W./Kimpel, R. (2019): Prüfung des Risikomanagements und der neue DIIR Revisionsstandard Nr. 2, in: ZIR, Heft 4/2019, S. 148-159.</a:t>
            </a:r>
          </a:p>
        </p:txBody>
      </p:sp>
    </p:spTree>
    <p:extLst>
      <p:ext uri="{BB962C8B-B14F-4D97-AF65-F5344CB8AC3E}">
        <p14:creationId xmlns:p14="http://schemas.microsoft.com/office/powerpoint/2010/main" val="17212007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F25C063-96C1-41DA-9CFB-DE8136B2AC55}"/>
              </a:ext>
            </a:extLst>
          </p:cNvPr>
          <p:cNvSpPr>
            <a:spLocks noGrp="1"/>
          </p:cNvSpPr>
          <p:nvPr>
            <p:ph type="title"/>
          </p:nvPr>
        </p:nvSpPr>
        <p:spPr/>
        <p:txBody>
          <a:bodyPr/>
          <a:lstStyle/>
          <a:p>
            <a:r>
              <a:rPr lang="de-DE" dirty="0"/>
              <a:t>Bedeutende Aspekte des DIIR Revisionsstandards Nr. 2 (DIIR RS Nr. 2) (2 von 2)</a:t>
            </a:r>
          </a:p>
        </p:txBody>
      </p:sp>
      <p:sp>
        <p:nvSpPr>
          <p:cNvPr id="3" name="Inhaltsplatzhalter 2"/>
          <p:cNvSpPr>
            <a:spLocks noGrp="1"/>
          </p:cNvSpPr>
          <p:nvPr>
            <p:ph idx="1"/>
          </p:nvPr>
        </p:nvSpPr>
        <p:spPr>
          <a:xfrm>
            <a:off x="468000" y="909000"/>
            <a:ext cx="8640000" cy="5040000"/>
          </a:xfrm>
        </p:spPr>
        <p:txBody>
          <a:bodyPr/>
          <a:lstStyle/>
          <a:p>
            <a:pPr lvl="0">
              <a:buFont typeface="+mj-lt"/>
              <a:buAutoNum type="arabicPeriod" startAt="5"/>
            </a:pPr>
            <a:r>
              <a:rPr lang="de-DE" sz="1400" dirty="0"/>
              <a:t>Der DIIR Revisionsstandard Nr. 2 betont auch die </a:t>
            </a:r>
            <a:r>
              <a:rPr lang="de-DE" sz="1400" b="1" dirty="0"/>
              <a:t>Bedeutung der Risikokultur </a:t>
            </a:r>
            <a:r>
              <a:rPr lang="de-DE" sz="1400" dirty="0"/>
              <a:t>und macht sie zum Prüfungsgegenstand.</a:t>
            </a:r>
          </a:p>
          <a:p>
            <a:pPr lvl="0">
              <a:buFont typeface="+mj-lt"/>
              <a:buAutoNum type="arabicPeriod" startAt="6"/>
            </a:pPr>
            <a:r>
              <a:rPr lang="de-DE" sz="1400" dirty="0"/>
              <a:t>Der DIIR Revisionsstandard Nr. 2 hebt den </a:t>
            </a:r>
            <a:r>
              <a:rPr lang="de-DE" sz="1400" b="1" dirty="0"/>
              <a:t>strategischen Fokus des Risikomanagements </a:t>
            </a:r>
            <a:r>
              <a:rPr lang="de-DE" sz="1400" dirty="0"/>
              <a:t>hervor, ähnlich wie in der neuen Version von COSO Enterprise Risk Management (ERM) von 2017 (vgl. Hunziker, 2019). Damit sind bei der Risikoidentifikation z.B. insbesondere auch strategische Risiken zu beachten (sowie unsichere Planannahmen). In RZ 45 liest man: </a:t>
            </a:r>
            <a:r>
              <a:rPr lang="de-DE" sz="1400" i="1" dirty="0"/>
              <a:t>„Besondere Beachtung finden müssen dabei die strategischen Risiken, die die wesentlichen Erfolgspotenziale bedrohen und die im Allgemeinen nur unter Einbeziehung der Geschäftsleitung analysiert werden können.“ </a:t>
            </a:r>
            <a:endParaRPr lang="de-DE" sz="1400" dirty="0"/>
          </a:p>
          <a:p>
            <a:pPr lvl="0">
              <a:buFont typeface="+mj-lt"/>
              <a:buAutoNum type="arabicPeriod" startAt="7"/>
            </a:pPr>
            <a:r>
              <a:rPr lang="de-DE" sz="1400" dirty="0"/>
              <a:t>Gemäß DIIR Revisionsstandard Nr. 2 sind </a:t>
            </a:r>
            <a:r>
              <a:rPr lang="de-DE" sz="1400" b="1" dirty="0"/>
              <a:t>alle Managementsysteme, z.B. auch des Controllings oder des Qualitätsmanagements einzubeziehen, wenn sie sich mit Chancen und Gefahren befassen</a:t>
            </a:r>
            <a:r>
              <a:rPr lang="de-DE" sz="1400" dirty="0"/>
              <a:t>.</a:t>
            </a:r>
          </a:p>
          <a:p>
            <a:pPr lvl="0">
              <a:buFont typeface="+mj-lt"/>
              <a:buAutoNum type="arabicPeriod" startAt="8"/>
            </a:pPr>
            <a:r>
              <a:rPr lang="de-DE" sz="1400" dirty="0"/>
              <a:t>Der DIIR Revisionsstandard Nr. 2 betont die </a:t>
            </a:r>
            <a:r>
              <a:rPr lang="de-DE" sz="1400" b="1" dirty="0"/>
              <a:t>Aufgabenteilung zwischen Risikomanagement und operativem Management</a:t>
            </a:r>
            <a:r>
              <a:rPr lang="de-DE" sz="1400" dirty="0"/>
              <a:t>. Man liest in RZ 61: </a:t>
            </a:r>
            <a:r>
              <a:rPr lang="de-DE" sz="1400" i="1" dirty="0"/>
              <a:t>„Gemäß dem </a:t>
            </a:r>
            <a:r>
              <a:rPr lang="de-DE" sz="1400" b="1" i="1" dirty="0" err="1"/>
              <a:t>Three</a:t>
            </a:r>
            <a:r>
              <a:rPr lang="de-DE" sz="1400" b="1" i="1" dirty="0"/>
              <a:t> Lines </a:t>
            </a:r>
            <a:r>
              <a:rPr lang="de-DE" sz="1400" b="1" i="1" dirty="0" err="1"/>
              <a:t>of</a:t>
            </a:r>
            <a:r>
              <a:rPr lang="de-DE" sz="1400" b="1" i="1" dirty="0"/>
              <a:t> Defense-Modell </a:t>
            </a:r>
            <a:r>
              <a:rPr lang="de-DE" sz="1400" i="1" dirty="0"/>
              <a:t>liegen Aufgaben zur Risikoüberwachung sowohl beim operativen Management (</a:t>
            </a:r>
            <a:r>
              <a:rPr lang="de-DE" sz="1400" i="1" dirty="0" err="1"/>
              <a:t>risk</a:t>
            </a:r>
            <a:r>
              <a:rPr lang="de-DE" sz="1400" i="1" dirty="0"/>
              <a:t> </a:t>
            </a:r>
            <a:r>
              <a:rPr lang="de-DE" sz="1400" i="1" dirty="0" err="1"/>
              <a:t>owner</a:t>
            </a:r>
            <a:r>
              <a:rPr lang="de-DE" sz="1400" i="1" dirty="0"/>
              <a:t>) als auch bei zentralen Überwachungsfunktionen (z. B. Risikocontrolling oder zentrales Risikomanagement).“</a:t>
            </a:r>
            <a:endParaRPr lang="de-DE" sz="1400" dirty="0"/>
          </a:p>
          <a:p>
            <a:pPr lvl="0">
              <a:buFont typeface="+mj-lt"/>
              <a:buAutoNum type="arabicPeriod" startAt="9"/>
            </a:pPr>
            <a:r>
              <a:rPr lang="de-DE" sz="1400" dirty="0"/>
              <a:t>Der DIIR Revisionsstandard Nr. 2 stellt klar, dass das wesentliche Ziel der Risikoberichterstattung und -kommunikation darin besteht, dass </a:t>
            </a:r>
            <a:r>
              <a:rPr lang="de-DE" sz="1400" b="1" dirty="0"/>
              <a:t>Entscheidungsträger und Aufsichtsorgane zeitnah über die Risikolage der Organisation informiert werden</a:t>
            </a:r>
            <a:r>
              <a:rPr lang="de-DE" sz="1400" dirty="0"/>
              <a:t>.</a:t>
            </a:r>
          </a:p>
          <a:p>
            <a:pPr lvl="0">
              <a:buFont typeface="+mj-lt"/>
              <a:buAutoNum type="arabicPeriod" startAt="7"/>
            </a:pPr>
            <a:endParaRPr lang="de-DE" sz="1400" dirty="0"/>
          </a:p>
        </p:txBody>
      </p:sp>
      <p:sp>
        <p:nvSpPr>
          <p:cNvPr id="5" name="Inhaltsplatzhalter 4">
            <a:extLst>
              <a:ext uri="{FF2B5EF4-FFF2-40B4-BE49-F238E27FC236}">
                <a16:creationId xmlns:a16="http://schemas.microsoft.com/office/drawing/2014/main" id="{F0A3E6E9-E6B3-636D-BF73-85A0069C222A}"/>
              </a:ext>
            </a:extLst>
          </p:cNvPr>
          <p:cNvSpPr>
            <a:spLocks noGrp="1"/>
          </p:cNvSpPr>
          <p:nvPr>
            <p:ph sz="quarter" idx="13"/>
          </p:nvPr>
        </p:nvSpPr>
        <p:spPr/>
        <p:txBody>
          <a:bodyPr/>
          <a:lstStyle/>
          <a:p>
            <a:r>
              <a:rPr lang="de-DE" dirty="0"/>
              <a:t>Quelle: Gleißner, W./Kimpel, R. (2019): Prüfung des Risikomanagements und der neue DIIR Revisionsstandard Nr. 2, in: ZIR, Heft 4/2019, S. 148-159.</a:t>
            </a:r>
          </a:p>
        </p:txBody>
      </p:sp>
    </p:spTree>
    <p:extLst>
      <p:ext uri="{BB962C8B-B14F-4D97-AF65-F5344CB8AC3E}">
        <p14:creationId xmlns:p14="http://schemas.microsoft.com/office/powerpoint/2010/main" val="38865476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4"/>
          <p:cNvSpPr txBox="1">
            <a:spLocks/>
          </p:cNvSpPr>
          <p:nvPr/>
        </p:nvSpPr>
        <p:spPr>
          <a:xfrm>
            <a:off x="867203" y="968501"/>
            <a:ext cx="8019998" cy="5052787"/>
          </a:xfrm>
          <a:prstGeom prst="rect">
            <a:avLst/>
          </a:prstGeom>
        </p:spPr>
        <p:txBody>
          <a:bodyPr anchor="ctr"/>
          <a:lstStyle/>
          <a:p>
            <a:pPr marL="257865" lvl="1" indent="-256408" defTabSz="826040">
              <a:spcAft>
                <a:spcPts val="551"/>
              </a:spcAft>
              <a:defRPr/>
            </a:pPr>
            <a:r>
              <a:rPr lang="de-DE" sz="1597" u="sng" dirty="0">
                <a:solidFill>
                  <a:srgbClr val="002945"/>
                </a:solidFill>
              </a:rPr>
              <a:t>Anforderungen der Grundsätze ordnungsgemäßer Planung (GOP)</a:t>
            </a:r>
          </a:p>
          <a:p>
            <a:pPr marL="488047" lvl="2" indent="-228727" defTabSz="826040">
              <a:spcAft>
                <a:spcPts val="551"/>
              </a:spcAft>
              <a:buClr>
                <a:srgbClr val="000000"/>
              </a:buClr>
              <a:buFont typeface="Arial" pitchFamily="34" charset="0"/>
              <a:buChar char="–"/>
              <a:defRPr/>
            </a:pPr>
            <a:r>
              <a:rPr lang="de-DE" sz="1398" dirty="0">
                <a:solidFill>
                  <a:srgbClr val="002945"/>
                </a:solidFill>
              </a:rPr>
              <a:t>Operative Planung muss aus der Strategie abgeleitet sein, </a:t>
            </a:r>
            <a:br>
              <a:rPr lang="de-DE" sz="1398" dirty="0">
                <a:solidFill>
                  <a:srgbClr val="002945"/>
                </a:solidFill>
              </a:rPr>
            </a:br>
            <a:r>
              <a:rPr lang="de-DE" sz="1398" dirty="0">
                <a:solidFill>
                  <a:srgbClr val="002945"/>
                </a:solidFill>
              </a:rPr>
              <a:t>Integration der Teilpläne.</a:t>
            </a:r>
          </a:p>
          <a:p>
            <a:pPr marL="488047" lvl="2" indent="-228727" defTabSz="826040">
              <a:spcAft>
                <a:spcPts val="551"/>
              </a:spcAft>
              <a:buClr>
                <a:srgbClr val="000000"/>
              </a:buClr>
              <a:buFont typeface="Arial" pitchFamily="34" charset="0"/>
              <a:buChar char="–"/>
              <a:defRPr/>
            </a:pPr>
            <a:r>
              <a:rPr lang="de-DE" sz="1398" dirty="0">
                <a:solidFill>
                  <a:srgbClr val="002945"/>
                </a:solidFill>
              </a:rPr>
              <a:t>Transparenz und Klarheit der Begriffe, insbesondere</a:t>
            </a:r>
            <a:br>
              <a:rPr lang="de-DE" sz="1398" dirty="0">
                <a:solidFill>
                  <a:srgbClr val="002945"/>
                </a:solidFill>
              </a:rPr>
            </a:br>
            <a:r>
              <a:rPr lang="de-DE" sz="1398" dirty="0">
                <a:solidFill>
                  <a:srgbClr val="002945"/>
                </a:solidFill>
              </a:rPr>
              <a:t>„Planwerte“ (erwartungstreue Planung).</a:t>
            </a:r>
          </a:p>
          <a:p>
            <a:pPr marL="488047" lvl="2" indent="-228727" defTabSz="826040">
              <a:spcAft>
                <a:spcPts val="551"/>
              </a:spcAft>
              <a:buClr>
                <a:srgbClr val="000000"/>
              </a:buClr>
              <a:buFont typeface="Arial" pitchFamily="34" charset="0"/>
              <a:buChar char="–"/>
              <a:defRPr/>
            </a:pPr>
            <a:r>
              <a:rPr lang="de-DE" sz="1398" dirty="0">
                <a:solidFill>
                  <a:srgbClr val="002945"/>
                </a:solidFill>
              </a:rPr>
              <a:t>Kenntnisse über Chancen und Gefahren (Risiken), </a:t>
            </a:r>
            <a:br>
              <a:rPr lang="de-DE" sz="1398" dirty="0">
                <a:solidFill>
                  <a:srgbClr val="002945"/>
                </a:solidFill>
              </a:rPr>
            </a:br>
            <a:r>
              <a:rPr lang="de-DE" sz="1398" dirty="0">
                <a:solidFill>
                  <a:srgbClr val="002945"/>
                </a:solidFill>
              </a:rPr>
              <a:t>welche Planabweichungen auslösen können.</a:t>
            </a:r>
          </a:p>
          <a:p>
            <a:pPr marL="488047" lvl="2" indent="-228727" defTabSz="826040">
              <a:spcAft>
                <a:spcPts val="551"/>
              </a:spcAft>
              <a:buClr>
                <a:srgbClr val="000000"/>
              </a:buClr>
              <a:buFont typeface="Arial" pitchFamily="34" charset="0"/>
              <a:buChar char="–"/>
              <a:defRPr/>
            </a:pPr>
            <a:r>
              <a:rPr lang="de-DE" sz="1398" dirty="0">
                <a:solidFill>
                  <a:srgbClr val="002945"/>
                </a:solidFill>
              </a:rPr>
              <a:t>Analyse des Umfangs möglicher </a:t>
            </a:r>
            <a:br>
              <a:rPr lang="de-DE" sz="1398" dirty="0">
                <a:solidFill>
                  <a:srgbClr val="002945"/>
                </a:solidFill>
              </a:rPr>
            </a:br>
            <a:r>
              <a:rPr lang="de-DE" sz="1398" dirty="0">
                <a:solidFill>
                  <a:srgbClr val="002945"/>
                </a:solidFill>
              </a:rPr>
              <a:t>Planabweichungen (aggregierter Risikoumfang,</a:t>
            </a:r>
            <a:br>
              <a:rPr lang="de-DE" sz="1398" dirty="0">
                <a:solidFill>
                  <a:srgbClr val="002945"/>
                </a:solidFill>
              </a:rPr>
            </a:br>
            <a:r>
              <a:rPr lang="de-DE" sz="1398" dirty="0">
                <a:solidFill>
                  <a:srgbClr val="002945"/>
                </a:solidFill>
              </a:rPr>
              <a:t>z.B. ausgedrückt durch den Eigenkapitalbedarf).</a:t>
            </a:r>
          </a:p>
          <a:p>
            <a:pPr marL="488047" lvl="2" indent="-228727" defTabSz="826040">
              <a:spcAft>
                <a:spcPts val="551"/>
              </a:spcAft>
              <a:buClr>
                <a:srgbClr val="000000"/>
              </a:buClr>
              <a:buFont typeface="Arial" pitchFamily="34" charset="0"/>
              <a:buChar char="–"/>
              <a:defRPr/>
            </a:pPr>
            <a:r>
              <a:rPr lang="de-DE" sz="1398" dirty="0">
                <a:solidFill>
                  <a:srgbClr val="002945"/>
                </a:solidFill>
              </a:rPr>
              <a:t>Beurteilung der Planung aus Sicht der </a:t>
            </a:r>
            <a:br>
              <a:rPr lang="de-DE" sz="1398" dirty="0">
                <a:solidFill>
                  <a:srgbClr val="002945"/>
                </a:solidFill>
              </a:rPr>
            </a:br>
            <a:r>
              <a:rPr lang="de-DE" sz="1398" dirty="0">
                <a:solidFill>
                  <a:srgbClr val="002945"/>
                </a:solidFill>
              </a:rPr>
              <a:t>Fremdkapitalgeber (Ratingprognose) und</a:t>
            </a:r>
            <a:br>
              <a:rPr lang="de-DE" sz="1398" dirty="0">
                <a:solidFill>
                  <a:srgbClr val="002945"/>
                </a:solidFill>
              </a:rPr>
            </a:br>
            <a:r>
              <a:rPr lang="de-DE" sz="1398" dirty="0">
                <a:solidFill>
                  <a:srgbClr val="002945"/>
                </a:solidFill>
              </a:rPr>
              <a:t>Rating adäquate Fremdkapitalzinssätze.</a:t>
            </a:r>
          </a:p>
          <a:p>
            <a:pPr marL="488047" lvl="2" indent="-228727" defTabSz="826040">
              <a:spcAft>
                <a:spcPts val="551"/>
              </a:spcAft>
              <a:buClr>
                <a:srgbClr val="000000"/>
              </a:buClr>
              <a:buFont typeface="Arial" pitchFamily="34" charset="0"/>
              <a:buChar char="–"/>
              <a:defRPr/>
            </a:pPr>
            <a:r>
              <a:rPr lang="de-DE" sz="1398" dirty="0">
                <a:solidFill>
                  <a:srgbClr val="002945"/>
                </a:solidFill>
              </a:rPr>
              <a:t>Abweichungsanalyse und Feedbacks</a:t>
            </a:r>
          </a:p>
          <a:p>
            <a:pPr marL="257865" lvl="1" indent="-256408" defTabSz="826040">
              <a:spcAft>
                <a:spcPts val="551"/>
              </a:spcAft>
              <a:buFont typeface="Arial" pitchFamily="34" charset="0"/>
              <a:buChar char="•"/>
              <a:defRPr/>
            </a:pPr>
            <a:endParaRPr lang="de-DE" sz="1398" dirty="0">
              <a:solidFill>
                <a:srgbClr val="002945"/>
              </a:solidFill>
            </a:endParaRPr>
          </a:p>
          <a:p>
            <a:pPr marL="257865" lvl="1" indent="-256408" defTabSz="826040">
              <a:spcAft>
                <a:spcPts val="551"/>
              </a:spcAft>
              <a:buFont typeface="Arial" pitchFamily="34" charset="0"/>
              <a:buChar char="•"/>
              <a:defRPr/>
            </a:pPr>
            <a:endParaRPr lang="de-DE" sz="1398" dirty="0">
              <a:solidFill>
                <a:srgbClr val="002945"/>
              </a:solidFill>
            </a:endParaRPr>
          </a:p>
          <a:p>
            <a:pPr marL="257865" lvl="1" indent="-256408" defTabSz="826040">
              <a:spcAft>
                <a:spcPts val="551"/>
              </a:spcAft>
              <a:buFont typeface="Arial" pitchFamily="34" charset="0"/>
              <a:buChar char="•"/>
              <a:defRPr/>
            </a:pPr>
            <a:endParaRPr lang="de-DE" sz="1398" dirty="0">
              <a:solidFill>
                <a:srgbClr val="002945"/>
              </a:solidFill>
            </a:endParaRPr>
          </a:p>
        </p:txBody>
      </p:sp>
      <p:graphicFrame>
        <p:nvGraphicFramePr>
          <p:cNvPr id="41" name="Diagramm 40"/>
          <p:cNvGraphicFramePr/>
          <p:nvPr/>
        </p:nvGraphicFramePr>
        <p:xfrm>
          <a:off x="5420558" y="1414841"/>
          <a:ext cx="3963330" cy="34680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feld 1">
            <a:extLst>
              <a:ext uri="{FF2B5EF4-FFF2-40B4-BE49-F238E27FC236}">
                <a16:creationId xmlns:a16="http://schemas.microsoft.com/office/drawing/2014/main" id="{764300D7-F0CE-4FED-83E7-E412D89410A3}"/>
              </a:ext>
            </a:extLst>
          </p:cNvPr>
          <p:cNvSpPr txBox="1"/>
          <p:nvPr/>
        </p:nvSpPr>
        <p:spPr>
          <a:xfrm>
            <a:off x="868872" y="5016701"/>
            <a:ext cx="8168257" cy="882540"/>
          </a:xfrm>
          <a:prstGeom prst="rect">
            <a:avLst/>
          </a:prstGeom>
          <a:noFill/>
        </p:spPr>
        <p:txBody>
          <a:bodyPr wrap="square" rtlCol="0">
            <a:normAutofit/>
          </a:bodyPr>
          <a:lstStyle/>
          <a:p>
            <a:r>
              <a:rPr lang="de-DE" sz="998" i="1" dirty="0"/>
              <a:t>Eine Unternehmensplanung hat folgende Grundfunktionen zu erfüllen:</a:t>
            </a:r>
          </a:p>
          <a:p>
            <a:r>
              <a:rPr lang="de-DE" sz="998" i="1" dirty="0"/>
              <a:t>a) </a:t>
            </a:r>
            <a:r>
              <a:rPr lang="de-DE" sz="998" b="1" i="1" dirty="0"/>
              <a:t>Entscheidungsvorbereitungsfunktion</a:t>
            </a:r>
            <a:r>
              <a:rPr lang="de-DE" sz="998" i="1" dirty="0"/>
              <a:t>: Die Unternehmensplanung ist Grundlage für Managemententscheidungen, speziell für die nur von der Geschäftsleitung zu treffenden „unternehmerischen Entscheidungen“.</a:t>
            </a:r>
          </a:p>
          <a:p>
            <a:r>
              <a:rPr lang="de-DE" sz="998" i="1" dirty="0"/>
              <a:t>b) </a:t>
            </a:r>
            <a:r>
              <a:rPr lang="de-DE" sz="998" b="1" i="1" dirty="0"/>
              <a:t>Krisenfrühwarnfunktion</a:t>
            </a:r>
            <a:r>
              <a:rPr lang="de-DE" sz="998" i="1" dirty="0"/>
              <a:t>: Die Unternehmensplanung, speziell die Liquiditätsplanung und die Risikoanalyse, dienen der Früherkennung von Krisen, speziell möglicher „bestandsgefährdender Entwicklungen“ (§ 1 </a:t>
            </a:r>
            <a:r>
              <a:rPr lang="de-DE" sz="998" i="1" dirty="0" err="1"/>
              <a:t>StaRUG</a:t>
            </a:r>
            <a:r>
              <a:rPr lang="de-DE" sz="998" i="1" dirty="0"/>
              <a:t>).</a:t>
            </a:r>
          </a:p>
          <a:p>
            <a:endParaRPr lang="de-DE" sz="599" dirty="0"/>
          </a:p>
        </p:txBody>
      </p:sp>
      <p:pic>
        <p:nvPicPr>
          <p:cNvPr id="9" name="Grafik 8">
            <a:extLst>
              <a:ext uri="{FF2B5EF4-FFF2-40B4-BE49-F238E27FC236}">
                <a16:creationId xmlns:a16="http://schemas.microsoft.com/office/drawing/2014/main" id="{3161C4D9-A6EA-C562-9632-B38D9016C45B}"/>
              </a:ext>
            </a:extLst>
          </p:cNvPr>
          <p:cNvPicPr>
            <a:picLocks noChangeAspect="1"/>
          </p:cNvPicPr>
          <p:nvPr/>
        </p:nvPicPr>
        <p:blipFill>
          <a:blip r:embed="rId8"/>
          <a:stretch>
            <a:fillRect/>
          </a:stretch>
        </p:blipFill>
        <p:spPr>
          <a:xfrm>
            <a:off x="6754066" y="2420403"/>
            <a:ext cx="1405368" cy="1675959"/>
          </a:xfrm>
          <a:prstGeom prst="rect">
            <a:avLst/>
          </a:prstGeom>
        </p:spPr>
      </p:pic>
      <p:sp>
        <p:nvSpPr>
          <p:cNvPr id="4" name="Titel 3">
            <a:extLst>
              <a:ext uri="{FF2B5EF4-FFF2-40B4-BE49-F238E27FC236}">
                <a16:creationId xmlns:a16="http://schemas.microsoft.com/office/drawing/2014/main" id="{501BAABF-679A-D5F8-8834-0BEFE45FFF99}"/>
              </a:ext>
            </a:extLst>
          </p:cNvPr>
          <p:cNvSpPr>
            <a:spLocks noGrp="1"/>
          </p:cNvSpPr>
          <p:nvPr>
            <p:ph type="title"/>
          </p:nvPr>
        </p:nvSpPr>
        <p:spPr/>
        <p:txBody>
          <a:bodyPr/>
          <a:lstStyle/>
          <a:p>
            <a:r>
              <a:rPr lang="de-DE" sz="2000" kern="0" dirty="0">
                <a:solidFill>
                  <a:schemeClr val="tx1"/>
                </a:solidFill>
              </a:rPr>
              <a:t>Grundsätze ordnungsgemäßer Planung (GOP): aussagefähige Planung als Grundlage der Entscheidung – Update 2022 (Version 3.0)</a:t>
            </a:r>
            <a:endParaRPr lang="de-DE" dirty="0"/>
          </a:p>
        </p:txBody>
      </p:sp>
      <p:sp>
        <p:nvSpPr>
          <p:cNvPr id="3" name="Inhaltsplatzhalter 4">
            <a:extLst>
              <a:ext uri="{FF2B5EF4-FFF2-40B4-BE49-F238E27FC236}">
                <a16:creationId xmlns:a16="http://schemas.microsoft.com/office/drawing/2014/main" id="{37632C5A-632F-ABFB-54C1-3A719E3E2C70}"/>
              </a:ext>
            </a:extLst>
          </p:cNvPr>
          <p:cNvSpPr>
            <a:spLocks noGrp="1"/>
          </p:cNvSpPr>
          <p:nvPr>
            <p:ph sz="quarter" idx="13"/>
          </p:nvPr>
        </p:nvSpPr>
        <p:spPr/>
        <p:txBody>
          <a:bodyPr/>
          <a:lstStyle/>
          <a:p>
            <a:pPr marL="0" indent="0"/>
            <a:r>
              <a:rPr lang="de-DE" dirty="0"/>
              <a:t>Quelle: Gleißner, W./Presber, R. (2010): Die Grundsätze ordnungsgemäßer Planung – GOP 2.1 des BDU: Nutzen für die betriebswirtschaftliche Steuerung, in: Controller Magazin, Ausgabe 6, November/Dezember 2010, S. 82–86</a:t>
            </a:r>
          </a:p>
        </p:txBody>
      </p:sp>
    </p:spTree>
    <p:extLst>
      <p:ext uri="{BB962C8B-B14F-4D97-AF65-F5344CB8AC3E}">
        <p14:creationId xmlns:p14="http://schemas.microsoft.com/office/powerpoint/2010/main" val="37398006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362CCA-4C11-494B-96C4-E8F69C4858EA}"/>
              </a:ext>
            </a:extLst>
          </p:cNvPr>
          <p:cNvSpPr>
            <a:spLocks noGrp="1"/>
          </p:cNvSpPr>
          <p:nvPr>
            <p:ph type="title"/>
          </p:nvPr>
        </p:nvSpPr>
        <p:spPr/>
        <p:txBody>
          <a:bodyPr/>
          <a:lstStyle/>
          <a:p>
            <a:r>
              <a:rPr lang="de-DE" dirty="0"/>
              <a:t>Strukturierte Risikoanalyse: 5 Risikokategorien</a:t>
            </a:r>
          </a:p>
        </p:txBody>
      </p:sp>
      <p:graphicFrame>
        <p:nvGraphicFramePr>
          <p:cNvPr id="17" name="Diagramm 16">
            <a:extLst>
              <a:ext uri="{FF2B5EF4-FFF2-40B4-BE49-F238E27FC236}">
                <a16:creationId xmlns:a16="http://schemas.microsoft.com/office/drawing/2014/main" id="{5689DB99-B58A-48DD-903C-A3D032828AC8}"/>
              </a:ext>
            </a:extLst>
          </p:cNvPr>
          <p:cNvGraphicFramePr/>
          <p:nvPr/>
        </p:nvGraphicFramePr>
        <p:xfrm>
          <a:off x="1210197" y="1172642"/>
          <a:ext cx="7485609" cy="49108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Inhaltsplatzhalter 4">
            <a:extLst>
              <a:ext uri="{FF2B5EF4-FFF2-40B4-BE49-F238E27FC236}">
                <a16:creationId xmlns:a16="http://schemas.microsoft.com/office/drawing/2014/main" id="{654DE893-FE00-D0BD-899F-9C27FD8FC2FE}"/>
              </a:ext>
            </a:extLst>
          </p:cNvPr>
          <p:cNvSpPr txBox="1">
            <a:spLocks/>
          </p:cNvSpPr>
          <p:nvPr/>
        </p:nvSpPr>
        <p:spPr>
          <a:xfrm>
            <a:off x="776536" y="6083539"/>
            <a:ext cx="8640000" cy="405264"/>
          </a:xfrm>
          <a:prstGeom prst="rect">
            <a:avLst/>
          </a:prstGeom>
        </p:spPr>
        <p:txBody>
          <a:bodyPr/>
          <a:lstStyle>
            <a:lvl1pPr marL="361950" indent="-361950"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1pPr>
            <a:lvl2pPr marL="714375" indent="-352425"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2pPr>
            <a:lvl3pPr marL="1076325" indent="-361950"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3pPr>
            <a:lvl4pPr marL="1438275" indent="-361950"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4pPr>
            <a:lvl5pPr marL="1790700" indent="-352425"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5pPr>
            <a:lvl6pPr marL="2836972"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52785"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68598"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84411"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indent="0">
              <a:buNone/>
            </a:pPr>
            <a:r>
              <a:rPr lang="de-DE" sz="1000" dirty="0">
                <a:solidFill>
                  <a:schemeClr val="bg1">
                    <a:lumMod val="50000"/>
                  </a:schemeClr>
                </a:solidFill>
              </a:rPr>
              <a:t>Quelle: Gleißner, W. (2022): Grundlagen des Risikomanagements, 4. Aufl., Vahlen Verlag München, S. 124.</a:t>
            </a:r>
          </a:p>
        </p:txBody>
      </p:sp>
    </p:spTree>
    <p:extLst>
      <p:ext uri="{BB962C8B-B14F-4D97-AF65-F5344CB8AC3E}">
        <p14:creationId xmlns:p14="http://schemas.microsoft.com/office/powerpoint/2010/main" val="39216622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9"/>
          <p:cNvSpPr>
            <a:spLocks noGrp="1" noChangeArrowheads="1"/>
          </p:cNvSpPr>
          <p:nvPr>
            <p:ph type="title"/>
          </p:nvPr>
        </p:nvSpPr>
        <p:spPr>
          <a:xfrm>
            <a:off x="468000" y="144000"/>
            <a:ext cx="8640000" cy="648000"/>
          </a:xfrm>
        </p:spPr>
        <p:txBody>
          <a:bodyPr/>
          <a:lstStyle/>
          <a:p>
            <a:r>
              <a:rPr lang="de-DE" dirty="0"/>
              <a:t>Zukunft und Planung sind unsicher: Welche Chancen und Gefahren führen zu Planabweichungen?</a:t>
            </a:r>
          </a:p>
        </p:txBody>
      </p:sp>
      <p:grpSp>
        <p:nvGrpSpPr>
          <p:cNvPr id="2" name="Group 20"/>
          <p:cNvGrpSpPr>
            <a:grpSpLocks/>
          </p:cNvGrpSpPr>
          <p:nvPr/>
        </p:nvGrpSpPr>
        <p:grpSpPr bwMode="auto">
          <a:xfrm>
            <a:off x="696918" y="1125539"/>
            <a:ext cx="8467726" cy="5259386"/>
            <a:chOff x="113" y="709"/>
            <a:chExt cx="5531" cy="3313"/>
          </a:xfrm>
        </p:grpSpPr>
        <p:grpSp>
          <p:nvGrpSpPr>
            <p:cNvPr id="3" name="Group 21"/>
            <p:cNvGrpSpPr>
              <a:grpSpLocks/>
            </p:cNvGrpSpPr>
            <p:nvPr/>
          </p:nvGrpSpPr>
          <p:grpSpPr bwMode="auto">
            <a:xfrm>
              <a:off x="113" y="709"/>
              <a:ext cx="5531" cy="3311"/>
              <a:chOff x="113" y="709"/>
              <a:chExt cx="5531" cy="3175"/>
            </a:xfrm>
          </p:grpSpPr>
          <p:sp>
            <p:nvSpPr>
              <p:cNvPr id="36879" name="AutoShape 5"/>
              <p:cNvSpPr>
                <a:spLocks noChangeArrowheads="1"/>
              </p:cNvSpPr>
              <p:nvPr/>
            </p:nvSpPr>
            <p:spPr bwMode="auto">
              <a:xfrm>
                <a:off x="113" y="709"/>
                <a:ext cx="5531" cy="113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3 w 21600"/>
                  <a:gd name="T13" fmla="*/ 4514 h 21600"/>
                  <a:gd name="T14" fmla="*/ 17101 w 21600"/>
                  <a:gd name="T15" fmla="*/ 17086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AFB8C4">
                  <a:alpha val="50195"/>
                </a:srgbClr>
              </a:solidFill>
              <a:ln w="25400">
                <a:solidFill>
                  <a:srgbClr val="AFB8C4">
                    <a:alpha val="50195"/>
                  </a:srgbClr>
                </a:solidFill>
                <a:miter lim="800000"/>
                <a:headEnd/>
                <a:tailEnd/>
              </a:ln>
            </p:spPr>
            <p:txBody>
              <a:bodyPr wrap="none" lIns="0" tIns="0" rIns="0" bIns="0" anchor="ctr"/>
              <a:lstStyle/>
              <a:p>
                <a:endParaRPr lang="de-DE" dirty="0"/>
              </a:p>
            </p:txBody>
          </p:sp>
          <p:sp>
            <p:nvSpPr>
              <p:cNvPr id="36880" name="AutoShape 6"/>
              <p:cNvSpPr>
                <a:spLocks noChangeArrowheads="1"/>
              </p:cNvSpPr>
              <p:nvPr/>
            </p:nvSpPr>
            <p:spPr bwMode="auto">
              <a:xfrm>
                <a:off x="1497" y="1842"/>
                <a:ext cx="2766" cy="68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98 w 21600"/>
                  <a:gd name="T13" fmla="*/ 4511 h 21600"/>
                  <a:gd name="T14" fmla="*/ 17102 w 21600"/>
                  <a:gd name="T15" fmla="*/ 17089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AFB8C4">
                  <a:alpha val="50195"/>
                </a:srgbClr>
              </a:solidFill>
              <a:ln w="25400">
                <a:solidFill>
                  <a:srgbClr val="AFB8C4">
                    <a:alpha val="50195"/>
                  </a:srgbClr>
                </a:solidFill>
                <a:miter lim="800000"/>
                <a:headEnd/>
                <a:tailEnd/>
              </a:ln>
            </p:spPr>
            <p:txBody>
              <a:bodyPr wrap="none" lIns="0" tIns="0" rIns="0" bIns="0" anchor="ctr"/>
              <a:lstStyle/>
              <a:p>
                <a:endParaRPr lang="de-DE" dirty="0"/>
              </a:p>
            </p:txBody>
          </p:sp>
          <p:sp>
            <p:nvSpPr>
              <p:cNvPr id="36881" name="AutoShape 7"/>
              <p:cNvSpPr>
                <a:spLocks noChangeArrowheads="1"/>
              </p:cNvSpPr>
              <p:nvPr/>
            </p:nvSpPr>
            <p:spPr bwMode="auto">
              <a:xfrm>
                <a:off x="2200" y="2523"/>
                <a:ext cx="1360" cy="68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1 w 21600"/>
                  <a:gd name="T13" fmla="*/ 4511 h 21600"/>
                  <a:gd name="T14" fmla="*/ 17089 w 21600"/>
                  <a:gd name="T15" fmla="*/ 17089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AFB8C4">
                  <a:alpha val="50195"/>
                </a:srgbClr>
              </a:solidFill>
              <a:ln w="25400" algn="ctr">
                <a:solidFill>
                  <a:srgbClr val="AFB8C4">
                    <a:alpha val="50195"/>
                  </a:srgbClr>
                </a:solidFill>
                <a:miter lim="800000"/>
                <a:headEnd/>
                <a:tailEnd/>
              </a:ln>
            </p:spPr>
            <p:txBody>
              <a:bodyPr wrap="none" lIns="0" tIns="0" rIns="0" bIns="0" anchor="ctr"/>
              <a:lstStyle/>
              <a:p>
                <a:endParaRPr lang="de-DE" dirty="0"/>
              </a:p>
            </p:txBody>
          </p:sp>
          <p:sp>
            <p:nvSpPr>
              <p:cNvPr id="36882" name="AutoShape 8"/>
              <p:cNvSpPr>
                <a:spLocks noChangeArrowheads="1"/>
              </p:cNvSpPr>
              <p:nvPr/>
            </p:nvSpPr>
            <p:spPr bwMode="auto">
              <a:xfrm>
                <a:off x="2540" y="3204"/>
                <a:ext cx="680" cy="68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1 w 21600"/>
                  <a:gd name="T13" fmla="*/ 4511 h 21600"/>
                  <a:gd name="T14" fmla="*/ 17089 w 21600"/>
                  <a:gd name="T15" fmla="*/ 17089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AFB8C4">
                  <a:alpha val="50195"/>
                </a:srgbClr>
              </a:solidFill>
              <a:ln w="25400" algn="ctr">
                <a:solidFill>
                  <a:srgbClr val="AFB8C4">
                    <a:alpha val="50195"/>
                  </a:srgbClr>
                </a:solidFill>
                <a:miter lim="800000"/>
                <a:headEnd/>
                <a:tailEnd/>
              </a:ln>
            </p:spPr>
            <p:txBody>
              <a:bodyPr wrap="none" lIns="0" tIns="0" rIns="0" bIns="0" anchor="ctr"/>
              <a:lstStyle/>
              <a:p>
                <a:endParaRPr lang="de-DE" dirty="0"/>
              </a:p>
            </p:txBody>
          </p:sp>
        </p:grpSp>
        <p:sp>
          <p:nvSpPr>
            <p:cNvPr id="36869" name="Text Box 9"/>
            <p:cNvSpPr txBox="1">
              <a:spLocks noChangeArrowheads="1"/>
            </p:cNvSpPr>
            <p:nvPr/>
          </p:nvSpPr>
          <p:spPr bwMode="gray">
            <a:xfrm>
              <a:off x="840" y="1988"/>
              <a:ext cx="4397" cy="453"/>
            </a:xfrm>
            <a:prstGeom prst="rect">
              <a:avLst/>
            </a:prstGeom>
            <a:noFill/>
            <a:ln w="9525">
              <a:noFill/>
              <a:miter lim="800000"/>
              <a:headEnd/>
              <a:tailEnd/>
            </a:ln>
          </p:spPr>
          <p:txBody>
            <a:bodyPr lIns="94561" tIns="47281" rIns="94561" bIns="47281" anchor="ctr"/>
            <a:lstStyle/>
            <a:p>
              <a:pPr defTabSz="947738">
                <a:lnSpc>
                  <a:spcPct val="105000"/>
                </a:lnSpc>
                <a:spcAft>
                  <a:spcPct val="75000"/>
                </a:spcAft>
              </a:pPr>
              <a:r>
                <a:rPr lang="de-DE" sz="1600" b="1" dirty="0"/>
                <a:t>Risikoschwerpunkte in den Risikofeldern ermitteln</a:t>
              </a:r>
              <a:br>
                <a:rPr lang="de-DE" sz="1600" b="1" dirty="0"/>
              </a:br>
              <a:r>
                <a:rPr lang="de-DE" sz="1600" dirty="0"/>
                <a:t>(Basis: Experteneinschätzung, Finanzdaten, historische Analyse)</a:t>
              </a:r>
            </a:p>
          </p:txBody>
        </p:sp>
        <p:sp>
          <p:nvSpPr>
            <p:cNvPr id="36870" name="Text Box 10"/>
            <p:cNvSpPr txBox="1">
              <a:spLocks noChangeArrowheads="1"/>
            </p:cNvSpPr>
            <p:nvPr/>
          </p:nvSpPr>
          <p:spPr bwMode="gray">
            <a:xfrm>
              <a:off x="839" y="2731"/>
              <a:ext cx="4347" cy="453"/>
            </a:xfrm>
            <a:prstGeom prst="rect">
              <a:avLst/>
            </a:prstGeom>
            <a:noFill/>
            <a:ln w="9525" algn="ctr">
              <a:noFill/>
              <a:miter lim="800000"/>
              <a:headEnd/>
              <a:tailEnd/>
            </a:ln>
          </p:spPr>
          <p:txBody>
            <a:bodyPr lIns="94561" tIns="47281" rIns="94561" bIns="47281" anchor="ctr"/>
            <a:lstStyle/>
            <a:p>
              <a:pPr defTabSz="947738">
                <a:lnSpc>
                  <a:spcPct val="105000"/>
                </a:lnSpc>
                <a:spcAft>
                  <a:spcPct val="75000"/>
                </a:spcAft>
              </a:pPr>
              <a:r>
                <a:rPr lang="de-DE" sz="1600" b="1" dirty="0"/>
                <a:t>Fokussierte Risikoidentifikation (mit Relevanzbewertung)</a:t>
              </a:r>
              <a:br>
                <a:rPr lang="de-DE" sz="1600" dirty="0"/>
              </a:br>
              <a:r>
                <a:rPr lang="de-DE" sz="1600" dirty="0"/>
                <a:t>(Basis: Experteneinschätzung, Finanzdaten, historische Analyse)</a:t>
              </a:r>
            </a:p>
          </p:txBody>
        </p:sp>
        <p:sp>
          <p:nvSpPr>
            <p:cNvPr id="36871" name="Text Box 11"/>
            <p:cNvSpPr txBox="1">
              <a:spLocks noChangeArrowheads="1"/>
            </p:cNvSpPr>
            <p:nvPr/>
          </p:nvSpPr>
          <p:spPr bwMode="gray">
            <a:xfrm>
              <a:off x="839" y="3473"/>
              <a:ext cx="4270" cy="549"/>
            </a:xfrm>
            <a:prstGeom prst="rect">
              <a:avLst/>
            </a:prstGeom>
            <a:noFill/>
            <a:ln w="9525" algn="ctr">
              <a:noFill/>
              <a:miter lim="800000"/>
              <a:headEnd/>
              <a:tailEnd/>
            </a:ln>
          </p:spPr>
          <p:txBody>
            <a:bodyPr lIns="94561" tIns="47281" rIns="94561" bIns="47281" anchor="ctr">
              <a:spAutoFit/>
            </a:bodyPr>
            <a:lstStyle/>
            <a:p>
              <a:pPr defTabSz="947738">
                <a:lnSpc>
                  <a:spcPct val="105000"/>
                </a:lnSpc>
                <a:spcAft>
                  <a:spcPct val="75000"/>
                </a:spcAft>
              </a:pPr>
              <a:r>
                <a:rPr lang="de-DE" sz="1600" b="1" dirty="0"/>
                <a:t>Detailanalyse der wichtigsten Risiken (Quantifizierung)</a:t>
              </a:r>
              <a:br>
                <a:rPr lang="de-DE" sz="1600" dirty="0"/>
              </a:br>
              <a:r>
                <a:rPr lang="de-DE" sz="1600" dirty="0"/>
                <a:t>- Ermittlung von Szenarien und Verteilungsfunktionen </a:t>
              </a:r>
              <a:br>
                <a:rPr lang="de-DE" sz="1600" dirty="0"/>
              </a:br>
              <a:r>
                <a:rPr lang="de-DE" sz="1600" dirty="0"/>
                <a:t>- detaillierte Begründungen und Ursache-Wirkungs-Beziehungen</a:t>
              </a:r>
            </a:p>
          </p:txBody>
        </p:sp>
        <p:sp>
          <p:nvSpPr>
            <p:cNvPr id="36872" name="AutoShape 13"/>
            <p:cNvSpPr>
              <a:spLocks noChangeArrowheads="1"/>
            </p:cNvSpPr>
            <p:nvPr/>
          </p:nvSpPr>
          <p:spPr bwMode="gray">
            <a:xfrm>
              <a:off x="497" y="1729"/>
              <a:ext cx="4766" cy="227"/>
            </a:xfrm>
            <a:prstGeom prst="hexagon">
              <a:avLst>
                <a:gd name="adj" fmla="val 99535"/>
                <a:gd name="vf" fmla="val 115470"/>
              </a:avLst>
            </a:prstGeom>
            <a:solidFill>
              <a:schemeClr val="bg2"/>
            </a:solidFill>
            <a:ln w="9525" algn="ctr">
              <a:solidFill>
                <a:schemeClr val="tx1"/>
              </a:solidFill>
              <a:miter lim="800000"/>
              <a:headEnd/>
              <a:tailEnd/>
            </a:ln>
          </p:spPr>
          <p:txBody>
            <a:bodyPr wrap="none" lIns="94561" tIns="47281" rIns="94561" bIns="47281" anchor="ctr"/>
            <a:lstStyle/>
            <a:p>
              <a:pPr defTabSz="947738"/>
              <a:r>
                <a:rPr lang="de-DE" b="1" dirty="0">
                  <a:solidFill>
                    <a:schemeClr val="bg1"/>
                  </a:solidFill>
                </a:rPr>
                <a:t>1. Filter: Schwerpunktsetzung  </a:t>
              </a:r>
            </a:p>
          </p:txBody>
        </p:sp>
        <p:sp>
          <p:nvSpPr>
            <p:cNvPr id="36873" name="AutoShape 14"/>
            <p:cNvSpPr>
              <a:spLocks noChangeArrowheads="1"/>
            </p:cNvSpPr>
            <p:nvPr/>
          </p:nvSpPr>
          <p:spPr bwMode="gray">
            <a:xfrm>
              <a:off x="1093" y="2473"/>
              <a:ext cx="3574" cy="226"/>
            </a:xfrm>
            <a:prstGeom prst="hexagon">
              <a:avLst>
                <a:gd name="adj" fmla="val 74971"/>
                <a:gd name="vf" fmla="val 115470"/>
              </a:avLst>
            </a:prstGeom>
            <a:solidFill>
              <a:schemeClr val="bg2"/>
            </a:solidFill>
            <a:ln w="9525" algn="ctr">
              <a:solidFill>
                <a:schemeClr val="tx1"/>
              </a:solidFill>
              <a:miter lim="800000"/>
              <a:headEnd/>
              <a:tailEnd/>
            </a:ln>
          </p:spPr>
          <p:txBody>
            <a:bodyPr wrap="none" lIns="94561" tIns="47281" rIns="94561" bIns="47281" anchor="ctr"/>
            <a:lstStyle/>
            <a:p>
              <a:pPr defTabSz="947738"/>
              <a:r>
                <a:rPr lang="de-DE" b="1" dirty="0">
                  <a:solidFill>
                    <a:schemeClr val="bg1"/>
                  </a:solidFill>
                </a:rPr>
                <a:t>2. Filter: Grobeinschätzung Relevanz  </a:t>
              </a:r>
            </a:p>
          </p:txBody>
        </p:sp>
        <p:sp>
          <p:nvSpPr>
            <p:cNvPr id="36874" name="AutoShape 15"/>
            <p:cNvSpPr>
              <a:spLocks noChangeArrowheads="1"/>
            </p:cNvSpPr>
            <p:nvPr/>
          </p:nvSpPr>
          <p:spPr bwMode="gray">
            <a:xfrm>
              <a:off x="1490" y="3216"/>
              <a:ext cx="2780" cy="226"/>
            </a:xfrm>
            <a:prstGeom prst="hexagon">
              <a:avLst>
                <a:gd name="adj" fmla="val 58315"/>
                <a:gd name="vf" fmla="val 115470"/>
              </a:avLst>
            </a:prstGeom>
            <a:solidFill>
              <a:schemeClr val="bg2"/>
            </a:solidFill>
            <a:ln w="9525">
              <a:solidFill>
                <a:schemeClr val="tx1"/>
              </a:solidFill>
              <a:miter lim="800000"/>
              <a:headEnd/>
              <a:tailEnd/>
            </a:ln>
          </p:spPr>
          <p:txBody>
            <a:bodyPr wrap="none" lIns="94561" tIns="47281" rIns="94561" bIns="47281" anchor="ctr"/>
            <a:lstStyle/>
            <a:p>
              <a:pPr defTabSz="947738"/>
              <a:r>
                <a:rPr lang="de-DE" b="1" dirty="0">
                  <a:solidFill>
                    <a:schemeClr val="bg1"/>
                  </a:solidFill>
                </a:rPr>
                <a:t>3. Filter: Risikoinventar</a:t>
              </a:r>
            </a:p>
          </p:txBody>
        </p:sp>
        <p:grpSp>
          <p:nvGrpSpPr>
            <p:cNvPr id="4" name="Group 32"/>
            <p:cNvGrpSpPr>
              <a:grpSpLocks/>
            </p:cNvGrpSpPr>
            <p:nvPr/>
          </p:nvGrpSpPr>
          <p:grpSpPr bwMode="auto">
            <a:xfrm>
              <a:off x="282" y="822"/>
              <a:ext cx="5193" cy="771"/>
              <a:chOff x="272" y="935"/>
              <a:chExt cx="5193" cy="771"/>
            </a:xfrm>
          </p:grpSpPr>
          <p:sp>
            <p:nvSpPr>
              <p:cNvPr id="36876" name="Text Box 16"/>
              <p:cNvSpPr txBox="1">
                <a:spLocks noChangeArrowheads="1"/>
              </p:cNvSpPr>
              <p:nvPr/>
            </p:nvSpPr>
            <p:spPr bwMode="auto">
              <a:xfrm>
                <a:off x="272" y="935"/>
                <a:ext cx="1587" cy="771"/>
              </a:xfrm>
              <a:prstGeom prst="rect">
                <a:avLst/>
              </a:prstGeom>
              <a:solidFill>
                <a:schemeClr val="bg2"/>
              </a:solidFill>
              <a:ln w="9525">
                <a:solidFill>
                  <a:schemeClr val="tx1"/>
                </a:solidFill>
                <a:miter lim="800000"/>
                <a:headEnd/>
                <a:tailEnd/>
              </a:ln>
            </p:spPr>
            <p:txBody>
              <a:bodyPr lIns="90703" tIns="45352" rIns="90703" bIns="45352" anchor="ctr"/>
              <a:lstStyle/>
              <a:p>
                <a:pPr defTabSz="908050"/>
                <a:r>
                  <a:rPr lang="de-DE" b="1" dirty="0">
                    <a:solidFill>
                      <a:schemeClr val="bg1"/>
                    </a:solidFill>
                  </a:rPr>
                  <a:t>Strategische</a:t>
                </a:r>
                <a:br>
                  <a:rPr lang="de-DE" b="1" dirty="0">
                    <a:solidFill>
                      <a:schemeClr val="bg1"/>
                    </a:solidFill>
                  </a:rPr>
                </a:br>
                <a:r>
                  <a:rPr lang="de-DE" b="1" dirty="0">
                    <a:solidFill>
                      <a:schemeClr val="bg1"/>
                    </a:solidFill>
                  </a:rPr>
                  <a:t>Risiken</a:t>
                </a:r>
                <a:endParaRPr lang="de-DE" b="1" dirty="0">
                  <a:solidFill>
                    <a:schemeClr val="bg1"/>
                  </a:solidFill>
                  <a:latin typeface="Times New Roman" pitchFamily="18" charset="0"/>
                </a:endParaRPr>
              </a:p>
              <a:p>
                <a:pPr defTabSz="908050"/>
                <a:r>
                  <a:rPr lang="de-DE" sz="1400" dirty="0">
                    <a:solidFill>
                      <a:schemeClr val="bg1"/>
                    </a:solidFill>
                  </a:rPr>
                  <a:t>Erfolgspotentiale und deren Bedrohungen</a:t>
                </a:r>
                <a:endParaRPr lang="de-DE" sz="1400" b="1" dirty="0">
                  <a:solidFill>
                    <a:schemeClr val="bg1"/>
                  </a:solidFill>
                </a:endParaRPr>
              </a:p>
            </p:txBody>
          </p:sp>
          <p:sp>
            <p:nvSpPr>
              <p:cNvPr id="36877" name="Text Box 17"/>
              <p:cNvSpPr txBox="1">
                <a:spLocks noChangeArrowheads="1"/>
              </p:cNvSpPr>
              <p:nvPr/>
            </p:nvSpPr>
            <p:spPr bwMode="auto">
              <a:xfrm>
                <a:off x="2075" y="935"/>
                <a:ext cx="1587" cy="771"/>
              </a:xfrm>
              <a:prstGeom prst="rect">
                <a:avLst/>
              </a:prstGeom>
              <a:solidFill>
                <a:schemeClr val="bg2"/>
              </a:solidFill>
              <a:ln w="9525" algn="ctr">
                <a:solidFill>
                  <a:schemeClr val="tx1"/>
                </a:solidFill>
                <a:miter lim="800000"/>
                <a:headEnd/>
                <a:tailEnd/>
              </a:ln>
            </p:spPr>
            <p:txBody>
              <a:bodyPr lIns="90703" tIns="45352" rIns="90703" bIns="45352" anchor="ctr"/>
              <a:lstStyle/>
              <a:p>
                <a:pPr defTabSz="908050"/>
                <a:r>
                  <a:rPr lang="de-DE" b="1" dirty="0">
                    <a:solidFill>
                      <a:schemeClr val="bg1"/>
                    </a:solidFill>
                  </a:rPr>
                  <a:t>Unsichere Planannahmen</a:t>
                </a:r>
              </a:p>
              <a:p>
                <a:pPr defTabSz="908050"/>
                <a:r>
                  <a:rPr lang="de-DE" sz="1400" dirty="0">
                    <a:solidFill>
                      <a:schemeClr val="bg1"/>
                    </a:solidFill>
                  </a:rPr>
                  <a:t>Controlling, Planung, Budgetierung</a:t>
                </a:r>
              </a:p>
            </p:txBody>
          </p:sp>
          <p:sp>
            <p:nvSpPr>
              <p:cNvPr id="36878" name="Text Box 18"/>
              <p:cNvSpPr txBox="1">
                <a:spLocks noChangeArrowheads="1"/>
              </p:cNvSpPr>
              <p:nvPr/>
            </p:nvSpPr>
            <p:spPr bwMode="auto">
              <a:xfrm>
                <a:off x="3878" y="935"/>
                <a:ext cx="1587" cy="771"/>
              </a:xfrm>
              <a:prstGeom prst="rect">
                <a:avLst/>
              </a:prstGeom>
              <a:solidFill>
                <a:schemeClr val="bg2"/>
              </a:solidFill>
              <a:ln w="9525" algn="ctr">
                <a:solidFill>
                  <a:schemeClr val="tx1"/>
                </a:solidFill>
                <a:miter lim="800000"/>
                <a:headEnd/>
                <a:tailEnd/>
              </a:ln>
            </p:spPr>
            <p:txBody>
              <a:bodyPr lIns="90703" tIns="45352" rIns="90703" bIns="45352" anchor="ctr"/>
              <a:lstStyle/>
              <a:p>
                <a:pPr defTabSz="908050"/>
                <a:r>
                  <a:rPr lang="de-DE" b="1" dirty="0">
                    <a:solidFill>
                      <a:schemeClr val="bg1"/>
                    </a:solidFill>
                  </a:rPr>
                  <a:t>Sonstige Risikofelder</a:t>
                </a:r>
              </a:p>
              <a:p>
                <a:pPr defTabSz="908050"/>
                <a:r>
                  <a:rPr lang="de-DE" sz="1400" dirty="0">
                    <a:solidFill>
                      <a:schemeClr val="bg1"/>
                    </a:solidFill>
                  </a:rPr>
                  <a:t>Identifikation mittels Workshops</a:t>
                </a:r>
              </a:p>
            </p:txBody>
          </p:sp>
        </p:grpSp>
      </p:grpSp>
    </p:spTree>
    <p:extLst>
      <p:ext uri="{BB962C8B-B14F-4D97-AF65-F5344CB8AC3E}">
        <p14:creationId xmlns:p14="http://schemas.microsoft.com/office/powerpoint/2010/main" val="89832859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000" y="144000"/>
            <a:ext cx="8640000" cy="648000"/>
          </a:xfrm>
        </p:spPr>
        <p:txBody>
          <a:bodyPr/>
          <a:lstStyle/>
          <a:p>
            <a:r>
              <a:rPr lang="de-DE" dirty="0"/>
              <a:t>Risikofelder (ein Strukturvorschlag der FutureValue Group AG)</a:t>
            </a:r>
          </a:p>
        </p:txBody>
      </p:sp>
      <p:graphicFrame>
        <p:nvGraphicFramePr>
          <p:cNvPr id="9" name="Objekt 8"/>
          <p:cNvGraphicFramePr>
            <a:graphicFrameLocks noChangeAspect="1"/>
          </p:cNvGraphicFramePr>
          <p:nvPr>
            <p:extLst>
              <p:ext uri="{D42A27DB-BD31-4B8C-83A1-F6EECF244321}">
                <p14:modId xmlns:p14="http://schemas.microsoft.com/office/powerpoint/2010/main" val="3751941806"/>
              </p:ext>
            </p:extLst>
          </p:nvPr>
        </p:nvGraphicFramePr>
        <p:xfrm>
          <a:off x="344488" y="1196752"/>
          <a:ext cx="8640000" cy="5010174"/>
        </p:xfrm>
        <a:graphic>
          <a:graphicData uri="http://schemas.openxmlformats.org/presentationml/2006/ole">
            <mc:AlternateContent xmlns:mc="http://schemas.openxmlformats.org/markup-compatibility/2006">
              <mc:Choice xmlns:v="urn:schemas-microsoft-com:vml" Requires="v">
                <p:oleObj name="Worksheet" r:id="rId2" imgW="16182854" imgH="11010884" progId="Excel.Sheet.8">
                  <p:embed/>
                </p:oleObj>
              </mc:Choice>
              <mc:Fallback>
                <p:oleObj name="Worksheet" r:id="rId2" imgW="16182854" imgH="11010884" progId="Excel.Sheet.8">
                  <p:embed/>
                  <p:pic>
                    <p:nvPicPr>
                      <p:cNvPr id="9" name="Objekt 8"/>
                      <p:cNvPicPr/>
                      <p:nvPr/>
                    </p:nvPicPr>
                    <p:blipFill>
                      <a:blip r:embed="rId3"/>
                      <a:stretch>
                        <a:fillRect/>
                      </a:stretch>
                    </p:blipFill>
                    <p:spPr>
                      <a:xfrm>
                        <a:off x="344488" y="1196752"/>
                        <a:ext cx="8640000" cy="5010174"/>
                      </a:xfrm>
                      <a:prstGeom prst="rect">
                        <a:avLst/>
                      </a:prstGeom>
                      <a:ln>
                        <a:solidFill>
                          <a:schemeClr val="tx1"/>
                        </a:solidFill>
                      </a:ln>
                    </p:spPr>
                  </p:pic>
                </p:oleObj>
              </mc:Fallback>
            </mc:AlternateContent>
          </a:graphicData>
        </a:graphic>
      </p:graphicFrame>
      <p:sp>
        <p:nvSpPr>
          <p:cNvPr id="3" name="Inhaltsplatzhalter 4">
            <a:extLst>
              <a:ext uri="{FF2B5EF4-FFF2-40B4-BE49-F238E27FC236}">
                <a16:creationId xmlns:a16="http://schemas.microsoft.com/office/drawing/2014/main" id="{5F5E11EE-3FF9-FF6A-18CF-DF66F9A162F5}"/>
              </a:ext>
            </a:extLst>
          </p:cNvPr>
          <p:cNvSpPr txBox="1">
            <a:spLocks/>
          </p:cNvSpPr>
          <p:nvPr/>
        </p:nvSpPr>
        <p:spPr>
          <a:xfrm>
            <a:off x="451956" y="6236389"/>
            <a:ext cx="8640000" cy="405264"/>
          </a:xfrm>
          <a:prstGeom prst="rect">
            <a:avLst/>
          </a:prstGeom>
        </p:spPr>
        <p:txBody>
          <a:bodyPr/>
          <a:lstStyle>
            <a:lvl1pPr marL="361950" indent="-361950"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1pPr>
            <a:lvl2pPr marL="714375" indent="-352425"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2pPr>
            <a:lvl3pPr marL="1076325" indent="-361950"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3pPr>
            <a:lvl4pPr marL="1438275" indent="-361950"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4pPr>
            <a:lvl5pPr marL="1790700" indent="-352425"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5pPr>
            <a:lvl6pPr marL="2836972"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52785"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68598"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84411"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indent="0">
              <a:buNone/>
            </a:pPr>
            <a:r>
              <a:rPr lang="de-DE" sz="1000" dirty="0">
                <a:solidFill>
                  <a:schemeClr val="bg1">
                    <a:lumMod val="50000"/>
                  </a:schemeClr>
                </a:solidFill>
              </a:rPr>
              <a:t>Quelle: Gleißner, W. (2022): Grundlagen des Risikomanagements, 4. Aufl., Vahlen Verlag München, S. 148-149.</a:t>
            </a:r>
          </a:p>
        </p:txBody>
      </p:sp>
    </p:spTree>
    <p:extLst>
      <p:ext uri="{BB962C8B-B14F-4D97-AF65-F5344CB8AC3E}">
        <p14:creationId xmlns:p14="http://schemas.microsoft.com/office/powerpoint/2010/main" val="398643737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Titel 5"/>
          <p:cNvSpPr>
            <a:spLocks noGrp="1"/>
          </p:cNvSpPr>
          <p:nvPr>
            <p:ph type="title"/>
          </p:nvPr>
        </p:nvSpPr>
        <p:spPr/>
        <p:txBody>
          <a:bodyPr/>
          <a:lstStyle/>
          <a:p>
            <a:r>
              <a:rPr lang="de-DE" dirty="0"/>
              <a:t>Checkliste: Die 30 wichtigsten Unternehmensrisiken</a:t>
            </a:r>
          </a:p>
        </p:txBody>
      </p:sp>
      <p:sp>
        <p:nvSpPr>
          <p:cNvPr id="4" name="Text Box 5">
            <a:extLst>
              <a:ext uri="{FF2B5EF4-FFF2-40B4-BE49-F238E27FC236}">
                <a16:creationId xmlns:a16="http://schemas.microsoft.com/office/drawing/2014/main" id="{42FF131F-4059-4616-922E-EFFB75E2BB25}"/>
              </a:ext>
            </a:extLst>
          </p:cNvPr>
          <p:cNvSpPr txBox="1">
            <a:spLocks noChangeArrowheads="1"/>
          </p:cNvSpPr>
          <p:nvPr/>
        </p:nvSpPr>
        <p:spPr bwMode="blackWhite">
          <a:xfrm>
            <a:off x="636427" y="1279220"/>
            <a:ext cx="8620003" cy="4976704"/>
          </a:xfrm>
          <a:prstGeom prst="rect">
            <a:avLst/>
          </a:prstGeom>
          <a:noFill/>
          <a:ln w="25400">
            <a:solidFill>
              <a:schemeClr val="bg2"/>
            </a:solidFill>
            <a:miter lim="800000"/>
            <a:headEnd/>
            <a:tailEnd/>
          </a:ln>
        </p:spPr>
        <p:txBody>
          <a:bodyPr wrap="square" lIns="87483" tIns="43741" rIns="87483" bIns="43741" anchor="ctr">
            <a:spAutoFit/>
          </a:bodyPr>
          <a:lstStyle/>
          <a:p>
            <a:pPr marL="356473" indent="-356473">
              <a:spcAft>
                <a:spcPts val="800"/>
              </a:spcAft>
              <a:defRPr/>
            </a:pPr>
            <a:r>
              <a:rPr lang="de-DE" sz="1398" dirty="0">
                <a:solidFill>
                  <a:schemeClr val="accent5">
                    <a:lumMod val="50000"/>
                  </a:schemeClr>
                </a:solidFill>
                <a:latin typeface="Arial" charset="0"/>
              </a:rPr>
              <a:t>1.	Bedrohung von (Kern-)Kompetenzen oder Wettbewerbsvorteilen (z.B. Preissetzungsmacht durch Marken).</a:t>
            </a:r>
          </a:p>
          <a:p>
            <a:pPr marL="356473" indent="-356473">
              <a:spcAft>
                <a:spcPts val="800"/>
              </a:spcAft>
              <a:defRPr/>
            </a:pPr>
            <a:r>
              <a:rPr lang="de-DE" sz="1398" dirty="0">
                <a:solidFill>
                  <a:schemeClr val="accent5">
                    <a:lumMod val="50000"/>
                  </a:schemeClr>
                </a:solidFill>
                <a:latin typeface="Arial" charset="0"/>
              </a:rPr>
              <a:t>2.	Managementrisiken (z.B. Fehlentscheidungen aus Sicht der Eigentümer durch (a) persönliche Interessen der Unternehmensführung oder (b) unzureichende Methode der Entscheidungsvorbereitung).</a:t>
            </a:r>
          </a:p>
          <a:p>
            <a:pPr marL="356473" indent="-356473">
              <a:spcAft>
                <a:spcPts val="800"/>
              </a:spcAft>
              <a:defRPr/>
            </a:pPr>
            <a:r>
              <a:rPr lang="de-DE" sz="1398" dirty="0">
                <a:solidFill>
                  <a:schemeClr val="accent5">
                    <a:lumMod val="50000"/>
                  </a:schemeClr>
                </a:solidFill>
                <a:latin typeface="Arial" charset="0"/>
              </a:rPr>
              <a:t>3.	konjunkturelle Nachfrageschwankungen (Absatzmengenschwankungen; Wirtschaftskrise).</a:t>
            </a:r>
          </a:p>
          <a:p>
            <a:pPr marL="356473" indent="-356473">
              <a:spcAft>
                <a:spcPts val="800"/>
              </a:spcAft>
              <a:defRPr/>
            </a:pPr>
            <a:r>
              <a:rPr lang="de-DE" sz="1398" dirty="0">
                <a:solidFill>
                  <a:schemeClr val="accent5">
                    <a:lumMod val="50000"/>
                  </a:schemeClr>
                </a:solidFill>
                <a:latin typeface="Arial" charset="0"/>
              </a:rPr>
              <a:t>4.	Absatzpreisschwankungen.</a:t>
            </a:r>
          </a:p>
          <a:p>
            <a:pPr marL="356473" indent="-356473">
              <a:spcAft>
                <a:spcPts val="800"/>
              </a:spcAft>
              <a:defRPr/>
            </a:pPr>
            <a:r>
              <a:rPr lang="de-DE" sz="1398" dirty="0">
                <a:solidFill>
                  <a:schemeClr val="accent5">
                    <a:lumMod val="50000"/>
                  </a:schemeClr>
                </a:solidFill>
                <a:latin typeface="Arial" charset="0"/>
              </a:rPr>
              <a:t>5.	Strukturelle Risiken der Märkte infolge ungünstiger Struktur der Wettbewerbskräfte, z.B. </a:t>
            </a:r>
          </a:p>
          <a:p>
            <a:pPr marL="537086" indent="-179029">
              <a:spcAft>
                <a:spcPts val="800"/>
              </a:spcAft>
              <a:defRPr/>
            </a:pPr>
            <a:r>
              <a:rPr lang="de-DE" sz="1398" dirty="0">
                <a:solidFill>
                  <a:schemeClr val="accent5">
                    <a:lumMod val="50000"/>
                  </a:schemeClr>
                </a:solidFill>
                <a:latin typeface="Arial" charset="0"/>
              </a:rPr>
              <a:t>•	geringe Differenzierungsmöglichkeiten in stagnierenden Märkten, </a:t>
            </a:r>
          </a:p>
          <a:p>
            <a:pPr marL="537086" indent="-179029">
              <a:spcAft>
                <a:spcPts val="800"/>
              </a:spcAft>
              <a:defRPr/>
            </a:pPr>
            <a:r>
              <a:rPr lang="de-DE" sz="1398" dirty="0">
                <a:solidFill>
                  <a:schemeClr val="accent5">
                    <a:lumMod val="50000"/>
                  </a:schemeClr>
                </a:solidFill>
                <a:latin typeface="Arial" charset="0"/>
              </a:rPr>
              <a:t>•	niedrige Markteintrittshemmnisse oder </a:t>
            </a:r>
          </a:p>
          <a:p>
            <a:pPr marL="537086" indent="-179029">
              <a:spcAft>
                <a:spcPts val="800"/>
              </a:spcAft>
              <a:defRPr/>
            </a:pPr>
            <a:r>
              <a:rPr lang="de-DE" sz="1398" dirty="0">
                <a:solidFill>
                  <a:schemeClr val="accent5">
                    <a:lumMod val="50000"/>
                  </a:schemeClr>
                </a:solidFill>
                <a:latin typeface="Arial" charset="0"/>
              </a:rPr>
              <a:t>•	erhebliche Substitutionsgefahr.</a:t>
            </a:r>
          </a:p>
          <a:p>
            <a:pPr marL="356473" indent="-356473">
              <a:spcAft>
                <a:spcPts val="800"/>
              </a:spcAft>
              <a:defRPr/>
            </a:pPr>
            <a:r>
              <a:rPr lang="de-DE" sz="1398" dirty="0">
                <a:solidFill>
                  <a:schemeClr val="accent5">
                    <a:lumMod val="50000"/>
                  </a:schemeClr>
                </a:solidFill>
                <a:latin typeface="Arial" charset="0"/>
              </a:rPr>
              <a:t>6.	Markteintritt neuer Wettbewerber.</a:t>
            </a:r>
          </a:p>
          <a:p>
            <a:pPr marL="356473" indent="-356473">
              <a:spcAft>
                <a:spcPts val="800"/>
              </a:spcAft>
              <a:defRPr/>
            </a:pPr>
            <a:r>
              <a:rPr lang="de-DE" sz="1398" dirty="0">
                <a:solidFill>
                  <a:schemeClr val="accent5">
                    <a:lumMod val="50000"/>
                  </a:schemeClr>
                </a:solidFill>
                <a:latin typeface="Arial" charset="0"/>
              </a:rPr>
              <a:t>7.	Starke Abhängigkeiten von wenigen Kunden oder wenigen Lieferanten (oder risikobehafteten Staaten).</a:t>
            </a:r>
          </a:p>
          <a:p>
            <a:pPr marL="356473" indent="-356473">
              <a:spcAft>
                <a:spcPts val="800"/>
              </a:spcAft>
              <a:defRPr/>
            </a:pPr>
            <a:r>
              <a:rPr lang="de-DE" sz="1398" dirty="0">
                <a:solidFill>
                  <a:schemeClr val="accent5">
                    <a:lumMod val="50000"/>
                  </a:schemeClr>
                </a:solidFill>
                <a:latin typeface="Arial" charset="0"/>
              </a:rPr>
              <a:t>8.	Mögliches Scheitern von wichtigen Projekten (z.B. F&amp;E, Investitionen).</a:t>
            </a:r>
          </a:p>
          <a:p>
            <a:pPr marL="356473" indent="-356473">
              <a:spcAft>
                <a:spcPts val="800"/>
              </a:spcAft>
              <a:defRPr/>
            </a:pPr>
            <a:r>
              <a:rPr lang="de-DE" sz="1398" dirty="0">
                <a:solidFill>
                  <a:schemeClr val="accent5">
                    <a:lumMod val="50000"/>
                  </a:schemeClr>
                </a:solidFill>
                <a:latin typeface="Arial" charset="0"/>
              </a:rPr>
              <a:t>9.	Beschaffungsrisiken (Preis, Qualität, Verfügbarkeit).</a:t>
            </a:r>
          </a:p>
          <a:p>
            <a:pPr marL="356473" indent="-356473">
              <a:spcAft>
                <a:spcPts val="800"/>
              </a:spcAft>
              <a:defRPr/>
            </a:pPr>
            <a:r>
              <a:rPr lang="de-DE" sz="1398" dirty="0">
                <a:solidFill>
                  <a:schemeClr val="accent5">
                    <a:lumMod val="50000"/>
                  </a:schemeClr>
                </a:solidFill>
                <a:latin typeface="Arial" charset="0"/>
              </a:rPr>
              <a:t>10.	Währungsrisiken (bezüglich laufender Transaktionen, Forderungen bzw. Verbindlichkeiten und/oder die Wettbewerbsposition).</a:t>
            </a:r>
          </a:p>
        </p:txBody>
      </p:sp>
      <p:sp>
        <p:nvSpPr>
          <p:cNvPr id="2" name="Inhaltsplatzhalter 4">
            <a:extLst>
              <a:ext uri="{FF2B5EF4-FFF2-40B4-BE49-F238E27FC236}">
                <a16:creationId xmlns:a16="http://schemas.microsoft.com/office/drawing/2014/main" id="{2EF96EE8-B3F4-613E-7809-75A0C8E94288}"/>
              </a:ext>
            </a:extLst>
          </p:cNvPr>
          <p:cNvSpPr txBox="1">
            <a:spLocks/>
          </p:cNvSpPr>
          <p:nvPr/>
        </p:nvSpPr>
        <p:spPr>
          <a:xfrm>
            <a:off x="451956" y="6236389"/>
            <a:ext cx="8640000" cy="405264"/>
          </a:xfrm>
          <a:prstGeom prst="rect">
            <a:avLst/>
          </a:prstGeom>
        </p:spPr>
        <p:txBody>
          <a:bodyPr/>
          <a:lstStyle>
            <a:lvl1pPr marL="361950" indent="-361950"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1pPr>
            <a:lvl2pPr marL="714375" indent="-352425"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2pPr>
            <a:lvl3pPr marL="1076325" indent="-361950"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3pPr>
            <a:lvl4pPr marL="1438275" indent="-361950"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4pPr>
            <a:lvl5pPr marL="1790700" indent="-352425"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5pPr>
            <a:lvl6pPr marL="2836972"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52785"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68598"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84411"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indent="0">
              <a:buNone/>
            </a:pPr>
            <a:r>
              <a:rPr lang="de-DE" sz="1000" dirty="0">
                <a:solidFill>
                  <a:schemeClr val="bg1">
                    <a:lumMod val="50000"/>
                  </a:schemeClr>
                </a:solidFill>
              </a:rPr>
              <a:t>Quelle: Gleißner, W. (2022): Grundlagen des Risikomanagements, 4. Aufl., Vahlen Verlag München, S. 207-208.</a:t>
            </a:r>
          </a:p>
        </p:txBody>
      </p:sp>
    </p:spTree>
    <p:extLst>
      <p:ext uri="{BB962C8B-B14F-4D97-AF65-F5344CB8AC3E}">
        <p14:creationId xmlns:p14="http://schemas.microsoft.com/office/powerpoint/2010/main" val="65699712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itel 5"/>
          <p:cNvSpPr>
            <a:spLocks noGrp="1"/>
          </p:cNvSpPr>
          <p:nvPr>
            <p:ph type="title"/>
          </p:nvPr>
        </p:nvSpPr>
        <p:spPr/>
        <p:txBody>
          <a:bodyPr/>
          <a:lstStyle/>
          <a:p>
            <a:r>
              <a:rPr lang="de-DE" dirty="0"/>
              <a:t>Checkliste: Die 30 wichtigsten Unternehmensrisiken</a:t>
            </a:r>
          </a:p>
        </p:txBody>
      </p:sp>
      <p:sp>
        <p:nvSpPr>
          <p:cNvPr id="4" name="Text Box 5">
            <a:extLst>
              <a:ext uri="{FF2B5EF4-FFF2-40B4-BE49-F238E27FC236}">
                <a16:creationId xmlns:a16="http://schemas.microsoft.com/office/drawing/2014/main" id="{D8802BA7-9AB2-4133-B42F-1ADA22A10B4D}"/>
              </a:ext>
            </a:extLst>
          </p:cNvPr>
          <p:cNvSpPr txBox="1">
            <a:spLocks noChangeArrowheads="1"/>
          </p:cNvSpPr>
          <p:nvPr/>
        </p:nvSpPr>
        <p:spPr bwMode="blackWhite">
          <a:xfrm>
            <a:off x="634351" y="1274796"/>
            <a:ext cx="8637298" cy="3840077"/>
          </a:xfrm>
          <a:prstGeom prst="rect">
            <a:avLst/>
          </a:prstGeom>
          <a:noFill/>
          <a:ln w="254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square" lIns="87483" tIns="43741" rIns="87483" bIns="43741" anchor="ctr">
            <a:spAutoFit/>
          </a:bodyPr>
          <a:lstStyle>
            <a:lvl1pPr marL="357188" indent="-357188"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marL="362131" indent="-362131" eaLnBrk="1" hangingPunct="1">
              <a:spcBef>
                <a:spcPct val="0"/>
              </a:spcBef>
              <a:spcAft>
                <a:spcPts val="1201"/>
              </a:spcAft>
              <a:buClrTx/>
              <a:buSzTx/>
              <a:buNone/>
            </a:pPr>
            <a:r>
              <a:rPr lang="de-DE" altLang="de-DE" sz="1398" dirty="0">
                <a:solidFill>
                  <a:schemeClr val="accent5">
                    <a:lumMod val="50000"/>
                  </a:schemeClr>
                </a:solidFill>
              </a:rPr>
              <a:t>11.	Zinsänderungs- und Inflationsrisiko.</a:t>
            </a:r>
          </a:p>
          <a:p>
            <a:pPr marL="362131" indent="-362131" eaLnBrk="1" hangingPunct="1">
              <a:spcBef>
                <a:spcPct val="0"/>
              </a:spcBef>
              <a:spcAft>
                <a:spcPts val="1201"/>
              </a:spcAft>
              <a:buClrTx/>
              <a:buSzTx/>
              <a:buNone/>
            </a:pPr>
            <a:r>
              <a:rPr lang="de-DE" altLang="de-DE" sz="1398" dirty="0">
                <a:solidFill>
                  <a:schemeClr val="accent5">
                    <a:lumMod val="50000"/>
                  </a:schemeClr>
                </a:solidFill>
              </a:rPr>
              <a:t>12.	Adressausfallrisiken, insbesondere Insolvenz von Kunden.</a:t>
            </a:r>
          </a:p>
          <a:p>
            <a:pPr marL="362131" indent="-362131" eaLnBrk="1" hangingPunct="1">
              <a:spcBef>
                <a:spcPct val="0"/>
              </a:spcBef>
              <a:spcAft>
                <a:spcPts val="1201"/>
              </a:spcAft>
              <a:buClrTx/>
              <a:buSzTx/>
              <a:buNone/>
            </a:pPr>
            <a:r>
              <a:rPr lang="de-DE" altLang="de-DE" sz="1398" dirty="0">
                <a:solidFill>
                  <a:schemeClr val="accent5">
                    <a:lumMod val="50000"/>
                  </a:schemeClr>
                </a:solidFill>
              </a:rPr>
              <a:t>13.	</a:t>
            </a:r>
            <a:r>
              <a:rPr lang="de-DE" altLang="de-DE" sz="1398" dirty="0" err="1">
                <a:solidFill>
                  <a:schemeClr val="accent5">
                    <a:lumMod val="50000"/>
                  </a:schemeClr>
                </a:solidFill>
              </a:rPr>
              <a:t>Impairment</a:t>
            </a:r>
            <a:r>
              <a:rPr lang="de-DE" altLang="de-DE" sz="1398" dirty="0">
                <a:solidFill>
                  <a:schemeClr val="accent5">
                    <a:lumMod val="50000"/>
                  </a:schemeClr>
                </a:solidFill>
              </a:rPr>
              <a:t>-Risiken und Wertschwankungen von Beteiligungen oder Wertpapieren.</a:t>
            </a:r>
          </a:p>
          <a:p>
            <a:pPr marL="362131" indent="-362131" eaLnBrk="1" hangingPunct="1">
              <a:spcBef>
                <a:spcPct val="0"/>
              </a:spcBef>
              <a:spcAft>
                <a:spcPts val="1201"/>
              </a:spcAft>
              <a:buClrTx/>
              <a:buSzTx/>
              <a:buNone/>
            </a:pPr>
            <a:r>
              <a:rPr lang="de-DE" altLang="de-DE" sz="1398" dirty="0">
                <a:solidFill>
                  <a:schemeClr val="accent5">
                    <a:lumMod val="50000"/>
                  </a:schemeClr>
                </a:solidFill>
              </a:rPr>
              <a:t>14.	Risiken aus dem Einsatz von Derivaten.</a:t>
            </a:r>
          </a:p>
          <a:p>
            <a:pPr marL="362131" indent="-362131" eaLnBrk="1" hangingPunct="1">
              <a:spcBef>
                <a:spcPct val="0"/>
              </a:spcBef>
              <a:spcAft>
                <a:spcPts val="1201"/>
              </a:spcAft>
              <a:buClrTx/>
              <a:buSzTx/>
              <a:buNone/>
            </a:pPr>
            <a:r>
              <a:rPr lang="de-DE" altLang="de-DE" sz="1398" dirty="0">
                <a:solidFill>
                  <a:schemeClr val="accent5">
                    <a:lumMod val="50000"/>
                  </a:schemeClr>
                </a:solidFill>
              </a:rPr>
              <a:t>15.	Organisatorische Risiken durch fehlende bzw. unklare Aufgaben- und Kompetenzregelung.</a:t>
            </a:r>
          </a:p>
          <a:p>
            <a:pPr marL="362131" indent="-362131" eaLnBrk="1" hangingPunct="1">
              <a:spcBef>
                <a:spcPct val="0"/>
              </a:spcBef>
              <a:spcAft>
                <a:spcPts val="1201"/>
              </a:spcAft>
              <a:buClrTx/>
              <a:buSzTx/>
              <a:buNone/>
            </a:pPr>
            <a:r>
              <a:rPr lang="de-DE" altLang="de-DE" sz="1398" dirty="0">
                <a:solidFill>
                  <a:schemeClr val="accent5">
                    <a:lumMod val="50000"/>
                  </a:schemeClr>
                </a:solidFill>
              </a:rPr>
              <a:t>16.	Risiken durch den Ausfall von Schlüsselpersonen.</a:t>
            </a:r>
          </a:p>
          <a:p>
            <a:pPr marL="362131" indent="-362131" eaLnBrk="1" hangingPunct="1">
              <a:spcBef>
                <a:spcPct val="0"/>
              </a:spcBef>
              <a:spcAft>
                <a:spcPts val="1201"/>
              </a:spcAft>
              <a:buClrTx/>
              <a:buSzTx/>
              <a:buNone/>
            </a:pPr>
            <a:r>
              <a:rPr lang="de-DE" altLang="de-DE" sz="1398" dirty="0">
                <a:solidFill>
                  <a:schemeClr val="accent5">
                    <a:lumMod val="50000"/>
                  </a:schemeClr>
                </a:solidFill>
              </a:rPr>
              <a:t>17.	Haftpflichtschäden oder Produkthaftpflichtfälle.</a:t>
            </a:r>
          </a:p>
          <a:p>
            <a:pPr marL="362131" indent="-362131" eaLnBrk="1" hangingPunct="1">
              <a:spcBef>
                <a:spcPct val="0"/>
              </a:spcBef>
              <a:spcAft>
                <a:spcPts val="1201"/>
              </a:spcAft>
              <a:buClrTx/>
              <a:buSzTx/>
              <a:buNone/>
            </a:pPr>
            <a:r>
              <a:rPr lang="de-DE" altLang="de-DE" sz="1398" dirty="0">
                <a:solidFill>
                  <a:schemeClr val="accent5">
                    <a:lumMod val="50000"/>
                  </a:schemeClr>
                </a:solidFill>
              </a:rPr>
              <a:t>18.	Beeinträchtigung der Lieferfähigkeit durch den Ausfall zentraler Komponenten der Produktion (z.B. Maschinenschäden).</a:t>
            </a:r>
          </a:p>
          <a:p>
            <a:pPr marL="362131" indent="-362131" eaLnBrk="1" hangingPunct="1">
              <a:spcBef>
                <a:spcPct val="0"/>
              </a:spcBef>
              <a:spcAft>
                <a:spcPts val="1201"/>
              </a:spcAft>
              <a:buClrTx/>
              <a:buSzTx/>
              <a:buNone/>
            </a:pPr>
            <a:r>
              <a:rPr lang="de-DE" altLang="de-DE" sz="1398" dirty="0">
                <a:solidFill>
                  <a:schemeClr val="accent5">
                    <a:lumMod val="50000"/>
                  </a:schemeClr>
                </a:solidFill>
              </a:rPr>
              <a:t>19.	Sachanlageschäden, z.B. infolge von Feuer (nicht versichert).</a:t>
            </a:r>
          </a:p>
          <a:p>
            <a:pPr marL="362131" indent="-362131" eaLnBrk="1" hangingPunct="1">
              <a:spcBef>
                <a:spcPct val="0"/>
              </a:spcBef>
              <a:spcAft>
                <a:spcPts val="1201"/>
              </a:spcAft>
              <a:buClrTx/>
              <a:buSzTx/>
              <a:buNone/>
            </a:pPr>
            <a:r>
              <a:rPr lang="de-DE" altLang="de-DE" sz="1398" dirty="0">
                <a:solidFill>
                  <a:schemeClr val="accent5">
                    <a:lumMod val="50000"/>
                  </a:schemeClr>
                </a:solidFill>
              </a:rPr>
              <a:t>20.	Personalkostenrisiken.</a:t>
            </a:r>
          </a:p>
        </p:txBody>
      </p:sp>
      <p:sp>
        <p:nvSpPr>
          <p:cNvPr id="2" name="Inhaltsplatzhalter 4">
            <a:extLst>
              <a:ext uri="{FF2B5EF4-FFF2-40B4-BE49-F238E27FC236}">
                <a16:creationId xmlns:a16="http://schemas.microsoft.com/office/drawing/2014/main" id="{D8E9DECB-D9F8-E07F-DF78-8CCACAEBA773}"/>
              </a:ext>
            </a:extLst>
          </p:cNvPr>
          <p:cNvSpPr txBox="1">
            <a:spLocks/>
          </p:cNvSpPr>
          <p:nvPr/>
        </p:nvSpPr>
        <p:spPr>
          <a:xfrm>
            <a:off x="451956" y="6236389"/>
            <a:ext cx="8640000" cy="405264"/>
          </a:xfrm>
          <a:prstGeom prst="rect">
            <a:avLst/>
          </a:prstGeom>
        </p:spPr>
        <p:txBody>
          <a:bodyPr/>
          <a:lstStyle>
            <a:lvl1pPr marL="361950" indent="-361950"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1pPr>
            <a:lvl2pPr marL="714375" indent="-352425"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2pPr>
            <a:lvl3pPr marL="1076325" indent="-361950"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3pPr>
            <a:lvl4pPr marL="1438275" indent="-361950"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4pPr>
            <a:lvl5pPr marL="1790700" indent="-352425"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5pPr>
            <a:lvl6pPr marL="2836972"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52785"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68598"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84411"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indent="0">
              <a:buNone/>
            </a:pPr>
            <a:r>
              <a:rPr lang="de-DE" sz="1000" dirty="0">
                <a:solidFill>
                  <a:schemeClr val="bg1">
                    <a:lumMod val="50000"/>
                  </a:schemeClr>
                </a:solidFill>
              </a:rPr>
              <a:t>Quelle: Gleißner, W. (2022): Grundlagen des Risikomanagements, 4. Aufl., Vahlen Verlag München, S. 207-208.</a:t>
            </a:r>
          </a:p>
        </p:txBody>
      </p:sp>
    </p:spTree>
    <p:extLst>
      <p:ext uri="{BB962C8B-B14F-4D97-AF65-F5344CB8AC3E}">
        <p14:creationId xmlns:p14="http://schemas.microsoft.com/office/powerpoint/2010/main" val="348091897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3899BB-7CC2-3F4F-1CBE-CE1F23D9F2D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DCBD94E-1899-7EC6-F480-9B450A5752DE}"/>
              </a:ext>
            </a:extLst>
          </p:cNvPr>
          <p:cNvSpPr>
            <a:spLocks noGrp="1"/>
          </p:cNvSpPr>
          <p:nvPr>
            <p:ph type="title"/>
          </p:nvPr>
        </p:nvSpPr>
        <p:spPr/>
        <p:txBody>
          <a:bodyPr/>
          <a:lstStyle>
            <a:defPPr>
              <a:defRPr lang="de-DE"/>
            </a:defPPr>
            <a:lvl1pPr marL="0" algn="l" defTabSz="915589" rtl="0" eaLnBrk="1" latinLnBrk="0" hangingPunct="1">
              <a:defRPr sz="1802" kern="1200">
                <a:solidFill>
                  <a:schemeClr val="tx1"/>
                </a:solidFill>
                <a:latin typeface="+mn-lt"/>
                <a:ea typeface="+mn-ea"/>
                <a:cs typeface="+mn-cs"/>
              </a:defRPr>
            </a:lvl1pPr>
            <a:lvl2pPr marL="457794" algn="l" defTabSz="915589" rtl="0" eaLnBrk="1" latinLnBrk="0" hangingPunct="1">
              <a:defRPr sz="1802" kern="1200">
                <a:solidFill>
                  <a:schemeClr val="tx1"/>
                </a:solidFill>
                <a:latin typeface="+mn-lt"/>
                <a:ea typeface="+mn-ea"/>
                <a:cs typeface="+mn-cs"/>
              </a:defRPr>
            </a:lvl2pPr>
            <a:lvl3pPr marL="915589" algn="l" defTabSz="915589" rtl="0" eaLnBrk="1" latinLnBrk="0" hangingPunct="1">
              <a:defRPr sz="1802" kern="1200">
                <a:solidFill>
                  <a:schemeClr val="tx1"/>
                </a:solidFill>
                <a:latin typeface="+mn-lt"/>
                <a:ea typeface="+mn-ea"/>
                <a:cs typeface="+mn-cs"/>
              </a:defRPr>
            </a:lvl3pPr>
            <a:lvl4pPr marL="1373383" algn="l" defTabSz="915589" rtl="0" eaLnBrk="1" latinLnBrk="0" hangingPunct="1">
              <a:defRPr sz="1802" kern="1200">
                <a:solidFill>
                  <a:schemeClr val="tx1"/>
                </a:solidFill>
                <a:latin typeface="+mn-lt"/>
                <a:ea typeface="+mn-ea"/>
                <a:cs typeface="+mn-cs"/>
              </a:defRPr>
            </a:lvl4pPr>
            <a:lvl5pPr marL="1831177" algn="l" defTabSz="915589" rtl="0" eaLnBrk="1" latinLnBrk="0" hangingPunct="1">
              <a:defRPr sz="1802" kern="1200">
                <a:solidFill>
                  <a:schemeClr val="tx1"/>
                </a:solidFill>
                <a:latin typeface="+mn-lt"/>
                <a:ea typeface="+mn-ea"/>
                <a:cs typeface="+mn-cs"/>
              </a:defRPr>
            </a:lvl5pPr>
            <a:lvl6pPr marL="2288972" algn="l" defTabSz="915589" rtl="0" eaLnBrk="1" latinLnBrk="0" hangingPunct="1">
              <a:defRPr sz="1802" kern="1200">
                <a:solidFill>
                  <a:schemeClr val="tx1"/>
                </a:solidFill>
                <a:latin typeface="+mn-lt"/>
                <a:ea typeface="+mn-ea"/>
                <a:cs typeface="+mn-cs"/>
              </a:defRPr>
            </a:lvl6pPr>
            <a:lvl7pPr marL="2746766" algn="l" defTabSz="915589" rtl="0" eaLnBrk="1" latinLnBrk="0" hangingPunct="1">
              <a:defRPr sz="1802" kern="1200">
                <a:solidFill>
                  <a:schemeClr val="tx1"/>
                </a:solidFill>
                <a:latin typeface="+mn-lt"/>
                <a:ea typeface="+mn-ea"/>
                <a:cs typeface="+mn-cs"/>
              </a:defRPr>
            </a:lvl7pPr>
            <a:lvl8pPr marL="3204561" algn="l" defTabSz="915589" rtl="0" eaLnBrk="1" latinLnBrk="0" hangingPunct="1">
              <a:defRPr sz="1802" kern="1200">
                <a:solidFill>
                  <a:schemeClr val="tx1"/>
                </a:solidFill>
                <a:latin typeface="+mn-lt"/>
                <a:ea typeface="+mn-ea"/>
                <a:cs typeface="+mn-cs"/>
              </a:defRPr>
            </a:lvl8pPr>
            <a:lvl9pPr marL="3662355" algn="l" defTabSz="915589" rtl="0" eaLnBrk="1" latinLnBrk="0" hangingPunct="1">
              <a:defRPr sz="1802" kern="1200">
                <a:solidFill>
                  <a:schemeClr val="tx1"/>
                </a:solidFill>
                <a:latin typeface="+mn-lt"/>
                <a:ea typeface="+mn-ea"/>
                <a:cs typeface="+mn-cs"/>
              </a:defRPr>
            </a:lvl9pPr>
          </a:lstStyle>
          <a:p>
            <a:r>
              <a:rPr lang="de-DE" dirty="0"/>
              <a:t>Bücher (2) – kostenloser Download</a:t>
            </a:r>
          </a:p>
        </p:txBody>
      </p:sp>
      <p:sp>
        <p:nvSpPr>
          <p:cNvPr id="6" name="Text Box 9">
            <a:extLst>
              <a:ext uri="{FF2B5EF4-FFF2-40B4-BE49-F238E27FC236}">
                <a16:creationId xmlns:a16="http://schemas.microsoft.com/office/drawing/2014/main" id="{142372C1-0A00-8DA1-7DA1-2C0174E5D8AD}"/>
              </a:ext>
            </a:extLst>
          </p:cNvPr>
          <p:cNvSpPr txBox="1">
            <a:spLocks noChangeArrowheads="1"/>
          </p:cNvSpPr>
          <p:nvPr/>
        </p:nvSpPr>
        <p:spPr bwMode="gray">
          <a:xfrm>
            <a:off x="2071295" y="1195678"/>
            <a:ext cx="7285206" cy="4970942"/>
          </a:xfrm>
          <a:prstGeom prst="rect">
            <a:avLst/>
          </a:prstGeom>
          <a:solidFill>
            <a:schemeClr val="bg1"/>
          </a:solidFill>
          <a:ln w="9525">
            <a:noFill/>
            <a:miter lim="800000"/>
            <a:headEnd/>
            <a:tailEnd/>
          </a:ln>
        </p:spPr>
        <p:txBody>
          <a:bodyPr lIns="91356" tIns="45678" rIns="91356" bIns="45678"/>
          <a:lstStyle>
            <a:defPPr>
              <a:defRPr lang="de-DE"/>
            </a:defPPr>
            <a:lvl1pPr marL="0" algn="l" defTabSz="915589" rtl="0" eaLnBrk="1" latinLnBrk="0" hangingPunct="1">
              <a:defRPr sz="1802" kern="1200">
                <a:solidFill>
                  <a:schemeClr val="tx1"/>
                </a:solidFill>
                <a:latin typeface="+mn-lt"/>
                <a:ea typeface="+mn-ea"/>
                <a:cs typeface="+mn-cs"/>
              </a:defRPr>
            </a:lvl1pPr>
            <a:lvl2pPr marL="457794" algn="l" defTabSz="915589" rtl="0" eaLnBrk="1" latinLnBrk="0" hangingPunct="1">
              <a:defRPr sz="1802" kern="1200">
                <a:solidFill>
                  <a:schemeClr val="tx1"/>
                </a:solidFill>
                <a:latin typeface="+mn-lt"/>
                <a:ea typeface="+mn-ea"/>
                <a:cs typeface="+mn-cs"/>
              </a:defRPr>
            </a:lvl2pPr>
            <a:lvl3pPr marL="915589" algn="l" defTabSz="915589" rtl="0" eaLnBrk="1" latinLnBrk="0" hangingPunct="1">
              <a:defRPr sz="1802" kern="1200">
                <a:solidFill>
                  <a:schemeClr val="tx1"/>
                </a:solidFill>
                <a:latin typeface="+mn-lt"/>
                <a:ea typeface="+mn-ea"/>
                <a:cs typeface="+mn-cs"/>
              </a:defRPr>
            </a:lvl3pPr>
            <a:lvl4pPr marL="1373383" algn="l" defTabSz="915589" rtl="0" eaLnBrk="1" latinLnBrk="0" hangingPunct="1">
              <a:defRPr sz="1802" kern="1200">
                <a:solidFill>
                  <a:schemeClr val="tx1"/>
                </a:solidFill>
                <a:latin typeface="+mn-lt"/>
                <a:ea typeface="+mn-ea"/>
                <a:cs typeface="+mn-cs"/>
              </a:defRPr>
            </a:lvl4pPr>
            <a:lvl5pPr marL="1831177" algn="l" defTabSz="915589" rtl="0" eaLnBrk="1" latinLnBrk="0" hangingPunct="1">
              <a:defRPr sz="1802" kern="1200">
                <a:solidFill>
                  <a:schemeClr val="tx1"/>
                </a:solidFill>
                <a:latin typeface="+mn-lt"/>
                <a:ea typeface="+mn-ea"/>
                <a:cs typeface="+mn-cs"/>
              </a:defRPr>
            </a:lvl5pPr>
            <a:lvl6pPr marL="2288972" algn="l" defTabSz="915589" rtl="0" eaLnBrk="1" latinLnBrk="0" hangingPunct="1">
              <a:defRPr sz="1802" kern="1200">
                <a:solidFill>
                  <a:schemeClr val="tx1"/>
                </a:solidFill>
                <a:latin typeface="+mn-lt"/>
                <a:ea typeface="+mn-ea"/>
                <a:cs typeface="+mn-cs"/>
              </a:defRPr>
            </a:lvl6pPr>
            <a:lvl7pPr marL="2746766" algn="l" defTabSz="915589" rtl="0" eaLnBrk="1" latinLnBrk="0" hangingPunct="1">
              <a:defRPr sz="1802" kern="1200">
                <a:solidFill>
                  <a:schemeClr val="tx1"/>
                </a:solidFill>
                <a:latin typeface="+mn-lt"/>
                <a:ea typeface="+mn-ea"/>
                <a:cs typeface="+mn-cs"/>
              </a:defRPr>
            </a:lvl7pPr>
            <a:lvl8pPr marL="3204561" algn="l" defTabSz="915589" rtl="0" eaLnBrk="1" latinLnBrk="0" hangingPunct="1">
              <a:defRPr sz="1802" kern="1200">
                <a:solidFill>
                  <a:schemeClr val="tx1"/>
                </a:solidFill>
                <a:latin typeface="+mn-lt"/>
                <a:ea typeface="+mn-ea"/>
                <a:cs typeface="+mn-cs"/>
              </a:defRPr>
            </a:lvl8pPr>
            <a:lvl9pPr marL="3662355" algn="l" defTabSz="915589" rtl="0" eaLnBrk="1" latinLnBrk="0" hangingPunct="1">
              <a:defRPr sz="1802" kern="1200">
                <a:solidFill>
                  <a:schemeClr val="tx1"/>
                </a:solidFill>
                <a:latin typeface="+mn-lt"/>
                <a:ea typeface="+mn-ea"/>
                <a:cs typeface="+mn-cs"/>
              </a:defRPr>
            </a:lvl9pPr>
          </a:lstStyle>
          <a:p>
            <a:pPr>
              <a:spcAft>
                <a:spcPts val="498"/>
              </a:spcAft>
            </a:pPr>
            <a:r>
              <a:rPr lang="de-DE" sz="1101" dirty="0"/>
              <a:t>Das zukunftsfähige Familienunternehmen: Mit dem </a:t>
            </a:r>
            <a:r>
              <a:rPr lang="de-DE" sz="1101" dirty="0" err="1"/>
              <a:t>QScore</a:t>
            </a:r>
            <a:r>
              <a:rPr lang="de-DE" sz="1101" dirty="0"/>
              <a:t> zu Unabhängigkeit, Resilienz und Robustheit (</a:t>
            </a:r>
            <a:r>
              <a:rPr lang="de-DE" sz="1101" dirty="0" err="1"/>
              <a:t>essentials</a:t>
            </a:r>
            <a:r>
              <a:rPr lang="de-DE" sz="1101" dirty="0"/>
              <a:t>)</a:t>
            </a:r>
          </a:p>
          <a:p>
            <a:pPr>
              <a:spcAft>
                <a:spcPts val="498"/>
              </a:spcAft>
            </a:pPr>
            <a:r>
              <a:rPr lang="de-DE" sz="1001" dirty="0"/>
              <a:t>Prof. Dr. Werner Gleißner / Prof. Dr. Arnold Weissman</a:t>
            </a:r>
          </a:p>
          <a:p>
            <a:pPr>
              <a:spcAft>
                <a:spcPts val="498"/>
              </a:spcAft>
            </a:pPr>
            <a:r>
              <a:rPr lang="de-DE" sz="1001" dirty="0">
                <a:latin typeface="Arial"/>
              </a:rPr>
              <a:t>75 Seiten, </a:t>
            </a:r>
            <a:r>
              <a:rPr lang="de-DE" sz="1001" dirty="0"/>
              <a:t>ISBN 978-3658427863, Verlag: Springer Gabler Wiesbaden, 2024</a:t>
            </a:r>
            <a:r>
              <a:rPr lang="de-DE" sz="1001" dirty="0">
                <a:latin typeface="Arial"/>
              </a:rPr>
              <a:t>, 14,99 €</a:t>
            </a:r>
          </a:p>
          <a:p>
            <a:r>
              <a:rPr lang="de-DE" sz="900" dirty="0"/>
              <a:t>Die Zukunftsfähigkeit eines Unternehmens, also das langfristige Überleben bei adäquatem Erfolg, erfordert finanzielle Nachhaltigkeit (finanzielle Stärke), eine robuste Strategie und resiliente Leistungserstellung sowie Fähigkeiten im Umgang mit Chancen und Gefahren (Unsicherheit).</a:t>
            </a:r>
          </a:p>
          <a:p>
            <a:endParaRPr lang="de-DE" sz="900" dirty="0"/>
          </a:p>
          <a:p>
            <a:r>
              <a:rPr lang="de-DE" sz="900" dirty="0"/>
              <a:t>Das im Buch erläuterte </a:t>
            </a:r>
            <a:r>
              <a:rPr lang="de-DE" sz="900" dirty="0" err="1"/>
              <a:t>QScore</a:t>
            </a:r>
            <a:r>
              <a:rPr lang="de-DE" sz="900" dirty="0"/>
              <a:t>-Konzept zeigt, ausgehend von einer Vielzahl wissenschaftlicher Studien, wie man die Zukunftsfähigkeit eines Unternehmens konkret beurteilen und Verbesserungspotenziale ableiten kann.</a:t>
            </a:r>
          </a:p>
          <a:p>
            <a:endParaRPr lang="de-DE" sz="900" dirty="0"/>
          </a:p>
          <a:p>
            <a:r>
              <a:rPr lang="de-DE" sz="900" dirty="0"/>
              <a:t>Das Essential erläutert, wie Sie in einem einfachen „Schnelltest“ ausgehend von 20 Fragen die Zukunftsfähigkeit eines Unternehmens abschätzen können.</a:t>
            </a:r>
          </a:p>
          <a:p>
            <a:endParaRPr lang="de-DE" sz="900" dirty="0"/>
          </a:p>
          <a:p>
            <a:r>
              <a:rPr lang="de-DE" sz="900" dirty="0"/>
              <a:t>Der Inhalt</a:t>
            </a:r>
          </a:p>
          <a:p>
            <a:pPr marL="171536" indent="-171536">
              <a:buFont typeface="Arial" panose="020B0604020202020204" pitchFamily="34" charset="0"/>
              <a:buChar char="•"/>
            </a:pPr>
            <a:r>
              <a:rPr lang="de-DE" sz="900" dirty="0"/>
              <a:t>Zukunftssicherung: Die Forschungslage</a:t>
            </a:r>
          </a:p>
          <a:p>
            <a:pPr marL="171536" indent="-171536">
              <a:buFont typeface="Arial" panose="020B0604020202020204" pitchFamily="34" charset="0"/>
              <a:buChar char="•"/>
            </a:pPr>
            <a:r>
              <a:rPr lang="de-DE" sz="900" dirty="0"/>
              <a:t>Die </a:t>
            </a:r>
            <a:r>
              <a:rPr lang="de-DE" sz="900" dirty="0" err="1"/>
              <a:t>QScore</a:t>
            </a:r>
            <a:r>
              <a:rPr lang="de-DE" sz="900" dirty="0"/>
              <a:t>-Kriterien Q1 bis Q10</a:t>
            </a:r>
          </a:p>
          <a:p>
            <a:pPr marL="171536" indent="-171536">
              <a:buFont typeface="Arial" panose="020B0604020202020204" pitchFamily="34" charset="0"/>
              <a:buChar char="•"/>
            </a:pPr>
            <a:r>
              <a:rPr lang="de-DE" sz="900" dirty="0"/>
              <a:t>Nachhaltigkeit, ESG und </a:t>
            </a:r>
            <a:r>
              <a:rPr lang="de-DE" sz="900" dirty="0" err="1"/>
              <a:t>QScore</a:t>
            </a:r>
            <a:endParaRPr lang="de-DE" sz="900" dirty="0"/>
          </a:p>
          <a:p>
            <a:pPr marL="171536" indent="-171536">
              <a:buFont typeface="Arial" panose="020B0604020202020204" pitchFamily="34" charset="0"/>
              <a:buChar char="•"/>
            </a:pPr>
            <a:r>
              <a:rPr lang="de-DE" sz="900" dirty="0"/>
              <a:t>Die Analyse: Der Weg zum </a:t>
            </a:r>
            <a:r>
              <a:rPr lang="de-DE" sz="900" dirty="0" err="1"/>
              <a:t>QScore</a:t>
            </a:r>
            <a:endParaRPr lang="de-DE" sz="900" dirty="0"/>
          </a:p>
          <a:p>
            <a:endParaRPr lang="de-DE" sz="900" dirty="0"/>
          </a:p>
          <a:p>
            <a:r>
              <a:rPr lang="de-DE" sz="900" dirty="0"/>
              <a:t>Die Zielgruppen: Unternehmer, Geschäftsführer, Vorstände, Aufsichtsräte, Beiräte, Gesellschafter und Nachfolger</a:t>
            </a:r>
          </a:p>
          <a:p>
            <a:r>
              <a:rPr lang="de-DE" sz="900" dirty="0"/>
              <a:t>Fach- und Führungskräfte aus Controlling, Risikomanagement und strategischer Unternehmensplanung</a:t>
            </a:r>
          </a:p>
          <a:p>
            <a:endParaRPr lang="de-DE" sz="900" dirty="0"/>
          </a:p>
          <a:p>
            <a:r>
              <a:rPr lang="de-DE" sz="900" dirty="0"/>
              <a:t>Dies ist ein Open-Access-Buch, was bedeutet, dass Sie freien und uneingeschränkten Zugang zum eBook als </a:t>
            </a:r>
            <a:r>
              <a:rPr lang="de-DE" sz="900" dirty="0" err="1"/>
              <a:t>pdf</a:t>
            </a:r>
            <a:r>
              <a:rPr lang="de-DE" sz="900" dirty="0"/>
              <a:t> haben.</a:t>
            </a:r>
          </a:p>
          <a:p>
            <a:r>
              <a:rPr lang="de-DE" sz="900" dirty="0">
                <a:hlinkClick r:id="rId3"/>
              </a:rPr>
              <a:t>https://link.springer.com/content/pdf/10.1007/978-3-658-42787-0.pdf</a:t>
            </a:r>
            <a:r>
              <a:rPr lang="de-DE" sz="900" dirty="0"/>
              <a:t> </a:t>
            </a:r>
          </a:p>
          <a:p>
            <a:endParaRPr lang="de-DE" sz="900" dirty="0"/>
          </a:p>
          <a:p>
            <a:r>
              <a:rPr lang="de-DE" sz="900" dirty="0"/>
              <a:t>Die Autoren</a:t>
            </a:r>
          </a:p>
          <a:p>
            <a:r>
              <a:rPr lang="de-DE" sz="900" dirty="0"/>
              <a:t>Prof. Dr. Werner Gleißner ist Vorstand der FutureValue Group AG und Honorarprofessor an der Technischen Universität Dresden (Betriebswirtschaftslehre, insb. Risikomanagement) sowie Vorstand der European </a:t>
            </a:r>
            <a:r>
              <a:rPr lang="de-DE" sz="900" dirty="0" err="1"/>
              <a:t>Association</a:t>
            </a:r>
            <a:r>
              <a:rPr lang="de-DE" sz="900" dirty="0"/>
              <a:t> </a:t>
            </a:r>
            <a:r>
              <a:rPr lang="de-DE" sz="900" dirty="0" err="1"/>
              <a:t>of</a:t>
            </a:r>
            <a:r>
              <a:rPr lang="de-DE" sz="900" dirty="0"/>
              <a:t> Certified </a:t>
            </a:r>
            <a:r>
              <a:rPr lang="de-DE" sz="900" dirty="0" err="1"/>
              <a:t>Valuators</a:t>
            </a:r>
            <a:r>
              <a:rPr lang="de-DE" sz="900" dirty="0"/>
              <a:t> and Analysts (EACVA) und der Deutschen Gesellschaft für Krisenmanagement (</a:t>
            </a:r>
            <a:r>
              <a:rPr lang="de-DE" sz="900" dirty="0" err="1"/>
              <a:t>DGfK</a:t>
            </a:r>
            <a:r>
              <a:rPr lang="de-DE" sz="900" dirty="0"/>
              <a:t>).</a:t>
            </a:r>
          </a:p>
          <a:p>
            <a:endParaRPr lang="de-DE" sz="900" dirty="0"/>
          </a:p>
          <a:p>
            <a:r>
              <a:rPr lang="de-DE" sz="900" dirty="0"/>
              <a:t>Prof. Dr. Arnold Weissman ist Unternehmer, Inhaber einer Wissensplattform für Familienunternehmen (ww.arnoldweissman.de), Multi-Aufsichtsrat, Speaker und Executive Coach.</a:t>
            </a:r>
          </a:p>
        </p:txBody>
      </p:sp>
      <p:pic>
        <p:nvPicPr>
          <p:cNvPr id="1026" name="Picture 2">
            <a:extLst>
              <a:ext uri="{FF2B5EF4-FFF2-40B4-BE49-F238E27FC236}">
                <a16:creationId xmlns:a16="http://schemas.microsoft.com/office/drawing/2014/main" id="{8D108809-F3CD-25B7-DD55-0D40047B4A1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957" y="1570192"/>
            <a:ext cx="1488301" cy="2110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42363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itel 5"/>
          <p:cNvSpPr>
            <a:spLocks noGrp="1"/>
          </p:cNvSpPr>
          <p:nvPr>
            <p:ph type="title"/>
          </p:nvPr>
        </p:nvSpPr>
        <p:spPr/>
        <p:txBody>
          <a:bodyPr/>
          <a:lstStyle/>
          <a:p>
            <a:r>
              <a:rPr lang="de-DE" dirty="0"/>
              <a:t>Checkliste: Die 30 wichtigsten Unternehmensrisiken</a:t>
            </a:r>
          </a:p>
        </p:txBody>
      </p:sp>
      <p:sp>
        <p:nvSpPr>
          <p:cNvPr id="4" name="Text Box 5">
            <a:extLst>
              <a:ext uri="{FF2B5EF4-FFF2-40B4-BE49-F238E27FC236}">
                <a16:creationId xmlns:a16="http://schemas.microsoft.com/office/drawing/2014/main" id="{37ED500D-CE7F-4B2C-81BF-230A84705778}"/>
              </a:ext>
            </a:extLst>
          </p:cNvPr>
          <p:cNvSpPr txBox="1">
            <a:spLocks noChangeArrowheads="1"/>
          </p:cNvSpPr>
          <p:nvPr/>
        </p:nvSpPr>
        <p:spPr bwMode="blackWhite">
          <a:xfrm>
            <a:off x="636427" y="1276352"/>
            <a:ext cx="8611056" cy="4270274"/>
          </a:xfrm>
          <a:prstGeom prst="rect">
            <a:avLst/>
          </a:prstGeom>
          <a:noFill/>
          <a:ln w="25400">
            <a:solidFill>
              <a:schemeClr val="bg2"/>
            </a:solidFill>
            <a:miter lim="800000"/>
            <a:headEnd/>
            <a:tailEnd/>
          </a:ln>
        </p:spPr>
        <p:txBody>
          <a:bodyPr wrap="square" lIns="87483" tIns="43741" rIns="87483" bIns="43741" anchor="ctr">
            <a:spAutoFit/>
          </a:bodyPr>
          <a:lstStyle/>
          <a:p>
            <a:pPr marL="361226" indent="-361226" defTabSz="728788">
              <a:spcAft>
                <a:spcPts val="1201"/>
              </a:spcAft>
            </a:pPr>
            <a:r>
              <a:rPr lang="de-DE" sz="1398" dirty="0">
                <a:solidFill>
                  <a:schemeClr val="accent5">
                    <a:lumMod val="50000"/>
                  </a:schemeClr>
                </a:solidFill>
                <a:latin typeface="Arial" panose="020B0604020202020204" pitchFamily="34" charset="0"/>
                <a:cs typeface="Arial" panose="020B0604020202020204" pitchFamily="34" charset="0"/>
              </a:rPr>
              <a:t>21.	Kalkulationsrisiken, insbesondere bei langfristigen Verträgen und im Projektgeschäft („Projektrisiko“).</a:t>
            </a:r>
          </a:p>
          <a:p>
            <a:pPr marL="361226" indent="-361226" defTabSz="728788">
              <a:spcAft>
                <a:spcPts val="1201"/>
              </a:spcAft>
            </a:pPr>
            <a:r>
              <a:rPr lang="de-DE" sz="1398" dirty="0">
                <a:solidFill>
                  <a:schemeClr val="accent5">
                    <a:lumMod val="50000"/>
                  </a:schemeClr>
                </a:solidFill>
                <a:latin typeface="Arial" panose="020B0604020202020204" pitchFamily="34" charset="0"/>
                <a:cs typeface="Arial" panose="020B0604020202020204" pitchFamily="34" charset="0"/>
              </a:rPr>
              <a:t>22.	Risiken durch unzureichende Frühaufklärung (z.B. bzgl. technologischer Trends oder Aktivitäten der Wettbewerber).</a:t>
            </a:r>
          </a:p>
          <a:p>
            <a:pPr marL="361226" indent="-361226" defTabSz="728788">
              <a:spcAft>
                <a:spcPts val="1201"/>
              </a:spcAft>
            </a:pPr>
            <a:r>
              <a:rPr lang="de-DE" sz="1398" dirty="0">
                <a:solidFill>
                  <a:schemeClr val="accent5">
                    <a:lumMod val="50000"/>
                  </a:schemeClr>
                </a:solidFill>
                <a:latin typeface="Arial" panose="020B0604020202020204" pitchFamily="34" charset="0"/>
                <a:cs typeface="Arial" panose="020B0604020202020204" pitchFamily="34" charset="0"/>
              </a:rPr>
              <a:t>23.	Ausfall von IT, Datenverlust und Cyberrisiken.</a:t>
            </a:r>
          </a:p>
          <a:p>
            <a:pPr marL="361226" indent="-361226" defTabSz="728788">
              <a:spcAft>
                <a:spcPts val="1201"/>
              </a:spcAft>
            </a:pPr>
            <a:r>
              <a:rPr lang="de-DE" sz="1398" dirty="0">
                <a:solidFill>
                  <a:schemeClr val="accent5">
                    <a:lumMod val="50000"/>
                  </a:schemeClr>
                </a:solidFill>
                <a:latin typeface="Arial" panose="020B0604020202020204" pitchFamily="34" charset="0"/>
                <a:cs typeface="Arial" panose="020B0604020202020204" pitchFamily="34" charset="0"/>
              </a:rPr>
              <a:t>24.	Untreue, Betrug.</a:t>
            </a:r>
          </a:p>
          <a:p>
            <a:pPr marL="361226" indent="-361226" defTabSz="728788">
              <a:spcAft>
                <a:spcPts val="1201"/>
              </a:spcAft>
            </a:pPr>
            <a:r>
              <a:rPr lang="de-DE" sz="1398" dirty="0">
                <a:solidFill>
                  <a:schemeClr val="accent5">
                    <a:lumMod val="50000"/>
                  </a:schemeClr>
                </a:solidFill>
                <a:latin typeface="Arial" panose="020B0604020202020204" pitchFamily="34" charset="0"/>
                <a:cs typeface="Arial" panose="020B0604020202020204" pitchFamily="34" charset="0"/>
              </a:rPr>
              <a:t>25.	Pensionsrückstellungsrisiko.</a:t>
            </a:r>
          </a:p>
          <a:p>
            <a:pPr marL="361226" indent="-361226" defTabSz="728788">
              <a:spcAft>
                <a:spcPts val="1201"/>
              </a:spcAft>
            </a:pPr>
            <a:r>
              <a:rPr lang="de-DE" sz="1398" dirty="0">
                <a:solidFill>
                  <a:schemeClr val="accent5">
                    <a:lumMod val="50000"/>
                  </a:schemeClr>
                </a:solidFill>
                <a:latin typeface="Arial" panose="020B0604020202020204" pitchFamily="34" charset="0"/>
                <a:cs typeface="Arial" panose="020B0604020202020204" pitchFamily="34" charset="0"/>
              </a:rPr>
              <a:t>26.	Refinanzierungsrisiko (Anleihe oder Großkredit oder </a:t>
            </a:r>
            <a:r>
              <a:rPr lang="de-DE" sz="1398" dirty="0" err="1">
                <a:solidFill>
                  <a:schemeClr val="accent5">
                    <a:lumMod val="50000"/>
                  </a:schemeClr>
                </a:solidFill>
                <a:latin typeface="Arial" panose="020B0604020202020204" pitchFamily="34" charset="0"/>
                <a:cs typeface="Arial" panose="020B0604020202020204" pitchFamily="34" charset="0"/>
              </a:rPr>
              <a:t>Covenants</a:t>
            </a:r>
            <a:r>
              <a:rPr lang="de-DE" sz="1398" dirty="0">
                <a:solidFill>
                  <a:schemeClr val="accent5">
                    <a:lumMod val="50000"/>
                  </a:schemeClr>
                </a:solidFill>
                <a:latin typeface="Arial" panose="020B0604020202020204" pitchFamily="34" charset="0"/>
                <a:cs typeface="Arial" panose="020B0604020202020204" pitchFamily="34" charset="0"/>
              </a:rPr>
              <a:t>) oder Finanzierungsrisiko.</a:t>
            </a:r>
          </a:p>
          <a:p>
            <a:pPr marL="361226" indent="-361226" defTabSz="728788">
              <a:spcAft>
                <a:spcPts val="1201"/>
              </a:spcAft>
            </a:pPr>
            <a:r>
              <a:rPr lang="de-DE" sz="1398" dirty="0">
                <a:solidFill>
                  <a:schemeClr val="accent5">
                    <a:lumMod val="50000"/>
                  </a:schemeClr>
                </a:solidFill>
                <a:latin typeface="Arial" panose="020B0604020202020204" pitchFamily="34" charset="0"/>
                <a:cs typeface="Arial" panose="020B0604020202020204" pitchFamily="34" charset="0"/>
              </a:rPr>
              <a:t>27.	Mögliche Verstöße gegen Gesetze und Regelungen (Rechts- und Compliance-Risiken), z.B. Schwächen des internen Kontrollsystems.</a:t>
            </a:r>
          </a:p>
          <a:p>
            <a:pPr marL="361226" indent="-361226" defTabSz="728788">
              <a:spcAft>
                <a:spcPts val="1201"/>
              </a:spcAft>
            </a:pPr>
            <a:r>
              <a:rPr lang="de-DE" sz="1398" dirty="0">
                <a:solidFill>
                  <a:schemeClr val="accent5">
                    <a:lumMod val="50000"/>
                  </a:schemeClr>
                </a:solidFill>
                <a:latin typeface="Arial" panose="020B0604020202020204" pitchFamily="34" charset="0"/>
                <a:cs typeface="Arial" panose="020B0604020202020204" pitchFamily="34" charset="0"/>
              </a:rPr>
              <a:t>28.	Risiken durch Gesetzesänderungen (inkl. Steuerrecht) bzw. unklarer Interpretation von Gesetzen („regulatorische Risiken“).</a:t>
            </a:r>
          </a:p>
          <a:p>
            <a:pPr marL="361226" indent="-361226" defTabSz="728788">
              <a:spcAft>
                <a:spcPts val="1201"/>
              </a:spcAft>
            </a:pPr>
            <a:r>
              <a:rPr lang="de-DE" sz="1398" dirty="0">
                <a:solidFill>
                  <a:schemeClr val="accent5">
                    <a:lumMod val="50000"/>
                  </a:schemeClr>
                </a:solidFill>
                <a:latin typeface="Arial" panose="020B0604020202020204" pitchFamily="34" charset="0"/>
                <a:cs typeface="Arial" panose="020B0604020202020204" pitchFamily="34" charset="0"/>
              </a:rPr>
              <a:t>29.	Nachhaltigkeitsrisiken (z.B. durch CO2-Emision). </a:t>
            </a:r>
          </a:p>
          <a:p>
            <a:pPr marL="361226" indent="-361226" defTabSz="728788">
              <a:spcAft>
                <a:spcPts val="1201"/>
              </a:spcAft>
            </a:pPr>
            <a:r>
              <a:rPr lang="de-DE" sz="1398" dirty="0">
                <a:solidFill>
                  <a:schemeClr val="accent5">
                    <a:lumMod val="50000"/>
                  </a:schemeClr>
                </a:solidFill>
                <a:latin typeface="Arial" panose="020B0604020202020204" pitchFamily="34" charset="0"/>
                <a:cs typeface="Arial" panose="020B0604020202020204" pitchFamily="34" charset="0"/>
              </a:rPr>
              <a:t>30.	Schwankungen des Werts von Vorräten.</a:t>
            </a:r>
          </a:p>
        </p:txBody>
      </p:sp>
      <p:sp>
        <p:nvSpPr>
          <p:cNvPr id="2" name="Inhaltsplatzhalter 4">
            <a:extLst>
              <a:ext uri="{FF2B5EF4-FFF2-40B4-BE49-F238E27FC236}">
                <a16:creationId xmlns:a16="http://schemas.microsoft.com/office/drawing/2014/main" id="{279ECF87-9CA6-6762-51EB-78020B5873F8}"/>
              </a:ext>
            </a:extLst>
          </p:cNvPr>
          <p:cNvSpPr txBox="1">
            <a:spLocks/>
          </p:cNvSpPr>
          <p:nvPr/>
        </p:nvSpPr>
        <p:spPr>
          <a:xfrm>
            <a:off x="451956" y="6236389"/>
            <a:ext cx="8640000" cy="405264"/>
          </a:xfrm>
          <a:prstGeom prst="rect">
            <a:avLst/>
          </a:prstGeom>
        </p:spPr>
        <p:txBody>
          <a:bodyPr/>
          <a:lstStyle>
            <a:lvl1pPr marL="361950" indent="-361950"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1pPr>
            <a:lvl2pPr marL="714375" indent="-352425"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2pPr>
            <a:lvl3pPr marL="1076325" indent="-361950"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3pPr>
            <a:lvl4pPr marL="1438275" indent="-361950"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4pPr>
            <a:lvl5pPr marL="1790700" indent="-352425"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5pPr>
            <a:lvl6pPr marL="2836972"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52785"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68598"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84411"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indent="0">
              <a:buNone/>
            </a:pPr>
            <a:r>
              <a:rPr lang="de-DE" sz="1000" dirty="0">
                <a:solidFill>
                  <a:schemeClr val="bg1">
                    <a:lumMod val="50000"/>
                  </a:schemeClr>
                </a:solidFill>
              </a:rPr>
              <a:t>Quelle: Gleißner, W. (2022): Grundlagen des Risikomanagements, 4. Aufl., Vahlen Verlag München, S. 207-208.</a:t>
            </a:r>
          </a:p>
        </p:txBody>
      </p:sp>
    </p:spTree>
    <p:extLst>
      <p:ext uri="{BB962C8B-B14F-4D97-AF65-F5344CB8AC3E}">
        <p14:creationId xmlns:p14="http://schemas.microsoft.com/office/powerpoint/2010/main" val="14280512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9C89709-A634-411F-8997-F5243FAD9189}"/>
              </a:ext>
            </a:extLst>
          </p:cNvPr>
          <p:cNvSpPr>
            <a:spLocks noGrp="1"/>
          </p:cNvSpPr>
          <p:nvPr>
            <p:ph type="title"/>
          </p:nvPr>
        </p:nvSpPr>
        <p:spPr>
          <a:xfrm>
            <a:off x="477198" y="94800"/>
            <a:ext cx="8672138" cy="730633"/>
          </a:xfrm>
        </p:spPr>
        <p:txBody>
          <a:bodyPr/>
          <a:lstStyle/>
          <a:p>
            <a:r>
              <a:rPr lang="de-DE" dirty="0"/>
              <a:t>Kennen Sie die größten Risiken Ihres Unternehmens?</a:t>
            </a:r>
          </a:p>
        </p:txBody>
      </p:sp>
      <p:sp>
        <p:nvSpPr>
          <p:cNvPr id="7" name="Inhaltsplatzhalter 1">
            <a:extLst>
              <a:ext uri="{FF2B5EF4-FFF2-40B4-BE49-F238E27FC236}">
                <a16:creationId xmlns:a16="http://schemas.microsoft.com/office/drawing/2014/main" id="{17FE553B-FBF4-4DF6-9F51-A4D9F78C1C32}"/>
              </a:ext>
            </a:extLst>
          </p:cNvPr>
          <p:cNvSpPr>
            <a:spLocks noGrp="1"/>
          </p:cNvSpPr>
          <p:nvPr>
            <p:ph sz="quarter" idx="13"/>
          </p:nvPr>
        </p:nvSpPr>
        <p:spPr>
          <a:xfrm>
            <a:off x="420779" y="5733256"/>
            <a:ext cx="8784976" cy="725676"/>
          </a:xfrm>
        </p:spPr>
        <p:txBody>
          <a:bodyPr>
            <a:noAutofit/>
          </a:bodyPr>
          <a:lstStyle/>
          <a:p>
            <a:pPr algn="just"/>
            <a:r>
              <a:rPr lang="de-DE" dirty="0">
                <a:latin typeface="Arial"/>
                <a:cs typeface="Arial"/>
              </a:rPr>
              <a:t>Quelle Gleißner, W. (2025): Kennen Sie die größten Risiken Ihres Unternehmens?, </a:t>
            </a:r>
            <a:r>
              <a:rPr lang="de-DE" dirty="0">
                <a:latin typeface="Arial"/>
                <a:cs typeface="Arial"/>
                <a:hlinkClick r:id="rId2"/>
              </a:rPr>
              <a:t>https://www.linkedin.com/posts/werner-glei%C3%9Fner-1790215_die-welt-der-risiken-activity-7373616094416248832-u_K4?utm_source=share&amp;utm_medium=member_android&amp;rcm=ACoAAADkea0BBRJy9jxCSXvTOOIup7bd0ZtoP8w</a:t>
            </a:r>
            <a:r>
              <a:rPr lang="de-DE" dirty="0">
                <a:latin typeface="Arial"/>
                <a:cs typeface="Arial"/>
              </a:rPr>
              <a:t> (abgerufen am 17.09.25).</a:t>
            </a:r>
          </a:p>
        </p:txBody>
      </p:sp>
      <p:sp>
        <p:nvSpPr>
          <p:cNvPr id="2" name="Textfeld 1">
            <a:extLst>
              <a:ext uri="{FF2B5EF4-FFF2-40B4-BE49-F238E27FC236}">
                <a16:creationId xmlns:a16="http://schemas.microsoft.com/office/drawing/2014/main" id="{5BE5FA87-CE91-569D-4656-D9AB9B71A2AE}"/>
              </a:ext>
            </a:extLst>
          </p:cNvPr>
          <p:cNvSpPr txBox="1"/>
          <p:nvPr/>
        </p:nvSpPr>
        <p:spPr>
          <a:xfrm>
            <a:off x="325794" y="1061852"/>
            <a:ext cx="9254411" cy="4734296"/>
          </a:xfrm>
          <a:prstGeom prst="rect">
            <a:avLst/>
          </a:prstGeom>
          <a:noFill/>
        </p:spPr>
        <p:txBody>
          <a:bodyPr wrap="square" lIns="72035" tIns="36017" rIns="72035" bIns="36017" rtlCol="0">
            <a:noAutofit/>
          </a:bodyPr>
          <a:lstStyle/>
          <a:p>
            <a:pPr marL="0" lvl="1"/>
            <a:r>
              <a:rPr lang="de-DE" sz="1401" dirty="0"/>
              <a:t>Mit diesem Prompt zur Risikoidentifikation (inkl. Checkliste) können Sie eine strukturierte Ersteinschätzung z.B. in ChatGPT durchführen oder Ihr bestehendes Risikoinventar prüfen (wichtig wegen § 1 </a:t>
            </a:r>
            <a:r>
              <a:rPr lang="de-DE" sz="1401" dirty="0" err="1"/>
              <a:t>StaRUG</a:t>
            </a:r>
            <a:r>
              <a:rPr lang="de-DE" sz="1401" dirty="0"/>
              <a:t>). </a:t>
            </a:r>
          </a:p>
          <a:p>
            <a:pPr lvl="1"/>
            <a:r>
              <a:rPr lang="de-DE" sz="1401" dirty="0"/>
              <a:t> </a:t>
            </a:r>
          </a:p>
          <a:p>
            <a:pPr marL="0" lvl="1"/>
            <a:r>
              <a:rPr lang="de-DE" sz="1401" dirty="0"/>
              <a:t>Eine Checkliste ersetzt keine systematische Risikoanalyse (vgl. Gleißner, W. (2022): Grundlagen des Risikomanagements). </a:t>
            </a:r>
          </a:p>
          <a:p>
            <a:pPr marL="0" lvl="1"/>
            <a:r>
              <a:rPr lang="de-DE" sz="1401" dirty="0"/>
              <a:t>In Verbindung mit Geschäftsbericht und Brancheninformationen (insbesondere Risikobericht) sowie ergänzender Internetrecherche entsteht aber schon ein erstaunlich präzises Bild der Risikolage. So funktioniert der Prompt (Kurzversion): </a:t>
            </a:r>
          </a:p>
          <a:p>
            <a:pPr marL="0" lvl="1"/>
            <a:r>
              <a:rPr lang="de-DE" sz="1401" i="1" dirty="0"/>
              <a:t>„Du bist ein erfahrener Risikomanager. Identifiziere systematisch die Risiken der Muster AG, nutze bereitgestellte Unterlagen (Geschäftsbericht inkl. Risikobericht) und öffentlich verfügbare Infos. Beschreibe zunächst Geschäftsmodell und Erfolgsfaktoren (vgl. Struktur in </a:t>
            </a:r>
            <a:r>
              <a:rPr lang="de-DE" sz="1401" i="1" dirty="0" err="1"/>
              <a:t>pdf</a:t>
            </a:r>
            <a:r>
              <a:rPr lang="de-DE" sz="1401" i="1" dirty="0"/>
              <a:t>). Beachte, dass jede Bedrohung eines Erfolgsfaktors und jede unsichere Planannahme ein Risiko darstellt.</a:t>
            </a:r>
          </a:p>
          <a:p>
            <a:pPr marL="0" lvl="1"/>
            <a:r>
              <a:rPr lang="de-DE" sz="1401" i="1" dirty="0"/>
              <a:t>Vergib für jedes Risiko eine Relevanz (0–5). Gib kurze Begründung und Quellen an.</a:t>
            </a:r>
          </a:p>
          <a:p>
            <a:pPr marL="0" lvl="1"/>
            <a:r>
              <a:rPr lang="de-DE" sz="1401" i="1" dirty="0"/>
              <a:t>Erstelle eine Top-15-Liste nach Relevanz (Risikoinventar).</a:t>
            </a:r>
          </a:p>
          <a:p>
            <a:pPr lvl="1"/>
            <a:endParaRPr lang="de-DE" sz="1401" i="1" dirty="0"/>
          </a:p>
          <a:p>
            <a:pPr marL="0" lvl="1"/>
            <a:r>
              <a:rPr lang="de-DE" sz="1401" i="1" dirty="0"/>
              <a:t>Die Relevanz-Skala (maximal realistische EBIT-Wirkung (</a:t>
            </a:r>
            <a:r>
              <a:rPr lang="de-DE" sz="1401" i="1" dirty="0" err="1"/>
              <a:t>VaR</a:t>
            </a:r>
            <a:r>
              <a:rPr lang="de-DE" sz="1401" i="1" dirty="0"/>
              <a:t>)):</a:t>
            </a:r>
          </a:p>
          <a:p>
            <a:pPr marL="0" lvl="1"/>
            <a:r>
              <a:rPr lang="de-DE" sz="1401" i="1" dirty="0"/>
              <a:t>0: Risiko existiert nicht / Eintrittswahrscheinlichkeit &lt; 0.5% pro Jahr </a:t>
            </a:r>
          </a:p>
          <a:p>
            <a:pPr marL="0" lvl="1"/>
            <a:r>
              <a:rPr lang="de-DE" sz="1401" i="1" dirty="0"/>
              <a:t>1: EBIT-Wirkung &lt; 5 % </a:t>
            </a:r>
          </a:p>
          <a:p>
            <a:pPr marL="0" lvl="1"/>
            <a:r>
              <a:rPr lang="de-DE" sz="1401" i="1" dirty="0"/>
              <a:t>2: 5–20 % </a:t>
            </a:r>
          </a:p>
          <a:p>
            <a:pPr marL="0" lvl="1"/>
            <a:r>
              <a:rPr lang="de-DE" sz="1401" i="1" dirty="0"/>
              <a:t>3: 20–100 % </a:t>
            </a:r>
          </a:p>
          <a:p>
            <a:pPr marL="0" lvl="1"/>
            <a:r>
              <a:rPr lang="de-DE" sz="1401" i="1" dirty="0"/>
              <a:t>4: &gt;100 % (aber nicht bestandsgefährdend) </a:t>
            </a:r>
          </a:p>
          <a:p>
            <a:pPr marL="0" lvl="1"/>
            <a:r>
              <a:rPr lang="de-DE" sz="1401" i="1" dirty="0"/>
              <a:t>5: Bestandsgefährdend </a:t>
            </a:r>
          </a:p>
        </p:txBody>
      </p:sp>
    </p:spTree>
    <p:extLst>
      <p:ext uri="{BB962C8B-B14F-4D97-AF65-F5344CB8AC3E}">
        <p14:creationId xmlns:p14="http://schemas.microsoft.com/office/powerpoint/2010/main" val="22920786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E2BF82-DB05-DF75-5305-813C3C27B725}"/>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E678187F-F46B-F8D9-2770-BBBED1EFFA49}"/>
              </a:ext>
            </a:extLst>
          </p:cNvPr>
          <p:cNvSpPr>
            <a:spLocks noGrp="1"/>
          </p:cNvSpPr>
          <p:nvPr>
            <p:ph type="title"/>
          </p:nvPr>
        </p:nvSpPr>
        <p:spPr>
          <a:xfrm>
            <a:off x="477198" y="94800"/>
            <a:ext cx="8672138" cy="730633"/>
          </a:xfrm>
        </p:spPr>
        <p:txBody>
          <a:bodyPr/>
          <a:lstStyle/>
          <a:p>
            <a:r>
              <a:rPr lang="de-DE" dirty="0"/>
              <a:t>Kennen Sie die größten Risiken Ihres Unternehmens?</a:t>
            </a:r>
          </a:p>
        </p:txBody>
      </p:sp>
      <p:sp>
        <p:nvSpPr>
          <p:cNvPr id="7" name="Inhaltsplatzhalter 1">
            <a:extLst>
              <a:ext uri="{FF2B5EF4-FFF2-40B4-BE49-F238E27FC236}">
                <a16:creationId xmlns:a16="http://schemas.microsoft.com/office/drawing/2014/main" id="{2A54DA46-4D87-50C7-748C-8F4F7C7C8F56}"/>
              </a:ext>
            </a:extLst>
          </p:cNvPr>
          <p:cNvSpPr>
            <a:spLocks noGrp="1"/>
          </p:cNvSpPr>
          <p:nvPr>
            <p:ph sz="quarter" idx="13"/>
          </p:nvPr>
        </p:nvSpPr>
        <p:spPr>
          <a:xfrm>
            <a:off x="477197" y="5687199"/>
            <a:ext cx="8640001" cy="725676"/>
          </a:xfrm>
        </p:spPr>
        <p:txBody>
          <a:bodyPr>
            <a:noAutofit/>
          </a:bodyPr>
          <a:lstStyle/>
          <a:p>
            <a:pPr algn="just"/>
            <a:r>
              <a:rPr lang="de-DE" dirty="0">
                <a:latin typeface="Arial"/>
                <a:cs typeface="Arial"/>
              </a:rPr>
              <a:t>Quelle Gleißner, W. (2025): Kennen Sie die größten Risiken Ihres Unternehmens?, </a:t>
            </a:r>
            <a:r>
              <a:rPr lang="de-DE" dirty="0">
                <a:latin typeface="Arial"/>
                <a:cs typeface="Arial"/>
                <a:hlinkClick r:id="rId2"/>
              </a:rPr>
              <a:t>https://www.linkedin.com/posts/werner-glei%C3%9Fner-1790215_die-welt-der-risiken-activity-7373616094416248832-u_K4?utm_source=share&amp;utm_medium=member_android&amp;rcm=ACoAAADkea0BBRJy9jxCSXvTOOIup7bd0ZtoP8w</a:t>
            </a:r>
            <a:r>
              <a:rPr lang="de-DE" dirty="0">
                <a:latin typeface="Arial"/>
                <a:cs typeface="Arial"/>
              </a:rPr>
              <a:t> (abgerufen am 17.09.25).</a:t>
            </a:r>
          </a:p>
        </p:txBody>
      </p:sp>
      <p:sp>
        <p:nvSpPr>
          <p:cNvPr id="2" name="Textfeld 1">
            <a:extLst>
              <a:ext uri="{FF2B5EF4-FFF2-40B4-BE49-F238E27FC236}">
                <a16:creationId xmlns:a16="http://schemas.microsoft.com/office/drawing/2014/main" id="{9162CA25-8D4F-9316-3240-4396ABEECC7B}"/>
              </a:ext>
            </a:extLst>
          </p:cNvPr>
          <p:cNvSpPr txBox="1"/>
          <p:nvPr/>
        </p:nvSpPr>
        <p:spPr>
          <a:xfrm>
            <a:off x="477197" y="1116329"/>
            <a:ext cx="9242976" cy="4642812"/>
          </a:xfrm>
          <a:prstGeom prst="rect">
            <a:avLst/>
          </a:prstGeom>
          <a:noFill/>
        </p:spPr>
        <p:txBody>
          <a:bodyPr wrap="square" lIns="72035" tIns="36017" rIns="72035" bIns="36017" rtlCol="0">
            <a:noAutofit/>
          </a:bodyPr>
          <a:lstStyle/>
          <a:p>
            <a:pPr marL="0" lvl="1"/>
            <a:r>
              <a:rPr lang="de-DE" sz="1401" i="1" dirty="0"/>
              <a:t>Prüfe immer auch alle Risiken in dieser Checkliste :</a:t>
            </a:r>
          </a:p>
          <a:p>
            <a:pPr marL="0" lvl="1"/>
            <a:r>
              <a:rPr lang="de-DE" sz="1401" i="1" dirty="0"/>
              <a:t>Bedrohung von Kernkompetenzen/Wettbewerbsvorteilen • Managementrisiken • Konjunkturelle Nachfrageschwankungen • Absatzpreisschwankungen • Strukturelle Marktrisiken (Differenzierung, Eintrittsbarrieren, Substitution) • Markteintritt neuer Wettbewerber • Abhängigkeit von Kunden/Lieferanten/risikobehafteten Staaten • Scheitern wichtiger Projekte (F&amp;E, Investitionen) • Beschaffungsrisiken (Preis, Qualität, Verfügbarkeit) • Währungsrisiken • Zins- und Inflationsrisiken • Adressausfallrisiken • </a:t>
            </a:r>
            <a:r>
              <a:rPr lang="de-DE" sz="1401" i="1" dirty="0" err="1"/>
              <a:t>Impairment</a:t>
            </a:r>
            <a:r>
              <a:rPr lang="de-DE" sz="1401" i="1" dirty="0"/>
              <a:t>-/Wertschwankungsrisiken • Derivaterisiken • Organisatorische Risiken • Ausfall von Schlüsselpersonen • Haftpflicht-/Produkthaftung • Lieferfähigkeitsausfall zentrale Produktionskomponenten • Sachanlageschäden • Personalkostenrisiken • Kalkulationsrisiken (Langfristverträge/Projektgeschäft) • Unzureichende Frühaufklärung (Technologietrends, Wettbewerber) • IT-Ausfall/Datenverlust/Cyberrisiko • Untreue/Betrug • Pensionsrückstellungen • Refinanzierungs-/Finanzierungsrisiken • Rechts-/Compliance-Risiken • Regulatorische Risiken (Gesetzesänderungen inkl. Steuerrecht) • Nachhaltigkeitsrisiken (z. B. CO₂) • Wertschwankungen Vorräte.</a:t>
            </a:r>
          </a:p>
          <a:p>
            <a:pPr marL="0" lvl="1"/>
            <a:endParaRPr lang="de-DE" sz="1401" i="1" dirty="0"/>
          </a:p>
          <a:p>
            <a:pPr marL="0" lvl="1"/>
            <a:r>
              <a:rPr lang="de-DE" sz="1401" i="1" dirty="0"/>
              <a:t>Ausgabeformat:</a:t>
            </a:r>
          </a:p>
          <a:p>
            <a:pPr marL="0" lvl="1"/>
            <a:r>
              <a:rPr lang="de-DE" sz="1401" i="1" dirty="0"/>
              <a:t>Tabelle [Risiko | Relevanz 0–5 | Begründung (kurz) | Quelle(n)/Seite] plus Ranking der Top-15-Risiken. </a:t>
            </a:r>
          </a:p>
          <a:p>
            <a:pPr marL="0" lvl="1"/>
            <a:r>
              <a:rPr lang="de-DE" sz="1401" i="1" dirty="0"/>
              <a:t>Wichtig: nutze den Geschäftsbericht inkl. Risikobericht und recherchiere ergänzend externe Quellen (z. B. Branchenstudien, Analystenberichte)."</a:t>
            </a:r>
          </a:p>
          <a:p>
            <a:pPr lvl="1"/>
            <a:endParaRPr lang="de-DE" sz="1401" dirty="0"/>
          </a:p>
          <a:p>
            <a:pPr marL="801006" lvl="1" indent="-285893">
              <a:buFont typeface="Courier New" panose="02070309020205020404" pitchFamily="49" charset="0"/>
              <a:buChar char="o"/>
            </a:pPr>
            <a:endParaRPr lang="de-DE" sz="1401" dirty="0"/>
          </a:p>
        </p:txBody>
      </p:sp>
    </p:spTree>
    <p:extLst>
      <p:ext uri="{BB962C8B-B14F-4D97-AF65-F5344CB8AC3E}">
        <p14:creationId xmlns:p14="http://schemas.microsoft.com/office/powerpoint/2010/main" val="14065729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4"/>
          <p:cNvSpPr>
            <a:spLocks noGrp="1" noChangeArrowheads="1"/>
          </p:cNvSpPr>
          <p:nvPr>
            <p:ph type="title"/>
          </p:nvPr>
        </p:nvSpPr>
        <p:spPr>
          <a:xfrm>
            <a:off x="468000" y="144000"/>
            <a:ext cx="8640000" cy="648000"/>
          </a:xfrm>
        </p:spPr>
        <p:txBody>
          <a:bodyPr/>
          <a:lstStyle/>
          <a:p>
            <a:r>
              <a:rPr lang="en-GB" altLang="de-DE" dirty="0"/>
              <a:t>Ein </a:t>
            </a:r>
            <a:r>
              <a:rPr lang="en-GB" altLang="de-DE" dirty="0" err="1"/>
              <a:t>einfaches</a:t>
            </a:r>
            <a:r>
              <a:rPr lang="en-GB" altLang="de-DE" dirty="0"/>
              <a:t> </a:t>
            </a:r>
            <a:r>
              <a:rPr lang="en-GB" altLang="de-DE" dirty="0" err="1"/>
              <a:t>Risikomaß</a:t>
            </a:r>
            <a:r>
              <a:rPr lang="en-GB" altLang="de-DE" dirty="0"/>
              <a:t>: </a:t>
            </a:r>
            <a:r>
              <a:rPr lang="en-GB" altLang="de-DE" dirty="0" err="1"/>
              <a:t>Grobeinschätzung</a:t>
            </a:r>
            <a:r>
              <a:rPr lang="en-GB" altLang="de-DE" dirty="0"/>
              <a:t> der </a:t>
            </a:r>
            <a:r>
              <a:rPr lang="en-GB" altLang="de-DE" dirty="0" err="1"/>
              <a:t>Relevanz</a:t>
            </a:r>
            <a:endParaRPr lang="de-DE" altLang="de-DE" dirty="0"/>
          </a:p>
        </p:txBody>
      </p:sp>
      <p:sp>
        <p:nvSpPr>
          <p:cNvPr id="35844" name="Text Box 1093"/>
          <p:cNvSpPr txBox="1">
            <a:spLocks noChangeArrowheads="1"/>
          </p:cNvSpPr>
          <p:nvPr/>
        </p:nvSpPr>
        <p:spPr bwMode="auto">
          <a:xfrm>
            <a:off x="429508" y="3940947"/>
            <a:ext cx="8639175" cy="587375"/>
          </a:xfrm>
          <a:prstGeom prst="rect">
            <a:avLst/>
          </a:prstGeom>
          <a:solidFill>
            <a:srgbClr val="B2B2B2"/>
          </a:solidFill>
          <a:ln w="12700">
            <a:solidFill>
              <a:schemeClr val="tx1"/>
            </a:solidFill>
            <a:miter lim="800000"/>
            <a:headEnd/>
            <a:tailEnd/>
          </a:ln>
        </p:spPr>
        <p:txBody>
          <a:bodyPr wrap="square" lIns="72000" tIns="72000" rIns="72000" bIns="72000" anchor="ctr">
            <a:spAutoFit/>
          </a:bodyPr>
          <a:lstStyle>
            <a:lvl1pPr defTabSz="449263" eaLnBrk="0" hangingPunct="0">
              <a:spcBef>
                <a:spcPct val="60000"/>
              </a:spcBef>
              <a:buClr>
                <a:schemeClr val="tx1"/>
              </a:buClr>
              <a:buSzPct val="90000"/>
              <a:buFont typeface="Wingdings" panose="05000000000000000000" pitchFamily="2" charset="2"/>
              <a:buChar char="§"/>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defRPr sz="2000">
                <a:solidFill>
                  <a:srgbClr val="000000"/>
                </a:solidFill>
                <a:latin typeface="Arial" panose="020B0604020202020204" pitchFamily="34" charset="0"/>
              </a:defRPr>
            </a:lvl1pPr>
            <a:lvl2pPr marL="742950" indent="-285750" defTabSz="449263" eaLnBrk="0" hangingPunct="0">
              <a:spcBef>
                <a:spcPct val="20000"/>
              </a:spcBef>
              <a:buClr>
                <a:schemeClr val="tx1"/>
              </a:buClr>
              <a:buSzPct val="90000"/>
              <a:buFont typeface="Arial" panose="020B0604020202020204" pitchFamily="34" charset="0"/>
              <a:buChar char="–"/>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defRPr sz="2000">
                <a:solidFill>
                  <a:srgbClr val="000000"/>
                </a:solidFill>
                <a:latin typeface="Arial" panose="020B0604020202020204" pitchFamily="34" charset="0"/>
              </a:defRPr>
            </a:lvl2pPr>
            <a:lvl3pPr marL="1143000" indent="-228600" defTabSz="449263" eaLnBrk="0" hangingPunct="0">
              <a:spcBef>
                <a:spcPct val="20000"/>
              </a:spcBef>
              <a:buClr>
                <a:schemeClr val="tx1"/>
              </a:buClr>
              <a:buFont typeface="Wingdings" panose="05000000000000000000" pitchFamily="2" charset="2"/>
              <a:buChar char="ú"/>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defRPr sz="2000">
                <a:solidFill>
                  <a:srgbClr val="000000"/>
                </a:solidFill>
                <a:latin typeface="Arial" panose="020B0604020202020204" pitchFamily="34" charset="0"/>
              </a:defRPr>
            </a:lvl3pPr>
            <a:lvl4pPr marL="1600200" indent="-228600" defTabSz="449263" eaLnBrk="0" hangingPunct="0">
              <a:spcBef>
                <a:spcPct val="20000"/>
              </a:spcBef>
              <a:buClr>
                <a:schemeClr val="tx1"/>
              </a:buClr>
              <a:buSzPct val="90000"/>
              <a:buFont typeface="Arial" panose="020B0604020202020204" pitchFamily="34" charset="0"/>
              <a:buChar char="-"/>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defRPr sz="2000">
                <a:solidFill>
                  <a:srgbClr val="000000"/>
                </a:solidFill>
                <a:latin typeface="Arial" panose="020B0604020202020204" pitchFamily="34" charset="0"/>
              </a:defRPr>
            </a:lvl4pPr>
            <a:lvl5pPr marL="2057400" indent="-228600" defTabSz="449263" eaLnBrk="0" hangingPunct="0">
              <a:spcBef>
                <a:spcPct val="20000"/>
              </a:spcBef>
              <a:buClr>
                <a:schemeClr val="bg2"/>
              </a:buClr>
              <a:buSzPct val="90000"/>
              <a:buFont typeface="Arial" panose="020B0604020202020204" pitchFamily="34" charset="0"/>
              <a:buChar char="-"/>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defRPr sz="2000">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chemeClr val="bg2"/>
              </a:buClr>
              <a:buSzPct val="90000"/>
              <a:buFont typeface="Arial" panose="020B0604020202020204" pitchFamily="34" charset="0"/>
              <a:buChar char="-"/>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defRPr sz="2000">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chemeClr val="bg2"/>
              </a:buClr>
              <a:buSzPct val="90000"/>
              <a:buFont typeface="Arial" panose="020B0604020202020204" pitchFamily="34" charset="0"/>
              <a:buChar char="-"/>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defRPr sz="2000">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chemeClr val="bg2"/>
              </a:buClr>
              <a:buSzPct val="90000"/>
              <a:buFont typeface="Arial" panose="020B0604020202020204" pitchFamily="34" charset="0"/>
              <a:buChar char="-"/>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defRPr sz="2000">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chemeClr val="bg2"/>
              </a:buClr>
              <a:buSzPct val="90000"/>
              <a:buFont typeface="Arial" panose="020B0604020202020204" pitchFamily="34" charset="0"/>
              <a:buChar char="-"/>
              <a:tabLst>
                <a:tab pos="363538" algn="l"/>
                <a:tab pos="1277938" algn="l"/>
                <a:tab pos="2192338" algn="l"/>
                <a:tab pos="3106738" algn="l"/>
                <a:tab pos="4021138" algn="l"/>
                <a:tab pos="4935538" algn="l"/>
                <a:tab pos="5849938" algn="l"/>
                <a:tab pos="6764338" algn="l"/>
                <a:tab pos="7678738" algn="l"/>
                <a:tab pos="8593138" algn="l"/>
                <a:tab pos="9507538" algn="l"/>
                <a:tab pos="10421938" algn="l"/>
              </a:tabLst>
              <a:defRPr sz="2000">
                <a:solidFill>
                  <a:schemeClr val="tx1"/>
                </a:solidFill>
                <a:latin typeface="Arial" panose="020B0604020202020204" pitchFamily="34" charset="0"/>
              </a:defRPr>
            </a:lvl9pPr>
          </a:lstStyle>
          <a:p>
            <a:pPr eaLnBrk="1" hangingPunct="1">
              <a:lnSpc>
                <a:spcPct val="90000"/>
              </a:lnSpc>
              <a:spcBef>
                <a:spcPct val="0"/>
              </a:spcBef>
              <a:buClr>
                <a:srgbClr val="000000"/>
              </a:buClr>
              <a:buSzPct val="100000"/>
              <a:buFontTx/>
              <a:buNone/>
            </a:pPr>
            <a:r>
              <a:rPr lang="de-DE" altLang="de-DE" sz="1600" dirty="0">
                <a:cs typeface="Times New Roman" panose="02020603050405020304" pitchFamily="18" charset="0"/>
              </a:rPr>
              <a:t>Die Relevanz ist folglich ein Ausdruck für die Gesamtbedeutung des Risikos für das Unternehmen und dient als Filter für eine Priorisierung der Risiken. </a:t>
            </a:r>
          </a:p>
        </p:txBody>
      </p:sp>
      <p:sp>
        <p:nvSpPr>
          <p:cNvPr id="3" name="Inhaltsplatzhalter 4">
            <a:extLst>
              <a:ext uri="{FF2B5EF4-FFF2-40B4-BE49-F238E27FC236}">
                <a16:creationId xmlns:a16="http://schemas.microsoft.com/office/drawing/2014/main" id="{188A3048-823A-6B3A-CBC4-4F50E6999771}"/>
              </a:ext>
            </a:extLst>
          </p:cNvPr>
          <p:cNvSpPr txBox="1">
            <a:spLocks/>
          </p:cNvSpPr>
          <p:nvPr/>
        </p:nvSpPr>
        <p:spPr>
          <a:xfrm>
            <a:off x="451956" y="6236389"/>
            <a:ext cx="8640000" cy="405264"/>
          </a:xfrm>
          <a:prstGeom prst="rect">
            <a:avLst/>
          </a:prstGeom>
        </p:spPr>
        <p:txBody>
          <a:bodyPr/>
          <a:lstStyle>
            <a:lvl1pPr marL="361950" indent="-361950"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1pPr>
            <a:lvl2pPr marL="714375" indent="-352425"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2pPr>
            <a:lvl3pPr marL="1076325" indent="-361950"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3pPr>
            <a:lvl4pPr marL="1438275" indent="-361950"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4pPr>
            <a:lvl5pPr marL="1790700" indent="-352425"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5pPr>
            <a:lvl6pPr marL="2836972"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52785"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68598"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84411"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indent="0">
              <a:buNone/>
            </a:pPr>
            <a:r>
              <a:rPr lang="de-DE" sz="1000" dirty="0">
                <a:solidFill>
                  <a:schemeClr val="bg1">
                    <a:lumMod val="50000"/>
                  </a:schemeClr>
                </a:solidFill>
              </a:rPr>
              <a:t>Quelle: Gleißner, W. (2022): Grundlagen des Risikomanagements, 4. Aufl., Vahlen Verlag München, S. 152.</a:t>
            </a:r>
          </a:p>
        </p:txBody>
      </p:sp>
      <p:graphicFrame>
        <p:nvGraphicFramePr>
          <p:cNvPr id="4" name="Tabelle 3">
            <a:extLst>
              <a:ext uri="{FF2B5EF4-FFF2-40B4-BE49-F238E27FC236}">
                <a16:creationId xmlns:a16="http://schemas.microsoft.com/office/drawing/2014/main" id="{935C5AEC-B306-426E-D294-350CC5851A19}"/>
              </a:ext>
            </a:extLst>
          </p:cNvPr>
          <p:cNvGraphicFramePr>
            <a:graphicFrameLocks noGrp="1"/>
          </p:cNvGraphicFramePr>
          <p:nvPr>
            <p:extLst>
              <p:ext uri="{D42A27DB-BD31-4B8C-83A1-F6EECF244321}">
                <p14:modId xmlns:p14="http://schemas.microsoft.com/office/powerpoint/2010/main" val="160123842"/>
              </p:ext>
            </p:extLst>
          </p:nvPr>
        </p:nvGraphicFramePr>
        <p:xfrm>
          <a:off x="451956" y="1152110"/>
          <a:ext cx="8639175" cy="2255520"/>
        </p:xfrm>
        <a:graphic>
          <a:graphicData uri="http://schemas.openxmlformats.org/drawingml/2006/table">
            <a:tbl>
              <a:tblPr/>
              <a:tblGrid>
                <a:gridCol w="1292421">
                  <a:extLst>
                    <a:ext uri="{9D8B030D-6E8A-4147-A177-3AD203B41FA5}">
                      <a16:colId xmlns:a16="http://schemas.microsoft.com/office/drawing/2014/main" val="2454528289"/>
                    </a:ext>
                  </a:extLst>
                </a:gridCol>
                <a:gridCol w="1872973">
                  <a:extLst>
                    <a:ext uri="{9D8B030D-6E8A-4147-A177-3AD203B41FA5}">
                      <a16:colId xmlns:a16="http://schemas.microsoft.com/office/drawing/2014/main" val="757828509"/>
                    </a:ext>
                  </a:extLst>
                </a:gridCol>
                <a:gridCol w="1698462">
                  <a:extLst>
                    <a:ext uri="{9D8B030D-6E8A-4147-A177-3AD203B41FA5}">
                      <a16:colId xmlns:a16="http://schemas.microsoft.com/office/drawing/2014/main" val="269187983"/>
                    </a:ext>
                  </a:extLst>
                </a:gridCol>
                <a:gridCol w="3775319">
                  <a:extLst>
                    <a:ext uri="{9D8B030D-6E8A-4147-A177-3AD203B41FA5}">
                      <a16:colId xmlns:a16="http://schemas.microsoft.com/office/drawing/2014/main" val="661299231"/>
                    </a:ext>
                  </a:extLst>
                </a:gridCol>
              </a:tblGrid>
              <a:tr h="0">
                <a:tc gridSpan="4">
                  <a:txBody>
                    <a:bodyPr/>
                    <a:lstStyle/>
                    <a:p>
                      <a:pPr algn="ctr">
                        <a:lnSpc>
                          <a:spcPts val="955"/>
                        </a:lnSpc>
                        <a:buNone/>
                      </a:pPr>
                      <a:r>
                        <a:rPr lang="de-DE" sz="85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Relevanzskala</a:t>
                      </a:r>
                    </a:p>
                  </a:txBody>
                  <a:tcPr marL="53975" marR="53975" marT="43180" marB="431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CBCB"/>
                    </a:solidFill>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207764309"/>
                  </a:ext>
                </a:extLst>
              </a:tr>
              <a:tr h="0">
                <a:tc>
                  <a:txBody>
                    <a:bodyPr/>
                    <a:lstStyle/>
                    <a:p>
                      <a:pPr algn="ctr">
                        <a:lnSpc>
                          <a:spcPts val="955"/>
                        </a:lnSpc>
                        <a:buNone/>
                      </a:pPr>
                      <a:r>
                        <a:rPr lang="de-DE" sz="85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Relevanzklasse</a:t>
                      </a:r>
                    </a:p>
                  </a:txBody>
                  <a:tcPr marL="53975" marR="53975" marT="43180" marB="431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CBCB"/>
                    </a:solidFill>
                  </a:tcPr>
                </a:tc>
                <a:tc>
                  <a:txBody>
                    <a:bodyPr/>
                    <a:lstStyle/>
                    <a:p>
                      <a:pPr algn="ctr">
                        <a:lnSpc>
                          <a:spcPts val="955"/>
                        </a:lnSpc>
                        <a:buNone/>
                      </a:pPr>
                      <a:r>
                        <a:rPr lang="de-DE" sz="85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Bedeutung</a:t>
                      </a:r>
                    </a:p>
                  </a:txBody>
                  <a:tcPr marL="53975" marR="53975" marT="43180" marB="431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CBCB"/>
                    </a:solidFill>
                  </a:tcPr>
                </a:tc>
                <a:tc>
                  <a:txBody>
                    <a:bodyPr/>
                    <a:lstStyle/>
                    <a:p>
                      <a:pPr algn="ctr">
                        <a:lnSpc>
                          <a:spcPts val="955"/>
                        </a:lnSpc>
                        <a:buNone/>
                      </a:pPr>
                      <a:r>
                        <a:rPr lang="de-DE" sz="85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Geschätzte Wirkung in % auf EBIT</a:t>
                      </a:r>
                    </a:p>
                  </a:txBody>
                  <a:tcPr marL="53975" marR="53975" marT="43180" marB="431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CBCB"/>
                    </a:solidFill>
                  </a:tcPr>
                </a:tc>
                <a:tc>
                  <a:txBody>
                    <a:bodyPr/>
                    <a:lstStyle/>
                    <a:p>
                      <a:pPr algn="ctr">
                        <a:lnSpc>
                          <a:spcPts val="955"/>
                        </a:lnSpc>
                        <a:buNone/>
                      </a:pPr>
                      <a:r>
                        <a:rPr lang="de-DE" sz="85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Erläuterung</a:t>
                      </a:r>
                    </a:p>
                  </a:txBody>
                  <a:tcPr marL="53975" marR="53975" marT="43180" marB="431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BCBCB"/>
                    </a:solidFill>
                  </a:tcPr>
                </a:tc>
                <a:extLst>
                  <a:ext uri="{0D108BD9-81ED-4DB2-BD59-A6C34878D82A}">
                    <a16:rowId xmlns:a16="http://schemas.microsoft.com/office/drawing/2014/main" val="3532995721"/>
                  </a:ext>
                </a:extLst>
              </a:tr>
              <a:tr h="0">
                <a:tc>
                  <a:txBody>
                    <a:bodyPr/>
                    <a:lstStyle/>
                    <a:p>
                      <a:pPr algn="ctr">
                        <a:lnSpc>
                          <a:spcPts val="955"/>
                        </a:lnSpc>
                        <a:buNone/>
                      </a:pPr>
                      <a:r>
                        <a:rPr lang="de-DE" sz="85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p>
                  </a:txBody>
                  <a:tcPr marL="53975" marR="53975" marT="43180" marB="431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ts val="955"/>
                        </a:lnSpc>
                        <a:buNone/>
                      </a:pPr>
                      <a:r>
                        <a:rPr lang="de-DE" sz="85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Unbedeutendes Risiko</a:t>
                      </a:r>
                    </a:p>
                  </a:txBody>
                  <a:tcPr marL="53975" marR="53975" marT="43180" marB="431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ts val="955"/>
                        </a:lnSpc>
                        <a:buNone/>
                      </a:pPr>
                      <a:r>
                        <a:rPr lang="de-DE" sz="85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&lt; 3 %</a:t>
                      </a:r>
                    </a:p>
                  </a:txBody>
                  <a:tcPr marL="53975" marR="53975" marT="43180" marB="431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ts val="955"/>
                        </a:lnSpc>
                        <a:buNone/>
                      </a:pPr>
                      <a:r>
                        <a:rPr lang="de-DE" sz="85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Unbedeutende Risiken, die weder Jahresüberschuss noch Unternehmenswert spürbar beeinflussen.</a:t>
                      </a:r>
                    </a:p>
                  </a:txBody>
                  <a:tcPr marL="53975" marR="53975" marT="43180" marB="431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2195827"/>
                  </a:ext>
                </a:extLst>
              </a:tr>
              <a:tr h="0">
                <a:tc>
                  <a:txBody>
                    <a:bodyPr/>
                    <a:lstStyle/>
                    <a:p>
                      <a:pPr algn="ctr">
                        <a:lnSpc>
                          <a:spcPts val="955"/>
                        </a:lnSpc>
                        <a:buNone/>
                      </a:pPr>
                      <a:r>
                        <a:rPr lang="de-DE" sz="85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p>
                  </a:txBody>
                  <a:tcPr marL="53975" marR="53975" marT="43180" marB="431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ts val="955"/>
                        </a:lnSpc>
                        <a:buNone/>
                      </a:pPr>
                      <a:r>
                        <a:rPr lang="de-DE" sz="85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Mittleres Risiko</a:t>
                      </a:r>
                    </a:p>
                  </a:txBody>
                  <a:tcPr marL="53975" marR="53975" marT="43180" marB="431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ts val="955"/>
                        </a:lnSpc>
                        <a:buNone/>
                      </a:pPr>
                      <a:r>
                        <a:rPr lang="de-DE" sz="85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&lt; 20 %</a:t>
                      </a:r>
                    </a:p>
                  </a:txBody>
                  <a:tcPr marL="53975" marR="53975" marT="43180" marB="431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ts val="955"/>
                        </a:lnSpc>
                        <a:buNone/>
                      </a:pPr>
                      <a:r>
                        <a:rPr lang="de-DE" sz="85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Mittlere Risiken, die eine spürbare Beeinträchtigung des Jahresüberschusses bewirken.</a:t>
                      </a:r>
                    </a:p>
                  </a:txBody>
                  <a:tcPr marL="53975" marR="53975" marT="43180" marB="431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94854291"/>
                  </a:ext>
                </a:extLst>
              </a:tr>
              <a:tr h="0">
                <a:tc>
                  <a:txBody>
                    <a:bodyPr/>
                    <a:lstStyle/>
                    <a:p>
                      <a:pPr algn="ctr">
                        <a:lnSpc>
                          <a:spcPts val="955"/>
                        </a:lnSpc>
                        <a:buNone/>
                      </a:pPr>
                      <a:r>
                        <a:rPr lang="de-DE" sz="85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a:t>
                      </a:r>
                    </a:p>
                  </a:txBody>
                  <a:tcPr marL="53975" marR="53975" marT="43180" marB="431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ts val="955"/>
                        </a:lnSpc>
                        <a:buNone/>
                      </a:pPr>
                      <a:r>
                        <a:rPr lang="de-DE" sz="85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Bedeutendes Risiko</a:t>
                      </a:r>
                    </a:p>
                  </a:txBody>
                  <a:tcPr marL="53975" marR="53975" marT="43180" marB="431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ts val="955"/>
                        </a:lnSpc>
                        <a:buNone/>
                      </a:pPr>
                      <a:r>
                        <a:rPr lang="de-DE" sz="85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&lt; 100 %</a:t>
                      </a:r>
                    </a:p>
                  </a:txBody>
                  <a:tcPr marL="53975" marR="53975" marT="43180" marB="431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ts val="955"/>
                        </a:lnSpc>
                        <a:buNone/>
                      </a:pPr>
                      <a:r>
                        <a:rPr lang="de-DE" sz="85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Bedeutende Risiken, die den Jahresüberschuss stark beeinflussen oder zu einer spürbaren Reduzierung des Unternehmenswertes führen.</a:t>
                      </a:r>
                    </a:p>
                  </a:txBody>
                  <a:tcPr marL="53975" marR="53975" marT="43180" marB="431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73692542"/>
                  </a:ext>
                </a:extLst>
              </a:tr>
              <a:tr h="0">
                <a:tc>
                  <a:txBody>
                    <a:bodyPr/>
                    <a:lstStyle/>
                    <a:p>
                      <a:pPr algn="ctr">
                        <a:lnSpc>
                          <a:spcPts val="955"/>
                        </a:lnSpc>
                        <a:buNone/>
                      </a:pPr>
                      <a:r>
                        <a:rPr lang="de-DE" sz="85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a:t>
                      </a:r>
                    </a:p>
                  </a:txBody>
                  <a:tcPr marL="53975" marR="53975" marT="43180" marB="431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ts val="955"/>
                        </a:lnSpc>
                        <a:buNone/>
                      </a:pPr>
                      <a:r>
                        <a:rPr lang="de-DE" sz="85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Schwerwiegendes </a:t>
                      </a:r>
                    </a:p>
                    <a:p>
                      <a:pPr>
                        <a:lnSpc>
                          <a:spcPts val="955"/>
                        </a:lnSpc>
                        <a:buNone/>
                      </a:pPr>
                      <a:r>
                        <a:rPr lang="de-DE" sz="85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Risiko</a:t>
                      </a:r>
                    </a:p>
                  </a:txBody>
                  <a:tcPr marL="53975" marR="53975" marT="43180" marB="431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ts val="955"/>
                        </a:lnSpc>
                        <a:buNone/>
                      </a:pPr>
                      <a:r>
                        <a:rPr lang="de-DE" sz="85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100 %</a:t>
                      </a:r>
                    </a:p>
                  </a:txBody>
                  <a:tcPr marL="53975" marR="53975" marT="43180" marB="431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ts val="955"/>
                        </a:lnSpc>
                        <a:buNone/>
                      </a:pPr>
                      <a:r>
                        <a:rPr lang="de-DE" sz="85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Schwerwiegende Risiken, die zu einem Jahresfehlbetrag führen und den Unternehmenswert erheblich reduzieren.</a:t>
                      </a:r>
                    </a:p>
                  </a:txBody>
                  <a:tcPr marL="53975" marR="53975" marT="43180" marB="431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25864074"/>
                  </a:ext>
                </a:extLst>
              </a:tr>
              <a:tr h="0">
                <a:tc>
                  <a:txBody>
                    <a:bodyPr/>
                    <a:lstStyle/>
                    <a:p>
                      <a:pPr algn="ctr">
                        <a:lnSpc>
                          <a:spcPts val="955"/>
                        </a:lnSpc>
                        <a:buNone/>
                      </a:pPr>
                      <a:r>
                        <a:rPr lang="de-DE" sz="85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a:t>
                      </a:r>
                    </a:p>
                  </a:txBody>
                  <a:tcPr marL="53975" marR="53975" marT="43180" marB="431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ts val="955"/>
                        </a:lnSpc>
                        <a:buNone/>
                      </a:pPr>
                      <a:r>
                        <a:rPr lang="de-DE" sz="85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Bestandsgefährdendes Risiko</a:t>
                      </a:r>
                    </a:p>
                  </a:txBody>
                  <a:tcPr marL="53975" marR="53975" marT="43180" marB="431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ts val="955"/>
                        </a:lnSpc>
                        <a:buNone/>
                      </a:pPr>
                      <a:r>
                        <a:rPr lang="de-DE" sz="85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&gt; 500 %</a:t>
                      </a:r>
                    </a:p>
                  </a:txBody>
                  <a:tcPr marL="53975" marR="53975" marT="43180" marB="431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ts val="955"/>
                        </a:lnSpc>
                        <a:buNone/>
                      </a:pPr>
                      <a:r>
                        <a:rPr lang="de-DE" sz="85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Bestandsgefährdende Risiken, die mit einer wesentlichen Wahrscheinlichkeit den Fortbestand des Unternehmens gefährden.</a:t>
                      </a:r>
                    </a:p>
                  </a:txBody>
                  <a:tcPr marL="53975" marR="53975" marT="43180" marB="431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06968643"/>
                  </a:ext>
                </a:extLst>
              </a:tr>
            </a:tbl>
          </a:graphicData>
        </a:graphic>
      </p:graphicFrame>
    </p:spTree>
    <p:extLst>
      <p:ext uri="{BB962C8B-B14F-4D97-AF65-F5344CB8AC3E}">
        <p14:creationId xmlns:p14="http://schemas.microsoft.com/office/powerpoint/2010/main" val="1219780398"/>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pPr algn="l"/>
            <a:r>
              <a:rPr lang="de-DE" dirty="0"/>
              <a:t>Notwendigkeit der Risikoquantifizierung</a:t>
            </a:r>
          </a:p>
        </p:txBody>
      </p:sp>
      <p:sp>
        <p:nvSpPr>
          <p:cNvPr id="4" name="Inhaltsplatzhalter 3"/>
          <p:cNvSpPr>
            <a:spLocks noGrp="1"/>
          </p:cNvSpPr>
          <p:nvPr>
            <p:ph idx="1"/>
          </p:nvPr>
        </p:nvSpPr>
        <p:spPr/>
        <p:txBody>
          <a:bodyPr>
            <a:normAutofit fontScale="92500" lnSpcReduction="10000"/>
          </a:bodyPr>
          <a:lstStyle/>
          <a:p>
            <a:pPr marL="0" indent="0">
              <a:buNone/>
            </a:pPr>
            <a:r>
              <a:rPr lang="de-DE" sz="1796" b="1" dirty="0">
                <a:solidFill>
                  <a:schemeClr val="accent5">
                    <a:lumMod val="50000"/>
                  </a:schemeClr>
                </a:solidFill>
              </a:rPr>
              <a:t>Risikoquantifizierung: </a:t>
            </a:r>
            <a:r>
              <a:rPr lang="de-DE" sz="1796" dirty="0">
                <a:solidFill>
                  <a:schemeClr val="accent5">
                    <a:lumMod val="50000"/>
                  </a:schemeClr>
                </a:solidFill>
              </a:rPr>
              <a:t>Beschreibung des stochastischen Konstrukts „Risiko“ (Chance und/oder Gefahr) bzgl. Häufigkeit des Auftretens und unsicherer Auswirkungen (im Zeitverlauf)</a:t>
            </a:r>
          </a:p>
          <a:p>
            <a:pPr marL="0" indent="0">
              <a:buNone/>
            </a:pPr>
            <a:endParaRPr lang="de-DE" sz="1796" b="1" dirty="0">
              <a:solidFill>
                <a:schemeClr val="accent5">
                  <a:lumMod val="50000"/>
                </a:schemeClr>
              </a:solidFill>
            </a:endParaRPr>
          </a:p>
          <a:p>
            <a:pPr marL="0" indent="0">
              <a:buNone/>
            </a:pPr>
            <a:r>
              <a:rPr lang="de-DE" sz="1796" b="1" dirty="0">
                <a:solidFill>
                  <a:schemeClr val="accent5">
                    <a:lumMod val="50000"/>
                  </a:schemeClr>
                </a:solidFill>
              </a:rPr>
              <a:t>Warum muss man Risiken quantifizieren und durch Zahlen ausdrücken?</a:t>
            </a:r>
            <a:endParaRPr lang="de-DE" sz="1796" dirty="0">
              <a:solidFill>
                <a:schemeClr val="accent5">
                  <a:lumMod val="50000"/>
                </a:schemeClr>
              </a:solidFill>
            </a:endParaRPr>
          </a:p>
          <a:p>
            <a:pPr marL="0" indent="0">
              <a:buNone/>
            </a:pPr>
            <a:r>
              <a:rPr lang="de-DE" sz="1796" dirty="0">
                <a:solidFill>
                  <a:schemeClr val="accent5">
                    <a:lumMod val="50000"/>
                  </a:schemeClr>
                </a:solidFill>
              </a:rPr>
              <a:t>Weil man mit Risikoinformationen letztlich Folgerungen für durch Zahlen ausgedrückte Größen ableiten möchte, z. B.</a:t>
            </a:r>
          </a:p>
          <a:p>
            <a:pPr>
              <a:buFont typeface="Wingdings" panose="05000000000000000000" pitchFamily="2" charset="2"/>
              <a:buChar char="§"/>
            </a:pPr>
            <a:r>
              <a:rPr lang="de-DE" sz="1796" b="1" dirty="0">
                <a:solidFill>
                  <a:schemeClr val="accent5">
                    <a:lumMod val="50000"/>
                  </a:schemeClr>
                </a:solidFill>
              </a:rPr>
              <a:t>Insolvenzwahrscheinlichkeit</a:t>
            </a:r>
            <a:r>
              <a:rPr lang="de-DE" sz="1796" dirty="0">
                <a:solidFill>
                  <a:schemeClr val="accent5">
                    <a:lumMod val="50000"/>
                  </a:schemeClr>
                </a:solidFill>
              </a:rPr>
              <a:t> und </a:t>
            </a:r>
            <a:br>
              <a:rPr lang="de-DE" sz="1796" dirty="0">
                <a:solidFill>
                  <a:schemeClr val="accent5">
                    <a:lumMod val="50000"/>
                  </a:schemeClr>
                </a:solidFill>
              </a:rPr>
            </a:br>
            <a:r>
              <a:rPr lang="de-DE" sz="1796" dirty="0">
                <a:solidFill>
                  <a:schemeClr val="accent5">
                    <a:lumMod val="50000"/>
                  </a:schemeClr>
                </a:solidFill>
              </a:rPr>
              <a:t>  risikoadäquate Fremdkapitalzinssätze</a:t>
            </a:r>
          </a:p>
          <a:p>
            <a:pPr lvl="0">
              <a:buFont typeface="Wingdings" panose="05000000000000000000" pitchFamily="2" charset="2"/>
              <a:buChar char="§"/>
            </a:pPr>
            <a:r>
              <a:rPr lang="de-DE" sz="1796" b="1" dirty="0">
                <a:solidFill>
                  <a:schemeClr val="accent5">
                    <a:lumMod val="50000"/>
                  </a:schemeClr>
                </a:solidFill>
              </a:rPr>
              <a:t>Eigenkapitalbedarf und Liquiditätsbedarf</a:t>
            </a:r>
          </a:p>
          <a:p>
            <a:pPr lvl="0">
              <a:buFont typeface="Wingdings" panose="05000000000000000000" pitchFamily="2" charset="2"/>
              <a:buChar char="§"/>
            </a:pPr>
            <a:r>
              <a:rPr lang="de-DE" sz="1796" dirty="0">
                <a:solidFill>
                  <a:schemeClr val="accent5">
                    <a:lumMod val="50000"/>
                  </a:schemeClr>
                </a:solidFill>
              </a:rPr>
              <a:t>Kapitalkosten und Unternehmenswert (oder </a:t>
            </a:r>
            <a:r>
              <a:rPr lang="de-DE" sz="1796" b="1" dirty="0">
                <a:solidFill>
                  <a:schemeClr val="accent5">
                    <a:lumMod val="50000"/>
                  </a:schemeClr>
                </a:solidFill>
              </a:rPr>
              <a:t>Wertbeitrag Projekt</a:t>
            </a:r>
            <a:r>
              <a:rPr lang="de-DE" sz="1796" dirty="0">
                <a:solidFill>
                  <a:schemeClr val="accent5">
                    <a:lumMod val="50000"/>
                  </a:schemeClr>
                </a:solidFill>
              </a:rPr>
              <a:t>)</a:t>
            </a:r>
          </a:p>
          <a:p>
            <a:pPr lvl="0">
              <a:buFont typeface="Wingdings" panose="05000000000000000000" pitchFamily="2" charset="2"/>
              <a:buChar char="§"/>
            </a:pPr>
            <a:r>
              <a:rPr lang="de-DE" sz="1796" dirty="0">
                <a:solidFill>
                  <a:schemeClr val="accent5">
                    <a:lumMod val="50000"/>
                  </a:schemeClr>
                </a:solidFill>
              </a:rPr>
              <a:t>Maximal akzeptable Kosten für Risikobewältigungsmaßnahmen </a:t>
            </a:r>
            <a:br>
              <a:rPr lang="de-DE" sz="1796" dirty="0">
                <a:solidFill>
                  <a:schemeClr val="accent5">
                    <a:lumMod val="50000"/>
                  </a:schemeClr>
                </a:solidFill>
              </a:rPr>
            </a:br>
            <a:r>
              <a:rPr lang="de-DE" sz="1796" dirty="0">
                <a:solidFill>
                  <a:schemeClr val="accent5">
                    <a:lumMod val="50000"/>
                  </a:schemeClr>
                </a:solidFill>
              </a:rPr>
              <a:t>   (z. B. Versicherungsprämien).</a:t>
            </a:r>
          </a:p>
          <a:p>
            <a:endParaRPr lang="de-DE" dirty="0">
              <a:solidFill>
                <a:schemeClr val="accent5">
                  <a:lumMod val="50000"/>
                </a:schemeClr>
              </a:solidFill>
            </a:endParaRPr>
          </a:p>
        </p:txBody>
      </p:sp>
      <p:pic>
        <p:nvPicPr>
          <p:cNvPr id="3074" name="Picture 2" descr="C:\Users\CP.Sekretariat\AppData\Local\Microsoft\Windows\Temporary Internet Files\Content.IE5\K0RLVI1S\pay-1036470_960_72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151914" y="3674180"/>
            <a:ext cx="2228030" cy="1449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86604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765176" y="5021264"/>
            <a:ext cx="2303463"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marL="179388" indent="-179388" defTabSz="939800"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9398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9398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9398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9398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9398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9398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9398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9398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eaLnBrk="1" hangingPunct="1">
              <a:lnSpc>
                <a:spcPct val="90000"/>
              </a:lnSpc>
              <a:spcBef>
                <a:spcPct val="50000"/>
              </a:spcBef>
              <a:buClr>
                <a:srgbClr val="7FABD2"/>
              </a:buClr>
              <a:buSzTx/>
              <a:buFont typeface="Wingdings 2" panose="05020102010507070707" pitchFamily="18" charset="2"/>
              <a:buChar char="¡"/>
            </a:pPr>
            <a:r>
              <a:rPr lang="de-DE" altLang="de-DE" sz="1200" dirty="0">
                <a:solidFill>
                  <a:schemeClr val="tx1"/>
                </a:solidFill>
              </a:rPr>
              <a:t>Geeignet für z. B. Mengen-schwankung des Umsatzes</a:t>
            </a:r>
          </a:p>
          <a:p>
            <a:pPr eaLnBrk="1" hangingPunct="1">
              <a:lnSpc>
                <a:spcPct val="90000"/>
              </a:lnSpc>
              <a:spcBef>
                <a:spcPct val="50000"/>
              </a:spcBef>
              <a:buClr>
                <a:srgbClr val="7FABD2"/>
              </a:buClr>
              <a:buSzTx/>
              <a:buFont typeface="Wingdings 2" panose="05020102010507070707" pitchFamily="18" charset="2"/>
              <a:buChar char="¡"/>
            </a:pPr>
            <a:r>
              <a:rPr lang="de-DE" altLang="de-DE" sz="1200" dirty="0">
                <a:solidFill>
                  <a:schemeClr val="tx1"/>
                </a:solidFill>
              </a:rPr>
              <a:t>Erlaubt einfach Abschätzung über Maximal-, Minimal- und wahrscheinlichsten Wert</a:t>
            </a:r>
          </a:p>
        </p:txBody>
      </p:sp>
      <p:sp>
        <p:nvSpPr>
          <p:cNvPr id="36867" name="Text Box 3"/>
          <p:cNvSpPr txBox="1">
            <a:spLocks noChangeArrowheads="1"/>
          </p:cNvSpPr>
          <p:nvPr/>
        </p:nvSpPr>
        <p:spPr bwMode="auto">
          <a:xfrm>
            <a:off x="1089025" y="4651376"/>
            <a:ext cx="2033588" cy="269875"/>
          </a:xfrm>
          <a:prstGeom prst="rect">
            <a:avLst/>
          </a:prstGeom>
          <a:solidFill>
            <a:srgbClr val="B2B2B2"/>
          </a:solidFill>
          <a:ln w="9525" algn="ctr">
            <a:solidFill>
              <a:schemeClr val="tx1"/>
            </a:solidFill>
            <a:miter lim="800000"/>
            <a:headEnd/>
            <a:tailEnd/>
          </a:ln>
        </p:spPr>
        <p:txBody>
          <a:bodyPr tIns="91440" bIns="91440" anchor="ctr"/>
          <a:lstStyle>
            <a:lvl1pPr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a:spcBef>
                <a:spcPct val="50000"/>
              </a:spcBef>
              <a:buClrTx/>
              <a:buSzTx/>
              <a:buFontTx/>
              <a:buNone/>
            </a:pPr>
            <a:r>
              <a:rPr lang="de-DE" altLang="de-DE" sz="1200" dirty="0"/>
              <a:t>Dreiecksverteilung</a:t>
            </a:r>
          </a:p>
        </p:txBody>
      </p:sp>
      <p:sp>
        <p:nvSpPr>
          <p:cNvPr id="36868" name="Rectangle 4"/>
          <p:cNvSpPr>
            <a:spLocks noChangeArrowheads="1"/>
          </p:cNvSpPr>
          <p:nvPr/>
        </p:nvSpPr>
        <p:spPr bwMode="auto">
          <a:xfrm>
            <a:off x="762001" y="4651376"/>
            <a:ext cx="269875" cy="269875"/>
          </a:xfrm>
          <a:prstGeom prst="rect">
            <a:avLst/>
          </a:prstGeom>
          <a:solidFill>
            <a:srgbClr val="B2B2B2"/>
          </a:solidFill>
          <a:ln w="9525">
            <a:solidFill>
              <a:schemeClr val="tx1"/>
            </a:solidFill>
            <a:miter lim="800000"/>
            <a:headEnd/>
            <a:tailEnd/>
          </a:ln>
        </p:spPr>
        <p:txBody>
          <a:bodyPr wrap="none" lIns="81162" tIns="42204" rIns="81162" bIns="42204" anchor="ctr"/>
          <a:lstStyle>
            <a:lvl1pPr defTabSz="823913"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823913"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823913"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823913"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823913"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8239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8239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8239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8239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GB" altLang="de-DE" sz="1200" dirty="0">
                <a:ea typeface="MS PGothic" panose="020B0600070205080204" pitchFamily="34" charset="-128"/>
              </a:rPr>
              <a:t>a)</a:t>
            </a:r>
          </a:p>
        </p:txBody>
      </p:sp>
      <p:grpSp>
        <p:nvGrpSpPr>
          <p:cNvPr id="36869" name="Group 6"/>
          <p:cNvGrpSpPr>
            <a:grpSpLocks/>
          </p:cNvGrpSpPr>
          <p:nvPr/>
        </p:nvGrpSpPr>
        <p:grpSpPr bwMode="auto">
          <a:xfrm>
            <a:off x="492125" y="3028950"/>
            <a:ext cx="2730500" cy="1608138"/>
            <a:chOff x="4092" y="1977"/>
            <a:chExt cx="1719" cy="1013"/>
          </a:xfrm>
        </p:grpSpPr>
        <p:sp>
          <p:nvSpPr>
            <p:cNvPr id="36909" name="AutoShape 7"/>
            <p:cNvSpPr>
              <a:spLocks noChangeAspect="1" noChangeArrowheads="1" noTextEdit="1"/>
            </p:cNvSpPr>
            <p:nvPr/>
          </p:nvSpPr>
          <p:spPr bwMode="auto">
            <a:xfrm>
              <a:off x="4092" y="1977"/>
              <a:ext cx="1719" cy="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dirty="0"/>
            </a:p>
          </p:txBody>
        </p:sp>
        <p:sp>
          <p:nvSpPr>
            <p:cNvPr id="36910" name="Line 8"/>
            <p:cNvSpPr>
              <a:spLocks noChangeShapeType="1"/>
            </p:cNvSpPr>
            <p:nvPr/>
          </p:nvSpPr>
          <p:spPr bwMode="auto">
            <a:xfrm>
              <a:off x="4439" y="2829"/>
              <a:ext cx="1" cy="4"/>
            </a:xfrm>
            <a:prstGeom prst="line">
              <a:avLst/>
            </a:prstGeom>
            <a:noFill/>
            <a:ln w="4763">
              <a:solidFill>
                <a:srgbClr val="008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36911" name="Line 9"/>
            <p:cNvSpPr>
              <a:spLocks noChangeShapeType="1"/>
            </p:cNvSpPr>
            <p:nvPr/>
          </p:nvSpPr>
          <p:spPr bwMode="auto">
            <a:xfrm>
              <a:off x="4580" y="2829"/>
              <a:ext cx="1" cy="4"/>
            </a:xfrm>
            <a:prstGeom prst="line">
              <a:avLst/>
            </a:prstGeom>
            <a:noFill/>
            <a:ln w="4763">
              <a:solidFill>
                <a:srgbClr val="008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36912" name="Line 10"/>
            <p:cNvSpPr>
              <a:spLocks noChangeShapeType="1"/>
            </p:cNvSpPr>
            <p:nvPr/>
          </p:nvSpPr>
          <p:spPr bwMode="auto">
            <a:xfrm>
              <a:off x="4725" y="2829"/>
              <a:ext cx="1" cy="4"/>
            </a:xfrm>
            <a:prstGeom prst="line">
              <a:avLst/>
            </a:prstGeom>
            <a:noFill/>
            <a:ln w="4763">
              <a:solidFill>
                <a:srgbClr val="008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36913" name="Line 11"/>
            <p:cNvSpPr>
              <a:spLocks noChangeShapeType="1"/>
            </p:cNvSpPr>
            <p:nvPr/>
          </p:nvSpPr>
          <p:spPr bwMode="auto">
            <a:xfrm>
              <a:off x="4865" y="2829"/>
              <a:ext cx="1" cy="4"/>
            </a:xfrm>
            <a:prstGeom prst="line">
              <a:avLst/>
            </a:prstGeom>
            <a:noFill/>
            <a:ln w="4763">
              <a:solidFill>
                <a:srgbClr val="008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36914" name="Line 12"/>
            <p:cNvSpPr>
              <a:spLocks noChangeShapeType="1"/>
            </p:cNvSpPr>
            <p:nvPr/>
          </p:nvSpPr>
          <p:spPr bwMode="auto">
            <a:xfrm>
              <a:off x="5010" y="2829"/>
              <a:ext cx="1" cy="4"/>
            </a:xfrm>
            <a:prstGeom prst="line">
              <a:avLst/>
            </a:prstGeom>
            <a:noFill/>
            <a:ln w="4763">
              <a:solidFill>
                <a:srgbClr val="008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36915" name="Line 13"/>
            <p:cNvSpPr>
              <a:spLocks noChangeShapeType="1"/>
            </p:cNvSpPr>
            <p:nvPr/>
          </p:nvSpPr>
          <p:spPr bwMode="auto">
            <a:xfrm>
              <a:off x="5151" y="2829"/>
              <a:ext cx="1" cy="4"/>
            </a:xfrm>
            <a:prstGeom prst="line">
              <a:avLst/>
            </a:prstGeom>
            <a:noFill/>
            <a:ln w="4763">
              <a:solidFill>
                <a:srgbClr val="008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36916" name="Line 14"/>
            <p:cNvSpPr>
              <a:spLocks noChangeShapeType="1"/>
            </p:cNvSpPr>
            <p:nvPr/>
          </p:nvSpPr>
          <p:spPr bwMode="auto">
            <a:xfrm>
              <a:off x="5296" y="2829"/>
              <a:ext cx="1" cy="4"/>
            </a:xfrm>
            <a:prstGeom prst="line">
              <a:avLst/>
            </a:prstGeom>
            <a:noFill/>
            <a:ln w="4763">
              <a:solidFill>
                <a:srgbClr val="008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36917" name="Line 15"/>
            <p:cNvSpPr>
              <a:spLocks noChangeShapeType="1"/>
            </p:cNvSpPr>
            <p:nvPr/>
          </p:nvSpPr>
          <p:spPr bwMode="auto">
            <a:xfrm>
              <a:off x="5436" y="2829"/>
              <a:ext cx="1" cy="4"/>
            </a:xfrm>
            <a:prstGeom prst="line">
              <a:avLst/>
            </a:prstGeom>
            <a:noFill/>
            <a:ln w="4763">
              <a:solidFill>
                <a:srgbClr val="008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36918" name="Line 16"/>
            <p:cNvSpPr>
              <a:spLocks noChangeShapeType="1"/>
            </p:cNvSpPr>
            <p:nvPr/>
          </p:nvSpPr>
          <p:spPr bwMode="auto">
            <a:xfrm>
              <a:off x="4439" y="2829"/>
              <a:ext cx="1" cy="10"/>
            </a:xfrm>
            <a:prstGeom prst="line">
              <a:avLst/>
            </a:prstGeom>
            <a:noFill/>
            <a:ln w="4763">
              <a:solidFill>
                <a:srgbClr val="008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36919" name="Line 17"/>
            <p:cNvSpPr>
              <a:spLocks noChangeShapeType="1"/>
            </p:cNvSpPr>
            <p:nvPr/>
          </p:nvSpPr>
          <p:spPr bwMode="auto">
            <a:xfrm>
              <a:off x="4725" y="2829"/>
              <a:ext cx="1" cy="10"/>
            </a:xfrm>
            <a:prstGeom prst="line">
              <a:avLst/>
            </a:prstGeom>
            <a:noFill/>
            <a:ln w="4763">
              <a:solidFill>
                <a:srgbClr val="008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36920" name="Line 18"/>
            <p:cNvSpPr>
              <a:spLocks noChangeShapeType="1"/>
            </p:cNvSpPr>
            <p:nvPr/>
          </p:nvSpPr>
          <p:spPr bwMode="auto">
            <a:xfrm>
              <a:off x="5010" y="2829"/>
              <a:ext cx="1" cy="10"/>
            </a:xfrm>
            <a:prstGeom prst="line">
              <a:avLst/>
            </a:prstGeom>
            <a:noFill/>
            <a:ln w="4763">
              <a:solidFill>
                <a:srgbClr val="008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36921" name="Line 19"/>
            <p:cNvSpPr>
              <a:spLocks noChangeShapeType="1"/>
            </p:cNvSpPr>
            <p:nvPr/>
          </p:nvSpPr>
          <p:spPr bwMode="auto">
            <a:xfrm>
              <a:off x="5296" y="2829"/>
              <a:ext cx="1" cy="10"/>
            </a:xfrm>
            <a:prstGeom prst="line">
              <a:avLst/>
            </a:prstGeom>
            <a:noFill/>
            <a:ln w="4763">
              <a:solidFill>
                <a:srgbClr val="008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36922" name="Line 20"/>
            <p:cNvSpPr>
              <a:spLocks noChangeShapeType="1"/>
            </p:cNvSpPr>
            <p:nvPr/>
          </p:nvSpPr>
          <p:spPr bwMode="auto">
            <a:xfrm>
              <a:off x="5581" y="2829"/>
              <a:ext cx="1" cy="10"/>
            </a:xfrm>
            <a:prstGeom prst="line">
              <a:avLst/>
            </a:prstGeom>
            <a:noFill/>
            <a:ln w="4763">
              <a:solidFill>
                <a:srgbClr val="008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36923" name="Freeform 21"/>
            <p:cNvSpPr>
              <a:spLocks/>
            </p:cNvSpPr>
            <p:nvPr/>
          </p:nvSpPr>
          <p:spPr bwMode="auto">
            <a:xfrm>
              <a:off x="4439" y="2136"/>
              <a:ext cx="1142" cy="688"/>
            </a:xfrm>
            <a:custGeom>
              <a:avLst/>
              <a:gdLst>
                <a:gd name="T0" fmla="*/ 263 w 1002"/>
                <a:gd name="T1" fmla="*/ 192955 h 518"/>
                <a:gd name="T2" fmla="*/ 519 w 1002"/>
                <a:gd name="T3" fmla="*/ 182602 h 518"/>
                <a:gd name="T4" fmla="*/ 772 w 1002"/>
                <a:gd name="T5" fmla="*/ 173464 h 518"/>
                <a:gd name="T6" fmla="*/ 1049 w 1002"/>
                <a:gd name="T7" fmla="*/ 163161 h 518"/>
                <a:gd name="T8" fmla="*/ 1303 w 1002"/>
                <a:gd name="T9" fmla="*/ 152720 h 518"/>
                <a:gd name="T10" fmla="*/ 1568 w 1002"/>
                <a:gd name="T11" fmla="*/ 142064 h 518"/>
                <a:gd name="T12" fmla="*/ 1825 w 1002"/>
                <a:gd name="T13" fmla="*/ 131966 h 518"/>
                <a:gd name="T14" fmla="*/ 2090 w 1002"/>
                <a:gd name="T15" fmla="*/ 122845 h 518"/>
                <a:gd name="T16" fmla="*/ 2331 w 1002"/>
                <a:gd name="T17" fmla="*/ 112330 h 518"/>
                <a:gd name="T18" fmla="*/ 2600 w 1002"/>
                <a:gd name="T19" fmla="*/ 101823 h 518"/>
                <a:gd name="T20" fmla="*/ 2860 w 1002"/>
                <a:gd name="T21" fmla="*/ 91448 h 518"/>
                <a:gd name="T22" fmla="*/ 3125 w 1002"/>
                <a:gd name="T23" fmla="*/ 82353 h 518"/>
                <a:gd name="T24" fmla="*/ 3377 w 1002"/>
                <a:gd name="T25" fmla="*/ 71723 h 518"/>
                <a:gd name="T26" fmla="*/ 3646 w 1002"/>
                <a:gd name="T27" fmla="*/ 61446 h 518"/>
                <a:gd name="T28" fmla="*/ 3917 w 1002"/>
                <a:gd name="T29" fmla="*/ 50840 h 518"/>
                <a:gd name="T30" fmla="*/ 4155 w 1002"/>
                <a:gd name="T31" fmla="*/ 41750 h 518"/>
                <a:gd name="T32" fmla="*/ 4429 w 1002"/>
                <a:gd name="T33" fmla="*/ 31434 h 518"/>
                <a:gd name="T34" fmla="*/ 4695 w 1002"/>
                <a:gd name="T35" fmla="*/ 21195 h 518"/>
                <a:gd name="T36" fmla="*/ 4925 w 1002"/>
                <a:gd name="T37" fmla="*/ 10572 h 518"/>
                <a:gd name="T38" fmla="*/ 5217 w 1002"/>
                <a:gd name="T39" fmla="*/ 0 h 518"/>
                <a:gd name="T40" fmla="*/ 5480 w 1002"/>
                <a:gd name="T41" fmla="*/ 5993 h 518"/>
                <a:gd name="T42" fmla="*/ 5742 w 1002"/>
                <a:gd name="T43" fmla="*/ 10572 h 518"/>
                <a:gd name="T44" fmla="*/ 5990 w 1002"/>
                <a:gd name="T45" fmla="*/ 16233 h 518"/>
                <a:gd name="T46" fmla="*/ 6256 w 1002"/>
                <a:gd name="T47" fmla="*/ 21195 h 518"/>
                <a:gd name="T48" fmla="*/ 6510 w 1002"/>
                <a:gd name="T49" fmla="*/ 25708 h 518"/>
                <a:gd name="T50" fmla="*/ 6777 w 1002"/>
                <a:gd name="T51" fmla="*/ 31434 h 518"/>
                <a:gd name="T52" fmla="*/ 7023 w 1002"/>
                <a:gd name="T53" fmla="*/ 36298 h 518"/>
                <a:gd name="T54" fmla="*/ 7291 w 1002"/>
                <a:gd name="T55" fmla="*/ 40243 h 518"/>
                <a:gd name="T56" fmla="*/ 7551 w 1002"/>
                <a:gd name="T57" fmla="*/ 46320 h 518"/>
                <a:gd name="T58" fmla="*/ 7817 w 1002"/>
                <a:gd name="T59" fmla="*/ 50840 h 518"/>
                <a:gd name="T60" fmla="*/ 8066 w 1002"/>
                <a:gd name="T61" fmla="*/ 55452 h 518"/>
                <a:gd name="T62" fmla="*/ 8346 w 1002"/>
                <a:gd name="T63" fmla="*/ 61446 h 518"/>
                <a:gd name="T64" fmla="*/ 8593 w 1002"/>
                <a:gd name="T65" fmla="*/ 65959 h 518"/>
                <a:gd name="T66" fmla="*/ 8844 w 1002"/>
                <a:gd name="T67" fmla="*/ 70122 h 518"/>
                <a:gd name="T68" fmla="*/ 9113 w 1002"/>
                <a:gd name="T69" fmla="*/ 76582 h 518"/>
                <a:gd name="T70" fmla="*/ 9379 w 1002"/>
                <a:gd name="T71" fmla="*/ 81116 h 518"/>
                <a:gd name="T72" fmla="*/ 9633 w 1002"/>
                <a:gd name="T73" fmla="*/ 85162 h 518"/>
                <a:gd name="T74" fmla="*/ 9900 w 1002"/>
                <a:gd name="T75" fmla="*/ 91448 h 518"/>
                <a:gd name="T76" fmla="*/ 10169 w 1002"/>
                <a:gd name="T77" fmla="*/ 95753 h 518"/>
                <a:gd name="T78" fmla="*/ 10397 w 1002"/>
                <a:gd name="T79" fmla="*/ 100424 h 518"/>
                <a:gd name="T80" fmla="*/ 10684 w 1002"/>
                <a:gd name="T81" fmla="*/ 106259 h 518"/>
                <a:gd name="T82" fmla="*/ 10933 w 1002"/>
                <a:gd name="T83" fmla="*/ 110957 h 518"/>
                <a:gd name="T84" fmla="*/ 11178 w 1002"/>
                <a:gd name="T85" fmla="*/ 116612 h 518"/>
                <a:gd name="T86" fmla="*/ 11446 w 1002"/>
                <a:gd name="T87" fmla="*/ 121460 h 518"/>
                <a:gd name="T88" fmla="*/ 11729 w 1002"/>
                <a:gd name="T89" fmla="*/ 125411 h 518"/>
                <a:gd name="T90" fmla="*/ 11965 w 1002"/>
                <a:gd name="T91" fmla="*/ 131966 h 518"/>
                <a:gd name="T92" fmla="*/ 12236 w 1002"/>
                <a:gd name="T93" fmla="*/ 136618 h 518"/>
                <a:gd name="T94" fmla="*/ 12513 w 1002"/>
                <a:gd name="T95" fmla="*/ 140659 h 518"/>
                <a:gd name="T96" fmla="*/ 12764 w 1002"/>
                <a:gd name="T97" fmla="*/ 146770 h 518"/>
                <a:gd name="T98" fmla="*/ 13033 w 1002"/>
                <a:gd name="T99" fmla="*/ 151211 h 518"/>
                <a:gd name="T100" fmla="*/ 13283 w 1002"/>
                <a:gd name="T101" fmla="*/ 155839 h 518"/>
                <a:gd name="T102" fmla="*/ 13544 w 1002"/>
                <a:gd name="T103" fmla="*/ 161790 h 518"/>
                <a:gd name="T104" fmla="*/ 13815 w 1002"/>
                <a:gd name="T105" fmla="*/ 166333 h 518"/>
                <a:gd name="T106" fmla="*/ 14076 w 1002"/>
                <a:gd name="T107" fmla="*/ 170539 h 518"/>
                <a:gd name="T108" fmla="*/ 14325 w 1002"/>
                <a:gd name="T109" fmla="*/ 176876 h 518"/>
                <a:gd name="T110" fmla="*/ 14604 w 1002"/>
                <a:gd name="T111" fmla="*/ 180913 h 518"/>
                <a:gd name="T112" fmla="*/ 14854 w 1002"/>
                <a:gd name="T113" fmla="*/ 185514 h 518"/>
                <a:gd name="T114" fmla="*/ 15090 w 1002"/>
                <a:gd name="T115" fmla="*/ 191983 h 518"/>
                <a:gd name="T116" fmla="*/ 15370 w 1002"/>
                <a:gd name="T117" fmla="*/ 196230 h 518"/>
                <a:gd name="T118" fmla="*/ 15622 w 1002"/>
                <a:gd name="T119" fmla="*/ 200836 h 5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02"/>
                <a:gd name="T181" fmla="*/ 0 h 518"/>
                <a:gd name="T182" fmla="*/ 1002 w 1002"/>
                <a:gd name="T183" fmla="*/ 518 h 51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02" h="518">
                  <a:moveTo>
                    <a:pt x="3" y="518"/>
                  </a:moveTo>
                  <a:lnTo>
                    <a:pt x="7" y="514"/>
                  </a:lnTo>
                  <a:lnTo>
                    <a:pt x="10" y="510"/>
                  </a:lnTo>
                  <a:lnTo>
                    <a:pt x="13" y="502"/>
                  </a:lnTo>
                  <a:lnTo>
                    <a:pt x="17" y="498"/>
                  </a:lnTo>
                  <a:lnTo>
                    <a:pt x="20" y="495"/>
                  </a:lnTo>
                  <a:lnTo>
                    <a:pt x="23" y="487"/>
                  </a:lnTo>
                  <a:lnTo>
                    <a:pt x="27" y="483"/>
                  </a:lnTo>
                  <a:lnTo>
                    <a:pt x="30" y="479"/>
                  </a:lnTo>
                  <a:lnTo>
                    <a:pt x="33" y="471"/>
                  </a:lnTo>
                  <a:lnTo>
                    <a:pt x="37" y="467"/>
                  </a:lnTo>
                  <a:lnTo>
                    <a:pt x="40" y="464"/>
                  </a:lnTo>
                  <a:lnTo>
                    <a:pt x="43" y="456"/>
                  </a:lnTo>
                  <a:lnTo>
                    <a:pt x="47" y="452"/>
                  </a:lnTo>
                  <a:lnTo>
                    <a:pt x="50" y="448"/>
                  </a:lnTo>
                  <a:lnTo>
                    <a:pt x="54" y="440"/>
                  </a:lnTo>
                  <a:lnTo>
                    <a:pt x="57" y="437"/>
                  </a:lnTo>
                  <a:lnTo>
                    <a:pt x="60" y="429"/>
                  </a:lnTo>
                  <a:lnTo>
                    <a:pt x="64" y="425"/>
                  </a:lnTo>
                  <a:lnTo>
                    <a:pt x="67" y="421"/>
                  </a:lnTo>
                  <a:lnTo>
                    <a:pt x="70" y="413"/>
                  </a:lnTo>
                  <a:lnTo>
                    <a:pt x="74" y="409"/>
                  </a:lnTo>
                  <a:lnTo>
                    <a:pt x="77" y="406"/>
                  </a:lnTo>
                  <a:lnTo>
                    <a:pt x="80" y="398"/>
                  </a:lnTo>
                  <a:lnTo>
                    <a:pt x="84" y="394"/>
                  </a:lnTo>
                  <a:lnTo>
                    <a:pt x="87" y="390"/>
                  </a:lnTo>
                  <a:lnTo>
                    <a:pt x="90" y="382"/>
                  </a:lnTo>
                  <a:lnTo>
                    <a:pt x="94" y="379"/>
                  </a:lnTo>
                  <a:lnTo>
                    <a:pt x="97" y="375"/>
                  </a:lnTo>
                  <a:lnTo>
                    <a:pt x="100" y="367"/>
                  </a:lnTo>
                  <a:lnTo>
                    <a:pt x="104" y="363"/>
                  </a:lnTo>
                  <a:lnTo>
                    <a:pt x="107" y="359"/>
                  </a:lnTo>
                  <a:lnTo>
                    <a:pt x="110" y="352"/>
                  </a:lnTo>
                  <a:lnTo>
                    <a:pt x="114" y="348"/>
                  </a:lnTo>
                  <a:lnTo>
                    <a:pt x="117" y="340"/>
                  </a:lnTo>
                  <a:lnTo>
                    <a:pt x="120" y="336"/>
                  </a:lnTo>
                  <a:lnTo>
                    <a:pt x="124" y="332"/>
                  </a:lnTo>
                  <a:lnTo>
                    <a:pt x="127" y="324"/>
                  </a:lnTo>
                  <a:lnTo>
                    <a:pt x="130" y="321"/>
                  </a:lnTo>
                  <a:lnTo>
                    <a:pt x="134" y="317"/>
                  </a:lnTo>
                  <a:lnTo>
                    <a:pt x="137" y="309"/>
                  </a:lnTo>
                  <a:lnTo>
                    <a:pt x="140" y="305"/>
                  </a:lnTo>
                  <a:lnTo>
                    <a:pt x="144" y="301"/>
                  </a:lnTo>
                  <a:lnTo>
                    <a:pt x="147" y="294"/>
                  </a:lnTo>
                  <a:lnTo>
                    <a:pt x="150" y="290"/>
                  </a:lnTo>
                  <a:lnTo>
                    <a:pt x="154" y="286"/>
                  </a:lnTo>
                  <a:lnTo>
                    <a:pt x="157" y="278"/>
                  </a:lnTo>
                  <a:lnTo>
                    <a:pt x="160" y="274"/>
                  </a:lnTo>
                  <a:lnTo>
                    <a:pt x="164" y="270"/>
                  </a:lnTo>
                  <a:lnTo>
                    <a:pt x="167" y="263"/>
                  </a:lnTo>
                  <a:lnTo>
                    <a:pt x="170" y="259"/>
                  </a:lnTo>
                  <a:lnTo>
                    <a:pt x="174" y="251"/>
                  </a:lnTo>
                  <a:lnTo>
                    <a:pt x="177" y="247"/>
                  </a:lnTo>
                  <a:lnTo>
                    <a:pt x="180" y="243"/>
                  </a:lnTo>
                  <a:lnTo>
                    <a:pt x="184" y="236"/>
                  </a:lnTo>
                  <a:lnTo>
                    <a:pt x="187" y="232"/>
                  </a:lnTo>
                  <a:lnTo>
                    <a:pt x="191" y="228"/>
                  </a:lnTo>
                  <a:lnTo>
                    <a:pt x="194" y="220"/>
                  </a:lnTo>
                  <a:lnTo>
                    <a:pt x="197" y="216"/>
                  </a:lnTo>
                  <a:lnTo>
                    <a:pt x="201" y="212"/>
                  </a:lnTo>
                  <a:lnTo>
                    <a:pt x="204" y="205"/>
                  </a:lnTo>
                  <a:lnTo>
                    <a:pt x="207" y="201"/>
                  </a:lnTo>
                  <a:lnTo>
                    <a:pt x="211" y="197"/>
                  </a:lnTo>
                  <a:lnTo>
                    <a:pt x="214" y="189"/>
                  </a:lnTo>
                  <a:lnTo>
                    <a:pt x="217" y="185"/>
                  </a:lnTo>
                  <a:lnTo>
                    <a:pt x="221" y="181"/>
                  </a:lnTo>
                  <a:lnTo>
                    <a:pt x="224" y="174"/>
                  </a:lnTo>
                  <a:lnTo>
                    <a:pt x="227" y="170"/>
                  </a:lnTo>
                  <a:lnTo>
                    <a:pt x="231" y="162"/>
                  </a:lnTo>
                  <a:lnTo>
                    <a:pt x="234" y="158"/>
                  </a:lnTo>
                  <a:lnTo>
                    <a:pt x="237" y="154"/>
                  </a:lnTo>
                  <a:lnTo>
                    <a:pt x="241" y="147"/>
                  </a:lnTo>
                  <a:lnTo>
                    <a:pt x="244" y="143"/>
                  </a:lnTo>
                  <a:lnTo>
                    <a:pt x="247" y="139"/>
                  </a:lnTo>
                  <a:lnTo>
                    <a:pt x="251" y="131"/>
                  </a:lnTo>
                  <a:lnTo>
                    <a:pt x="254" y="127"/>
                  </a:lnTo>
                  <a:lnTo>
                    <a:pt x="257" y="123"/>
                  </a:lnTo>
                  <a:lnTo>
                    <a:pt x="261" y="116"/>
                  </a:lnTo>
                  <a:lnTo>
                    <a:pt x="264" y="112"/>
                  </a:lnTo>
                  <a:lnTo>
                    <a:pt x="267" y="108"/>
                  </a:lnTo>
                  <a:lnTo>
                    <a:pt x="271" y="100"/>
                  </a:lnTo>
                  <a:lnTo>
                    <a:pt x="274" y="96"/>
                  </a:lnTo>
                  <a:lnTo>
                    <a:pt x="277" y="93"/>
                  </a:lnTo>
                  <a:lnTo>
                    <a:pt x="281" y="85"/>
                  </a:lnTo>
                  <a:lnTo>
                    <a:pt x="284" y="81"/>
                  </a:lnTo>
                  <a:lnTo>
                    <a:pt x="287" y="73"/>
                  </a:lnTo>
                  <a:lnTo>
                    <a:pt x="291" y="69"/>
                  </a:lnTo>
                  <a:lnTo>
                    <a:pt x="294" y="66"/>
                  </a:lnTo>
                  <a:lnTo>
                    <a:pt x="297" y="58"/>
                  </a:lnTo>
                  <a:lnTo>
                    <a:pt x="301" y="54"/>
                  </a:lnTo>
                  <a:lnTo>
                    <a:pt x="304" y="50"/>
                  </a:lnTo>
                  <a:lnTo>
                    <a:pt x="307" y="42"/>
                  </a:lnTo>
                  <a:lnTo>
                    <a:pt x="311" y="38"/>
                  </a:lnTo>
                  <a:lnTo>
                    <a:pt x="314" y="35"/>
                  </a:lnTo>
                  <a:lnTo>
                    <a:pt x="317" y="27"/>
                  </a:lnTo>
                  <a:lnTo>
                    <a:pt x="321" y="23"/>
                  </a:lnTo>
                  <a:lnTo>
                    <a:pt x="324" y="19"/>
                  </a:lnTo>
                  <a:lnTo>
                    <a:pt x="328" y="11"/>
                  </a:lnTo>
                  <a:lnTo>
                    <a:pt x="331" y="8"/>
                  </a:lnTo>
                  <a:lnTo>
                    <a:pt x="334" y="0"/>
                  </a:lnTo>
                  <a:lnTo>
                    <a:pt x="338" y="4"/>
                  </a:lnTo>
                  <a:lnTo>
                    <a:pt x="341" y="8"/>
                  </a:lnTo>
                  <a:lnTo>
                    <a:pt x="344" y="11"/>
                  </a:lnTo>
                  <a:lnTo>
                    <a:pt x="348" y="11"/>
                  </a:lnTo>
                  <a:lnTo>
                    <a:pt x="351" y="15"/>
                  </a:lnTo>
                  <a:lnTo>
                    <a:pt x="354" y="19"/>
                  </a:lnTo>
                  <a:lnTo>
                    <a:pt x="358" y="19"/>
                  </a:lnTo>
                  <a:lnTo>
                    <a:pt x="361" y="23"/>
                  </a:lnTo>
                  <a:lnTo>
                    <a:pt x="364" y="27"/>
                  </a:lnTo>
                  <a:lnTo>
                    <a:pt x="368" y="27"/>
                  </a:lnTo>
                  <a:lnTo>
                    <a:pt x="371" y="31"/>
                  </a:lnTo>
                  <a:lnTo>
                    <a:pt x="374" y="35"/>
                  </a:lnTo>
                  <a:lnTo>
                    <a:pt x="378" y="35"/>
                  </a:lnTo>
                  <a:lnTo>
                    <a:pt x="381" y="38"/>
                  </a:lnTo>
                  <a:lnTo>
                    <a:pt x="384" y="42"/>
                  </a:lnTo>
                  <a:lnTo>
                    <a:pt x="388" y="42"/>
                  </a:lnTo>
                  <a:lnTo>
                    <a:pt x="391" y="46"/>
                  </a:lnTo>
                  <a:lnTo>
                    <a:pt x="394" y="50"/>
                  </a:lnTo>
                  <a:lnTo>
                    <a:pt x="398" y="50"/>
                  </a:lnTo>
                  <a:lnTo>
                    <a:pt x="401" y="54"/>
                  </a:lnTo>
                  <a:lnTo>
                    <a:pt x="404" y="58"/>
                  </a:lnTo>
                  <a:lnTo>
                    <a:pt x="408" y="58"/>
                  </a:lnTo>
                  <a:lnTo>
                    <a:pt x="411" y="62"/>
                  </a:lnTo>
                  <a:lnTo>
                    <a:pt x="414" y="66"/>
                  </a:lnTo>
                  <a:lnTo>
                    <a:pt x="418" y="66"/>
                  </a:lnTo>
                  <a:lnTo>
                    <a:pt x="421" y="69"/>
                  </a:lnTo>
                  <a:lnTo>
                    <a:pt x="424" y="73"/>
                  </a:lnTo>
                  <a:lnTo>
                    <a:pt x="428" y="73"/>
                  </a:lnTo>
                  <a:lnTo>
                    <a:pt x="431" y="77"/>
                  </a:lnTo>
                  <a:lnTo>
                    <a:pt x="434" y="81"/>
                  </a:lnTo>
                  <a:lnTo>
                    <a:pt x="438" y="81"/>
                  </a:lnTo>
                  <a:lnTo>
                    <a:pt x="441" y="85"/>
                  </a:lnTo>
                  <a:lnTo>
                    <a:pt x="444" y="89"/>
                  </a:lnTo>
                  <a:lnTo>
                    <a:pt x="448" y="89"/>
                  </a:lnTo>
                  <a:lnTo>
                    <a:pt x="451" y="93"/>
                  </a:lnTo>
                  <a:lnTo>
                    <a:pt x="454" y="96"/>
                  </a:lnTo>
                  <a:lnTo>
                    <a:pt x="458" y="96"/>
                  </a:lnTo>
                  <a:lnTo>
                    <a:pt x="461" y="100"/>
                  </a:lnTo>
                  <a:lnTo>
                    <a:pt x="465" y="104"/>
                  </a:lnTo>
                  <a:lnTo>
                    <a:pt x="468" y="104"/>
                  </a:lnTo>
                  <a:lnTo>
                    <a:pt x="471" y="108"/>
                  </a:lnTo>
                  <a:lnTo>
                    <a:pt x="475" y="112"/>
                  </a:lnTo>
                  <a:lnTo>
                    <a:pt x="478" y="112"/>
                  </a:lnTo>
                  <a:lnTo>
                    <a:pt x="481" y="116"/>
                  </a:lnTo>
                  <a:lnTo>
                    <a:pt x="485" y="120"/>
                  </a:lnTo>
                  <a:lnTo>
                    <a:pt x="488" y="120"/>
                  </a:lnTo>
                  <a:lnTo>
                    <a:pt x="491" y="123"/>
                  </a:lnTo>
                  <a:lnTo>
                    <a:pt x="495" y="127"/>
                  </a:lnTo>
                  <a:lnTo>
                    <a:pt x="498" y="127"/>
                  </a:lnTo>
                  <a:lnTo>
                    <a:pt x="501" y="131"/>
                  </a:lnTo>
                  <a:lnTo>
                    <a:pt x="505" y="135"/>
                  </a:lnTo>
                  <a:lnTo>
                    <a:pt x="508" y="135"/>
                  </a:lnTo>
                  <a:lnTo>
                    <a:pt x="511" y="139"/>
                  </a:lnTo>
                  <a:lnTo>
                    <a:pt x="515" y="143"/>
                  </a:lnTo>
                  <a:lnTo>
                    <a:pt x="518" y="143"/>
                  </a:lnTo>
                  <a:lnTo>
                    <a:pt x="521" y="147"/>
                  </a:lnTo>
                  <a:lnTo>
                    <a:pt x="525" y="151"/>
                  </a:lnTo>
                  <a:lnTo>
                    <a:pt x="528" y="151"/>
                  </a:lnTo>
                  <a:lnTo>
                    <a:pt x="531" y="154"/>
                  </a:lnTo>
                  <a:lnTo>
                    <a:pt x="535" y="158"/>
                  </a:lnTo>
                  <a:lnTo>
                    <a:pt x="538" y="158"/>
                  </a:lnTo>
                  <a:lnTo>
                    <a:pt x="541" y="162"/>
                  </a:lnTo>
                  <a:lnTo>
                    <a:pt x="545" y="166"/>
                  </a:lnTo>
                  <a:lnTo>
                    <a:pt x="548" y="166"/>
                  </a:lnTo>
                  <a:lnTo>
                    <a:pt x="551" y="170"/>
                  </a:lnTo>
                  <a:lnTo>
                    <a:pt x="555" y="174"/>
                  </a:lnTo>
                  <a:lnTo>
                    <a:pt x="558" y="174"/>
                  </a:lnTo>
                  <a:lnTo>
                    <a:pt x="561" y="178"/>
                  </a:lnTo>
                  <a:lnTo>
                    <a:pt x="565" y="181"/>
                  </a:lnTo>
                  <a:lnTo>
                    <a:pt x="568" y="181"/>
                  </a:lnTo>
                  <a:lnTo>
                    <a:pt x="571" y="185"/>
                  </a:lnTo>
                  <a:lnTo>
                    <a:pt x="575" y="189"/>
                  </a:lnTo>
                  <a:lnTo>
                    <a:pt x="578" y="189"/>
                  </a:lnTo>
                  <a:lnTo>
                    <a:pt x="581" y="193"/>
                  </a:lnTo>
                  <a:lnTo>
                    <a:pt x="585" y="197"/>
                  </a:lnTo>
                  <a:lnTo>
                    <a:pt x="588" y="197"/>
                  </a:lnTo>
                  <a:lnTo>
                    <a:pt x="591" y="201"/>
                  </a:lnTo>
                  <a:lnTo>
                    <a:pt x="595" y="205"/>
                  </a:lnTo>
                  <a:lnTo>
                    <a:pt x="598" y="205"/>
                  </a:lnTo>
                  <a:lnTo>
                    <a:pt x="602" y="209"/>
                  </a:lnTo>
                  <a:lnTo>
                    <a:pt x="605" y="212"/>
                  </a:lnTo>
                  <a:lnTo>
                    <a:pt x="608" y="212"/>
                  </a:lnTo>
                  <a:lnTo>
                    <a:pt x="612" y="216"/>
                  </a:lnTo>
                  <a:lnTo>
                    <a:pt x="615" y="220"/>
                  </a:lnTo>
                  <a:lnTo>
                    <a:pt x="618" y="220"/>
                  </a:lnTo>
                  <a:lnTo>
                    <a:pt x="622" y="224"/>
                  </a:lnTo>
                  <a:lnTo>
                    <a:pt x="625" y="228"/>
                  </a:lnTo>
                  <a:lnTo>
                    <a:pt x="628" y="228"/>
                  </a:lnTo>
                  <a:lnTo>
                    <a:pt x="632" y="232"/>
                  </a:lnTo>
                  <a:lnTo>
                    <a:pt x="635" y="236"/>
                  </a:lnTo>
                  <a:lnTo>
                    <a:pt x="638" y="236"/>
                  </a:lnTo>
                  <a:lnTo>
                    <a:pt x="642" y="239"/>
                  </a:lnTo>
                  <a:lnTo>
                    <a:pt x="645" y="243"/>
                  </a:lnTo>
                  <a:lnTo>
                    <a:pt x="648" y="243"/>
                  </a:lnTo>
                  <a:lnTo>
                    <a:pt x="652" y="247"/>
                  </a:lnTo>
                  <a:lnTo>
                    <a:pt x="655" y="251"/>
                  </a:lnTo>
                  <a:lnTo>
                    <a:pt x="658" y="251"/>
                  </a:lnTo>
                  <a:lnTo>
                    <a:pt x="662" y="255"/>
                  </a:lnTo>
                  <a:lnTo>
                    <a:pt x="665" y="259"/>
                  </a:lnTo>
                  <a:lnTo>
                    <a:pt x="668" y="259"/>
                  </a:lnTo>
                  <a:lnTo>
                    <a:pt x="672" y="263"/>
                  </a:lnTo>
                  <a:lnTo>
                    <a:pt x="675" y="266"/>
                  </a:lnTo>
                  <a:lnTo>
                    <a:pt x="678" y="270"/>
                  </a:lnTo>
                  <a:lnTo>
                    <a:pt x="682" y="270"/>
                  </a:lnTo>
                  <a:lnTo>
                    <a:pt x="685" y="274"/>
                  </a:lnTo>
                  <a:lnTo>
                    <a:pt x="688" y="278"/>
                  </a:lnTo>
                  <a:lnTo>
                    <a:pt x="692" y="278"/>
                  </a:lnTo>
                  <a:lnTo>
                    <a:pt x="695" y="282"/>
                  </a:lnTo>
                  <a:lnTo>
                    <a:pt x="698" y="286"/>
                  </a:lnTo>
                  <a:lnTo>
                    <a:pt x="702" y="286"/>
                  </a:lnTo>
                  <a:lnTo>
                    <a:pt x="705" y="290"/>
                  </a:lnTo>
                  <a:lnTo>
                    <a:pt x="708" y="294"/>
                  </a:lnTo>
                  <a:lnTo>
                    <a:pt x="712" y="294"/>
                  </a:lnTo>
                  <a:lnTo>
                    <a:pt x="715" y="297"/>
                  </a:lnTo>
                  <a:lnTo>
                    <a:pt x="718" y="301"/>
                  </a:lnTo>
                  <a:lnTo>
                    <a:pt x="722" y="301"/>
                  </a:lnTo>
                  <a:lnTo>
                    <a:pt x="725" y="305"/>
                  </a:lnTo>
                  <a:lnTo>
                    <a:pt x="728" y="309"/>
                  </a:lnTo>
                  <a:lnTo>
                    <a:pt x="732" y="309"/>
                  </a:lnTo>
                  <a:lnTo>
                    <a:pt x="735" y="313"/>
                  </a:lnTo>
                  <a:lnTo>
                    <a:pt x="738" y="317"/>
                  </a:lnTo>
                  <a:lnTo>
                    <a:pt x="742" y="317"/>
                  </a:lnTo>
                  <a:lnTo>
                    <a:pt x="745" y="321"/>
                  </a:lnTo>
                  <a:lnTo>
                    <a:pt x="749" y="324"/>
                  </a:lnTo>
                  <a:lnTo>
                    <a:pt x="752" y="324"/>
                  </a:lnTo>
                  <a:lnTo>
                    <a:pt x="755" y="328"/>
                  </a:lnTo>
                  <a:lnTo>
                    <a:pt x="759" y="332"/>
                  </a:lnTo>
                  <a:lnTo>
                    <a:pt x="762" y="332"/>
                  </a:lnTo>
                  <a:lnTo>
                    <a:pt x="765" y="336"/>
                  </a:lnTo>
                  <a:lnTo>
                    <a:pt x="769" y="340"/>
                  </a:lnTo>
                  <a:lnTo>
                    <a:pt x="772" y="340"/>
                  </a:lnTo>
                  <a:lnTo>
                    <a:pt x="775" y="344"/>
                  </a:lnTo>
                  <a:lnTo>
                    <a:pt x="779" y="348"/>
                  </a:lnTo>
                  <a:lnTo>
                    <a:pt x="782" y="348"/>
                  </a:lnTo>
                  <a:lnTo>
                    <a:pt x="785" y="352"/>
                  </a:lnTo>
                  <a:lnTo>
                    <a:pt x="789" y="355"/>
                  </a:lnTo>
                  <a:lnTo>
                    <a:pt x="792" y="355"/>
                  </a:lnTo>
                  <a:lnTo>
                    <a:pt x="795" y="359"/>
                  </a:lnTo>
                  <a:lnTo>
                    <a:pt x="799" y="363"/>
                  </a:lnTo>
                  <a:lnTo>
                    <a:pt x="802" y="363"/>
                  </a:lnTo>
                  <a:lnTo>
                    <a:pt x="805" y="367"/>
                  </a:lnTo>
                  <a:lnTo>
                    <a:pt x="809" y="371"/>
                  </a:lnTo>
                  <a:lnTo>
                    <a:pt x="812" y="371"/>
                  </a:lnTo>
                  <a:lnTo>
                    <a:pt x="815" y="375"/>
                  </a:lnTo>
                  <a:lnTo>
                    <a:pt x="819" y="379"/>
                  </a:lnTo>
                  <a:lnTo>
                    <a:pt x="822" y="379"/>
                  </a:lnTo>
                  <a:lnTo>
                    <a:pt x="825" y="382"/>
                  </a:lnTo>
                  <a:lnTo>
                    <a:pt x="829" y="386"/>
                  </a:lnTo>
                  <a:lnTo>
                    <a:pt x="832" y="386"/>
                  </a:lnTo>
                  <a:lnTo>
                    <a:pt x="835" y="390"/>
                  </a:lnTo>
                  <a:lnTo>
                    <a:pt x="839" y="394"/>
                  </a:lnTo>
                  <a:lnTo>
                    <a:pt x="842" y="394"/>
                  </a:lnTo>
                  <a:lnTo>
                    <a:pt x="845" y="398"/>
                  </a:lnTo>
                  <a:lnTo>
                    <a:pt x="849" y="402"/>
                  </a:lnTo>
                  <a:lnTo>
                    <a:pt x="852" y="402"/>
                  </a:lnTo>
                  <a:lnTo>
                    <a:pt x="855" y="406"/>
                  </a:lnTo>
                  <a:lnTo>
                    <a:pt x="859" y="409"/>
                  </a:lnTo>
                  <a:lnTo>
                    <a:pt x="862" y="409"/>
                  </a:lnTo>
                  <a:lnTo>
                    <a:pt x="865" y="413"/>
                  </a:lnTo>
                  <a:lnTo>
                    <a:pt x="869" y="417"/>
                  </a:lnTo>
                  <a:lnTo>
                    <a:pt x="872" y="417"/>
                  </a:lnTo>
                  <a:lnTo>
                    <a:pt x="875" y="421"/>
                  </a:lnTo>
                  <a:lnTo>
                    <a:pt x="879" y="425"/>
                  </a:lnTo>
                  <a:lnTo>
                    <a:pt x="882" y="425"/>
                  </a:lnTo>
                  <a:lnTo>
                    <a:pt x="886" y="429"/>
                  </a:lnTo>
                  <a:lnTo>
                    <a:pt x="889" y="433"/>
                  </a:lnTo>
                  <a:lnTo>
                    <a:pt x="892" y="433"/>
                  </a:lnTo>
                  <a:lnTo>
                    <a:pt x="896" y="437"/>
                  </a:lnTo>
                  <a:lnTo>
                    <a:pt x="899" y="440"/>
                  </a:lnTo>
                  <a:lnTo>
                    <a:pt x="902" y="440"/>
                  </a:lnTo>
                  <a:lnTo>
                    <a:pt x="906" y="444"/>
                  </a:lnTo>
                  <a:lnTo>
                    <a:pt x="909" y="448"/>
                  </a:lnTo>
                  <a:lnTo>
                    <a:pt x="912" y="448"/>
                  </a:lnTo>
                  <a:lnTo>
                    <a:pt x="916" y="452"/>
                  </a:lnTo>
                  <a:lnTo>
                    <a:pt x="919" y="456"/>
                  </a:lnTo>
                  <a:lnTo>
                    <a:pt x="922" y="456"/>
                  </a:lnTo>
                  <a:lnTo>
                    <a:pt x="926" y="460"/>
                  </a:lnTo>
                  <a:lnTo>
                    <a:pt x="929" y="464"/>
                  </a:lnTo>
                  <a:lnTo>
                    <a:pt x="932" y="464"/>
                  </a:lnTo>
                  <a:lnTo>
                    <a:pt x="936" y="467"/>
                  </a:lnTo>
                  <a:lnTo>
                    <a:pt x="939" y="471"/>
                  </a:lnTo>
                  <a:lnTo>
                    <a:pt x="942" y="471"/>
                  </a:lnTo>
                  <a:lnTo>
                    <a:pt x="946" y="475"/>
                  </a:lnTo>
                  <a:lnTo>
                    <a:pt x="949" y="479"/>
                  </a:lnTo>
                  <a:lnTo>
                    <a:pt x="952" y="479"/>
                  </a:lnTo>
                  <a:lnTo>
                    <a:pt x="956" y="483"/>
                  </a:lnTo>
                  <a:lnTo>
                    <a:pt x="959" y="487"/>
                  </a:lnTo>
                  <a:lnTo>
                    <a:pt x="962" y="487"/>
                  </a:lnTo>
                  <a:lnTo>
                    <a:pt x="966" y="491"/>
                  </a:lnTo>
                  <a:lnTo>
                    <a:pt x="969" y="495"/>
                  </a:lnTo>
                  <a:lnTo>
                    <a:pt x="972" y="495"/>
                  </a:lnTo>
                  <a:lnTo>
                    <a:pt x="976" y="498"/>
                  </a:lnTo>
                  <a:lnTo>
                    <a:pt x="979" y="502"/>
                  </a:lnTo>
                  <a:lnTo>
                    <a:pt x="982" y="502"/>
                  </a:lnTo>
                  <a:lnTo>
                    <a:pt x="986" y="506"/>
                  </a:lnTo>
                  <a:lnTo>
                    <a:pt x="989" y="510"/>
                  </a:lnTo>
                  <a:lnTo>
                    <a:pt x="992" y="510"/>
                  </a:lnTo>
                  <a:lnTo>
                    <a:pt x="996" y="514"/>
                  </a:lnTo>
                  <a:lnTo>
                    <a:pt x="999" y="518"/>
                  </a:lnTo>
                  <a:lnTo>
                    <a:pt x="1002" y="518"/>
                  </a:lnTo>
                  <a:lnTo>
                    <a:pt x="0" y="518"/>
                  </a:lnTo>
                  <a:lnTo>
                    <a:pt x="3" y="518"/>
                  </a:lnTo>
                  <a:close/>
                </a:path>
              </a:pathLst>
            </a:custGeom>
            <a:noFill/>
            <a:ln w="25400">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dirty="0"/>
            </a:p>
          </p:txBody>
        </p:sp>
        <p:sp>
          <p:nvSpPr>
            <p:cNvPr id="36924" name="Line 22"/>
            <p:cNvSpPr>
              <a:spLocks noChangeShapeType="1"/>
            </p:cNvSpPr>
            <p:nvPr/>
          </p:nvSpPr>
          <p:spPr bwMode="auto">
            <a:xfrm flipV="1">
              <a:off x="4945" y="2115"/>
              <a:ext cx="1" cy="70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36925" name="Rectangle 23"/>
            <p:cNvSpPr>
              <a:spLocks noChangeArrowheads="1"/>
            </p:cNvSpPr>
            <p:nvPr/>
          </p:nvSpPr>
          <p:spPr bwMode="auto">
            <a:xfrm>
              <a:off x="4956" y="2736"/>
              <a:ext cx="233" cy="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endParaRPr lang="de-DE" altLang="de-DE" sz="1600" dirty="0">
                <a:solidFill>
                  <a:schemeClr val="tx1"/>
                </a:solidFill>
              </a:endParaRPr>
            </a:p>
          </p:txBody>
        </p:sp>
        <p:sp>
          <p:nvSpPr>
            <p:cNvPr id="36926" name="Rectangle 24"/>
            <p:cNvSpPr>
              <a:spLocks noChangeArrowheads="1"/>
            </p:cNvSpPr>
            <p:nvPr/>
          </p:nvSpPr>
          <p:spPr bwMode="auto">
            <a:xfrm>
              <a:off x="4957" y="2134"/>
              <a:ext cx="223"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9800"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9398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9398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9398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9398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9398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9398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9398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9398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de-DE" altLang="de-DE" sz="500" dirty="0">
                  <a:solidFill>
                    <a:srgbClr val="020000"/>
                  </a:solidFill>
                </a:rPr>
                <a:t>Mean = 1,33</a:t>
              </a:r>
              <a:endParaRPr lang="de-DE" altLang="de-DE" sz="1600" dirty="0">
                <a:solidFill>
                  <a:schemeClr val="tx1"/>
                </a:solidFill>
              </a:endParaRPr>
            </a:p>
          </p:txBody>
        </p:sp>
        <p:sp>
          <p:nvSpPr>
            <p:cNvPr id="36927" name="Rectangle 25"/>
            <p:cNvSpPr>
              <a:spLocks noChangeArrowheads="1"/>
            </p:cNvSpPr>
            <p:nvPr/>
          </p:nvSpPr>
          <p:spPr bwMode="auto">
            <a:xfrm>
              <a:off x="4956" y="2736"/>
              <a:ext cx="233"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826">
                  <a:solidFill>
                    <a:srgbClr val="000000"/>
                  </a:solidFill>
                  <a:miter lim="800000"/>
                  <a:headEnd/>
                  <a:tailEnd/>
                </a14:hiddenLine>
              </a:ext>
            </a:extLst>
          </p:spPr>
          <p:txBody>
            <a:bodyPr/>
            <a:lstStyle>
              <a:lvl1pPr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endParaRPr lang="de-DE" altLang="de-DE" sz="1600" dirty="0">
                <a:solidFill>
                  <a:schemeClr val="tx1"/>
                </a:solidFill>
              </a:endParaRPr>
            </a:p>
          </p:txBody>
        </p:sp>
        <p:sp>
          <p:nvSpPr>
            <p:cNvPr id="36928" name="Line 26"/>
            <p:cNvSpPr>
              <a:spLocks noChangeShapeType="1"/>
            </p:cNvSpPr>
            <p:nvPr/>
          </p:nvSpPr>
          <p:spPr bwMode="auto">
            <a:xfrm>
              <a:off x="4439" y="2829"/>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36929" name="Line 27"/>
            <p:cNvSpPr>
              <a:spLocks noChangeShapeType="1"/>
            </p:cNvSpPr>
            <p:nvPr/>
          </p:nvSpPr>
          <p:spPr bwMode="auto">
            <a:xfrm>
              <a:off x="4580" y="2829"/>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36930" name="Line 28"/>
            <p:cNvSpPr>
              <a:spLocks noChangeShapeType="1"/>
            </p:cNvSpPr>
            <p:nvPr/>
          </p:nvSpPr>
          <p:spPr bwMode="auto">
            <a:xfrm>
              <a:off x="4725" y="2829"/>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36931" name="Line 29"/>
            <p:cNvSpPr>
              <a:spLocks noChangeShapeType="1"/>
            </p:cNvSpPr>
            <p:nvPr/>
          </p:nvSpPr>
          <p:spPr bwMode="auto">
            <a:xfrm>
              <a:off x="4865" y="2829"/>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36932" name="Line 30"/>
            <p:cNvSpPr>
              <a:spLocks noChangeShapeType="1"/>
            </p:cNvSpPr>
            <p:nvPr/>
          </p:nvSpPr>
          <p:spPr bwMode="auto">
            <a:xfrm>
              <a:off x="5010" y="2829"/>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36933" name="Line 31"/>
            <p:cNvSpPr>
              <a:spLocks noChangeShapeType="1"/>
            </p:cNvSpPr>
            <p:nvPr/>
          </p:nvSpPr>
          <p:spPr bwMode="auto">
            <a:xfrm>
              <a:off x="5151" y="2829"/>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36934" name="Line 32"/>
            <p:cNvSpPr>
              <a:spLocks noChangeShapeType="1"/>
            </p:cNvSpPr>
            <p:nvPr/>
          </p:nvSpPr>
          <p:spPr bwMode="auto">
            <a:xfrm>
              <a:off x="5296" y="2829"/>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36935" name="Line 33"/>
            <p:cNvSpPr>
              <a:spLocks noChangeShapeType="1"/>
            </p:cNvSpPr>
            <p:nvPr/>
          </p:nvSpPr>
          <p:spPr bwMode="auto">
            <a:xfrm>
              <a:off x="5436" y="2829"/>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36936" name="Line 34"/>
            <p:cNvSpPr>
              <a:spLocks noChangeShapeType="1"/>
            </p:cNvSpPr>
            <p:nvPr/>
          </p:nvSpPr>
          <p:spPr bwMode="auto">
            <a:xfrm>
              <a:off x="4439" y="2829"/>
              <a:ext cx="1"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36937" name="Line 35"/>
            <p:cNvSpPr>
              <a:spLocks noChangeShapeType="1"/>
            </p:cNvSpPr>
            <p:nvPr/>
          </p:nvSpPr>
          <p:spPr bwMode="auto">
            <a:xfrm>
              <a:off x="4725" y="2829"/>
              <a:ext cx="1"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36938" name="Line 36"/>
            <p:cNvSpPr>
              <a:spLocks noChangeShapeType="1"/>
            </p:cNvSpPr>
            <p:nvPr/>
          </p:nvSpPr>
          <p:spPr bwMode="auto">
            <a:xfrm>
              <a:off x="5010" y="2829"/>
              <a:ext cx="1"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36939" name="Line 37"/>
            <p:cNvSpPr>
              <a:spLocks noChangeShapeType="1"/>
            </p:cNvSpPr>
            <p:nvPr/>
          </p:nvSpPr>
          <p:spPr bwMode="auto">
            <a:xfrm>
              <a:off x="5296" y="2829"/>
              <a:ext cx="1"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36940" name="Line 38"/>
            <p:cNvSpPr>
              <a:spLocks noChangeShapeType="1"/>
            </p:cNvSpPr>
            <p:nvPr/>
          </p:nvSpPr>
          <p:spPr bwMode="auto">
            <a:xfrm>
              <a:off x="5581" y="2829"/>
              <a:ext cx="1"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36941" name="Freeform 39"/>
            <p:cNvSpPr>
              <a:spLocks/>
            </p:cNvSpPr>
            <p:nvPr/>
          </p:nvSpPr>
          <p:spPr bwMode="auto">
            <a:xfrm>
              <a:off x="4439" y="2829"/>
              <a:ext cx="19" cy="51"/>
            </a:xfrm>
            <a:custGeom>
              <a:avLst/>
              <a:gdLst>
                <a:gd name="T0" fmla="*/ 0 w 17"/>
                <a:gd name="T1" fmla="*/ 0 h 38"/>
                <a:gd name="T2" fmla="*/ 169 w 17"/>
                <a:gd name="T3" fmla="*/ 9379 h 38"/>
                <a:gd name="T4" fmla="*/ 0 w 17"/>
                <a:gd name="T5" fmla="*/ 18135 h 38"/>
                <a:gd name="T6" fmla="*/ 0 w 17"/>
                <a:gd name="T7" fmla="*/ 0 h 38"/>
                <a:gd name="T8" fmla="*/ 0 60000 65536"/>
                <a:gd name="T9" fmla="*/ 0 60000 65536"/>
                <a:gd name="T10" fmla="*/ 0 60000 65536"/>
                <a:gd name="T11" fmla="*/ 0 60000 65536"/>
                <a:gd name="T12" fmla="*/ 0 w 17"/>
                <a:gd name="T13" fmla="*/ 0 h 38"/>
                <a:gd name="T14" fmla="*/ 17 w 17"/>
                <a:gd name="T15" fmla="*/ 38 h 38"/>
              </a:gdLst>
              <a:ahLst/>
              <a:cxnLst>
                <a:cxn ang="T8">
                  <a:pos x="T0" y="T1"/>
                </a:cxn>
                <a:cxn ang="T9">
                  <a:pos x="T2" y="T3"/>
                </a:cxn>
                <a:cxn ang="T10">
                  <a:pos x="T4" y="T5"/>
                </a:cxn>
                <a:cxn ang="T11">
                  <a:pos x="T6" y="T7"/>
                </a:cxn>
              </a:cxnLst>
              <a:rect l="T12" t="T13" r="T14" b="T15"/>
              <a:pathLst>
                <a:path w="17" h="38">
                  <a:moveTo>
                    <a:pt x="0" y="0"/>
                  </a:moveTo>
                  <a:lnTo>
                    <a:pt x="17" y="19"/>
                  </a:lnTo>
                  <a:lnTo>
                    <a:pt x="0" y="38"/>
                  </a:lnTo>
                  <a:lnTo>
                    <a:pt x="0" y="0"/>
                  </a:lnTo>
                  <a:close/>
                </a:path>
              </a:pathLst>
            </a:custGeom>
            <a:blipFill dpi="0" rotWithShape="0">
              <a:blip r:embed="rId3"/>
              <a:srcRect/>
              <a:tile tx="0" ty="0" sx="100000" sy="100000" flip="none" algn="tl"/>
            </a:blipFill>
            <a:ln w="0">
              <a:solidFill>
                <a:srgbClr val="000000"/>
              </a:solidFill>
              <a:prstDash val="solid"/>
              <a:round/>
              <a:headEnd/>
              <a:tailEnd/>
            </a:ln>
          </p:spPr>
          <p:txBody>
            <a:bodyPr/>
            <a:lstStyle/>
            <a:p>
              <a:endParaRPr lang="de-DE" dirty="0"/>
            </a:p>
          </p:txBody>
        </p:sp>
        <p:sp>
          <p:nvSpPr>
            <p:cNvPr id="36942" name="Freeform 40"/>
            <p:cNvSpPr>
              <a:spLocks/>
            </p:cNvSpPr>
            <p:nvPr/>
          </p:nvSpPr>
          <p:spPr bwMode="auto">
            <a:xfrm>
              <a:off x="5562" y="2829"/>
              <a:ext cx="19" cy="51"/>
            </a:xfrm>
            <a:custGeom>
              <a:avLst/>
              <a:gdLst>
                <a:gd name="T0" fmla="*/ 593 w 16"/>
                <a:gd name="T1" fmla="*/ 0 h 38"/>
                <a:gd name="T2" fmla="*/ 593 w 16"/>
                <a:gd name="T3" fmla="*/ 18135 h 38"/>
                <a:gd name="T4" fmla="*/ 0 w 16"/>
                <a:gd name="T5" fmla="*/ 9379 h 38"/>
                <a:gd name="T6" fmla="*/ 593 w 16"/>
                <a:gd name="T7" fmla="*/ 0 h 38"/>
                <a:gd name="T8" fmla="*/ 0 60000 65536"/>
                <a:gd name="T9" fmla="*/ 0 60000 65536"/>
                <a:gd name="T10" fmla="*/ 0 60000 65536"/>
                <a:gd name="T11" fmla="*/ 0 60000 65536"/>
                <a:gd name="T12" fmla="*/ 0 w 16"/>
                <a:gd name="T13" fmla="*/ 0 h 38"/>
                <a:gd name="T14" fmla="*/ 16 w 16"/>
                <a:gd name="T15" fmla="*/ 38 h 38"/>
              </a:gdLst>
              <a:ahLst/>
              <a:cxnLst>
                <a:cxn ang="T8">
                  <a:pos x="T0" y="T1"/>
                </a:cxn>
                <a:cxn ang="T9">
                  <a:pos x="T2" y="T3"/>
                </a:cxn>
                <a:cxn ang="T10">
                  <a:pos x="T4" y="T5"/>
                </a:cxn>
                <a:cxn ang="T11">
                  <a:pos x="T6" y="T7"/>
                </a:cxn>
              </a:cxnLst>
              <a:rect l="T12" t="T13" r="T14" b="T15"/>
              <a:pathLst>
                <a:path w="16" h="38">
                  <a:moveTo>
                    <a:pt x="16" y="0"/>
                  </a:moveTo>
                  <a:lnTo>
                    <a:pt x="16" y="38"/>
                  </a:lnTo>
                  <a:lnTo>
                    <a:pt x="0" y="19"/>
                  </a:lnTo>
                  <a:lnTo>
                    <a:pt x="16" y="0"/>
                  </a:lnTo>
                  <a:close/>
                </a:path>
              </a:pathLst>
            </a:custGeom>
            <a:blipFill dpi="0" rotWithShape="0">
              <a:blip r:embed="rId3"/>
              <a:srcRect/>
              <a:tile tx="0" ty="0" sx="100000" sy="100000" flip="none" algn="tl"/>
            </a:blipFill>
            <a:ln w="0">
              <a:solidFill>
                <a:srgbClr val="000000"/>
              </a:solidFill>
              <a:prstDash val="solid"/>
              <a:round/>
              <a:headEnd/>
              <a:tailEnd/>
            </a:ln>
          </p:spPr>
          <p:txBody>
            <a:bodyPr/>
            <a:lstStyle/>
            <a:p>
              <a:endParaRPr lang="de-DE" dirty="0"/>
            </a:p>
          </p:txBody>
        </p:sp>
        <p:sp>
          <p:nvSpPr>
            <p:cNvPr id="36943" name="Freeform 41"/>
            <p:cNvSpPr>
              <a:spLocks/>
            </p:cNvSpPr>
            <p:nvPr/>
          </p:nvSpPr>
          <p:spPr bwMode="auto">
            <a:xfrm>
              <a:off x="4800" y="2833"/>
              <a:ext cx="39" cy="27"/>
            </a:xfrm>
            <a:custGeom>
              <a:avLst/>
              <a:gdLst>
                <a:gd name="T0" fmla="*/ 310 w 34"/>
                <a:gd name="T1" fmla="*/ 0 h 20"/>
                <a:gd name="T2" fmla="*/ 616 w 34"/>
                <a:gd name="T3" fmla="*/ 10855 h 20"/>
                <a:gd name="T4" fmla="*/ 0 w 34"/>
                <a:gd name="T5" fmla="*/ 10855 h 20"/>
                <a:gd name="T6" fmla="*/ 310 w 34"/>
                <a:gd name="T7" fmla="*/ 0 h 20"/>
                <a:gd name="T8" fmla="*/ 0 60000 65536"/>
                <a:gd name="T9" fmla="*/ 0 60000 65536"/>
                <a:gd name="T10" fmla="*/ 0 60000 65536"/>
                <a:gd name="T11" fmla="*/ 0 60000 65536"/>
                <a:gd name="T12" fmla="*/ 0 w 34"/>
                <a:gd name="T13" fmla="*/ 0 h 20"/>
                <a:gd name="T14" fmla="*/ 34 w 34"/>
                <a:gd name="T15" fmla="*/ 20 h 20"/>
              </a:gdLst>
              <a:ahLst/>
              <a:cxnLst>
                <a:cxn ang="T8">
                  <a:pos x="T0" y="T1"/>
                </a:cxn>
                <a:cxn ang="T9">
                  <a:pos x="T2" y="T3"/>
                </a:cxn>
                <a:cxn ang="T10">
                  <a:pos x="T4" y="T5"/>
                </a:cxn>
                <a:cxn ang="T11">
                  <a:pos x="T6" y="T7"/>
                </a:cxn>
              </a:cxnLst>
              <a:rect l="T12" t="T13" r="T14" b="T15"/>
              <a:pathLst>
                <a:path w="34" h="20">
                  <a:moveTo>
                    <a:pt x="17" y="0"/>
                  </a:moveTo>
                  <a:lnTo>
                    <a:pt x="34" y="20"/>
                  </a:lnTo>
                  <a:lnTo>
                    <a:pt x="0" y="20"/>
                  </a:lnTo>
                  <a:lnTo>
                    <a:pt x="17"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dirty="0"/>
            </a:p>
          </p:txBody>
        </p:sp>
        <p:sp>
          <p:nvSpPr>
            <p:cNvPr id="36944" name="Rectangle 42"/>
            <p:cNvSpPr>
              <a:spLocks noChangeArrowheads="1"/>
            </p:cNvSpPr>
            <p:nvPr/>
          </p:nvSpPr>
          <p:spPr bwMode="auto">
            <a:xfrm>
              <a:off x="4378" y="2901"/>
              <a:ext cx="78"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9800"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9398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9398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9398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9398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9398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9398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9398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9398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de-DE" altLang="de-DE" sz="500" dirty="0"/>
                <a:t>0,00</a:t>
              </a:r>
              <a:endParaRPr lang="de-DE" altLang="de-DE" sz="1600" dirty="0">
                <a:solidFill>
                  <a:schemeClr val="tx1"/>
                </a:solidFill>
              </a:endParaRPr>
            </a:p>
          </p:txBody>
        </p:sp>
        <p:sp>
          <p:nvSpPr>
            <p:cNvPr id="36945" name="Rectangle 43"/>
            <p:cNvSpPr>
              <a:spLocks noChangeArrowheads="1"/>
            </p:cNvSpPr>
            <p:nvPr/>
          </p:nvSpPr>
          <p:spPr bwMode="auto">
            <a:xfrm>
              <a:off x="4674" y="2901"/>
              <a:ext cx="78"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9800"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9398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9398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9398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9398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9398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9398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9398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9398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de-DE" altLang="de-DE" sz="500" dirty="0"/>
                <a:t>0,75</a:t>
              </a:r>
              <a:endParaRPr lang="de-DE" altLang="de-DE" sz="1600" dirty="0">
                <a:solidFill>
                  <a:schemeClr val="tx1"/>
                </a:solidFill>
              </a:endParaRPr>
            </a:p>
          </p:txBody>
        </p:sp>
        <p:sp>
          <p:nvSpPr>
            <p:cNvPr id="36946" name="Rectangle 44"/>
            <p:cNvSpPr>
              <a:spLocks noChangeArrowheads="1"/>
            </p:cNvSpPr>
            <p:nvPr/>
          </p:nvSpPr>
          <p:spPr bwMode="auto">
            <a:xfrm>
              <a:off x="4972" y="2901"/>
              <a:ext cx="78"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9800"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9398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9398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9398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9398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9398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9398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9398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9398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de-DE" altLang="de-DE" sz="500" dirty="0"/>
                <a:t>1,50</a:t>
              </a:r>
              <a:endParaRPr lang="de-DE" altLang="de-DE" sz="1600" dirty="0">
                <a:solidFill>
                  <a:schemeClr val="tx1"/>
                </a:solidFill>
              </a:endParaRPr>
            </a:p>
          </p:txBody>
        </p:sp>
        <p:sp>
          <p:nvSpPr>
            <p:cNvPr id="36947" name="Rectangle 45"/>
            <p:cNvSpPr>
              <a:spLocks noChangeArrowheads="1"/>
            </p:cNvSpPr>
            <p:nvPr/>
          </p:nvSpPr>
          <p:spPr bwMode="auto">
            <a:xfrm>
              <a:off x="5268" y="2901"/>
              <a:ext cx="78"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9800"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9398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9398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9398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9398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9398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9398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9398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9398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de-DE" altLang="de-DE" sz="500" dirty="0"/>
                <a:t>2,25</a:t>
              </a:r>
              <a:endParaRPr lang="de-DE" altLang="de-DE" sz="1600" dirty="0">
                <a:solidFill>
                  <a:schemeClr val="tx1"/>
                </a:solidFill>
              </a:endParaRPr>
            </a:p>
          </p:txBody>
        </p:sp>
        <p:sp>
          <p:nvSpPr>
            <p:cNvPr id="36948" name="Rectangle 46"/>
            <p:cNvSpPr>
              <a:spLocks noChangeArrowheads="1"/>
            </p:cNvSpPr>
            <p:nvPr/>
          </p:nvSpPr>
          <p:spPr bwMode="auto">
            <a:xfrm>
              <a:off x="5566" y="2901"/>
              <a:ext cx="78"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9800"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9398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9398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9398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9398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9398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9398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9398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9398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de-DE" altLang="de-DE" sz="500" dirty="0"/>
                <a:t>3,00</a:t>
              </a:r>
              <a:endParaRPr lang="de-DE" altLang="de-DE" sz="1600" dirty="0">
                <a:solidFill>
                  <a:schemeClr val="tx1"/>
                </a:solidFill>
              </a:endParaRPr>
            </a:p>
          </p:txBody>
        </p:sp>
        <p:sp>
          <p:nvSpPr>
            <p:cNvPr id="36949" name="Rectangle 47"/>
            <p:cNvSpPr>
              <a:spLocks noChangeArrowheads="1"/>
            </p:cNvSpPr>
            <p:nvPr/>
          </p:nvSpPr>
          <p:spPr bwMode="auto">
            <a:xfrm>
              <a:off x="4382" y="2110"/>
              <a:ext cx="1252" cy="714"/>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endParaRPr lang="de-DE" altLang="de-DE" sz="1600" dirty="0">
                <a:solidFill>
                  <a:schemeClr val="tx1"/>
                </a:solidFill>
              </a:endParaRPr>
            </a:p>
          </p:txBody>
        </p:sp>
        <p:sp>
          <p:nvSpPr>
            <p:cNvPr id="36950" name="Line 48"/>
            <p:cNvSpPr>
              <a:spLocks noChangeShapeType="1"/>
            </p:cNvSpPr>
            <p:nvPr/>
          </p:nvSpPr>
          <p:spPr bwMode="auto">
            <a:xfrm flipH="1">
              <a:off x="4374" y="2824"/>
              <a:ext cx="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36951" name="Line 49"/>
            <p:cNvSpPr>
              <a:spLocks noChangeShapeType="1"/>
            </p:cNvSpPr>
            <p:nvPr/>
          </p:nvSpPr>
          <p:spPr bwMode="auto">
            <a:xfrm>
              <a:off x="5639" y="2824"/>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36952" name="Line 50"/>
            <p:cNvSpPr>
              <a:spLocks noChangeShapeType="1"/>
            </p:cNvSpPr>
            <p:nvPr/>
          </p:nvSpPr>
          <p:spPr bwMode="auto">
            <a:xfrm flipH="1">
              <a:off x="4374" y="2742"/>
              <a:ext cx="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36953" name="Line 51"/>
            <p:cNvSpPr>
              <a:spLocks noChangeShapeType="1"/>
            </p:cNvSpPr>
            <p:nvPr/>
          </p:nvSpPr>
          <p:spPr bwMode="auto">
            <a:xfrm>
              <a:off x="5639" y="2742"/>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36954" name="Line 52"/>
            <p:cNvSpPr>
              <a:spLocks noChangeShapeType="1"/>
            </p:cNvSpPr>
            <p:nvPr/>
          </p:nvSpPr>
          <p:spPr bwMode="auto">
            <a:xfrm flipH="1">
              <a:off x="4374" y="2654"/>
              <a:ext cx="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36955" name="Line 53"/>
            <p:cNvSpPr>
              <a:spLocks noChangeShapeType="1"/>
            </p:cNvSpPr>
            <p:nvPr/>
          </p:nvSpPr>
          <p:spPr bwMode="auto">
            <a:xfrm>
              <a:off x="5639" y="2654"/>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36956" name="Line 54"/>
            <p:cNvSpPr>
              <a:spLocks noChangeShapeType="1"/>
            </p:cNvSpPr>
            <p:nvPr/>
          </p:nvSpPr>
          <p:spPr bwMode="auto">
            <a:xfrm flipH="1">
              <a:off x="4374" y="2566"/>
              <a:ext cx="8"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36957" name="Line 55"/>
            <p:cNvSpPr>
              <a:spLocks noChangeShapeType="1"/>
            </p:cNvSpPr>
            <p:nvPr/>
          </p:nvSpPr>
          <p:spPr bwMode="auto">
            <a:xfrm>
              <a:off x="5639" y="2566"/>
              <a:ext cx="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36958" name="Line 56"/>
            <p:cNvSpPr>
              <a:spLocks noChangeShapeType="1"/>
            </p:cNvSpPr>
            <p:nvPr/>
          </p:nvSpPr>
          <p:spPr bwMode="auto">
            <a:xfrm flipH="1">
              <a:off x="4374" y="2480"/>
              <a:ext cx="8"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36959" name="Line 57"/>
            <p:cNvSpPr>
              <a:spLocks noChangeShapeType="1"/>
            </p:cNvSpPr>
            <p:nvPr/>
          </p:nvSpPr>
          <p:spPr bwMode="auto">
            <a:xfrm>
              <a:off x="5639" y="2480"/>
              <a:ext cx="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36960" name="Line 58"/>
            <p:cNvSpPr>
              <a:spLocks noChangeShapeType="1"/>
            </p:cNvSpPr>
            <p:nvPr/>
          </p:nvSpPr>
          <p:spPr bwMode="auto">
            <a:xfrm flipH="1">
              <a:off x="4374" y="2398"/>
              <a:ext cx="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36961" name="Line 59"/>
            <p:cNvSpPr>
              <a:spLocks noChangeShapeType="1"/>
            </p:cNvSpPr>
            <p:nvPr/>
          </p:nvSpPr>
          <p:spPr bwMode="auto">
            <a:xfrm>
              <a:off x="5639" y="2398"/>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36962" name="Line 60"/>
            <p:cNvSpPr>
              <a:spLocks noChangeShapeType="1"/>
            </p:cNvSpPr>
            <p:nvPr/>
          </p:nvSpPr>
          <p:spPr bwMode="auto">
            <a:xfrm flipH="1">
              <a:off x="4374" y="2310"/>
              <a:ext cx="8"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36963" name="Line 61"/>
            <p:cNvSpPr>
              <a:spLocks noChangeShapeType="1"/>
            </p:cNvSpPr>
            <p:nvPr/>
          </p:nvSpPr>
          <p:spPr bwMode="auto">
            <a:xfrm>
              <a:off x="5639" y="2310"/>
              <a:ext cx="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36964" name="Line 62"/>
            <p:cNvSpPr>
              <a:spLocks noChangeShapeType="1"/>
            </p:cNvSpPr>
            <p:nvPr/>
          </p:nvSpPr>
          <p:spPr bwMode="auto">
            <a:xfrm flipH="1">
              <a:off x="4374" y="2224"/>
              <a:ext cx="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36965" name="Line 63"/>
            <p:cNvSpPr>
              <a:spLocks noChangeShapeType="1"/>
            </p:cNvSpPr>
            <p:nvPr/>
          </p:nvSpPr>
          <p:spPr bwMode="auto">
            <a:xfrm>
              <a:off x="5639" y="2224"/>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36966" name="Line 64"/>
            <p:cNvSpPr>
              <a:spLocks noChangeShapeType="1"/>
            </p:cNvSpPr>
            <p:nvPr/>
          </p:nvSpPr>
          <p:spPr bwMode="auto">
            <a:xfrm flipH="1">
              <a:off x="4370" y="2824"/>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36967" name="Line 65"/>
            <p:cNvSpPr>
              <a:spLocks noChangeShapeType="1"/>
            </p:cNvSpPr>
            <p:nvPr/>
          </p:nvSpPr>
          <p:spPr bwMode="auto">
            <a:xfrm>
              <a:off x="5639" y="2824"/>
              <a:ext cx="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36968" name="Line 66"/>
            <p:cNvSpPr>
              <a:spLocks noChangeShapeType="1"/>
            </p:cNvSpPr>
            <p:nvPr/>
          </p:nvSpPr>
          <p:spPr bwMode="auto">
            <a:xfrm flipH="1">
              <a:off x="4370" y="2654"/>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36969" name="Line 67"/>
            <p:cNvSpPr>
              <a:spLocks noChangeShapeType="1"/>
            </p:cNvSpPr>
            <p:nvPr/>
          </p:nvSpPr>
          <p:spPr bwMode="auto">
            <a:xfrm>
              <a:off x="5639" y="2654"/>
              <a:ext cx="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36970" name="Line 68"/>
            <p:cNvSpPr>
              <a:spLocks noChangeShapeType="1"/>
            </p:cNvSpPr>
            <p:nvPr/>
          </p:nvSpPr>
          <p:spPr bwMode="auto">
            <a:xfrm flipH="1">
              <a:off x="4370" y="2480"/>
              <a:ext cx="12"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36971" name="Line 69"/>
            <p:cNvSpPr>
              <a:spLocks noChangeShapeType="1"/>
            </p:cNvSpPr>
            <p:nvPr/>
          </p:nvSpPr>
          <p:spPr bwMode="auto">
            <a:xfrm>
              <a:off x="5639" y="2480"/>
              <a:ext cx="7"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36972" name="Line 70"/>
            <p:cNvSpPr>
              <a:spLocks noChangeShapeType="1"/>
            </p:cNvSpPr>
            <p:nvPr/>
          </p:nvSpPr>
          <p:spPr bwMode="auto">
            <a:xfrm flipH="1">
              <a:off x="4370" y="2310"/>
              <a:ext cx="12"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36973" name="Line 71"/>
            <p:cNvSpPr>
              <a:spLocks noChangeShapeType="1"/>
            </p:cNvSpPr>
            <p:nvPr/>
          </p:nvSpPr>
          <p:spPr bwMode="auto">
            <a:xfrm>
              <a:off x="5639" y="2310"/>
              <a:ext cx="7"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36974" name="Line 72"/>
            <p:cNvSpPr>
              <a:spLocks noChangeShapeType="1"/>
            </p:cNvSpPr>
            <p:nvPr/>
          </p:nvSpPr>
          <p:spPr bwMode="auto">
            <a:xfrm flipH="1">
              <a:off x="4370" y="2136"/>
              <a:ext cx="12"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36975" name="Line 73"/>
            <p:cNvSpPr>
              <a:spLocks noChangeShapeType="1"/>
            </p:cNvSpPr>
            <p:nvPr/>
          </p:nvSpPr>
          <p:spPr bwMode="auto">
            <a:xfrm>
              <a:off x="5639" y="2136"/>
              <a:ext cx="7"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dirty="0"/>
            </a:p>
          </p:txBody>
        </p:sp>
      </p:grpSp>
      <p:grpSp>
        <p:nvGrpSpPr>
          <p:cNvPr id="36870" name="Group 74"/>
          <p:cNvGrpSpPr>
            <a:grpSpLocks/>
          </p:cNvGrpSpPr>
          <p:nvPr/>
        </p:nvGrpSpPr>
        <p:grpSpPr bwMode="auto">
          <a:xfrm>
            <a:off x="6891338" y="3208339"/>
            <a:ext cx="2176462" cy="1330325"/>
            <a:chOff x="531" y="1997"/>
            <a:chExt cx="1605" cy="838"/>
          </a:xfrm>
        </p:grpSpPr>
        <p:sp>
          <p:nvSpPr>
            <p:cNvPr id="36896" name="Text Box 30"/>
            <p:cNvSpPr txBox="1">
              <a:spLocks noChangeArrowheads="1"/>
            </p:cNvSpPr>
            <p:nvPr/>
          </p:nvSpPr>
          <p:spPr bwMode="gray">
            <a:xfrm>
              <a:off x="1155" y="2493"/>
              <a:ext cx="245"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87618" tIns="43809" rIns="87618" bIns="43809">
              <a:spAutoFit/>
            </a:bodyPr>
            <a:lstStyle>
              <a:lvl1pPr defTabSz="730250"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73025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73025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73025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73025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73025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73025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73025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73025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a:spcBef>
                  <a:spcPct val="50000"/>
                </a:spcBef>
                <a:buClrTx/>
                <a:buSzTx/>
                <a:buFontTx/>
                <a:buNone/>
              </a:pPr>
              <a:r>
                <a:rPr lang="de-DE" altLang="de-DE" sz="800" dirty="0">
                  <a:solidFill>
                    <a:srgbClr val="5F5F5F"/>
                  </a:solidFill>
                </a:rPr>
                <a:t>- </a:t>
              </a:r>
              <a:r>
                <a:rPr lang="de-DE" altLang="de-DE" sz="800" dirty="0">
                  <a:solidFill>
                    <a:srgbClr val="5F5F5F"/>
                  </a:solidFill>
                  <a:sym typeface="Symbol" panose="05050102010706020507" pitchFamily="18" charset="2"/>
                </a:rPr>
                <a:t></a:t>
              </a:r>
              <a:endParaRPr lang="de-DE" altLang="de-DE" sz="800" dirty="0">
                <a:solidFill>
                  <a:srgbClr val="5F5F5F"/>
                </a:solidFill>
              </a:endParaRPr>
            </a:p>
          </p:txBody>
        </p:sp>
        <p:sp>
          <p:nvSpPr>
            <p:cNvPr id="36897" name="Text Box 31"/>
            <p:cNvSpPr txBox="1">
              <a:spLocks noChangeArrowheads="1"/>
            </p:cNvSpPr>
            <p:nvPr/>
          </p:nvSpPr>
          <p:spPr bwMode="gray">
            <a:xfrm>
              <a:off x="1330" y="2493"/>
              <a:ext cx="245"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87618" tIns="43809" rIns="87618" bIns="43809">
              <a:spAutoFit/>
            </a:bodyPr>
            <a:lstStyle>
              <a:lvl1pPr defTabSz="730250"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73025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73025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73025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73025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73025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73025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73025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73025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a:spcBef>
                  <a:spcPct val="50000"/>
                </a:spcBef>
                <a:buClrTx/>
                <a:buSzTx/>
                <a:buFontTx/>
                <a:buNone/>
              </a:pPr>
              <a:r>
                <a:rPr lang="de-DE" altLang="de-DE" sz="800" dirty="0">
                  <a:solidFill>
                    <a:srgbClr val="5F5F5F"/>
                  </a:solidFill>
                </a:rPr>
                <a:t>+ </a:t>
              </a:r>
              <a:r>
                <a:rPr lang="de-DE" altLang="de-DE" sz="800" dirty="0">
                  <a:solidFill>
                    <a:srgbClr val="5F5F5F"/>
                  </a:solidFill>
                  <a:sym typeface="Symbol" panose="05050102010706020507" pitchFamily="18" charset="2"/>
                </a:rPr>
                <a:t></a:t>
              </a:r>
              <a:endParaRPr lang="de-DE" altLang="de-DE" sz="800" dirty="0">
                <a:solidFill>
                  <a:srgbClr val="5F5F5F"/>
                </a:solidFill>
              </a:endParaRPr>
            </a:p>
          </p:txBody>
        </p:sp>
        <p:sp>
          <p:nvSpPr>
            <p:cNvPr id="36898" name="Text Box 25"/>
            <p:cNvSpPr txBox="1">
              <a:spLocks noChangeArrowheads="1"/>
            </p:cNvSpPr>
            <p:nvPr/>
          </p:nvSpPr>
          <p:spPr bwMode="gray">
            <a:xfrm>
              <a:off x="1230" y="2626"/>
              <a:ext cx="347"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lIns="87618" tIns="43809" rIns="87618" bIns="43809" anchor="ctr">
              <a:spAutoFit/>
            </a:bodyPr>
            <a:lstStyle>
              <a:lvl1pPr defTabSz="730250"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73025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73025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73025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73025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73025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73025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73025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73025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a:spcBef>
                  <a:spcPct val="50000"/>
                </a:spcBef>
                <a:buClrTx/>
                <a:buSzTx/>
                <a:buFontTx/>
                <a:buNone/>
              </a:pPr>
              <a:r>
                <a:rPr lang="de-DE" altLang="de-DE" sz="800" dirty="0">
                  <a:solidFill>
                    <a:srgbClr val="009900"/>
                  </a:solidFill>
                </a:rPr>
                <a:t>68,3%</a:t>
              </a:r>
            </a:p>
          </p:txBody>
        </p:sp>
        <p:sp>
          <p:nvSpPr>
            <p:cNvPr id="36899" name="Line 21"/>
            <p:cNvSpPr>
              <a:spLocks noChangeShapeType="1"/>
            </p:cNvSpPr>
            <p:nvPr/>
          </p:nvSpPr>
          <p:spPr bwMode="gray">
            <a:xfrm flipV="1">
              <a:off x="531" y="1997"/>
              <a:ext cx="0" cy="838"/>
            </a:xfrm>
            <a:prstGeom prst="line">
              <a:avLst/>
            </a:prstGeom>
            <a:noFill/>
            <a:ln w="19050">
              <a:solidFill>
                <a:srgbClr val="000066"/>
              </a:solidFill>
              <a:round/>
              <a:headEnd/>
              <a:tailEnd type="triangle" w="med" len="med"/>
            </a:ln>
            <a:extLst>
              <a:ext uri="{909E8E84-426E-40DD-AFC4-6F175D3DCCD1}">
                <a14:hiddenFill xmlns:a14="http://schemas.microsoft.com/office/drawing/2010/main">
                  <a:noFill/>
                </a14:hiddenFill>
              </a:ext>
            </a:extLst>
          </p:spPr>
          <p:txBody>
            <a:bodyPr anchor="ctr"/>
            <a:lstStyle/>
            <a:p>
              <a:endParaRPr lang="de-DE" dirty="0"/>
            </a:p>
          </p:txBody>
        </p:sp>
        <p:sp>
          <p:nvSpPr>
            <p:cNvPr id="36900" name="Line 22"/>
            <p:cNvSpPr>
              <a:spLocks noChangeShapeType="1"/>
            </p:cNvSpPr>
            <p:nvPr/>
          </p:nvSpPr>
          <p:spPr bwMode="gray">
            <a:xfrm>
              <a:off x="534" y="2824"/>
              <a:ext cx="1602" cy="0"/>
            </a:xfrm>
            <a:prstGeom prst="line">
              <a:avLst/>
            </a:prstGeom>
            <a:noFill/>
            <a:ln w="19050">
              <a:solidFill>
                <a:srgbClr val="000066"/>
              </a:solidFill>
              <a:round/>
              <a:headEnd/>
              <a:tailEnd type="triangle" w="med" len="med"/>
            </a:ln>
            <a:extLst>
              <a:ext uri="{909E8E84-426E-40DD-AFC4-6F175D3DCCD1}">
                <a14:hiddenFill xmlns:a14="http://schemas.microsoft.com/office/drawing/2010/main">
                  <a:noFill/>
                </a14:hiddenFill>
              </a:ext>
            </a:extLst>
          </p:spPr>
          <p:txBody>
            <a:bodyPr anchor="ctr"/>
            <a:lstStyle/>
            <a:p>
              <a:endParaRPr lang="de-DE" dirty="0"/>
            </a:p>
          </p:txBody>
        </p:sp>
        <p:sp>
          <p:nvSpPr>
            <p:cNvPr id="36901" name="Freeform 23"/>
            <p:cNvSpPr>
              <a:spLocks/>
            </p:cNvSpPr>
            <p:nvPr/>
          </p:nvSpPr>
          <p:spPr bwMode="gray">
            <a:xfrm>
              <a:off x="721" y="2011"/>
              <a:ext cx="1270" cy="771"/>
            </a:xfrm>
            <a:custGeom>
              <a:avLst/>
              <a:gdLst>
                <a:gd name="T0" fmla="*/ 0 w 2968"/>
                <a:gd name="T1" fmla="*/ 0 h 1996"/>
                <a:gd name="T2" fmla="*/ 0 w 2968"/>
                <a:gd name="T3" fmla="*/ 0 h 1996"/>
                <a:gd name="T4" fmla="*/ 0 w 2968"/>
                <a:gd name="T5" fmla="*/ 0 h 1996"/>
                <a:gd name="T6" fmla="*/ 0 w 2968"/>
                <a:gd name="T7" fmla="*/ 0 h 1996"/>
                <a:gd name="T8" fmla="*/ 0 w 2968"/>
                <a:gd name="T9" fmla="*/ 0 h 1996"/>
                <a:gd name="T10" fmla="*/ 0 w 2968"/>
                <a:gd name="T11" fmla="*/ 0 h 1996"/>
                <a:gd name="T12" fmla="*/ 0 w 2968"/>
                <a:gd name="T13" fmla="*/ 0 h 1996"/>
                <a:gd name="T14" fmla="*/ 0 60000 65536"/>
                <a:gd name="T15" fmla="*/ 0 60000 65536"/>
                <a:gd name="T16" fmla="*/ 0 60000 65536"/>
                <a:gd name="T17" fmla="*/ 0 60000 65536"/>
                <a:gd name="T18" fmla="*/ 0 60000 65536"/>
                <a:gd name="T19" fmla="*/ 0 60000 65536"/>
                <a:gd name="T20" fmla="*/ 0 60000 65536"/>
                <a:gd name="T21" fmla="*/ 0 w 2968"/>
                <a:gd name="T22" fmla="*/ 0 h 1996"/>
                <a:gd name="T23" fmla="*/ 2968 w 2968"/>
                <a:gd name="T24" fmla="*/ 1996 h 19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68" h="1996">
                  <a:moveTo>
                    <a:pt x="0" y="1988"/>
                  </a:moveTo>
                  <a:cubicBezTo>
                    <a:pt x="229" y="1992"/>
                    <a:pt x="459" y="1996"/>
                    <a:pt x="640" y="1820"/>
                  </a:cubicBezTo>
                  <a:cubicBezTo>
                    <a:pt x="821" y="1644"/>
                    <a:pt x="948" y="1235"/>
                    <a:pt x="1088" y="932"/>
                  </a:cubicBezTo>
                  <a:cubicBezTo>
                    <a:pt x="1228" y="629"/>
                    <a:pt x="1344" y="0"/>
                    <a:pt x="1480" y="4"/>
                  </a:cubicBezTo>
                  <a:cubicBezTo>
                    <a:pt x="1616" y="8"/>
                    <a:pt x="1764" y="653"/>
                    <a:pt x="1904" y="956"/>
                  </a:cubicBezTo>
                  <a:cubicBezTo>
                    <a:pt x="2044" y="1259"/>
                    <a:pt x="2143" y="1648"/>
                    <a:pt x="2320" y="1820"/>
                  </a:cubicBezTo>
                  <a:cubicBezTo>
                    <a:pt x="2497" y="1992"/>
                    <a:pt x="2732" y="1990"/>
                    <a:pt x="2968" y="1988"/>
                  </a:cubicBezTo>
                </a:path>
              </a:pathLst>
            </a:custGeom>
            <a:noFill/>
            <a:ln w="25400">
              <a:solidFill>
                <a:schemeClr val="bg2"/>
              </a:solidFill>
              <a:round/>
              <a:headEnd type="none" w="lg" len="lg"/>
              <a:tailEnd type="none" w="lg" len="lg"/>
            </a:ln>
            <a:extLst>
              <a:ext uri="{909E8E84-426E-40DD-AFC4-6F175D3DCCD1}">
                <a14:hiddenFill xmlns:a14="http://schemas.microsoft.com/office/drawing/2010/main">
                  <a:solidFill>
                    <a:srgbClr val="FFFFFF"/>
                  </a:solidFill>
                </a14:hiddenFill>
              </a:ext>
            </a:extLst>
          </p:spPr>
          <p:txBody>
            <a:bodyPr wrap="none" anchor="ctr"/>
            <a:lstStyle/>
            <a:p>
              <a:endParaRPr lang="de-DE" dirty="0"/>
            </a:p>
          </p:txBody>
        </p:sp>
        <p:sp>
          <p:nvSpPr>
            <p:cNvPr id="36902" name="Line 24"/>
            <p:cNvSpPr>
              <a:spLocks noChangeShapeType="1"/>
            </p:cNvSpPr>
            <p:nvPr/>
          </p:nvSpPr>
          <p:spPr bwMode="gray">
            <a:xfrm flipH="1">
              <a:off x="1181" y="2623"/>
              <a:ext cx="363" cy="0"/>
            </a:xfrm>
            <a:prstGeom prst="line">
              <a:avLst/>
            </a:prstGeom>
            <a:noFill/>
            <a:ln w="12700">
              <a:solidFill>
                <a:schemeClr val="tx1"/>
              </a:solidFill>
              <a:round/>
              <a:headEnd type="stealth" w="lg" len="lg"/>
              <a:tailEnd type="stealth" w="lg" len="lg"/>
            </a:ln>
            <a:extLst>
              <a:ext uri="{909E8E84-426E-40DD-AFC4-6F175D3DCCD1}">
                <a14:hiddenFill xmlns:a14="http://schemas.microsoft.com/office/drawing/2010/main">
                  <a:noFill/>
                </a14:hiddenFill>
              </a:ext>
            </a:extLst>
          </p:spPr>
          <p:txBody>
            <a:bodyPr wrap="none" anchor="ctr"/>
            <a:lstStyle/>
            <a:p>
              <a:endParaRPr lang="de-DE" dirty="0"/>
            </a:p>
          </p:txBody>
        </p:sp>
        <p:sp>
          <p:nvSpPr>
            <p:cNvPr id="36903" name="Line 26"/>
            <p:cNvSpPr>
              <a:spLocks noChangeShapeType="1"/>
            </p:cNvSpPr>
            <p:nvPr/>
          </p:nvSpPr>
          <p:spPr bwMode="gray">
            <a:xfrm flipH="1" flipV="1">
              <a:off x="818" y="2309"/>
              <a:ext cx="1084" cy="1"/>
            </a:xfrm>
            <a:prstGeom prst="line">
              <a:avLst/>
            </a:prstGeom>
            <a:noFill/>
            <a:ln w="12700">
              <a:solidFill>
                <a:schemeClr val="tx1"/>
              </a:solidFill>
              <a:round/>
              <a:headEnd type="stealth" w="lg" len="lg"/>
              <a:tailEnd type="stealth" w="lg" len="lg"/>
            </a:ln>
            <a:extLst>
              <a:ext uri="{909E8E84-426E-40DD-AFC4-6F175D3DCCD1}">
                <a14:hiddenFill xmlns:a14="http://schemas.microsoft.com/office/drawing/2010/main">
                  <a:noFill/>
                </a14:hiddenFill>
              </a:ext>
            </a:extLst>
          </p:spPr>
          <p:txBody>
            <a:bodyPr wrap="none" anchor="ctr"/>
            <a:lstStyle/>
            <a:p>
              <a:endParaRPr lang="de-DE" dirty="0"/>
            </a:p>
          </p:txBody>
        </p:sp>
        <p:sp>
          <p:nvSpPr>
            <p:cNvPr id="36904" name="Text Box 27"/>
            <p:cNvSpPr txBox="1">
              <a:spLocks noChangeArrowheads="1"/>
            </p:cNvSpPr>
            <p:nvPr/>
          </p:nvSpPr>
          <p:spPr bwMode="gray">
            <a:xfrm>
              <a:off x="1233" y="2312"/>
              <a:ext cx="347"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lIns="87618" tIns="43809" rIns="87618" bIns="43809" anchor="ctr">
              <a:spAutoFit/>
            </a:bodyPr>
            <a:lstStyle>
              <a:lvl1pPr defTabSz="730250"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73025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73025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73025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73025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73025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73025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73025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73025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a:spcBef>
                  <a:spcPct val="50000"/>
                </a:spcBef>
                <a:buClrTx/>
                <a:buSzTx/>
                <a:buFontTx/>
                <a:buNone/>
              </a:pPr>
              <a:r>
                <a:rPr lang="de-DE" altLang="de-DE" sz="800" dirty="0">
                  <a:solidFill>
                    <a:srgbClr val="FF0000"/>
                  </a:solidFill>
                </a:rPr>
                <a:t>99,7%</a:t>
              </a:r>
            </a:p>
          </p:txBody>
        </p:sp>
        <p:sp>
          <p:nvSpPr>
            <p:cNvPr id="36905" name="Text Box 28"/>
            <p:cNvSpPr txBox="1">
              <a:spLocks noChangeArrowheads="1"/>
            </p:cNvSpPr>
            <p:nvPr/>
          </p:nvSpPr>
          <p:spPr bwMode="gray">
            <a:xfrm>
              <a:off x="884" y="2186"/>
              <a:ext cx="404"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87618" tIns="43809" rIns="87618" bIns="43809">
              <a:spAutoFit/>
            </a:bodyPr>
            <a:lstStyle>
              <a:lvl1pPr defTabSz="730250"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73025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73025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73025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73025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73025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73025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73025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73025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a:spcBef>
                  <a:spcPct val="50000"/>
                </a:spcBef>
                <a:buClrTx/>
                <a:buSzTx/>
                <a:buFontTx/>
                <a:buNone/>
              </a:pPr>
              <a:r>
                <a:rPr lang="de-DE" altLang="de-DE" sz="800" dirty="0">
                  <a:solidFill>
                    <a:srgbClr val="5F5F5F"/>
                  </a:solidFill>
                </a:rPr>
                <a:t>- 3 </a:t>
              </a:r>
              <a:r>
                <a:rPr lang="de-DE" altLang="de-DE" sz="800" dirty="0">
                  <a:solidFill>
                    <a:srgbClr val="5F5F5F"/>
                  </a:solidFill>
                  <a:sym typeface="Symbol" panose="05050102010706020507" pitchFamily="18" charset="2"/>
                </a:rPr>
                <a:t></a:t>
              </a:r>
              <a:endParaRPr lang="de-DE" altLang="de-DE" sz="800" dirty="0">
                <a:solidFill>
                  <a:srgbClr val="5F5F5F"/>
                </a:solidFill>
              </a:endParaRPr>
            </a:p>
          </p:txBody>
        </p:sp>
        <p:sp>
          <p:nvSpPr>
            <p:cNvPr id="36906" name="Text Box 29"/>
            <p:cNvSpPr txBox="1">
              <a:spLocks noChangeArrowheads="1"/>
            </p:cNvSpPr>
            <p:nvPr/>
          </p:nvSpPr>
          <p:spPr bwMode="gray">
            <a:xfrm>
              <a:off x="1438" y="2186"/>
              <a:ext cx="405"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87618" tIns="43809" rIns="87618" bIns="43809">
              <a:spAutoFit/>
            </a:bodyPr>
            <a:lstStyle>
              <a:lvl1pPr defTabSz="730250"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73025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73025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73025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73025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73025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73025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73025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73025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a:spcBef>
                  <a:spcPct val="50000"/>
                </a:spcBef>
                <a:buClrTx/>
                <a:buSzTx/>
                <a:buFontTx/>
                <a:buNone/>
              </a:pPr>
              <a:r>
                <a:rPr lang="de-DE" altLang="de-DE" sz="800" dirty="0">
                  <a:solidFill>
                    <a:srgbClr val="5F5F5F"/>
                  </a:solidFill>
                </a:rPr>
                <a:t>+ 3 </a:t>
              </a:r>
              <a:r>
                <a:rPr lang="de-DE" altLang="de-DE" sz="800" dirty="0">
                  <a:solidFill>
                    <a:srgbClr val="5F5F5F"/>
                  </a:solidFill>
                  <a:sym typeface="Symbol" panose="05050102010706020507" pitchFamily="18" charset="2"/>
                </a:rPr>
                <a:t></a:t>
              </a:r>
              <a:endParaRPr lang="de-DE" altLang="de-DE" sz="800" dirty="0">
                <a:solidFill>
                  <a:srgbClr val="5F5F5F"/>
                </a:solidFill>
              </a:endParaRPr>
            </a:p>
          </p:txBody>
        </p:sp>
        <p:sp>
          <p:nvSpPr>
            <p:cNvPr id="36907" name="Text Box 32"/>
            <p:cNvSpPr txBox="1">
              <a:spLocks noChangeArrowheads="1"/>
            </p:cNvSpPr>
            <p:nvPr/>
          </p:nvSpPr>
          <p:spPr bwMode="gray">
            <a:xfrm>
              <a:off x="927" y="2420"/>
              <a:ext cx="361"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393" tIns="45696" rIns="91393" bIns="45696">
              <a:spAutoFit/>
            </a:bodyPr>
            <a:lstStyle>
              <a:lvl1pPr defTabSz="762000"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7620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7620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7620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7620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7620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7620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7620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7620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a:spcBef>
                  <a:spcPct val="50000"/>
                </a:spcBef>
                <a:buClrTx/>
                <a:buSzTx/>
                <a:buFontTx/>
                <a:buNone/>
              </a:pPr>
              <a:r>
                <a:rPr lang="de-DE" altLang="de-DE" sz="800" dirty="0">
                  <a:solidFill>
                    <a:srgbClr val="000066"/>
                  </a:solidFill>
                </a:rPr>
                <a:t>VaR</a:t>
              </a:r>
            </a:p>
          </p:txBody>
        </p:sp>
        <p:sp>
          <p:nvSpPr>
            <p:cNvPr id="36908" name="Line 33"/>
            <p:cNvSpPr>
              <a:spLocks noChangeShapeType="1"/>
            </p:cNvSpPr>
            <p:nvPr/>
          </p:nvSpPr>
          <p:spPr bwMode="gray">
            <a:xfrm>
              <a:off x="821" y="2516"/>
              <a:ext cx="537" cy="0"/>
            </a:xfrm>
            <a:prstGeom prst="line">
              <a:avLst/>
            </a:prstGeom>
            <a:noFill/>
            <a:ln w="12700" cap="rnd">
              <a:solidFill>
                <a:schemeClr val="tx1"/>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de-DE" dirty="0"/>
            </a:p>
          </p:txBody>
        </p:sp>
      </p:grpSp>
      <p:grpSp>
        <p:nvGrpSpPr>
          <p:cNvPr id="36871" name="Group 88"/>
          <p:cNvGrpSpPr>
            <a:grpSpLocks/>
          </p:cNvGrpSpPr>
          <p:nvPr/>
        </p:nvGrpSpPr>
        <p:grpSpPr bwMode="auto">
          <a:xfrm>
            <a:off x="3863975" y="3209925"/>
            <a:ext cx="2566988" cy="1390650"/>
            <a:chOff x="2371" y="2855"/>
            <a:chExt cx="1884" cy="825"/>
          </a:xfrm>
        </p:grpSpPr>
        <p:sp>
          <p:nvSpPr>
            <p:cNvPr id="36885" name="Rectangle 5"/>
            <p:cNvSpPr>
              <a:spLocks noChangeArrowheads="1"/>
            </p:cNvSpPr>
            <p:nvPr/>
          </p:nvSpPr>
          <p:spPr bwMode="gray">
            <a:xfrm>
              <a:off x="2970" y="3319"/>
              <a:ext cx="574" cy="305"/>
            </a:xfrm>
            <a:prstGeom prst="rect">
              <a:avLst/>
            </a:prstGeom>
            <a:noFill/>
            <a:ln w="254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a:spcBef>
                  <a:spcPct val="50000"/>
                </a:spcBef>
                <a:buClrTx/>
                <a:buSzTx/>
                <a:buFontTx/>
                <a:buNone/>
              </a:pPr>
              <a:endParaRPr lang="de-DE" altLang="de-DE" sz="1200" dirty="0">
                <a:solidFill>
                  <a:schemeClr val="tx1"/>
                </a:solidFill>
              </a:endParaRPr>
            </a:p>
          </p:txBody>
        </p:sp>
        <p:sp>
          <p:nvSpPr>
            <p:cNvPr id="36886" name="Rectangle 6"/>
            <p:cNvSpPr>
              <a:spLocks noChangeArrowheads="1"/>
            </p:cNvSpPr>
            <p:nvPr/>
          </p:nvSpPr>
          <p:spPr bwMode="gray">
            <a:xfrm>
              <a:off x="3561" y="3513"/>
              <a:ext cx="594" cy="111"/>
            </a:xfrm>
            <a:prstGeom prst="rect">
              <a:avLst/>
            </a:prstGeom>
            <a:noFill/>
            <a:ln w="25400">
              <a:solidFill>
                <a:srgbClr val="7FABD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a:spcBef>
                  <a:spcPct val="50000"/>
                </a:spcBef>
                <a:buClrTx/>
                <a:buSzTx/>
                <a:buFontTx/>
                <a:buNone/>
              </a:pPr>
              <a:endParaRPr lang="de-DE" altLang="de-DE" sz="1200" dirty="0">
                <a:solidFill>
                  <a:schemeClr val="tx1"/>
                </a:solidFill>
              </a:endParaRPr>
            </a:p>
          </p:txBody>
        </p:sp>
        <p:sp>
          <p:nvSpPr>
            <p:cNvPr id="36887" name="Rectangle 7"/>
            <p:cNvSpPr>
              <a:spLocks noChangeArrowheads="1"/>
            </p:cNvSpPr>
            <p:nvPr/>
          </p:nvSpPr>
          <p:spPr bwMode="gray">
            <a:xfrm>
              <a:off x="2382" y="3028"/>
              <a:ext cx="570" cy="596"/>
            </a:xfrm>
            <a:prstGeom prst="rect">
              <a:avLst/>
            </a:prstGeom>
            <a:noFill/>
            <a:ln w="254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a:spcBef>
                  <a:spcPct val="50000"/>
                </a:spcBef>
                <a:buClrTx/>
                <a:buSzTx/>
                <a:buFontTx/>
                <a:buNone/>
              </a:pPr>
              <a:endParaRPr lang="de-DE" altLang="de-DE" sz="1200" dirty="0">
                <a:solidFill>
                  <a:schemeClr val="tx1"/>
                </a:solidFill>
              </a:endParaRPr>
            </a:p>
          </p:txBody>
        </p:sp>
        <p:sp>
          <p:nvSpPr>
            <p:cNvPr id="36888" name="Line 8"/>
            <p:cNvSpPr>
              <a:spLocks noChangeShapeType="1"/>
            </p:cNvSpPr>
            <p:nvPr/>
          </p:nvSpPr>
          <p:spPr bwMode="gray">
            <a:xfrm flipV="1">
              <a:off x="2371" y="2855"/>
              <a:ext cx="0" cy="784"/>
            </a:xfrm>
            <a:prstGeom prst="line">
              <a:avLst/>
            </a:prstGeom>
            <a:noFill/>
            <a:ln w="19050">
              <a:solidFill>
                <a:srgbClr val="000066"/>
              </a:solidFill>
              <a:round/>
              <a:headEnd/>
              <a:tailEnd type="triangle" w="med" len="med"/>
            </a:ln>
            <a:extLst>
              <a:ext uri="{909E8E84-426E-40DD-AFC4-6F175D3DCCD1}">
                <a14:hiddenFill xmlns:a14="http://schemas.microsoft.com/office/drawing/2010/main">
                  <a:noFill/>
                </a14:hiddenFill>
              </a:ext>
            </a:extLst>
          </p:spPr>
          <p:txBody>
            <a:bodyPr anchor="ctr"/>
            <a:lstStyle/>
            <a:p>
              <a:endParaRPr lang="de-DE" dirty="0"/>
            </a:p>
          </p:txBody>
        </p:sp>
        <p:sp>
          <p:nvSpPr>
            <p:cNvPr id="36889" name="Line 9"/>
            <p:cNvSpPr>
              <a:spLocks noChangeShapeType="1"/>
            </p:cNvSpPr>
            <p:nvPr/>
          </p:nvSpPr>
          <p:spPr bwMode="gray">
            <a:xfrm>
              <a:off x="2376" y="3630"/>
              <a:ext cx="1879" cy="0"/>
            </a:xfrm>
            <a:prstGeom prst="line">
              <a:avLst/>
            </a:prstGeom>
            <a:noFill/>
            <a:ln w="19050">
              <a:solidFill>
                <a:srgbClr val="000066"/>
              </a:solidFill>
              <a:round/>
              <a:headEnd/>
              <a:tailEnd type="triangle" w="med" len="med"/>
            </a:ln>
            <a:extLst>
              <a:ext uri="{909E8E84-426E-40DD-AFC4-6F175D3DCCD1}">
                <a14:hiddenFill xmlns:a14="http://schemas.microsoft.com/office/drawing/2010/main">
                  <a:noFill/>
                </a14:hiddenFill>
              </a:ext>
            </a:extLst>
          </p:spPr>
          <p:txBody>
            <a:bodyPr anchor="ctr"/>
            <a:lstStyle/>
            <a:p>
              <a:endParaRPr lang="de-DE" dirty="0"/>
            </a:p>
          </p:txBody>
        </p:sp>
        <p:sp>
          <p:nvSpPr>
            <p:cNvPr id="36890" name="Text Box 11"/>
            <p:cNvSpPr txBox="1">
              <a:spLocks noChangeArrowheads="1"/>
            </p:cNvSpPr>
            <p:nvPr/>
          </p:nvSpPr>
          <p:spPr bwMode="gray">
            <a:xfrm>
              <a:off x="2407" y="3154"/>
              <a:ext cx="488"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87618" tIns="43809" rIns="87618" bIns="43809">
              <a:spAutoFit/>
            </a:bodyPr>
            <a:lstStyle>
              <a:lvl1pPr defTabSz="730250"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73025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73025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73025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73025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73025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73025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73025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73025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algn="ctr">
                <a:spcBef>
                  <a:spcPct val="50000"/>
                </a:spcBef>
                <a:buClrTx/>
                <a:buSzTx/>
                <a:buFontTx/>
                <a:buNone/>
              </a:pPr>
              <a:r>
                <a:rPr lang="de-DE" altLang="de-DE" sz="600" dirty="0">
                  <a:solidFill>
                    <a:schemeClr val="tx1"/>
                  </a:solidFill>
                </a:rPr>
                <a:t>(18 von 30=)</a:t>
              </a:r>
              <a:br>
                <a:rPr lang="de-DE" altLang="de-DE" sz="600" dirty="0">
                  <a:solidFill>
                    <a:schemeClr val="tx1"/>
                  </a:solidFill>
                </a:rPr>
              </a:br>
              <a:r>
                <a:rPr lang="de-DE" altLang="de-DE" sz="600" dirty="0">
                  <a:solidFill>
                    <a:schemeClr val="tx1"/>
                  </a:solidFill>
                </a:rPr>
                <a:t>60%</a:t>
              </a:r>
            </a:p>
          </p:txBody>
        </p:sp>
        <p:sp>
          <p:nvSpPr>
            <p:cNvPr id="36891" name="Text Box 12"/>
            <p:cNvSpPr txBox="1">
              <a:spLocks noChangeArrowheads="1"/>
            </p:cNvSpPr>
            <p:nvPr/>
          </p:nvSpPr>
          <p:spPr bwMode="gray">
            <a:xfrm>
              <a:off x="3009" y="3365"/>
              <a:ext cx="504"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87618" tIns="43809" rIns="87618" bIns="43809">
              <a:spAutoFit/>
            </a:bodyPr>
            <a:lstStyle>
              <a:lvl1pPr defTabSz="730250"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73025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73025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73025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73025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73025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73025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73025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73025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algn="ctr">
                <a:spcBef>
                  <a:spcPct val="50000"/>
                </a:spcBef>
                <a:buClrTx/>
                <a:buSzTx/>
                <a:buFontTx/>
                <a:buNone/>
              </a:pPr>
              <a:r>
                <a:rPr lang="de-DE" altLang="de-DE" sz="600" dirty="0">
                  <a:solidFill>
                    <a:schemeClr val="tx1"/>
                  </a:solidFill>
                </a:rPr>
                <a:t>(9 von 30 =) </a:t>
              </a:r>
              <a:br>
                <a:rPr lang="de-DE" altLang="de-DE" sz="600" dirty="0">
                  <a:solidFill>
                    <a:schemeClr val="tx1"/>
                  </a:solidFill>
                </a:rPr>
              </a:br>
              <a:r>
                <a:rPr lang="de-DE" altLang="de-DE" sz="600" dirty="0">
                  <a:solidFill>
                    <a:schemeClr val="tx1"/>
                  </a:solidFill>
                </a:rPr>
                <a:t>30%</a:t>
              </a:r>
            </a:p>
          </p:txBody>
        </p:sp>
        <p:sp>
          <p:nvSpPr>
            <p:cNvPr id="36892" name="Text Box 13"/>
            <p:cNvSpPr txBox="1">
              <a:spLocks noChangeArrowheads="1"/>
            </p:cNvSpPr>
            <p:nvPr/>
          </p:nvSpPr>
          <p:spPr bwMode="gray">
            <a:xfrm>
              <a:off x="3522" y="3504"/>
              <a:ext cx="62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87618" tIns="43809" rIns="87618" bIns="43809">
              <a:spAutoFit/>
            </a:bodyPr>
            <a:lstStyle>
              <a:lvl1pPr defTabSz="730250"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73025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73025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73025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73025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73025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73025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73025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73025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algn="ctr">
                <a:spcBef>
                  <a:spcPct val="50000"/>
                </a:spcBef>
                <a:buClrTx/>
                <a:buSzTx/>
                <a:buFontTx/>
                <a:buNone/>
              </a:pPr>
              <a:r>
                <a:rPr lang="de-DE" altLang="de-DE" sz="600" dirty="0">
                  <a:solidFill>
                    <a:schemeClr val="tx1"/>
                  </a:solidFill>
                </a:rPr>
                <a:t>(3 von 30 =)10%</a:t>
              </a:r>
            </a:p>
          </p:txBody>
        </p:sp>
        <p:sp>
          <p:nvSpPr>
            <p:cNvPr id="36893" name="Line 14"/>
            <p:cNvSpPr>
              <a:spLocks noChangeShapeType="1"/>
            </p:cNvSpPr>
            <p:nvPr/>
          </p:nvSpPr>
          <p:spPr bwMode="gray">
            <a:xfrm>
              <a:off x="2670" y="3627"/>
              <a:ext cx="0" cy="50"/>
            </a:xfrm>
            <a:prstGeom prst="line">
              <a:avLst/>
            </a:prstGeom>
            <a:noFill/>
            <a:ln w="38100">
              <a:solidFill>
                <a:srgbClr val="000066"/>
              </a:solidFill>
              <a:round/>
              <a:headEnd/>
              <a:tailEnd/>
            </a:ln>
            <a:extLst>
              <a:ext uri="{909E8E84-426E-40DD-AFC4-6F175D3DCCD1}">
                <a14:hiddenFill xmlns:a14="http://schemas.microsoft.com/office/drawing/2010/main">
                  <a:noFill/>
                </a14:hiddenFill>
              </a:ext>
            </a:extLst>
          </p:spPr>
          <p:txBody>
            <a:bodyPr anchor="ctr"/>
            <a:lstStyle/>
            <a:p>
              <a:endParaRPr lang="de-DE" dirty="0"/>
            </a:p>
          </p:txBody>
        </p:sp>
        <p:sp>
          <p:nvSpPr>
            <p:cNvPr id="36894" name="Line 16"/>
            <p:cNvSpPr>
              <a:spLocks noChangeShapeType="1"/>
            </p:cNvSpPr>
            <p:nvPr/>
          </p:nvSpPr>
          <p:spPr bwMode="gray">
            <a:xfrm>
              <a:off x="3277" y="3630"/>
              <a:ext cx="0" cy="50"/>
            </a:xfrm>
            <a:prstGeom prst="line">
              <a:avLst/>
            </a:prstGeom>
            <a:noFill/>
            <a:ln w="38100">
              <a:solidFill>
                <a:srgbClr val="000066"/>
              </a:solidFill>
              <a:round/>
              <a:headEnd/>
              <a:tailEnd/>
            </a:ln>
            <a:extLst>
              <a:ext uri="{909E8E84-426E-40DD-AFC4-6F175D3DCCD1}">
                <a14:hiddenFill xmlns:a14="http://schemas.microsoft.com/office/drawing/2010/main">
                  <a:noFill/>
                </a14:hiddenFill>
              </a:ext>
            </a:extLst>
          </p:spPr>
          <p:txBody>
            <a:bodyPr anchor="ctr"/>
            <a:lstStyle/>
            <a:p>
              <a:endParaRPr lang="de-DE" dirty="0"/>
            </a:p>
          </p:txBody>
        </p:sp>
        <p:sp>
          <p:nvSpPr>
            <p:cNvPr id="36895" name="Line 18"/>
            <p:cNvSpPr>
              <a:spLocks noChangeShapeType="1"/>
            </p:cNvSpPr>
            <p:nvPr/>
          </p:nvSpPr>
          <p:spPr bwMode="gray">
            <a:xfrm>
              <a:off x="3865" y="3630"/>
              <a:ext cx="0" cy="50"/>
            </a:xfrm>
            <a:prstGeom prst="line">
              <a:avLst/>
            </a:prstGeom>
            <a:noFill/>
            <a:ln w="38100">
              <a:solidFill>
                <a:srgbClr val="000066"/>
              </a:solidFill>
              <a:round/>
              <a:headEnd/>
              <a:tailEnd/>
            </a:ln>
            <a:extLst>
              <a:ext uri="{909E8E84-426E-40DD-AFC4-6F175D3DCCD1}">
                <a14:hiddenFill xmlns:a14="http://schemas.microsoft.com/office/drawing/2010/main">
                  <a:noFill/>
                </a14:hiddenFill>
              </a:ext>
            </a:extLst>
          </p:spPr>
          <p:txBody>
            <a:bodyPr anchor="ctr"/>
            <a:lstStyle/>
            <a:p>
              <a:endParaRPr lang="de-DE" dirty="0"/>
            </a:p>
          </p:txBody>
        </p:sp>
      </p:grpSp>
      <p:sp>
        <p:nvSpPr>
          <p:cNvPr id="36872" name="Text Box 100"/>
          <p:cNvSpPr txBox="1">
            <a:spLocks noChangeArrowheads="1"/>
          </p:cNvSpPr>
          <p:nvPr/>
        </p:nvSpPr>
        <p:spPr bwMode="auto">
          <a:xfrm>
            <a:off x="1087438" y="1052514"/>
            <a:ext cx="8032750" cy="269875"/>
          </a:xfrm>
          <a:prstGeom prst="rect">
            <a:avLst/>
          </a:prstGeom>
          <a:solidFill>
            <a:srgbClr val="B2B2B2"/>
          </a:solidFill>
          <a:ln w="9525" algn="ctr">
            <a:solidFill>
              <a:schemeClr val="tx1"/>
            </a:solidFill>
            <a:miter lim="800000"/>
            <a:headEnd/>
            <a:tailEnd/>
          </a:ln>
        </p:spPr>
        <p:txBody>
          <a:bodyPr tIns="91440" bIns="91440" anchor="ctr"/>
          <a:lstStyle>
            <a:lvl1pPr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a:spcBef>
                <a:spcPct val="50000"/>
              </a:spcBef>
              <a:buClrTx/>
              <a:buSzTx/>
              <a:buFontTx/>
              <a:buNone/>
            </a:pPr>
            <a:r>
              <a:rPr lang="de-DE" altLang="de-DE" sz="1200" dirty="0"/>
              <a:t>Ermittlung von Risikoinformationen für relevanten Risiken durch:</a:t>
            </a:r>
          </a:p>
        </p:txBody>
      </p:sp>
      <p:sp>
        <p:nvSpPr>
          <p:cNvPr id="36873" name="Rectangle 101"/>
          <p:cNvSpPr>
            <a:spLocks noChangeArrowheads="1"/>
          </p:cNvSpPr>
          <p:nvPr/>
        </p:nvSpPr>
        <p:spPr bwMode="auto">
          <a:xfrm>
            <a:off x="768351" y="1054101"/>
            <a:ext cx="269875" cy="269875"/>
          </a:xfrm>
          <a:prstGeom prst="rect">
            <a:avLst/>
          </a:prstGeom>
          <a:solidFill>
            <a:srgbClr val="B2B2B2"/>
          </a:solidFill>
          <a:ln w="9525">
            <a:solidFill>
              <a:schemeClr val="tx1"/>
            </a:solidFill>
            <a:miter lim="800000"/>
            <a:headEnd/>
            <a:tailEnd/>
          </a:ln>
        </p:spPr>
        <p:txBody>
          <a:bodyPr wrap="none" lIns="81162" tIns="42204" rIns="81162" bIns="42204" anchor="ctr"/>
          <a:lstStyle>
            <a:lvl1pPr defTabSz="823913"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823913"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823913"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823913"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823913"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8239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8239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8239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8239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GB" altLang="de-DE" sz="1200" dirty="0">
                <a:ea typeface="MS PGothic" panose="020B0600070205080204" pitchFamily="34" charset="-128"/>
              </a:rPr>
              <a:t>1</a:t>
            </a:r>
          </a:p>
        </p:txBody>
      </p:sp>
      <p:sp>
        <p:nvSpPr>
          <p:cNvPr id="36874" name="Text Box 102"/>
          <p:cNvSpPr txBox="1">
            <a:spLocks noChangeArrowheads="1"/>
          </p:cNvSpPr>
          <p:nvPr/>
        </p:nvSpPr>
        <p:spPr bwMode="auto">
          <a:xfrm>
            <a:off x="1087438" y="2147889"/>
            <a:ext cx="8032750" cy="269875"/>
          </a:xfrm>
          <a:prstGeom prst="rect">
            <a:avLst/>
          </a:prstGeom>
          <a:solidFill>
            <a:srgbClr val="B2B2B2"/>
          </a:solidFill>
          <a:ln w="9525" algn="ctr">
            <a:solidFill>
              <a:schemeClr val="tx1"/>
            </a:solidFill>
            <a:miter lim="800000"/>
            <a:headEnd/>
            <a:tailEnd/>
          </a:ln>
        </p:spPr>
        <p:txBody>
          <a:bodyPr tIns="91440" bIns="91440" anchor="ctr"/>
          <a:lstStyle>
            <a:lvl1pPr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a:spcBef>
                <a:spcPct val="50000"/>
              </a:spcBef>
              <a:buClrTx/>
              <a:buSzTx/>
              <a:buFontTx/>
              <a:buNone/>
            </a:pPr>
            <a:r>
              <a:rPr lang="de-DE" altLang="de-DE" sz="1200" dirty="0"/>
              <a:t>Risikoquantifizierung anhand der ermittelten Risikoinformationen</a:t>
            </a:r>
          </a:p>
        </p:txBody>
      </p:sp>
      <p:sp>
        <p:nvSpPr>
          <p:cNvPr id="36875" name="Rectangle 103"/>
          <p:cNvSpPr>
            <a:spLocks noChangeArrowheads="1"/>
          </p:cNvSpPr>
          <p:nvPr/>
        </p:nvSpPr>
        <p:spPr bwMode="auto">
          <a:xfrm>
            <a:off x="769939" y="2147889"/>
            <a:ext cx="269875" cy="269875"/>
          </a:xfrm>
          <a:prstGeom prst="rect">
            <a:avLst/>
          </a:prstGeom>
          <a:solidFill>
            <a:srgbClr val="B2B2B2"/>
          </a:solidFill>
          <a:ln w="9525" algn="ctr">
            <a:solidFill>
              <a:schemeClr val="tx1"/>
            </a:solidFill>
            <a:miter lim="800000"/>
            <a:headEnd/>
            <a:tailEnd/>
          </a:ln>
        </p:spPr>
        <p:txBody>
          <a:bodyPr tIns="91440" bIns="91440" anchor="ctr"/>
          <a:lstStyle>
            <a:lvl1pPr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a:spcBef>
                <a:spcPct val="50000"/>
              </a:spcBef>
              <a:buClrTx/>
              <a:buSzTx/>
              <a:buFontTx/>
              <a:buNone/>
            </a:pPr>
            <a:r>
              <a:rPr lang="en-GB" altLang="de-DE" sz="1200" dirty="0">
                <a:ea typeface="MS PGothic" panose="020B0600070205080204" pitchFamily="34" charset="-128"/>
              </a:rPr>
              <a:t>2</a:t>
            </a:r>
          </a:p>
        </p:txBody>
      </p:sp>
      <p:sp>
        <p:nvSpPr>
          <p:cNvPr id="36876" name="Text Box 104"/>
          <p:cNvSpPr txBox="1">
            <a:spLocks noChangeArrowheads="1"/>
          </p:cNvSpPr>
          <p:nvPr/>
        </p:nvSpPr>
        <p:spPr bwMode="auto">
          <a:xfrm>
            <a:off x="779463" y="1357313"/>
            <a:ext cx="83423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tIns="91440" bIns="91440">
            <a:spAutoFit/>
          </a:bodyPr>
          <a:lstStyle>
            <a:lvl1pPr marL="180975" indent="-180975"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a:spcBef>
                <a:spcPct val="50000"/>
              </a:spcBef>
              <a:buClr>
                <a:schemeClr val="bg2"/>
              </a:buClr>
              <a:buSzTx/>
              <a:buFont typeface="Wingdings 2" panose="05020102010507070707" pitchFamily="18" charset="2"/>
              <a:buChar char="¡"/>
            </a:pPr>
            <a:r>
              <a:rPr lang="de-DE" altLang="de-DE" sz="1200" dirty="0">
                <a:solidFill>
                  <a:schemeClr val="tx1"/>
                </a:solidFill>
              </a:rPr>
              <a:t>Auswertung von historischen Daten (z. B. Abweichungsanalysen)</a:t>
            </a:r>
          </a:p>
          <a:p>
            <a:pPr>
              <a:spcBef>
                <a:spcPct val="50000"/>
              </a:spcBef>
              <a:buClr>
                <a:schemeClr val="bg2"/>
              </a:buClr>
              <a:buSzTx/>
              <a:buFont typeface="Wingdings 2" panose="05020102010507070707" pitchFamily="18" charset="2"/>
              <a:buChar char="¡"/>
            </a:pPr>
            <a:r>
              <a:rPr lang="de-DE" altLang="de-DE" sz="1200" dirty="0">
                <a:solidFill>
                  <a:schemeClr val="tx1"/>
                </a:solidFill>
              </a:rPr>
              <a:t>Und/oder in Form von Expertenschätzungen (im Rahmen von Interviews bzw. Workshops)</a:t>
            </a:r>
          </a:p>
        </p:txBody>
      </p:sp>
      <p:sp>
        <p:nvSpPr>
          <p:cNvPr id="36877" name="Text Box 105"/>
          <p:cNvSpPr txBox="1">
            <a:spLocks noChangeArrowheads="1"/>
          </p:cNvSpPr>
          <p:nvPr/>
        </p:nvSpPr>
        <p:spPr bwMode="auto">
          <a:xfrm>
            <a:off x="787401" y="2465388"/>
            <a:ext cx="83423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tIns="91440" bIns="91440">
            <a:spAutoFit/>
          </a:bodyPr>
          <a:lstStyle>
            <a:lvl1pPr marL="180975" indent="-180975"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a:spcBef>
                <a:spcPct val="50000"/>
              </a:spcBef>
              <a:buClr>
                <a:schemeClr val="tx2"/>
              </a:buClr>
              <a:buSzTx/>
              <a:buFont typeface="Wingdings 2" panose="05020102010507070707" pitchFamily="18" charset="2"/>
              <a:buChar char="¡"/>
            </a:pPr>
            <a:r>
              <a:rPr lang="de-DE" altLang="de-DE" sz="1200" dirty="0">
                <a:solidFill>
                  <a:schemeClr val="tx1"/>
                </a:solidFill>
              </a:rPr>
              <a:t>Ein Risiko gar nicht zu quantifizieren bedeutet, das Risiko mit 0 zu quantifizieren</a:t>
            </a:r>
          </a:p>
          <a:p>
            <a:pPr>
              <a:spcBef>
                <a:spcPct val="50000"/>
              </a:spcBef>
              <a:buClr>
                <a:schemeClr val="tx2"/>
              </a:buClr>
              <a:buSzTx/>
              <a:buFont typeface="Wingdings 2" panose="05020102010507070707" pitchFamily="18" charset="2"/>
              <a:buChar char="¡"/>
            </a:pPr>
            <a:r>
              <a:rPr lang="de-DE" altLang="de-DE" sz="1200" dirty="0">
                <a:solidFill>
                  <a:schemeClr val="tx1"/>
                </a:solidFill>
              </a:rPr>
              <a:t>Möglichkeiten der Quantifizierung von Risiken (Beispiele):</a:t>
            </a:r>
          </a:p>
        </p:txBody>
      </p:sp>
      <p:sp>
        <p:nvSpPr>
          <p:cNvPr id="36878" name="Text Box 106"/>
          <p:cNvSpPr txBox="1">
            <a:spLocks noChangeArrowheads="1"/>
          </p:cNvSpPr>
          <p:nvPr/>
        </p:nvSpPr>
        <p:spPr bwMode="auto">
          <a:xfrm>
            <a:off x="3916363" y="5022851"/>
            <a:ext cx="2303462"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marL="179388" indent="-179388" defTabSz="939800"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9398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9398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9398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9398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9398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9398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9398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9398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eaLnBrk="1" hangingPunct="1">
              <a:lnSpc>
                <a:spcPct val="90000"/>
              </a:lnSpc>
              <a:spcBef>
                <a:spcPct val="50000"/>
              </a:spcBef>
              <a:buClr>
                <a:srgbClr val="7FABD2"/>
              </a:buClr>
              <a:buSzTx/>
              <a:buFont typeface="Wingdings 2" panose="05020102010507070707" pitchFamily="18" charset="2"/>
              <a:buChar char="¡"/>
            </a:pPr>
            <a:r>
              <a:rPr lang="de-DE" altLang="de-DE" sz="1200" dirty="0">
                <a:solidFill>
                  <a:schemeClr val="tx1"/>
                </a:solidFill>
              </a:rPr>
              <a:t>Geeignet für z. B. Maschinen-schaden</a:t>
            </a:r>
          </a:p>
          <a:p>
            <a:pPr eaLnBrk="1" hangingPunct="1">
              <a:lnSpc>
                <a:spcPct val="90000"/>
              </a:lnSpc>
              <a:spcBef>
                <a:spcPct val="50000"/>
              </a:spcBef>
              <a:buClr>
                <a:srgbClr val="7FABD2"/>
              </a:buClr>
              <a:buSzTx/>
              <a:buFont typeface="Wingdings 2" panose="05020102010507070707" pitchFamily="18" charset="2"/>
              <a:buChar char="¡"/>
            </a:pPr>
            <a:r>
              <a:rPr lang="de-DE" altLang="de-DE" sz="1200" dirty="0">
                <a:solidFill>
                  <a:schemeClr val="tx1"/>
                </a:solidFill>
              </a:rPr>
              <a:t>Anhand historischer Daten wird angegeben, in wie vielen Fällen der Schaden bestimmte Wert erreicht hat (z.B. in 60% der Fälle geringer Schaden) </a:t>
            </a:r>
          </a:p>
        </p:txBody>
      </p:sp>
      <p:sp>
        <p:nvSpPr>
          <p:cNvPr id="36879" name="Text Box 107"/>
          <p:cNvSpPr txBox="1">
            <a:spLocks noChangeArrowheads="1"/>
          </p:cNvSpPr>
          <p:nvPr/>
        </p:nvSpPr>
        <p:spPr bwMode="auto">
          <a:xfrm>
            <a:off x="4240214" y="4659314"/>
            <a:ext cx="2033587" cy="269875"/>
          </a:xfrm>
          <a:prstGeom prst="rect">
            <a:avLst/>
          </a:prstGeom>
          <a:solidFill>
            <a:srgbClr val="B2B2B2"/>
          </a:solidFill>
          <a:ln w="9525" algn="ctr">
            <a:solidFill>
              <a:schemeClr val="tx1"/>
            </a:solidFill>
            <a:miter lim="800000"/>
            <a:headEnd/>
            <a:tailEnd/>
          </a:ln>
        </p:spPr>
        <p:txBody>
          <a:bodyPr tIns="91440" bIns="91440" anchor="ctr"/>
          <a:lstStyle>
            <a:lvl1pPr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a:spcBef>
                <a:spcPct val="50000"/>
              </a:spcBef>
              <a:buClrTx/>
              <a:buSzTx/>
              <a:buFontTx/>
              <a:buNone/>
            </a:pPr>
            <a:r>
              <a:rPr lang="de-DE" altLang="de-DE" sz="1200" dirty="0"/>
              <a:t>Szenarioverteilung</a:t>
            </a:r>
          </a:p>
        </p:txBody>
      </p:sp>
      <p:sp>
        <p:nvSpPr>
          <p:cNvPr id="36880" name="Rectangle 108"/>
          <p:cNvSpPr>
            <a:spLocks noChangeArrowheads="1"/>
          </p:cNvSpPr>
          <p:nvPr/>
        </p:nvSpPr>
        <p:spPr bwMode="auto">
          <a:xfrm>
            <a:off x="3913189" y="4659314"/>
            <a:ext cx="269875" cy="269875"/>
          </a:xfrm>
          <a:prstGeom prst="rect">
            <a:avLst/>
          </a:prstGeom>
          <a:solidFill>
            <a:srgbClr val="B2B2B2"/>
          </a:solidFill>
          <a:ln w="9525">
            <a:solidFill>
              <a:schemeClr val="tx1"/>
            </a:solidFill>
            <a:miter lim="800000"/>
            <a:headEnd/>
            <a:tailEnd/>
          </a:ln>
        </p:spPr>
        <p:txBody>
          <a:bodyPr wrap="none" lIns="81162" tIns="42204" rIns="81162" bIns="42204" anchor="ctr"/>
          <a:lstStyle>
            <a:lvl1pPr defTabSz="823913"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823913"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823913"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823913"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823913"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8239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8239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8239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8239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GB" altLang="de-DE" sz="1200" dirty="0">
                <a:ea typeface="MS PGothic" panose="020B0600070205080204" pitchFamily="34" charset="-128"/>
              </a:rPr>
              <a:t>b)</a:t>
            </a:r>
          </a:p>
        </p:txBody>
      </p:sp>
      <p:sp>
        <p:nvSpPr>
          <p:cNvPr id="36881" name="Text Box 109"/>
          <p:cNvSpPr txBox="1">
            <a:spLocks noChangeArrowheads="1"/>
          </p:cNvSpPr>
          <p:nvPr/>
        </p:nvSpPr>
        <p:spPr bwMode="auto">
          <a:xfrm>
            <a:off x="6753226" y="5030788"/>
            <a:ext cx="2303463" cy="125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marL="179388" indent="-179388" defTabSz="939800"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9398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9398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9398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9398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9398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9398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9398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9398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eaLnBrk="1" hangingPunct="1">
              <a:lnSpc>
                <a:spcPct val="90000"/>
              </a:lnSpc>
              <a:spcBef>
                <a:spcPct val="50000"/>
              </a:spcBef>
              <a:buClr>
                <a:srgbClr val="7FABD2"/>
              </a:buClr>
              <a:buSzTx/>
              <a:buFont typeface="Wingdings 2" panose="05020102010507070707" pitchFamily="18" charset="2"/>
              <a:buChar char="¡"/>
            </a:pPr>
            <a:r>
              <a:rPr lang="de-DE" altLang="de-DE" sz="1200" dirty="0">
                <a:solidFill>
                  <a:schemeClr val="tx1"/>
                </a:solidFill>
              </a:rPr>
              <a:t>Geeignet für z. B. das Planungsrisiko (viele kleine Einzelrisiken, die unabhängig voneinander sind)</a:t>
            </a:r>
          </a:p>
          <a:p>
            <a:pPr eaLnBrk="1" hangingPunct="1">
              <a:lnSpc>
                <a:spcPct val="90000"/>
              </a:lnSpc>
              <a:spcBef>
                <a:spcPct val="50000"/>
              </a:spcBef>
              <a:buClr>
                <a:srgbClr val="7FABD2"/>
              </a:buClr>
              <a:buSzTx/>
              <a:buFont typeface="Wingdings 2" panose="05020102010507070707" pitchFamily="18" charset="2"/>
              <a:buChar char="¡"/>
            </a:pPr>
            <a:r>
              <a:rPr lang="de-DE" altLang="de-DE" sz="1200" dirty="0">
                <a:solidFill>
                  <a:schemeClr val="tx1"/>
                </a:solidFill>
              </a:rPr>
              <a:t>Beschreibt Risiko durch einen Erwartungswert und dessen Standardabweichung</a:t>
            </a:r>
          </a:p>
        </p:txBody>
      </p:sp>
      <p:sp>
        <p:nvSpPr>
          <p:cNvPr id="36882" name="Text Box 110"/>
          <p:cNvSpPr txBox="1">
            <a:spLocks noChangeArrowheads="1"/>
          </p:cNvSpPr>
          <p:nvPr/>
        </p:nvSpPr>
        <p:spPr bwMode="auto">
          <a:xfrm>
            <a:off x="7077075" y="4667251"/>
            <a:ext cx="2033588" cy="269875"/>
          </a:xfrm>
          <a:prstGeom prst="rect">
            <a:avLst/>
          </a:prstGeom>
          <a:solidFill>
            <a:srgbClr val="B2B2B2"/>
          </a:solidFill>
          <a:ln w="9525" algn="ctr">
            <a:solidFill>
              <a:schemeClr val="tx1"/>
            </a:solidFill>
            <a:miter lim="800000"/>
            <a:headEnd/>
            <a:tailEnd/>
          </a:ln>
        </p:spPr>
        <p:txBody>
          <a:bodyPr tIns="91440" bIns="91440" anchor="ctr"/>
          <a:lstStyle>
            <a:lvl1pPr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a:spcBef>
                <a:spcPct val="50000"/>
              </a:spcBef>
              <a:buClrTx/>
              <a:buSzTx/>
              <a:buFontTx/>
              <a:buNone/>
            </a:pPr>
            <a:r>
              <a:rPr lang="de-DE" altLang="de-DE" sz="1200" dirty="0"/>
              <a:t>Normalverteilung</a:t>
            </a:r>
          </a:p>
        </p:txBody>
      </p:sp>
      <p:sp>
        <p:nvSpPr>
          <p:cNvPr id="36883" name="Rectangle 111"/>
          <p:cNvSpPr>
            <a:spLocks noChangeArrowheads="1"/>
          </p:cNvSpPr>
          <p:nvPr/>
        </p:nvSpPr>
        <p:spPr bwMode="auto">
          <a:xfrm>
            <a:off x="6750051" y="4667251"/>
            <a:ext cx="269875" cy="269875"/>
          </a:xfrm>
          <a:prstGeom prst="rect">
            <a:avLst/>
          </a:prstGeom>
          <a:solidFill>
            <a:srgbClr val="B2B2B2"/>
          </a:solidFill>
          <a:ln w="9525">
            <a:solidFill>
              <a:schemeClr val="tx1"/>
            </a:solidFill>
            <a:miter lim="800000"/>
            <a:headEnd/>
            <a:tailEnd/>
          </a:ln>
        </p:spPr>
        <p:txBody>
          <a:bodyPr wrap="none" lIns="81162" tIns="42204" rIns="81162" bIns="42204" anchor="ctr"/>
          <a:lstStyle>
            <a:lvl1pPr defTabSz="823913"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823913"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823913"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823913"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823913"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8239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8239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8239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8239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GB" altLang="de-DE" sz="1200" dirty="0">
                <a:ea typeface="MS PGothic" panose="020B0600070205080204" pitchFamily="34" charset="-128"/>
              </a:rPr>
              <a:t>c)</a:t>
            </a:r>
          </a:p>
        </p:txBody>
      </p:sp>
      <p:sp>
        <p:nvSpPr>
          <p:cNvPr id="36884" name="Titel 112"/>
          <p:cNvSpPr>
            <a:spLocks noGrp="1"/>
          </p:cNvSpPr>
          <p:nvPr>
            <p:ph type="title"/>
          </p:nvPr>
        </p:nvSpPr>
        <p:spPr/>
        <p:txBody>
          <a:bodyPr/>
          <a:lstStyle/>
          <a:p>
            <a:r>
              <a:rPr lang="de-DE" altLang="de-DE" dirty="0"/>
              <a:t>Risikoquantifizierung: Beschreibung von Risiken durch Wahrscheinlichkeitsverteilungen</a:t>
            </a:r>
          </a:p>
        </p:txBody>
      </p:sp>
    </p:spTree>
    <p:extLst>
      <p:ext uri="{BB962C8B-B14F-4D97-AF65-F5344CB8AC3E}">
        <p14:creationId xmlns:p14="http://schemas.microsoft.com/office/powerpoint/2010/main" val="4159328726"/>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pieren 17">
            <a:extLst>
              <a:ext uri="{FF2B5EF4-FFF2-40B4-BE49-F238E27FC236}">
                <a16:creationId xmlns:a16="http://schemas.microsoft.com/office/drawing/2014/main" id="{78B7BBD9-D8FC-BD3A-CB3F-45238388B0D5}"/>
              </a:ext>
            </a:extLst>
          </p:cNvPr>
          <p:cNvGrpSpPr/>
          <p:nvPr/>
        </p:nvGrpSpPr>
        <p:grpSpPr>
          <a:xfrm>
            <a:off x="1424608" y="1844824"/>
            <a:ext cx="6438761" cy="3407034"/>
            <a:chOff x="2147043" y="2579711"/>
            <a:chExt cx="6438761" cy="3407034"/>
          </a:xfrm>
        </p:grpSpPr>
        <p:cxnSp>
          <p:nvCxnSpPr>
            <p:cNvPr id="6" name="Gerade Verbindung mit Pfeil 5"/>
            <p:cNvCxnSpPr/>
            <p:nvPr/>
          </p:nvCxnSpPr>
          <p:spPr>
            <a:xfrm flipV="1">
              <a:off x="2491068" y="2729753"/>
              <a:ext cx="2589399" cy="87750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p:cNvCxnSpPr/>
            <p:nvPr/>
          </p:nvCxnSpPr>
          <p:spPr>
            <a:xfrm>
              <a:off x="2491068" y="3743670"/>
              <a:ext cx="2465574" cy="828088"/>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feld 8"/>
            <p:cNvSpPr txBox="1"/>
            <p:nvPr/>
          </p:nvSpPr>
          <p:spPr>
            <a:xfrm>
              <a:off x="5257316" y="2579711"/>
              <a:ext cx="541440" cy="592470"/>
            </a:xfrm>
            <a:prstGeom prst="rect">
              <a:avLst/>
            </a:prstGeom>
            <a:noFill/>
          </p:spPr>
          <p:txBody>
            <a:bodyPr wrap="square" rtlCol="0">
              <a:spAutoFit/>
            </a:bodyPr>
            <a:lstStyle/>
            <a:p>
              <a:pPr defTabSz="742950"/>
              <a:r>
                <a:rPr lang="de-DE" sz="1625" dirty="0">
                  <a:solidFill>
                    <a:prstClr val="black"/>
                  </a:solidFill>
                  <a:latin typeface="Calibri" panose="020F0502020204030204"/>
                </a:rPr>
                <a:t>10</a:t>
              </a:r>
            </a:p>
            <a:p>
              <a:pPr algn="ctr" defTabSz="742950"/>
              <a:r>
                <a:rPr lang="de-DE" sz="1625" dirty="0">
                  <a:solidFill>
                    <a:prstClr val="black"/>
                  </a:solidFill>
                  <a:latin typeface="Calibri" panose="020F0502020204030204"/>
                </a:rPr>
                <a:t>min</a:t>
              </a:r>
            </a:p>
          </p:txBody>
        </p:sp>
        <p:sp>
          <p:nvSpPr>
            <p:cNvPr id="10" name="Textfeld 9"/>
            <p:cNvSpPr txBox="1"/>
            <p:nvPr/>
          </p:nvSpPr>
          <p:spPr>
            <a:xfrm>
              <a:off x="5080467" y="4408057"/>
              <a:ext cx="611286" cy="342401"/>
            </a:xfrm>
            <a:prstGeom prst="rect">
              <a:avLst/>
            </a:prstGeom>
            <a:noFill/>
          </p:spPr>
          <p:txBody>
            <a:bodyPr wrap="square" rtlCol="0">
              <a:spAutoFit/>
            </a:bodyPr>
            <a:lstStyle/>
            <a:p>
              <a:pPr defTabSz="742950"/>
              <a:r>
                <a:rPr lang="de-DE" sz="1625" dirty="0">
                  <a:solidFill>
                    <a:prstClr val="black"/>
                  </a:solidFill>
                  <a:latin typeface="Calibri" panose="020F0502020204030204"/>
                </a:rPr>
                <a:t>0</a:t>
              </a:r>
            </a:p>
          </p:txBody>
        </p:sp>
        <p:sp>
          <p:nvSpPr>
            <p:cNvPr id="2" name="Textfeld 1"/>
            <p:cNvSpPr txBox="1"/>
            <p:nvPr/>
          </p:nvSpPr>
          <p:spPr>
            <a:xfrm>
              <a:off x="3212166" y="2729753"/>
              <a:ext cx="852208" cy="317459"/>
            </a:xfrm>
            <a:prstGeom prst="rect">
              <a:avLst/>
            </a:prstGeom>
            <a:noFill/>
          </p:spPr>
          <p:txBody>
            <a:bodyPr wrap="square" rtlCol="0">
              <a:spAutoFit/>
            </a:bodyPr>
            <a:lstStyle/>
            <a:p>
              <a:pPr defTabSz="742950"/>
              <a:r>
                <a:rPr lang="de-DE" sz="1463" dirty="0">
                  <a:solidFill>
                    <a:prstClr val="black"/>
                  </a:solidFill>
                  <a:latin typeface="Calibri" panose="020F0502020204030204"/>
                </a:rPr>
                <a:t>p = 10 %</a:t>
              </a:r>
            </a:p>
          </p:txBody>
        </p:sp>
        <p:sp>
          <p:nvSpPr>
            <p:cNvPr id="8" name="Textfeld 7"/>
            <p:cNvSpPr txBox="1"/>
            <p:nvPr/>
          </p:nvSpPr>
          <p:spPr>
            <a:xfrm>
              <a:off x="3070355" y="4258016"/>
              <a:ext cx="1092350" cy="317459"/>
            </a:xfrm>
            <a:prstGeom prst="rect">
              <a:avLst/>
            </a:prstGeom>
            <a:noFill/>
          </p:spPr>
          <p:txBody>
            <a:bodyPr wrap="square" rtlCol="0">
              <a:spAutoFit/>
            </a:bodyPr>
            <a:lstStyle/>
            <a:p>
              <a:pPr defTabSz="742950"/>
              <a:r>
                <a:rPr lang="de-DE" sz="1463" dirty="0">
                  <a:solidFill>
                    <a:prstClr val="black"/>
                  </a:solidFill>
                  <a:latin typeface="Calibri" panose="020F0502020204030204"/>
                </a:rPr>
                <a:t>1 - p = 90 %</a:t>
              </a:r>
            </a:p>
          </p:txBody>
        </p:sp>
        <p:sp>
          <p:nvSpPr>
            <p:cNvPr id="11" name="Textfeld 10"/>
            <p:cNvSpPr txBox="1"/>
            <p:nvPr/>
          </p:nvSpPr>
          <p:spPr>
            <a:xfrm>
              <a:off x="8016828" y="2579711"/>
              <a:ext cx="548949" cy="592470"/>
            </a:xfrm>
            <a:prstGeom prst="rect">
              <a:avLst/>
            </a:prstGeom>
            <a:noFill/>
          </p:spPr>
          <p:txBody>
            <a:bodyPr wrap="square" rtlCol="0">
              <a:spAutoFit/>
            </a:bodyPr>
            <a:lstStyle/>
            <a:p>
              <a:pPr defTabSz="742950"/>
              <a:r>
                <a:rPr lang="de-DE" sz="1625" dirty="0">
                  <a:solidFill>
                    <a:prstClr val="black"/>
                  </a:solidFill>
                  <a:latin typeface="Calibri" panose="020F0502020204030204"/>
                </a:rPr>
                <a:t>60</a:t>
              </a:r>
            </a:p>
            <a:p>
              <a:pPr algn="ctr" defTabSz="742950"/>
              <a:r>
                <a:rPr lang="de-DE" sz="1625" dirty="0" err="1">
                  <a:solidFill>
                    <a:prstClr val="black"/>
                  </a:solidFill>
                  <a:latin typeface="Calibri" panose="020F0502020204030204"/>
                </a:rPr>
                <a:t>max</a:t>
              </a:r>
              <a:endParaRPr lang="de-DE" sz="1625" dirty="0">
                <a:solidFill>
                  <a:prstClr val="black"/>
                </a:solidFill>
                <a:latin typeface="Calibri" panose="020F0502020204030204"/>
              </a:endParaRPr>
            </a:p>
          </p:txBody>
        </p:sp>
        <p:sp>
          <p:nvSpPr>
            <p:cNvPr id="12" name="Textfeld 11"/>
            <p:cNvSpPr txBox="1"/>
            <p:nvPr/>
          </p:nvSpPr>
          <p:spPr>
            <a:xfrm>
              <a:off x="6174582" y="2579711"/>
              <a:ext cx="1472040" cy="592470"/>
            </a:xfrm>
            <a:prstGeom prst="rect">
              <a:avLst/>
            </a:prstGeom>
            <a:noFill/>
          </p:spPr>
          <p:txBody>
            <a:bodyPr wrap="square" rtlCol="0">
              <a:spAutoFit/>
            </a:bodyPr>
            <a:lstStyle/>
            <a:p>
              <a:pPr algn="ctr" defTabSz="742950"/>
              <a:r>
                <a:rPr lang="de-DE" sz="1625" dirty="0">
                  <a:solidFill>
                    <a:prstClr val="black"/>
                  </a:solidFill>
                  <a:latin typeface="Calibri" panose="020F0502020204030204"/>
                </a:rPr>
                <a:t>20</a:t>
              </a:r>
            </a:p>
            <a:p>
              <a:pPr defTabSz="742950"/>
              <a:r>
                <a:rPr lang="de-DE" sz="1625" dirty="0">
                  <a:solidFill>
                    <a:prstClr val="black"/>
                  </a:solidFill>
                  <a:latin typeface="Calibri" panose="020F0502020204030204"/>
                </a:rPr>
                <a:t>wahrscheinlich</a:t>
              </a:r>
            </a:p>
          </p:txBody>
        </p:sp>
        <p:sp>
          <p:nvSpPr>
            <p:cNvPr id="3" name="Geschweifte Klammer rechts 2"/>
            <p:cNvSpPr/>
            <p:nvPr/>
          </p:nvSpPr>
          <p:spPr>
            <a:xfrm rot="5400000">
              <a:off x="3581974" y="3828716"/>
              <a:ext cx="407584" cy="289504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742950"/>
              <a:endParaRPr lang="de-DE" sz="1463">
                <a:solidFill>
                  <a:prstClr val="black"/>
                </a:solidFill>
                <a:latin typeface="Calibri" panose="020F0502020204030204"/>
              </a:endParaRPr>
            </a:p>
          </p:txBody>
        </p:sp>
        <p:sp>
          <p:nvSpPr>
            <p:cNvPr id="5" name="Textfeld 4"/>
            <p:cNvSpPr txBox="1"/>
            <p:nvPr/>
          </p:nvSpPr>
          <p:spPr>
            <a:xfrm>
              <a:off x="2802452" y="5669286"/>
              <a:ext cx="2523844" cy="317459"/>
            </a:xfrm>
            <a:prstGeom prst="rect">
              <a:avLst/>
            </a:prstGeom>
            <a:noFill/>
          </p:spPr>
          <p:txBody>
            <a:bodyPr wrap="square" rtlCol="0">
              <a:spAutoFit/>
            </a:bodyPr>
            <a:lstStyle/>
            <a:p>
              <a:pPr defTabSz="742950"/>
              <a:r>
                <a:rPr lang="de-DE" sz="1463" dirty="0">
                  <a:solidFill>
                    <a:prstClr val="black"/>
                  </a:solidFill>
                  <a:latin typeface="Calibri" panose="020F0502020204030204"/>
                </a:rPr>
                <a:t>Eintrittswahrscheinlichkeit</a:t>
              </a:r>
            </a:p>
          </p:txBody>
        </p:sp>
        <p:sp>
          <p:nvSpPr>
            <p:cNvPr id="13" name="Geschweifte Klammer rechts 12"/>
            <p:cNvSpPr/>
            <p:nvPr/>
          </p:nvSpPr>
          <p:spPr>
            <a:xfrm rot="5400000">
              <a:off x="6742244" y="3656496"/>
              <a:ext cx="407584" cy="323948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742950"/>
              <a:endParaRPr lang="de-DE" sz="1463">
                <a:solidFill>
                  <a:prstClr val="black"/>
                </a:solidFill>
                <a:latin typeface="Calibri" panose="020F0502020204030204"/>
              </a:endParaRPr>
            </a:p>
          </p:txBody>
        </p:sp>
        <p:sp>
          <p:nvSpPr>
            <p:cNvPr id="14" name="Textfeld 13"/>
            <p:cNvSpPr txBox="1"/>
            <p:nvPr/>
          </p:nvSpPr>
          <p:spPr>
            <a:xfrm>
              <a:off x="6061960" y="5669286"/>
              <a:ext cx="2523844" cy="317459"/>
            </a:xfrm>
            <a:prstGeom prst="rect">
              <a:avLst/>
            </a:prstGeom>
            <a:noFill/>
          </p:spPr>
          <p:txBody>
            <a:bodyPr wrap="square" rtlCol="0">
              <a:spAutoFit/>
            </a:bodyPr>
            <a:lstStyle/>
            <a:p>
              <a:pPr defTabSz="742950"/>
              <a:r>
                <a:rPr lang="de-DE" sz="1463" dirty="0">
                  <a:solidFill>
                    <a:prstClr val="black"/>
                  </a:solidFill>
                  <a:latin typeface="Calibri" panose="020F0502020204030204"/>
                </a:rPr>
                <a:t>unsichere Wirkung</a:t>
              </a:r>
            </a:p>
          </p:txBody>
        </p:sp>
        <p:sp>
          <p:nvSpPr>
            <p:cNvPr id="4" name="Textfeld 3"/>
            <p:cNvSpPr txBox="1"/>
            <p:nvPr/>
          </p:nvSpPr>
          <p:spPr>
            <a:xfrm>
              <a:off x="5802970" y="2601563"/>
              <a:ext cx="370208" cy="342401"/>
            </a:xfrm>
            <a:prstGeom prst="rect">
              <a:avLst/>
            </a:prstGeom>
            <a:noFill/>
          </p:spPr>
          <p:txBody>
            <a:bodyPr wrap="square" rtlCol="0">
              <a:spAutoFit/>
            </a:bodyPr>
            <a:lstStyle/>
            <a:p>
              <a:pPr defTabSz="742950"/>
              <a:r>
                <a:rPr lang="de-DE" sz="1625" dirty="0">
                  <a:solidFill>
                    <a:prstClr val="black"/>
                  </a:solidFill>
                  <a:latin typeface="Calibri" panose="020F0502020204030204"/>
                </a:rPr>
                <a:t>…</a:t>
              </a:r>
            </a:p>
          </p:txBody>
        </p:sp>
        <p:sp>
          <p:nvSpPr>
            <p:cNvPr id="15" name="Textfeld 14"/>
            <p:cNvSpPr txBox="1"/>
            <p:nvPr/>
          </p:nvSpPr>
          <p:spPr>
            <a:xfrm>
              <a:off x="7643812" y="2601563"/>
              <a:ext cx="370208" cy="342401"/>
            </a:xfrm>
            <a:prstGeom prst="rect">
              <a:avLst/>
            </a:prstGeom>
            <a:noFill/>
          </p:spPr>
          <p:txBody>
            <a:bodyPr wrap="square" rtlCol="0">
              <a:spAutoFit/>
            </a:bodyPr>
            <a:lstStyle/>
            <a:p>
              <a:pPr defTabSz="742950"/>
              <a:r>
                <a:rPr lang="de-DE" sz="1625" dirty="0">
                  <a:solidFill>
                    <a:prstClr val="black"/>
                  </a:solidFill>
                  <a:latin typeface="Calibri" panose="020F0502020204030204"/>
                </a:rPr>
                <a:t>…</a:t>
              </a:r>
            </a:p>
          </p:txBody>
        </p:sp>
        <p:sp>
          <p:nvSpPr>
            <p:cNvPr id="16" name="Textfeld 15"/>
            <p:cNvSpPr txBox="1"/>
            <p:nvPr/>
          </p:nvSpPr>
          <p:spPr>
            <a:xfrm>
              <a:off x="2147043" y="3525421"/>
              <a:ext cx="382402" cy="317459"/>
            </a:xfrm>
            <a:prstGeom prst="rect">
              <a:avLst/>
            </a:prstGeom>
            <a:noFill/>
          </p:spPr>
          <p:txBody>
            <a:bodyPr wrap="square" rtlCol="0">
              <a:spAutoFit/>
            </a:bodyPr>
            <a:lstStyle/>
            <a:p>
              <a:pPr defTabSz="742950"/>
              <a:r>
                <a:rPr lang="de-DE" sz="1463" dirty="0">
                  <a:solidFill>
                    <a:prstClr val="black"/>
                  </a:solidFill>
                  <a:latin typeface="Calibri" panose="020F0502020204030204"/>
                </a:rPr>
                <a:t>S</a:t>
              </a:r>
            </a:p>
          </p:txBody>
        </p:sp>
      </p:grpSp>
      <p:sp>
        <p:nvSpPr>
          <p:cNvPr id="19" name="Titel 1">
            <a:extLst>
              <a:ext uri="{FF2B5EF4-FFF2-40B4-BE49-F238E27FC236}">
                <a16:creationId xmlns:a16="http://schemas.microsoft.com/office/drawing/2014/main" id="{08E09D72-A571-79E8-25CC-D9FAFBAE4430}"/>
              </a:ext>
            </a:extLst>
          </p:cNvPr>
          <p:cNvSpPr txBox="1">
            <a:spLocks/>
          </p:cNvSpPr>
          <p:nvPr/>
        </p:nvSpPr>
        <p:spPr>
          <a:xfrm>
            <a:off x="551864" y="156922"/>
            <a:ext cx="7943390" cy="596607"/>
          </a:xfrm>
          <a:prstGeom prst="rect">
            <a:avLst/>
          </a:prstGeom>
        </p:spPr>
        <p:txBody>
          <a:bodyPr vert="horz" lIns="72000" tIns="36000" rIns="72000" bIns="36000" rtlCol="0" anchor="ctr" anchorCtr="0">
            <a:noAutofit/>
          </a:bodyPr>
          <a:lstStyle>
            <a:lvl1pPr algn="l" defTabSz="1031626" rtl="0" eaLnBrk="1" latinLnBrk="0" hangingPunct="1">
              <a:spcBef>
                <a:spcPct val="0"/>
              </a:spcBef>
              <a:buNone/>
              <a:defRPr sz="2000" b="1" kern="1200">
                <a:solidFill>
                  <a:srgbClr val="002945"/>
                </a:solidFill>
                <a:latin typeface="Arial" pitchFamily="34" charset="0"/>
                <a:ea typeface="+mj-ea"/>
                <a:cs typeface="Arial" pitchFamily="34" charset="0"/>
              </a:defRPr>
            </a:lvl1pPr>
          </a:lstStyle>
          <a:p>
            <a:r>
              <a:rPr lang="de-DE"/>
              <a:t>Kombinierte Verteilungen und unsichere Wirkung von Risiken</a:t>
            </a:r>
            <a:endParaRPr lang="de-DE" dirty="0"/>
          </a:p>
        </p:txBody>
      </p:sp>
      <p:sp>
        <p:nvSpPr>
          <p:cNvPr id="20" name="Inhaltsplatzhalter 4">
            <a:extLst>
              <a:ext uri="{FF2B5EF4-FFF2-40B4-BE49-F238E27FC236}">
                <a16:creationId xmlns:a16="http://schemas.microsoft.com/office/drawing/2014/main" id="{2423C50E-9BFF-2224-6E86-58BDE4DBAB3F}"/>
              </a:ext>
            </a:extLst>
          </p:cNvPr>
          <p:cNvSpPr txBox="1">
            <a:spLocks/>
          </p:cNvSpPr>
          <p:nvPr/>
        </p:nvSpPr>
        <p:spPr>
          <a:xfrm>
            <a:off x="451956" y="6236389"/>
            <a:ext cx="8640000" cy="405264"/>
          </a:xfrm>
          <a:prstGeom prst="rect">
            <a:avLst/>
          </a:prstGeom>
        </p:spPr>
        <p:txBody>
          <a:bodyPr/>
          <a:lstStyle>
            <a:lvl1pPr marL="361950" indent="-361950"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1pPr>
            <a:lvl2pPr marL="714375" indent="-352425"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2pPr>
            <a:lvl3pPr marL="1076325" indent="-361950"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3pPr>
            <a:lvl4pPr marL="1438275" indent="-361950"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4pPr>
            <a:lvl5pPr marL="1790700" indent="-352425"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5pPr>
            <a:lvl6pPr marL="2836972"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52785"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68598"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84411"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indent="0">
              <a:buNone/>
            </a:pPr>
            <a:r>
              <a:rPr lang="de-DE" sz="1000" dirty="0">
                <a:solidFill>
                  <a:schemeClr val="bg1">
                    <a:lumMod val="50000"/>
                  </a:schemeClr>
                </a:solidFill>
              </a:rPr>
              <a:t>Quelle: Gleißner, W. (2022): Grundlagen des Risikomanagements, 4. Aufl., Vahlen Verlag München, S. 226.</a:t>
            </a:r>
          </a:p>
        </p:txBody>
      </p:sp>
    </p:spTree>
    <p:extLst>
      <p:ext uri="{BB962C8B-B14F-4D97-AF65-F5344CB8AC3E}">
        <p14:creationId xmlns:p14="http://schemas.microsoft.com/office/powerpoint/2010/main" val="7695001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t="-4000" b="-4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68000" y="144000"/>
            <a:ext cx="8640000" cy="648000"/>
          </a:xfrm>
        </p:spPr>
        <p:txBody>
          <a:bodyPr/>
          <a:lstStyle/>
          <a:p>
            <a:r>
              <a:rPr lang="de-DE" altLang="de-DE" dirty="0">
                <a:solidFill>
                  <a:schemeClr val="tx1"/>
                </a:solidFill>
              </a:rPr>
              <a:t>Grundsätze der Risikoquantifizierung</a:t>
            </a:r>
            <a:endParaRPr lang="de-DE" dirty="0"/>
          </a:p>
        </p:txBody>
      </p:sp>
      <p:grpSp>
        <p:nvGrpSpPr>
          <p:cNvPr id="4" name="Gruppieren 3"/>
          <p:cNvGrpSpPr/>
          <p:nvPr/>
        </p:nvGrpSpPr>
        <p:grpSpPr>
          <a:xfrm>
            <a:off x="632520" y="1268760"/>
            <a:ext cx="7704856" cy="4131240"/>
            <a:chOff x="260604" y="1269525"/>
            <a:chExt cx="5861782" cy="3178487"/>
          </a:xfrm>
        </p:grpSpPr>
        <p:sp>
          <p:nvSpPr>
            <p:cNvPr id="5" name="Rectangle 6"/>
            <p:cNvSpPr>
              <a:spLocks noChangeArrowheads="1"/>
            </p:cNvSpPr>
            <p:nvPr/>
          </p:nvSpPr>
          <p:spPr bwMode="auto">
            <a:xfrm rot="16200000">
              <a:off x="-982691" y="2512820"/>
              <a:ext cx="3178487" cy="691897"/>
            </a:xfrm>
            <a:prstGeom prst="rect">
              <a:avLst/>
            </a:prstGeom>
            <a:solidFill>
              <a:srgbClr val="D2DCE6"/>
            </a:solidFill>
            <a:ln w="6350">
              <a:solidFill>
                <a:srgbClr val="D2DCE6"/>
              </a:solidFill>
            </a:ln>
          </p:spPr>
          <p:txBody>
            <a:bodyPr lIns="90000" tIns="72000" rIns="90000" bIns="90000" anchor="t" anchorCtr="0"/>
            <a:lstStyle>
              <a:lvl1pPr algn="l" eaLnBrk="0" hangingPunct="0">
                <a:spcBef>
                  <a:spcPct val="20000"/>
                </a:spcBef>
                <a:tabLst>
                  <a:tab pos="6464300" algn="r"/>
                </a:tabLst>
                <a:defRPr sz="1200">
                  <a:solidFill>
                    <a:srgbClr val="283C6E"/>
                  </a:solidFill>
                  <a:latin typeface="Frutiger 45 Light" pitchFamily="34" charset="0"/>
                </a:defRPr>
              </a:lvl1pPr>
              <a:lvl2pPr marL="742950" indent="-285750" algn="l" eaLnBrk="0" hangingPunct="0">
                <a:spcBef>
                  <a:spcPct val="20000"/>
                </a:spcBef>
                <a:buChar char="§"/>
                <a:tabLst>
                  <a:tab pos="6464300" algn="r"/>
                </a:tabLst>
                <a:defRPr sz="1200">
                  <a:solidFill>
                    <a:srgbClr val="283C6E"/>
                  </a:solidFill>
                  <a:latin typeface="Frutiger 45 Light" pitchFamily="34" charset="0"/>
                </a:defRPr>
              </a:lvl2pPr>
              <a:lvl3pPr marL="1143000" indent="-228600" algn="l" eaLnBrk="0" hangingPunct="0">
                <a:spcBef>
                  <a:spcPct val="20000"/>
                </a:spcBef>
                <a:buChar char="§"/>
                <a:tabLst>
                  <a:tab pos="6464300" algn="r"/>
                </a:tabLst>
                <a:defRPr sz="1200">
                  <a:solidFill>
                    <a:srgbClr val="283C6E"/>
                  </a:solidFill>
                  <a:latin typeface="Frutiger 45 Light" pitchFamily="34" charset="0"/>
                </a:defRPr>
              </a:lvl3pPr>
              <a:lvl4pPr marL="1600200" indent="-228600" algn="l" eaLnBrk="0" hangingPunct="0">
                <a:spcBef>
                  <a:spcPct val="20000"/>
                </a:spcBef>
                <a:buChar char="§"/>
                <a:tabLst>
                  <a:tab pos="6464300" algn="r"/>
                </a:tabLst>
                <a:defRPr sz="1200">
                  <a:solidFill>
                    <a:srgbClr val="283C6E"/>
                  </a:solidFill>
                  <a:latin typeface="Frutiger 45 Light" pitchFamily="34" charset="0"/>
                </a:defRPr>
              </a:lvl4pPr>
              <a:lvl5pPr marL="2057400" indent="-228600" algn="l" eaLnBrk="0" hangingPunct="0">
                <a:spcBef>
                  <a:spcPct val="20000"/>
                </a:spcBef>
                <a:buChar char="§"/>
                <a:tabLst>
                  <a:tab pos="6464300" algn="r"/>
                </a:tabLst>
                <a:defRPr sz="1000">
                  <a:solidFill>
                    <a:srgbClr val="283C6E"/>
                  </a:solidFill>
                  <a:latin typeface="Frutiger 45 Light" pitchFamily="34" charset="0"/>
                </a:defRPr>
              </a:lvl5pPr>
              <a:lvl6pPr marL="2514600" indent="-228600" eaLnBrk="0" fontAlgn="base" hangingPunct="0">
                <a:spcBef>
                  <a:spcPct val="20000"/>
                </a:spcBef>
                <a:spcAft>
                  <a:spcPct val="0"/>
                </a:spcAft>
                <a:buFont typeface="Wingdings" panose="05000000000000000000" pitchFamily="2" charset="2"/>
                <a:buChar char="§"/>
                <a:tabLst>
                  <a:tab pos="6464300" algn="r"/>
                </a:tabLst>
                <a:defRPr sz="1000">
                  <a:solidFill>
                    <a:srgbClr val="283C6E"/>
                  </a:solidFill>
                  <a:latin typeface="Frutiger 45 Light" pitchFamily="34" charset="0"/>
                </a:defRPr>
              </a:lvl6pPr>
              <a:lvl7pPr marL="2971800" indent="-228600" eaLnBrk="0" fontAlgn="base" hangingPunct="0">
                <a:spcBef>
                  <a:spcPct val="20000"/>
                </a:spcBef>
                <a:spcAft>
                  <a:spcPct val="0"/>
                </a:spcAft>
                <a:buFont typeface="Wingdings" panose="05000000000000000000" pitchFamily="2" charset="2"/>
                <a:buChar char="§"/>
                <a:tabLst>
                  <a:tab pos="6464300" algn="r"/>
                </a:tabLst>
                <a:defRPr sz="1000">
                  <a:solidFill>
                    <a:srgbClr val="283C6E"/>
                  </a:solidFill>
                  <a:latin typeface="Frutiger 45 Light" pitchFamily="34" charset="0"/>
                </a:defRPr>
              </a:lvl7pPr>
              <a:lvl8pPr marL="3429000" indent="-228600" eaLnBrk="0" fontAlgn="base" hangingPunct="0">
                <a:spcBef>
                  <a:spcPct val="20000"/>
                </a:spcBef>
                <a:spcAft>
                  <a:spcPct val="0"/>
                </a:spcAft>
                <a:buFont typeface="Wingdings" panose="05000000000000000000" pitchFamily="2" charset="2"/>
                <a:buChar char="§"/>
                <a:tabLst>
                  <a:tab pos="6464300" algn="r"/>
                </a:tabLst>
                <a:defRPr sz="1000">
                  <a:solidFill>
                    <a:srgbClr val="283C6E"/>
                  </a:solidFill>
                  <a:latin typeface="Frutiger 45 Light" pitchFamily="34" charset="0"/>
                </a:defRPr>
              </a:lvl8pPr>
              <a:lvl9pPr marL="3886200" indent="-228600" eaLnBrk="0" fontAlgn="base" hangingPunct="0">
                <a:spcBef>
                  <a:spcPct val="20000"/>
                </a:spcBef>
                <a:spcAft>
                  <a:spcPct val="0"/>
                </a:spcAft>
                <a:buFont typeface="Wingdings" panose="05000000000000000000" pitchFamily="2" charset="2"/>
                <a:buChar char="§"/>
                <a:tabLst>
                  <a:tab pos="6464300" algn="r"/>
                </a:tabLst>
                <a:defRPr sz="1000">
                  <a:solidFill>
                    <a:srgbClr val="283C6E"/>
                  </a:solidFill>
                  <a:latin typeface="Frutiger 45 Light" pitchFamily="34" charset="0"/>
                </a:defRPr>
              </a:lvl9pPr>
            </a:lstStyle>
            <a:p>
              <a:pPr algn="ctr">
                <a:buFontTx/>
                <a:buNone/>
              </a:pPr>
              <a:r>
                <a:rPr lang="de-DE" altLang="de-DE" sz="1100" dirty="0">
                  <a:solidFill>
                    <a:schemeClr val="tx1"/>
                  </a:solidFill>
                  <a:latin typeface="+mn-lt"/>
                </a:rPr>
                <a:t>Grundsätze der Risikoquantifizierung</a:t>
              </a:r>
            </a:p>
          </p:txBody>
        </p:sp>
        <p:sp>
          <p:nvSpPr>
            <p:cNvPr id="6" name="Rectangle 4"/>
            <p:cNvSpPr>
              <a:spLocks noChangeArrowheads="1"/>
            </p:cNvSpPr>
            <p:nvPr/>
          </p:nvSpPr>
          <p:spPr bwMode="auto">
            <a:xfrm>
              <a:off x="574081" y="1333254"/>
              <a:ext cx="5548305" cy="561600"/>
            </a:xfrm>
            <a:prstGeom prst="rect">
              <a:avLst/>
            </a:prstGeom>
            <a:noFill/>
            <a:ln w="6350">
              <a:solidFill>
                <a:srgbClr val="A6ADB4"/>
              </a:solidFill>
              <a:miter lim="800000"/>
              <a:headEnd/>
              <a:tailEnd/>
            </a:ln>
          </p:spPr>
          <p:txBody>
            <a:bodyPr lIns="1512000" tIns="72000" rIns="90000" bIns="72000"/>
            <a:lstStyle>
              <a:lvl1pPr marL="190500" indent="-190500" algn="l" eaLnBrk="0" hangingPunct="0">
                <a:spcBef>
                  <a:spcPct val="20000"/>
                </a:spcBef>
                <a:tabLst>
                  <a:tab pos="6464300" algn="r"/>
                </a:tabLst>
                <a:defRPr sz="1200">
                  <a:solidFill>
                    <a:srgbClr val="283C6E"/>
                  </a:solidFill>
                  <a:latin typeface="Frutiger 45 Light" pitchFamily="34" charset="0"/>
                </a:defRPr>
              </a:lvl1pPr>
              <a:lvl2pPr marL="742950" indent="-285750" algn="l" eaLnBrk="0" hangingPunct="0">
                <a:spcBef>
                  <a:spcPct val="20000"/>
                </a:spcBef>
                <a:buChar char="§"/>
                <a:tabLst>
                  <a:tab pos="6464300" algn="r"/>
                </a:tabLst>
                <a:defRPr sz="1200">
                  <a:solidFill>
                    <a:srgbClr val="283C6E"/>
                  </a:solidFill>
                  <a:latin typeface="Frutiger 45 Light" pitchFamily="34" charset="0"/>
                </a:defRPr>
              </a:lvl2pPr>
              <a:lvl3pPr marL="1143000" indent="-228600" algn="l" eaLnBrk="0" hangingPunct="0">
                <a:spcBef>
                  <a:spcPct val="20000"/>
                </a:spcBef>
                <a:buChar char="§"/>
                <a:tabLst>
                  <a:tab pos="6464300" algn="r"/>
                </a:tabLst>
                <a:defRPr sz="1200">
                  <a:solidFill>
                    <a:srgbClr val="283C6E"/>
                  </a:solidFill>
                  <a:latin typeface="Frutiger 45 Light" pitchFamily="34" charset="0"/>
                </a:defRPr>
              </a:lvl3pPr>
              <a:lvl4pPr marL="1600200" indent="-228600" algn="l" eaLnBrk="0" hangingPunct="0">
                <a:spcBef>
                  <a:spcPct val="20000"/>
                </a:spcBef>
                <a:buChar char="§"/>
                <a:tabLst>
                  <a:tab pos="6464300" algn="r"/>
                </a:tabLst>
                <a:defRPr sz="1200">
                  <a:solidFill>
                    <a:srgbClr val="283C6E"/>
                  </a:solidFill>
                  <a:latin typeface="Frutiger 45 Light" pitchFamily="34" charset="0"/>
                </a:defRPr>
              </a:lvl4pPr>
              <a:lvl5pPr marL="2057400" indent="-228600" algn="l" eaLnBrk="0" hangingPunct="0">
                <a:spcBef>
                  <a:spcPct val="20000"/>
                </a:spcBef>
                <a:buChar char="§"/>
                <a:tabLst>
                  <a:tab pos="6464300" algn="r"/>
                </a:tabLst>
                <a:defRPr sz="1000">
                  <a:solidFill>
                    <a:srgbClr val="283C6E"/>
                  </a:solidFill>
                  <a:latin typeface="Frutiger 45 Light" pitchFamily="34" charset="0"/>
                </a:defRPr>
              </a:lvl5pPr>
              <a:lvl6pPr marL="2514600" indent="-228600" eaLnBrk="0" fontAlgn="base" hangingPunct="0">
                <a:spcBef>
                  <a:spcPct val="20000"/>
                </a:spcBef>
                <a:spcAft>
                  <a:spcPct val="0"/>
                </a:spcAft>
                <a:buFont typeface="Wingdings" panose="05000000000000000000" pitchFamily="2" charset="2"/>
                <a:buChar char="§"/>
                <a:tabLst>
                  <a:tab pos="6464300" algn="r"/>
                </a:tabLst>
                <a:defRPr sz="1000">
                  <a:solidFill>
                    <a:srgbClr val="283C6E"/>
                  </a:solidFill>
                  <a:latin typeface="Frutiger 45 Light" pitchFamily="34" charset="0"/>
                </a:defRPr>
              </a:lvl6pPr>
              <a:lvl7pPr marL="2971800" indent="-228600" eaLnBrk="0" fontAlgn="base" hangingPunct="0">
                <a:spcBef>
                  <a:spcPct val="20000"/>
                </a:spcBef>
                <a:spcAft>
                  <a:spcPct val="0"/>
                </a:spcAft>
                <a:buFont typeface="Wingdings" panose="05000000000000000000" pitchFamily="2" charset="2"/>
                <a:buChar char="§"/>
                <a:tabLst>
                  <a:tab pos="6464300" algn="r"/>
                </a:tabLst>
                <a:defRPr sz="1000">
                  <a:solidFill>
                    <a:srgbClr val="283C6E"/>
                  </a:solidFill>
                  <a:latin typeface="Frutiger 45 Light" pitchFamily="34" charset="0"/>
                </a:defRPr>
              </a:lvl7pPr>
              <a:lvl8pPr marL="3429000" indent="-228600" eaLnBrk="0" fontAlgn="base" hangingPunct="0">
                <a:spcBef>
                  <a:spcPct val="20000"/>
                </a:spcBef>
                <a:spcAft>
                  <a:spcPct val="0"/>
                </a:spcAft>
                <a:buFont typeface="Wingdings" panose="05000000000000000000" pitchFamily="2" charset="2"/>
                <a:buChar char="§"/>
                <a:tabLst>
                  <a:tab pos="6464300" algn="r"/>
                </a:tabLst>
                <a:defRPr sz="1000">
                  <a:solidFill>
                    <a:srgbClr val="283C6E"/>
                  </a:solidFill>
                  <a:latin typeface="Frutiger 45 Light" pitchFamily="34" charset="0"/>
                </a:defRPr>
              </a:lvl8pPr>
              <a:lvl9pPr marL="3886200" indent="-228600" eaLnBrk="0" fontAlgn="base" hangingPunct="0">
                <a:spcBef>
                  <a:spcPct val="20000"/>
                </a:spcBef>
                <a:spcAft>
                  <a:spcPct val="0"/>
                </a:spcAft>
                <a:buFont typeface="Wingdings" panose="05000000000000000000" pitchFamily="2" charset="2"/>
                <a:buChar char="§"/>
                <a:tabLst>
                  <a:tab pos="6464300" algn="r"/>
                </a:tabLst>
                <a:defRPr sz="1000">
                  <a:solidFill>
                    <a:srgbClr val="283C6E"/>
                  </a:solidFill>
                  <a:latin typeface="Frutiger 45 Light" pitchFamily="34" charset="0"/>
                </a:defRPr>
              </a:lvl9pPr>
            </a:lstStyle>
            <a:p>
              <a:pPr marL="0" indent="0"/>
              <a:r>
                <a:rPr lang="de-DE" altLang="de-DE" sz="1000" dirty="0">
                  <a:solidFill>
                    <a:schemeClr val="tx1"/>
                  </a:solidFill>
                  <a:latin typeface="+mn-lt"/>
                </a:rPr>
                <a:t>            Für jedes Risiko eine passende Wahrscheinlichkeitsverteilung wählen </a:t>
              </a:r>
              <a:br>
                <a:rPr lang="de-DE" altLang="de-DE" sz="1000" dirty="0">
                  <a:solidFill>
                    <a:schemeClr val="tx1"/>
                  </a:solidFill>
                  <a:latin typeface="+mn-lt"/>
                </a:rPr>
              </a:br>
              <a:r>
                <a:rPr lang="de-DE" altLang="de-DE" sz="1000" dirty="0">
                  <a:solidFill>
                    <a:schemeClr val="tx1"/>
                  </a:solidFill>
                  <a:latin typeface="+mn-lt"/>
                </a:rPr>
                <a:t>           (z. B. Normalverteilung oder Dreiecksverteilung). Ggf. auch Kombinationen </a:t>
              </a:r>
              <a:br>
                <a:rPr lang="de-DE" altLang="de-DE" sz="1000" dirty="0">
                  <a:solidFill>
                    <a:schemeClr val="tx1"/>
                  </a:solidFill>
                  <a:latin typeface="+mn-lt"/>
                </a:rPr>
              </a:br>
              <a:r>
                <a:rPr lang="de-DE" altLang="de-DE" sz="1000" dirty="0">
                  <a:solidFill>
                    <a:schemeClr val="tx1"/>
                  </a:solidFill>
                  <a:latin typeface="+mn-lt"/>
                </a:rPr>
                <a:t>            von Verteilungen</a:t>
              </a:r>
            </a:p>
          </p:txBody>
        </p:sp>
        <p:sp>
          <p:nvSpPr>
            <p:cNvPr id="7" name="Rectangle 5"/>
            <p:cNvSpPr>
              <a:spLocks noChangeArrowheads="1"/>
            </p:cNvSpPr>
            <p:nvPr/>
          </p:nvSpPr>
          <p:spPr bwMode="auto">
            <a:xfrm>
              <a:off x="570967" y="1333254"/>
              <a:ext cx="1404000" cy="561600"/>
            </a:xfrm>
            <a:prstGeom prst="homePlate">
              <a:avLst>
                <a:gd name="adj" fmla="val 28686"/>
              </a:avLst>
            </a:prstGeom>
            <a:solidFill>
              <a:srgbClr val="A6ADB4"/>
            </a:solidFill>
            <a:ln w="6350">
              <a:solidFill>
                <a:srgbClr val="A6ADB4"/>
              </a:solidFill>
            </a:ln>
          </p:spPr>
          <p:txBody>
            <a:bodyPr lIns="180000" tIns="90000" rIns="90000" bIns="90000" anchor="ctr"/>
            <a:lstStyle>
              <a:lvl1pPr algn="l" eaLnBrk="0" hangingPunct="0">
                <a:spcBef>
                  <a:spcPct val="20000"/>
                </a:spcBef>
                <a:tabLst>
                  <a:tab pos="6464300" algn="r"/>
                </a:tabLst>
                <a:defRPr sz="1200">
                  <a:solidFill>
                    <a:srgbClr val="283C6E"/>
                  </a:solidFill>
                  <a:latin typeface="Frutiger 45 Light" pitchFamily="34" charset="0"/>
                </a:defRPr>
              </a:lvl1pPr>
              <a:lvl2pPr marL="742950" indent="-285750" algn="l" eaLnBrk="0" hangingPunct="0">
                <a:spcBef>
                  <a:spcPct val="20000"/>
                </a:spcBef>
                <a:buChar char="§"/>
                <a:tabLst>
                  <a:tab pos="6464300" algn="r"/>
                </a:tabLst>
                <a:defRPr sz="1200">
                  <a:solidFill>
                    <a:srgbClr val="283C6E"/>
                  </a:solidFill>
                  <a:latin typeface="Frutiger 45 Light" pitchFamily="34" charset="0"/>
                </a:defRPr>
              </a:lvl2pPr>
              <a:lvl3pPr marL="1143000" indent="-228600" algn="l" eaLnBrk="0" hangingPunct="0">
                <a:spcBef>
                  <a:spcPct val="20000"/>
                </a:spcBef>
                <a:buChar char="§"/>
                <a:tabLst>
                  <a:tab pos="6464300" algn="r"/>
                </a:tabLst>
                <a:defRPr sz="1200">
                  <a:solidFill>
                    <a:srgbClr val="283C6E"/>
                  </a:solidFill>
                  <a:latin typeface="Frutiger 45 Light" pitchFamily="34" charset="0"/>
                </a:defRPr>
              </a:lvl3pPr>
              <a:lvl4pPr marL="1600200" indent="-228600" algn="l" eaLnBrk="0" hangingPunct="0">
                <a:spcBef>
                  <a:spcPct val="20000"/>
                </a:spcBef>
                <a:buChar char="§"/>
                <a:tabLst>
                  <a:tab pos="6464300" algn="r"/>
                </a:tabLst>
                <a:defRPr sz="1200">
                  <a:solidFill>
                    <a:srgbClr val="283C6E"/>
                  </a:solidFill>
                  <a:latin typeface="Frutiger 45 Light" pitchFamily="34" charset="0"/>
                </a:defRPr>
              </a:lvl4pPr>
              <a:lvl5pPr marL="2057400" indent="-228600" algn="l" eaLnBrk="0" hangingPunct="0">
                <a:spcBef>
                  <a:spcPct val="20000"/>
                </a:spcBef>
                <a:buChar char="§"/>
                <a:tabLst>
                  <a:tab pos="6464300" algn="r"/>
                </a:tabLst>
                <a:defRPr sz="1000">
                  <a:solidFill>
                    <a:srgbClr val="283C6E"/>
                  </a:solidFill>
                  <a:latin typeface="Frutiger 45 Light" pitchFamily="34" charset="0"/>
                </a:defRPr>
              </a:lvl5pPr>
              <a:lvl6pPr marL="2514600" indent="-228600" eaLnBrk="0" fontAlgn="base" hangingPunct="0">
                <a:spcBef>
                  <a:spcPct val="20000"/>
                </a:spcBef>
                <a:spcAft>
                  <a:spcPct val="0"/>
                </a:spcAft>
                <a:buFont typeface="Wingdings" panose="05000000000000000000" pitchFamily="2" charset="2"/>
                <a:buChar char="§"/>
                <a:tabLst>
                  <a:tab pos="6464300" algn="r"/>
                </a:tabLst>
                <a:defRPr sz="1000">
                  <a:solidFill>
                    <a:srgbClr val="283C6E"/>
                  </a:solidFill>
                  <a:latin typeface="Frutiger 45 Light" pitchFamily="34" charset="0"/>
                </a:defRPr>
              </a:lvl6pPr>
              <a:lvl7pPr marL="2971800" indent="-228600" eaLnBrk="0" fontAlgn="base" hangingPunct="0">
                <a:spcBef>
                  <a:spcPct val="20000"/>
                </a:spcBef>
                <a:spcAft>
                  <a:spcPct val="0"/>
                </a:spcAft>
                <a:buFont typeface="Wingdings" panose="05000000000000000000" pitchFamily="2" charset="2"/>
                <a:buChar char="§"/>
                <a:tabLst>
                  <a:tab pos="6464300" algn="r"/>
                </a:tabLst>
                <a:defRPr sz="1000">
                  <a:solidFill>
                    <a:srgbClr val="283C6E"/>
                  </a:solidFill>
                  <a:latin typeface="Frutiger 45 Light" pitchFamily="34" charset="0"/>
                </a:defRPr>
              </a:lvl7pPr>
              <a:lvl8pPr marL="3429000" indent="-228600" eaLnBrk="0" fontAlgn="base" hangingPunct="0">
                <a:spcBef>
                  <a:spcPct val="20000"/>
                </a:spcBef>
                <a:spcAft>
                  <a:spcPct val="0"/>
                </a:spcAft>
                <a:buFont typeface="Wingdings" panose="05000000000000000000" pitchFamily="2" charset="2"/>
                <a:buChar char="§"/>
                <a:tabLst>
                  <a:tab pos="6464300" algn="r"/>
                </a:tabLst>
                <a:defRPr sz="1000">
                  <a:solidFill>
                    <a:srgbClr val="283C6E"/>
                  </a:solidFill>
                  <a:latin typeface="Frutiger 45 Light" pitchFamily="34" charset="0"/>
                </a:defRPr>
              </a:lvl8pPr>
              <a:lvl9pPr marL="3886200" indent="-228600" eaLnBrk="0" fontAlgn="base" hangingPunct="0">
                <a:spcBef>
                  <a:spcPct val="20000"/>
                </a:spcBef>
                <a:spcAft>
                  <a:spcPct val="0"/>
                </a:spcAft>
                <a:buFont typeface="Wingdings" panose="05000000000000000000" pitchFamily="2" charset="2"/>
                <a:buChar char="§"/>
                <a:tabLst>
                  <a:tab pos="6464300" algn="r"/>
                </a:tabLst>
                <a:defRPr sz="1000">
                  <a:solidFill>
                    <a:srgbClr val="283C6E"/>
                  </a:solidFill>
                  <a:latin typeface="Frutiger 45 Light" pitchFamily="34" charset="0"/>
                </a:defRPr>
              </a:lvl9pPr>
            </a:lstStyle>
            <a:p>
              <a:pPr algn="ctr">
                <a:buFontTx/>
                <a:buNone/>
              </a:pPr>
              <a:r>
                <a:rPr lang="de-DE" altLang="de-DE" sz="1000" b="1" dirty="0">
                  <a:solidFill>
                    <a:schemeClr val="tx1"/>
                  </a:solidFill>
                  <a:latin typeface="+mn-lt"/>
                </a:rPr>
                <a:t>Wahl der Wahrscheinlich-keitsverteilung</a:t>
              </a:r>
            </a:p>
          </p:txBody>
        </p:sp>
        <p:sp>
          <p:nvSpPr>
            <p:cNvPr id="8" name="Rectangle 17"/>
            <p:cNvSpPr>
              <a:spLocks noChangeArrowheads="1"/>
            </p:cNvSpPr>
            <p:nvPr/>
          </p:nvSpPr>
          <p:spPr bwMode="auto">
            <a:xfrm>
              <a:off x="572005" y="1333254"/>
              <a:ext cx="216000" cy="561600"/>
            </a:xfrm>
            <a:prstGeom prst="rect">
              <a:avLst/>
            </a:prstGeom>
            <a:solidFill>
              <a:srgbClr val="FFFFFF"/>
            </a:solidFill>
            <a:ln w="6350">
              <a:solidFill>
                <a:schemeClr val="bg1"/>
              </a:solidFill>
              <a:miter lim="800000"/>
              <a:headEnd/>
              <a:tailEnd/>
            </a:ln>
          </p:spPr>
          <p:txBody>
            <a:bodyPr lIns="36000" tIns="36000" rIns="36000" bIns="36000" anchor="ctr" anchorCtr="0"/>
            <a:lstStyle/>
            <a:p>
              <a:pPr algn="ctr" defTabSz="914400" fontAlgn="base">
                <a:spcBef>
                  <a:spcPct val="50000"/>
                </a:spcBef>
                <a:spcAft>
                  <a:spcPct val="0"/>
                </a:spcAft>
              </a:pPr>
              <a:r>
                <a:rPr lang="de-DE" sz="1000" b="1" dirty="0">
                  <a:cs typeface="Arial" pitchFamily="34" charset="0"/>
                </a:rPr>
                <a:t>1</a:t>
              </a:r>
            </a:p>
          </p:txBody>
        </p:sp>
        <p:sp>
          <p:nvSpPr>
            <p:cNvPr id="9" name="Rectangle 7"/>
            <p:cNvSpPr>
              <a:spLocks noChangeArrowheads="1"/>
            </p:cNvSpPr>
            <p:nvPr/>
          </p:nvSpPr>
          <p:spPr bwMode="auto">
            <a:xfrm>
              <a:off x="574081" y="1955611"/>
              <a:ext cx="5548305" cy="561600"/>
            </a:xfrm>
            <a:prstGeom prst="rect">
              <a:avLst/>
            </a:prstGeom>
            <a:noFill/>
            <a:ln w="6350">
              <a:solidFill>
                <a:srgbClr val="A6ADB4"/>
              </a:solidFill>
              <a:miter lim="800000"/>
              <a:headEnd/>
              <a:tailEnd/>
            </a:ln>
          </p:spPr>
          <p:txBody>
            <a:bodyPr lIns="1512000" tIns="72000" rIns="90000" bIns="72000"/>
            <a:lstStyle>
              <a:lvl1pPr marL="190500" indent="-190500" algn="l" eaLnBrk="0" hangingPunct="0">
                <a:spcBef>
                  <a:spcPct val="20000"/>
                </a:spcBef>
                <a:tabLst>
                  <a:tab pos="6464300" algn="r"/>
                </a:tabLst>
                <a:defRPr sz="1200">
                  <a:solidFill>
                    <a:srgbClr val="283C6E"/>
                  </a:solidFill>
                  <a:latin typeface="Frutiger 45 Light" pitchFamily="34" charset="0"/>
                </a:defRPr>
              </a:lvl1pPr>
              <a:lvl2pPr marL="742950" indent="-285750" algn="l" eaLnBrk="0" hangingPunct="0">
                <a:spcBef>
                  <a:spcPct val="20000"/>
                </a:spcBef>
                <a:buChar char="§"/>
                <a:tabLst>
                  <a:tab pos="6464300" algn="r"/>
                </a:tabLst>
                <a:defRPr sz="1200">
                  <a:solidFill>
                    <a:srgbClr val="283C6E"/>
                  </a:solidFill>
                  <a:latin typeface="Frutiger 45 Light" pitchFamily="34" charset="0"/>
                </a:defRPr>
              </a:lvl2pPr>
              <a:lvl3pPr marL="1143000" indent="-228600" algn="l" eaLnBrk="0" hangingPunct="0">
                <a:spcBef>
                  <a:spcPct val="20000"/>
                </a:spcBef>
                <a:buChar char="§"/>
                <a:tabLst>
                  <a:tab pos="6464300" algn="r"/>
                </a:tabLst>
                <a:defRPr sz="1200">
                  <a:solidFill>
                    <a:srgbClr val="283C6E"/>
                  </a:solidFill>
                  <a:latin typeface="Frutiger 45 Light" pitchFamily="34" charset="0"/>
                </a:defRPr>
              </a:lvl3pPr>
              <a:lvl4pPr marL="1600200" indent="-228600" algn="l" eaLnBrk="0" hangingPunct="0">
                <a:spcBef>
                  <a:spcPct val="20000"/>
                </a:spcBef>
                <a:buChar char="§"/>
                <a:tabLst>
                  <a:tab pos="6464300" algn="r"/>
                </a:tabLst>
                <a:defRPr sz="1200">
                  <a:solidFill>
                    <a:srgbClr val="283C6E"/>
                  </a:solidFill>
                  <a:latin typeface="Frutiger 45 Light" pitchFamily="34" charset="0"/>
                </a:defRPr>
              </a:lvl4pPr>
              <a:lvl5pPr marL="2057400" indent="-228600" algn="l" eaLnBrk="0" hangingPunct="0">
                <a:spcBef>
                  <a:spcPct val="20000"/>
                </a:spcBef>
                <a:buChar char="§"/>
                <a:tabLst>
                  <a:tab pos="6464300" algn="r"/>
                </a:tabLst>
                <a:defRPr sz="1000">
                  <a:solidFill>
                    <a:srgbClr val="283C6E"/>
                  </a:solidFill>
                  <a:latin typeface="Frutiger 45 Light" pitchFamily="34" charset="0"/>
                </a:defRPr>
              </a:lvl5pPr>
              <a:lvl6pPr marL="2514600" indent="-228600" eaLnBrk="0" fontAlgn="base" hangingPunct="0">
                <a:spcBef>
                  <a:spcPct val="20000"/>
                </a:spcBef>
                <a:spcAft>
                  <a:spcPct val="0"/>
                </a:spcAft>
                <a:buFont typeface="Wingdings" panose="05000000000000000000" pitchFamily="2" charset="2"/>
                <a:buChar char="§"/>
                <a:tabLst>
                  <a:tab pos="6464300" algn="r"/>
                </a:tabLst>
                <a:defRPr sz="1000">
                  <a:solidFill>
                    <a:srgbClr val="283C6E"/>
                  </a:solidFill>
                  <a:latin typeface="Frutiger 45 Light" pitchFamily="34" charset="0"/>
                </a:defRPr>
              </a:lvl6pPr>
              <a:lvl7pPr marL="2971800" indent="-228600" eaLnBrk="0" fontAlgn="base" hangingPunct="0">
                <a:spcBef>
                  <a:spcPct val="20000"/>
                </a:spcBef>
                <a:spcAft>
                  <a:spcPct val="0"/>
                </a:spcAft>
                <a:buFont typeface="Wingdings" panose="05000000000000000000" pitchFamily="2" charset="2"/>
                <a:buChar char="§"/>
                <a:tabLst>
                  <a:tab pos="6464300" algn="r"/>
                </a:tabLst>
                <a:defRPr sz="1000">
                  <a:solidFill>
                    <a:srgbClr val="283C6E"/>
                  </a:solidFill>
                  <a:latin typeface="Frutiger 45 Light" pitchFamily="34" charset="0"/>
                </a:defRPr>
              </a:lvl7pPr>
              <a:lvl8pPr marL="3429000" indent="-228600" eaLnBrk="0" fontAlgn="base" hangingPunct="0">
                <a:spcBef>
                  <a:spcPct val="20000"/>
                </a:spcBef>
                <a:spcAft>
                  <a:spcPct val="0"/>
                </a:spcAft>
                <a:buFont typeface="Wingdings" panose="05000000000000000000" pitchFamily="2" charset="2"/>
                <a:buChar char="§"/>
                <a:tabLst>
                  <a:tab pos="6464300" algn="r"/>
                </a:tabLst>
                <a:defRPr sz="1000">
                  <a:solidFill>
                    <a:srgbClr val="283C6E"/>
                  </a:solidFill>
                  <a:latin typeface="Frutiger 45 Light" pitchFamily="34" charset="0"/>
                </a:defRPr>
              </a:lvl8pPr>
              <a:lvl9pPr marL="3886200" indent="-228600" eaLnBrk="0" fontAlgn="base" hangingPunct="0">
                <a:spcBef>
                  <a:spcPct val="20000"/>
                </a:spcBef>
                <a:spcAft>
                  <a:spcPct val="0"/>
                </a:spcAft>
                <a:buFont typeface="Wingdings" panose="05000000000000000000" pitchFamily="2" charset="2"/>
                <a:buChar char="§"/>
                <a:tabLst>
                  <a:tab pos="6464300" algn="r"/>
                </a:tabLst>
                <a:defRPr sz="1000">
                  <a:solidFill>
                    <a:srgbClr val="283C6E"/>
                  </a:solidFill>
                  <a:latin typeface="Frutiger 45 Light" pitchFamily="34" charset="0"/>
                </a:defRPr>
              </a:lvl9pPr>
            </a:lstStyle>
            <a:p>
              <a:pPr marL="0" indent="0"/>
              <a:r>
                <a:rPr lang="de-DE" altLang="de-DE" sz="1000" dirty="0">
                  <a:solidFill>
                    <a:schemeClr val="tx1"/>
                  </a:solidFill>
                  <a:latin typeface="+mn-lt"/>
                </a:rPr>
                <a:t>            Herleitung und Datengrundlage der Risikoquantifizierung begründen und dokumentieren</a:t>
              </a:r>
            </a:p>
          </p:txBody>
        </p:sp>
        <p:sp>
          <p:nvSpPr>
            <p:cNvPr id="10" name="Rectangle 5"/>
            <p:cNvSpPr>
              <a:spLocks noChangeArrowheads="1"/>
            </p:cNvSpPr>
            <p:nvPr/>
          </p:nvSpPr>
          <p:spPr bwMode="auto">
            <a:xfrm>
              <a:off x="570967" y="1955611"/>
              <a:ext cx="1404000" cy="561600"/>
            </a:xfrm>
            <a:prstGeom prst="homePlate">
              <a:avLst>
                <a:gd name="adj" fmla="val 28686"/>
              </a:avLst>
            </a:prstGeom>
            <a:solidFill>
              <a:srgbClr val="A6ADB4"/>
            </a:solidFill>
            <a:ln w="6350">
              <a:solidFill>
                <a:srgbClr val="A6ADB4"/>
              </a:solidFill>
            </a:ln>
          </p:spPr>
          <p:txBody>
            <a:bodyPr lIns="180000" tIns="90000" rIns="90000" bIns="90000" anchor="ctr"/>
            <a:lstStyle>
              <a:lvl1pPr algn="l" eaLnBrk="0" hangingPunct="0">
                <a:spcBef>
                  <a:spcPct val="20000"/>
                </a:spcBef>
                <a:tabLst>
                  <a:tab pos="6464300" algn="r"/>
                </a:tabLst>
                <a:defRPr sz="1200">
                  <a:solidFill>
                    <a:srgbClr val="283C6E"/>
                  </a:solidFill>
                  <a:latin typeface="Frutiger 45 Light" pitchFamily="34" charset="0"/>
                </a:defRPr>
              </a:lvl1pPr>
              <a:lvl2pPr marL="742950" indent="-285750" algn="l" eaLnBrk="0" hangingPunct="0">
                <a:spcBef>
                  <a:spcPct val="20000"/>
                </a:spcBef>
                <a:buChar char="§"/>
                <a:tabLst>
                  <a:tab pos="6464300" algn="r"/>
                </a:tabLst>
                <a:defRPr sz="1200">
                  <a:solidFill>
                    <a:srgbClr val="283C6E"/>
                  </a:solidFill>
                  <a:latin typeface="Frutiger 45 Light" pitchFamily="34" charset="0"/>
                </a:defRPr>
              </a:lvl2pPr>
              <a:lvl3pPr marL="1143000" indent="-228600" algn="l" eaLnBrk="0" hangingPunct="0">
                <a:spcBef>
                  <a:spcPct val="20000"/>
                </a:spcBef>
                <a:buChar char="§"/>
                <a:tabLst>
                  <a:tab pos="6464300" algn="r"/>
                </a:tabLst>
                <a:defRPr sz="1200">
                  <a:solidFill>
                    <a:srgbClr val="283C6E"/>
                  </a:solidFill>
                  <a:latin typeface="Frutiger 45 Light" pitchFamily="34" charset="0"/>
                </a:defRPr>
              </a:lvl3pPr>
              <a:lvl4pPr marL="1600200" indent="-228600" algn="l" eaLnBrk="0" hangingPunct="0">
                <a:spcBef>
                  <a:spcPct val="20000"/>
                </a:spcBef>
                <a:buChar char="§"/>
                <a:tabLst>
                  <a:tab pos="6464300" algn="r"/>
                </a:tabLst>
                <a:defRPr sz="1200">
                  <a:solidFill>
                    <a:srgbClr val="283C6E"/>
                  </a:solidFill>
                  <a:latin typeface="Frutiger 45 Light" pitchFamily="34" charset="0"/>
                </a:defRPr>
              </a:lvl4pPr>
              <a:lvl5pPr marL="2057400" indent="-228600" algn="l" eaLnBrk="0" hangingPunct="0">
                <a:spcBef>
                  <a:spcPct val="20000"/>
                </a:spcBef>
                <a:buChar char="§"/>
                <a:tabLst>
                  <a:tab pos="6464300" algn="r"/>
                </a:tabLst>
                <a:defRPr sz="1000">
                  <a:solidFill>
                    <a:srgbClr val="283C6E"/>
                  </a:solidFill>
                  <a:latin typeface="Frutiger 45 Light" pitchFamily="34" charset="0"/>
                </a:defRPr>
              </a:lvl5pPr>
              <a:lvl6pPr marL="2514600" indent="-228600" eaLnBrk="0" fontAlgn="base" hangingPunct="0">
                <a:spcBef>
                  <a:spcPct val="20000"/>
                </a:spcBef>
                <a:spcAft>
                  <a:spcPct val="0"/>
                </a:spcAft>
                <a:buFont typeface="Wingdings" panose="05000000000000000000" pitchFamily="2" charset="2"/>
                <a:buChar char="§"/>
                <a:tabLst>
                  <a:tab pos="6464300" algn="r"/>
                </a:tabLst>
                <a:defRPr sz="1000">
                  <a:solidFill>
                    <a:srgbClr val="283C6E"/>
                  </a:solidFill>
                  <a:latin typeface="Frutiger 45 Light" pitchFamily="34" charset="0"/>
                </a:defRPr>
              </a:lvl6pPr>
              <a:lvl7pPr marL="2971800" indent="-228600" eaLnBrk="0" fontAlgn="base" hangingPunct="0">
                <a:spcBef>
                  <a:spcPct val="20000"/>
                </a:spcBef>
                <a:spcAft>
                  <a:spcPct val="0"/>
                </a:spcAft>
                <a:buFont typeface="Wingdings" panose="05000000000000000000" pitchFamily="2" charset="2"/>
                <a:buChar char="§"/>
                <a:tabLst>
                  <a:tab pos="6464300" algn="r"/>
                </a:tabLst>
                <a:defRPr sz="1000">
                  <a:solidFill>
                    <a:srgbClr val="283C6E"/>
                  </a:solidFill>
                  <a:latin typeface="Frutiger 45 Light" pitchFamily="34" charset="0"/>
                </a:defRPr>
              </a:lvl7pPr>
              <a:lvl8pPr marL="3429000" indent="-228600" eaLnBrk="0" fontAlgn="base" hangingPunct="0">
                <a:spcBef>
                  <a:spcPct val="20000"/>
                </a:spcBef>
                <a:spcAft>
                  <a:spcPct val="0"/>
                </a:spcAft>
                <a:buFont typeface="Wingdings" panose="05000000000000000000" pitchFamily="2" charset="2"/>
                <a:buChar char="§"/>
                <a:tabLst>
                  <a:tab pos="6464300" algn="r"/>
                </a:tabLst>
                <a:defRPr sz="1000">
                  <a:solidFill>
                    <a:srgbClr val="283C6E"/>
                  </a:solidFill>
                  <a:latin typeface="Frutiger 45 Light" pitchFamily="34" charset="0"/>
                </a:defRPr>
              </a:lvl8pPr>
              <a:lvl9pPr marL="3886200" indent="-228600" eaLnBrk="0" fontAlgn="base" hangingPunct="0">
                <a:spcBef>
                  <a:spcPct val="20000"/>
                </a:spcBef>
                <a:spcAft>
                  <a:spcPct val="0"/>
                </a:spcAft>
                <a:buFont typeface="Wingdings" panose="05000000000000000000" pitchFamily="2" charset="2"/>
                <a:buChar char="§"/>
                <a:tabLst>
                  <a:tab pos="6464300" algn="r"/>
                </a:tabLst>
                <a:defRPr sz="1000">
                  <a:solidFill>
                    <a:srgbClr val="283C6E"/>
                  </a:solidFill>
                  <a:latin typeface="Frutiger 45 Light" pitchFamily="34" charset="0"/>
                </a:defRPr>
              </a:lvl9pPr>
            </a:lstStyle>
            <a:p>
              <a:pPr algn="ctr">
                <a:buFontTx/>
                <a:buNone/>
              </a:pPr>
              <a:r>
                <a:rPr lang="de-DE" altLang="de-DE" sz="1000" b="1" dirty="0">
                  <a:solidFill>
                    <a:schemeClr val="tx1"/>
                  </a:solidFill>
                  <a:latin typeface="+mn-lt"/>
                </a:rPr>
                <a:t>Dokumentation</a:t>
              </a:r>
            </a:p>
          </p:txBody>
        </p:sp>
        <p:sp>
          <p:nvSpPr>
            <p:cNvPr id="11" name="Rectangle 17"/>
            <p:cNvSpPr>
              <a:spLocks noChangeArrowheads="1"/>
            </p:cNvSpPr>
            <p:nvPr/>
          </p:nvSpPr>
          <p:spPr bwMode="auto">
            <a:xfrm>
              <a:off x="572005" y="1955611"/>
              <a:ext cx="216000" cy="561600"/>
            </a:xfrm>
            <a:prstGeom prst="rect">
              <a:avLst/>
            </a:prstGeom>
            <a:solidFill>
              <a:srgbClr val="FFFFFF"/>
            </a:solidFill>
            <a:ln w="6350">
              <a:solidFill>
                <a:schemeClr val="bg1"/>
              </a:solidFill>
              <a:miter lim="800000"/>
              <a:headEnd/>
              <a:tailEnd/>
            </a:ln>
          </p:spPr>
          <p:txBody>
            <a:bodyPr lIns="36000" tIns="36000" rIns="36000" bIns="36000" anchor="ctr" anchorCtr="0"/>
            <a:lstStyle/>
            <a:p>
              <a:pPr algn="ctr" defTabSz="914400" fontAlgn="base">
                <a:spcBef>
                  <a:spcPct val="50000"/>
                </a:spcBef>
                <a:spcAft>
                  <a:spcPct val="0"/>
                </a:spcAft>
              </a:pPr>
              <a:r>
                <a:rPr lang="de-DE" sz="1000" b="1" dirty="0">
                  <a:cs typeface="Arial" pitchFamily="34" charset="0"/>
                </a:rPr>
                <a:t>2</a:t>
              </a:r>
            </a:p>
          </p:txBody>
        </p:sp>
        <p:sp>
          <p:nvSpPr>
            <p:cNvPr id="12" name="Rectangle 9"/>
            <p:cNvSpPr>
              <a:spLocks noChangeArrowheads="1"/>
            </p:cNvSpPr>
            <p:nvPr/>
          </p:nvSpPr>
          <p:spPr bwMode="auto">
            <a:xfrm>
              <a:off x="573043" y="2577968"/>
              <a:ext cx="5548305" cy="561600"/>
            </a:xfrm>
            <a:prstGeom prst="rect">
              <a:avLst/>
            </a:prstGeom>
            <a:noFill/>
            <a:ln w="6350">
              <a:solidFill>
                <a:srgbClr val="A6ADB4"/>
              </a:solidFill>
              <a:miter lim="800000"/>
              <a:headEnd/>
              <a:tailEnd/>
            </a:ln>
          </p:spPr>
          <p:txBody>
            <a:bodyPr lIns="1512000" tIns="72000" rIns="90000" bIns="72000"/>
            <a:lstStyle>
              <a:lvl1pPr marL="190500" indent="-190500" algn="l" eaLnBrk="0" hangingPunct="0">
                <a:spcBef>
                  <a:spcPct val="20000"/>
                </a:spcBef>
                <a:tabLst>
                  <a:tab pos="6464300" algn="r"/>
                </a:tabLst>
                <a:defRPr sz="1200">
                  <a:solidFill>
                    <a:srgbClr val="283C6E"/>
                  </a:solidFill>
                  <a:latin typeface="Frutiger 45 Light" pitchFamily="34" charset="0"/>
                </a:defRPr>
              </a:lvl1pPr>
              <a:lvl2pPr marL="742950" indent="-285750" algn="l" eaLnBrk="0" hangingPunct="0">
                <a:spcBef>
                  <a:spcPct val="20000"/>
                </a:spcBef>
                <a:buChar char="§"/>
                <a:tabLst>
                  <a:tab pos="6464300" algn="r"/>
                </a:tabLst>
                <a:defRPr sz="1200">
                  <a:solidFill>
                    <a:srgbClr val="283C6E"/>
                  </a:solidFill>
                  <a:latin typeface="Frutiger 45 Light" pitchFamily="34" charset="0"/>
                </a:defRPr>
              </a:lvl2pPr>
              <a:lvl3pPr marL="1143000" indent="-228600" algn="l" eaLnBrk="0" hangingPunct="0">
                <a:spcBef>
                  <a:spcPct val="20000"/>
                </a:spcBef>
                <a:buChar char="§"/>
                <a:tabLst>
                  <a:tab pos="6464300" algn="r"/>
                </a:tabLst>
                <a:defRPr sz="1200">
                  <a:solidFill>
                    <a:srgbClr val="283C6E"/>
                  </a:solidFill>
                  <a:latin typeface="Frutiger 45 Light" pitchFamily="34" charset="0"/>
                </a:defRPr>
              </a:lvl3pPr>
              <a:lvl4pPr marL="1600200" indent="-228600" algn="l" eaLnBrk="0" hangingPunct="0">
                <a:spcBef>
                  <a:spcPct val="20000"/>
                </a:spcBef>
                <a:buChar char="§"/>
                <a:tabLst>
                  <a:tab pos="6464300" algn="r"/>
                </a:tabLst>
                <a:defRPr sz="1200">
                  <a:solidFill>
                    <a:srgbClr val="283C6E"/>
                  </a:solidFill>
                  <a:latin typeface="Frutiger 45 Light" pitchFamily="34" charset="0"/>
                </a:defRPr>
              </a:lvl4pPr>
              <a:lvl5pPr marL="2057400" indent="-228600" algn="l" eaLnBrk="0" hangingPunct="0">
                <a:spcBef>
                  <a:spcPct val="20000"/>
                </a:spcBef>
                <a:buChar char="§"/>
                <a:tabLst>
                  <a:tab pos="6464300" algn="r"/>
                </a:tabLst>
                <a:defRPr sz="1000">
                  <a:solidFill>
                    <a:srgbClr val="283C6E"/>
                  </a:solidFill>
                  <a:latin typeface="Frutiger 45 Light" pitchFamily="34" charset="0"/>
                </a:defRPr>
              </a:lvl5pPr>
              <a:lvl6pPr marL="2514600" indent="-228600" eaLnBrk="0" fontAlgn="base" hangingPunct="0">
                <a:spcBef>
                  <a:spcPct val="20000"/>
                </a:spcBef>
                <a:spcAft>
                  <a:spcPct val="0"/>
                </a:spcAft>
                <a:buFont typeface="Wingdings" panose="05000000000000000000" pitchFamily="2" charset="2"/>
                <a:buChar char="§"/>
                <a:tabLst>
                  <a:tab pos="6464300" algn="r"/>
                </a:tabLst>
                <a:defRPr sz="1000">
                  <a:solidFill>
                    <a:srgbClr val="283C6E"/>
                  </a:solidFill>
                  <a:latin typeface="Frutiger 45 Light" pitchFamily="34" charset="0"/>
                </a:defRPr>
              </a:lvl6pPr>
              <a:lvl7pPr marL="2971800" indent="-228600" eaLnBrk="0" fontAlgn="base" hangingPunct="0">
                <a:spcBef>
                  <a:spcPct val="20000"/>
                </a:spcBef>
                <a:spcAft>
                  <a:spcPct val="0"/>
                </a:spcAft>
                <a:buFont typeface="Wingdings" panose="05000000000000000000" pitchFamily="2" charset="2"/>
                <a:buChar char="§"/>
                <a:tabLst>
                  <a:tab pos="6464300" algn="r"/>
                </a:tabLst>
                <a:defRPr sz="1000">
                  <a:solidFill>
                    <a:srgbClr val="283C6E"/>
                  </a:solidFill>
                  <a:latin typeface="Frutiger 45 Light" pitchFamily="34" charset="0"/>
                </a:defRPr>
              </a:lvl7pPr>
              <a:lvl8pPr marL="3429000" indent="-228600" eaLnBrk="0" fontAlgn="base" hangingPunct="0">
                <a:spcBef>
                  <a:spcPct val="20000"/>
                </a:spcBef>
                <a:spcAft>
                  <a:spcPct val="0"/>
                </a:spcAft>
                <a:buFont typeface="Wingdings" panose="05000000000000000000" pitchFamily="2" charset="2"/>
                <a:buChar char="§"/>
                <a:tabLst>
                  <a:tab pos="6464300" algn="r"/>
                </a:tabLst>
                <a:defRPr sz="1000">
                  <a:solidFill>
                    <a:srgbClr val="283C6E"/>
                  </a:solidFill>
                  <a:latin typeface="Frutiger 45 Light" pitchFamily="34" charset="0"/>
                </a:defRPr>
              </a:lvl8pPr>
              <a:lvl9pPr marL="3886200" indent="-228600" eaLnBrk="0" fontAlgn="base" hangingPunct="0">
                <a:spcBef>
                  <a:spcPct val="20000"/>
                </a:spcBef>
                <a:spcAft>
                  <a:spcPct val="0"/>
                </a:spcAft>
                <a:buFont typeface="Wingdings" panose="05000000000000000000" pitchFamily="2" charset="2"/>
                <a:buChar char="§"/>
                <a:tabLst>
                  <a:tab pos="6464300" algn="r"/>
                </a:tabLst>
                <a:defRPr sz="1000">
                  <a:solidFill>
                    <a:srgbClr val="283C6E"/>
                  </a:solidFill>
                  <a:latin typeface="Frutiger 45 Light" pitchFamily="34" charset="0"/>
                </a:defRPr>
              </a:lvl9pPr>
            </a:lstStyle>
            <a:p>
              <a:pPr marL="0" indent="0"/>
              <a:r>
                <a:rPr lang="de-DE" altLang="de-DE" sz="1000" dirty="0">
                  <a:solidFill>
                    <a:schemeClr val="tx1"/>
                  </a:solidFill>
                  <a:latin typeface="+mn-lt"/>
                </a:rPr>
                <a:t>           Quantifiziert werden Netto-Risiken, also das „Rest-Risiko“ unter Berücksichtigung der                                             be       Risikobewältigungsmaßnahmen</a:t>
              </a:r>
            </a:p>
            <a:p>
              <a:pPr marL="0" indent="0"/>
              <a:endParaRPr lang="de-DE" altLang="de-DE" sz="1000" dirty="0">
                <a:solidFill>
                  <a:schemeClr val="tx1"/>
                </a:solidFill>
                <a:latin typeface="+mn-lt"/>
              </a:endParaRPr>
            </a:p>
          </p:txBody>
        </p:sp>
        <p:sp>
          <p:nvSpPr>
            <p:cNvPr id="13" name="Rectangle 5"/>
            <p:cNvSpPr>
              <a:spLocks noChangeArrowheads="1"/>
            </p:cNvSpPr>
            <p:nvPr/>
          </p:nvSpPr>
          <p:spPr bwMode="auto">
            <a:xfrm>
              <a:off x="570967" y="2577968"/>
              <a:ext cx="1404000" cy="561600"/>
            </a:xfrm>
            <a:prstGeom prst="homePlate">
              <a:avLst>
                <a:gd name="adj" fmla="val 28686"/>
              </a:avLst>
            </a:prstGeom>
            <a:solidFill>
              <a:srgbClr val="A6ADB4"/>
            </a:solidFill>
            <a:ln w="6350">
              <a:solidFill>
                <a:srgbClr val="A6ADB4"/>
              </a:solidFill>
            </a:ln>
          </p:spPr>
          <p:txBody>
            <a:bodyPr lIns="180000" tIns="90000" rIns="90000" bIns="90000" anchor="ctr"/>
            <a:lstStyle>
              <a:lvl1pPr algn="l" eaLnBrk="0" hangingPunct="0">
                <a:spcBef>
                  <a:spcPct val="20000"/>
                </a:spcBef>
                <a:tabLst>
                  <a:tab pos="6464300" algn="r"/>
                </a:tabLst>
                <a:defRPr sz="1200">
                  <a:solidFill>
                    <a:srgbClr val="283C6E"/>
                  </a:solidFill>
                  <a:latin typeface="Frutiger 45 Light" pitchFamily="34" charset="0"/>
                </a:defRPr>
              </a:lvl1pPr>
              <a:lvl2pPr marL="742950" indent="-285750" algn="l" eaLnBrk="0" hangingPunct="0">
                <a:spcBef>
                  <a:spcPct val="20000"/>
                </a:spcBef>
                <a:buChar char="§"/>
                <a:tabLst>
                  <a:tab pos="6464300" algn="r"/>
                </a:tabLst>
                <a:defRPr sz="1200">
                  <a:solidFill>
                    <a:srgbClr val="283C6E"/>
                  </a:solidFill>
                  <a:latin typeface="Frutiger 45 Light" pitchFamily="34" charset="0"/>
                </a:defRPr>
              </a:lvl2pPr>
              <a:lvl3pPr marL="1143000" indent="-228600" algn="l" eaLnBrk="0" hangingPunct="0">
                <a:spcBef>
                  <a:spcPct val="20000"/>
                </a:spcBef>
                <a:buChar char="§"/>
                <a:tabLst>
                  <a:tab pos="6464300" algn="r"/>
                </a:tabLst>
                <a:defRPr sz="1200">
                  <a:solidFill>
                    <a:srgbClr val="283C6E"/>
                  </a:solidFill>
                  <a:latin typeface="Frutiger 45 Light" pitchFamily="34" charset="0"/>
                </a:defRPr>
              </a:lvl3pPr>
              <a:lvl4pPr marL="1600200" indent="-228600" algn="l" eaLnBrk="0" hangingPunct="0">
                <a:spcBef>
                  <a:spcPct val="20000"/>
                </a:spcBef>
                <a:buChar char="§"/>
                <a:tabLst>
                  <a:tab pos="6464300" algn="r"/>
                </a:tabLst>
                <a:defRPr sz="1200">
                  <a:solidFill>
                    <a:srgbClr val="283C6E"/>
                  </a:solidFill>
                  <a:latin typeface="Frutiger 45 Light" pitchFamily="34" charset="0"/>
                </a:defRPr>
              </a:lvl4pPr>
              <a:lvl5pPr marL="2057400" indent="-228600" algn="l" eaLnBrk="0" hangingPunct="0">
                <a:spcBef>
                  <a:spcPct val="20000"/>
                </a:spcBef>
                <a:buChar char="§"/>
                <a:tabLst>
                  <a:tab pos="6464300" algn="r"/>
                </a:tabLst>
                <a:defRPr sz="1000">
                  <a:solidFill>
                    <a:srgbClr val="283C6E"/>
                  </a:solidFill>
                  <a:latin typeface="Frutiger 45 Light" pitchFamily="34" charset="0"/>
                </a:defRPr>
              </a:lvl5pPr>
              <a:lvl6pPr marL="2514600" indent="-228600" eaLnBrk="0" fontAlgn="base" hangingPunct="0">
                <a:spcBef>
                  <a:spcPct val="20000"/>
                </a:spcBef>
                <a:spcAft>
                  <a:spcPct val="0"/>
                </a:spcAft>
                <a:buFont typeface="Wingdings" panose="05000000000000000000" pitchFamily="2" charset="2"/>
                <a:buChar char="§"/>
                <a:tabLst>
                  <a:tab pos="6464300" algn="r"/>
                </a:tabLst>
                <a:defRPr sz="1000">
                  <a:solidFill>
                    <a:srgbClr val="283C6E"/>
                  </a:solidFill>
                  <a:latin typeface="Frutiger 45 Light" pitchFamily="34" charset="0"/>
                </a:defRPr>
              </a:lvl6pPr>
              <a:lvl7pPr marL="2971800" indent="-228600" eaLnBrk="0" fontAlgn="base" hangingPunct="0">
                <a:spcBef>
                  <a:spcPct val="20000"/>
                </a:spcBef>
                <a:spcAft>
                  <a:spcPct val="0"/>
                </a:spcAft>
                <a:buFont typeface="Wingdings" panose="05000000000000000000" pitchFamily="2" charset="2"/>
                <a:buChar char="§"/>
                <a:tabLst>
                  <a:tab pos="6464300" algn="r"/>
                </a:tabLst>
                <a:defRPr sz="1000">
                  <a:solidFill>
                    <a:srgbClr val="283C6E"/>
                  </a:solidFill>
                  <a:latin typeface="Frutiger 45 Light" pitchFamily="34" charset="0"/>
                </a:defRPr>
              </a:lvl7pPr>
              <a:lvl8pPr marL="3429000" indent="-228600" eaLnBrk="0" fontAlgn="base" hangingPunct="0">
                <a:spcBef>
                  <a:spcPct val="20000"/>
                </a:spcBef>
                <a:spcAft>
                  <a:spcPct val="0"/>
                </a:spcAft>
                <a:buFont typeface="Wingdings" panose="05000000000000000000" pitchFamily="2" charset="2"/>
                <a:buChar char="§"/>
                <a:tabLst>
                  <a:tab pos="6464300" algn="r"/>
                </a:tabLst>
                <a:defRPr sz="1000">
                  <a:solidFill>
                    <a:srgbClr val="283C6E"/>
                  </a:solidFill>
                  <a:latin typeface="Frutiger 45 Light" pitchFamily="34" charset="0"/>
                </a:defRPr>
              </a:lvl8pPr>
              <a:lvl9pPr marL="3886200" indent="-228600" eaLnBrk="0" fontAlgn="base" hangingPunct="0">
                <a:spcBef>
                  <a:spcPct val="20000"/>
                </a:spcBef>
                <a:spcAft>
                  <a:spcPct val="0"/>
                </a:spcAft>
                <a:buFont typeface="Wingdings" panose="05000000000000000000" pitchFamily="2" charset="2"/>
                <a:buChar char="§"/>
                <a:tabLst>
                  <a:tab pos="6464300" algn="r"/>
                </a:tabLst>
                <a:defRPr sz="1000">
                  <a:solidFill>
                    <a:srgbClr val="283C6E"/>
                  </a:solidFill>
                  <a:latin typeface="Frutiger 45 Light" pitchFamily="34" charset="0"/>
                </a:defRPr>
              </a:lvl9pPr>
            </a:lstStyle>
            <a:p>
              <a:pPr algn="ctr">
                <a:buFontTx/>
                <a:buNone/>
              </a:pPr>
              <a:r>
                <a:rPr lang="de-DE" altLang="de-DE" sz="1000" b="1" dirty="0">
                  <a:solidFill>
                    <a:schemeClr val="tx1"/>
                  </a:solidFill>
                  <a:latin typeface="+mn-lt"/>
                </a:rPr>
                <a:t>Quantifizierung </a:t>
              </a:r>
              <a:br>
                <a:rPr lang="de-DE" altLang="de-DE" sz="1000" b="1" dirty="0">
                  <a:solidFill>
                    <a:schemeClr val="tx1"/>
                  </a:solidFill>
                  <a:latin typeface="+mn-lt"/>
                </a:rPr>
              </a:br>
              <a:r>
                <a:rPr lang="de-DE" altLang="de-DE" sz="1000" b="1" dirty="0">
                  <a:solidFill>
                    <a:schemeClr val="tx1"/>
                  </a:solidFill>
                  <a:latin typeface="+mn-lt"/>
                </a:rPr>
                <a:t>der Risiken</a:t>
              </a:r>
            </a:p>
          </p:txBody>
        </p:sp>
        <p:sp>
          <p:nvSpPr>
            <p:cNvPr id="14" name="Rectangle 17"/>
            <p:cNvSpPr>
              <a:spLocks noChangeArrowheads="1"/>
            </p:cNvSpPr>
            <p:nvPr/>
          </p:nvSpPr>
          <p:spPr bwMode="auto">
            <a:xfrm>
              <a:off x="572005" y="2577968"/>
              <a:ext cx="216000" cy="561600"/>
            </a:xfrm>
            <a:prstGeom prst="rect">
              <a:avLst/>
            </a:prstGeom>
            <a:solidFill>
              <a:srgbClr val="FFFFFF"/>
            </a:solidFill>
            <a:ln w="6350">
              <a:solidFill>
                <a:schemeClr val="bg1"/>
              </a:solidFill>
              <a:miter lim="800000"/>
              <a:headEnd/>
              <a:tailEnd/>
            </a:ln>
          </p:spPr>
          <p:txBody>
            <a:bodyPr lIns="36000" tIns="36000" rIns="36000" bIns="36000" anchor="ctr" anchorCtr="0"/>
            <a:lstStyle/>
            <a:p>
              <a:pPr algn="ctr" defTabSz="914400" fontAlgn="base">
                <a:spcBef>
                  <a:spcPct val="50000"/>
                </a:spcBef>
                <a:spcAft>
                  <a:spcPct val="0"/>
                </a:spcAft>
              </a:pPr>
              <a:r>
                <a:rPr lang="de-DE" sz="1000" b="1" dirty="0">
                  <a:cs typeface="Arial" pitchFamily="34" charset="0"/>
                </a:rPr>
                <a:t>3</a:t>
              </a:r>
            </a:p>
          </p:txBody>
        </p:sp>
        <p:sp>
          <p:nvSpPr>
            <p:cNvPr id="15" name="Rectangle 11"/>
            <p:cNvSpPr>
              <a:spLocks noChangeArrowheads="1"/>
            </p:cNvSpPr>
            <p:nvPr/>
          </p:nvSpPr>
          <p:spPr bwMode="auto">
            <a:xfrm>
              <a:off x="572005" y="3200325"/>
              <a:ext cx="5548305" cy="561600"/>
            </a:xfrm>
            <a:prstGeom prst="rect">
              <a:avLst/>
            </a:prstGeom>
            <a:noFill/>
            <a:ln w="6350">
              <a:solidFill>
                <a:srgbClr val="A6ADB4"/>
              </a:solidFill>
              <a:miter lim="800000"/>
              <a:headEnd/>
              <a:tailEnd/>
            </a:ln>
          </p:spPr>
          <p:txBody>
            <a:bodyPr lIns="1512000" tIns="72000" rIns="90000" bIns="72000"/>
            <a:lstStyle>
              <a:lvl1pPr marL="190500" indent="-190500" algn="l" eaLnBrk="0" hangingPunct="0">
                <a:spcBef>
                  <a:spcPct val="20000"/>
                </a:spcBef>
                <a:tabLst>
                  <a:tab pos="6464300" algn="r"/>
                </a:tabLst>
                <a:defRPr sz="1200">
                  <a:solidFill>
                    <a:srgbClr val="283C6E"/>
                  </a:solidFill>
                  <a:latin typeface="Frutiger 45 Light" pitchFamily="34" charset="0"/>
                </a:defRPr>
              </a:lvl1pPr>
              <a:lvl2pPr marL="742950" indent="-285750" algn="l" eaLnBrk="0" hangingPunct="0">
                <a:spcBef>
                  <a:spcPct val="20000"/>
                </a:spcBef>
                <a:buChar char="§"/>
                <a:tabLst>
                  <a:tab pos="6464300" algn="r"/>
                </a:tabLst>
                <a:defRPr sz="1200">
                  <a:solidFill>
                    <a:srgbClr val="283C6E"/>
                  </a:solidFill>
                  <a:latin typeface="Frutiger 45 Light" pitchFamily="34" charset="0"/>
                </a:defRPr>
              </a:lvl2pPr>
              <a:lvl3pPr marL="1143000" indent="-228600" algn="l" eaLnBrk="0" hangingPunct="0">
                <a:spcBef>
                  <a:spcPct val="20000"/>
                </a:spcBef>
                <a:buChar char="§"/>
                <a:tabLst>
                  <a:tab pos="6464300" algn="r"/>
                </a:tabLst>
                <a:defRPr sz="1200">
                  <a:solidFill>
                    <a:srgbClr val="283C6E"/>
                  </a:solidFill>
                  <a:latin typeface="Frutiger 45 Light" pitchFamily="34" charset="0"/>
                </a:defRPr>
              </a:lvl3pPr>
              <a:lvl4pPr marL="1600200" indent="-228600" algn="l" eaLnBrk="0" hangingPunct="0">
                <a:spcBef>
                  <a:spcPct val="20000"/>
                </a:spcBef>
                <a:buChar char="§"/>
                <a:tabLst>
                  <a:tab pos="6464300" algn="r"/>
                </a:tabLst>
                <a:defRPr sz="1200">
                  <a:solidFill>
                    <a:srgbClr val="283C6E"/>
                  </a:solidFill>
                  <a:latin typeface="Frutiger 45 Light" pitchFamily="34" charset="0"/>
                </a:defRPr>
              </a:lvl4pPr>
              <a:lvl5pPr marL="2057400" indent="-228600" algn="l" eaLnBrk="0" hangingPunct="0">
                <a:spcBef>
                  <a:spcPct val="20000"/>
                </a:spcBef>
                <a:buChar char="§"/>
                <a:tabLst>
                  <a:tab pos="6464300" algn="r"/>
                </a:tabLst>
                <a:defRPr sz="1000">
                  <a:solidFill>
                    <a:srgbClr val="283C6E"/>
                  </a:solidFill>
                  <a:latin typeface="Frutiger 45 Light" pitchFamily="34" charset="0"/>
                </a:defRPr>
              </a:lvl5pPr>
              <a:lvl6pPr marL="2514600" indent="-228600" eaLnBrk="0" fontAlgn="base" hangingPunct="0">
                <a:spcBef>
                  <a:spcPct val="20000"/>
                </a:spcBef>
                <a:spcAft>
                  <a:spcPct val="0"/>
                </a:spcAft>
                <a:buFont typeface="Wingdings" panose="05000000000000000000" pitchFamily="2" charset="2"/>
                <a:buChar char="§"/>
                <a:tabLst>
                  <a:tab pos="6464300" algn="r"/>
                </a:tabLst>
                <a:defRPr sz="1000">
                  <a:solidFill>
                    <a:srgbClr val="283C6E"/>
                  </a:solidFill>
                  <a:latin typeface="Frutiger 45 Light" pitchFamily="34" charset="0"/>
                </a:defRPr>
              </a:lvl6pPr>
              <a:lvl7pPr marL="2971800" indent="-228600" eaLnBrk="0" fontAlgn="base" hangingPunct="0">
                <a:spcBef>
                  <a:spcPct val="20000"/>
                </a:spcBef>
                <a:spcAft>
                  <a:spcPct val="0"/>
                </a:spcAft>
                <a:buFont typeface="Wingdings" panose="05000000000000000000" pitchFamily="2" charset="2"/>
                <a:buChar char="§"/>
                <a:tabLst>
                  <a:tab pos="6464300" algn="r"/>
                </a:tabLst>
                <a:defRPr sz="1000">
                  <a:solidFill>
                    <a:srgbClr val="283C6E"/>
                  </a:solidFill>
                  <a:latin typeface="Frutiger 45 Light" pitchFamily="34" charset="0"/>
                </a:defRPr>
              </a:lvl7pPr>
              <a:lvl8pPr marL="3429000" indent="-228600" eaLnBrk="0" fontAlgn="base" hangingPunct="0">
                <a:spcBef>
                  <a:spcPct val="20000"/>
                </a:spcBef>
                <a:spcAft>
                  <a:spcPct val="0"/>
                </a:spcAft>
                <a:buFont typeface="Wingdings" panose="05000000000000000000" pitchFamily="2" charset="2"/>
                <a:buChar char="§"/>
                <a:tabLst>
                  <a:tab pos="6464300" algn="r"/>
                </a:tabLst>
                <a:defRPr sz="1000">
                  <a:solidFill>
                    <a:srgbClr val="283C6E"/>
                  </a:solidFill>
                  <a:latin typeface="Frutiger 45 Light" pitchFamily="34" charset="0"/>
                </a:defRPr>
              </a:lvl8pPr>
              <a:lvl9pPr marL="3886200" indent="-228600" eaLnBrk="0" fontAlgn="base" hangingPunct="0">
                <a:spcBef>
                  <a:spcPct val="20000"/>
                </a:spcBef>
                <a:spcAft>
                  <a:spcPct val="0"/>
                </a:spcAft>
                <a:buFont typeface="Wingdings" panose="05000000000000000000" pitchFamily="2" charset="2"/>
                <a:buChar char="§"/>
                <a:tabLst>
                  <a:tab pos="6464300" algn="r"/>
                </a:tabLst>
                <a:defRPr sz="1000">
                  <a:solidFill>
                    <a:srgbClr val="283C6E"/>
                  </a:solidFill>
                  <a:latin typeface="Frutiger 45 Light" pitchFamily="34" charset="0"/>
                </a:defRPr>
              </a:lvl9pPr>
            </a:lstStyle>
            <a:p>
              <a:pPr marL="0" indent="0"/>
              <a:r>
                <a:rPr lang="de-DE" altLang="de-DE" sz="1000" dirty="0">
                  <a:solidFill>
                    <a:schemeClr val="tx1"/>
                  </a:solidFill>
                  <a:latin typeface="+mn-lt"/>
                </a:rPr>
                <a:t>            Nur unplanmäßige und unprognostizierbare Veränderungen/Schwankungen sind bei der</a:t>
              </a:r>
            </a:p>
            <a:p>
              <a:pPr marL="0" indent="0"/>
              <a:r>
                <a:rPr lang="de-DE" altLang="de-DE" sz="1000" dirty="0">
                  <a:solidFill>
                    <a:schemeClr val="tx1"/>
                  </a:solidFill>
                  <a:latin typeface="+mn-lt"/>
                </a:rPr>
                <a:t>            Risikoquantifizierung zu erfassen (Abweichungen vom Erwartungswert</a:t>
              </a:r>
              <a:r>
                <a:rPr lang="de-DE" altLang="de-DE" sz="1000" dirty="0">
                  <a:solidFill>
                    <a:schemeClr val="tx1"/>
                  </a:solidFill>
                </a:rPr>
                <a:t>)</a:t>
              </a:r>
            </a:p>
            <a:p>
              <a:pPr marL="0" indent="0"/>
              <a:endParaRPr lang="de-DE" altLang="de-DE" sz="1000" dirty="0">
                <a:solidFill>
                  <a:schemeClr val="tx1"/>
                </a:solidFill>
                <a:latin typeface="+mn-lt"/>
              </a:endParaRPr>
            </a:p>
          </p:txBody>
        </p:sp>
        <p:sp>
          <p:nvSpPr>
            <p:cNvPr id="16" name="Rectangle 5"/>
            <p:cNvSpPr>
              <a:spLocks noChangeArrowheads="1"/>
            </p:cNvSpPr>
            <p:nvPr/>
          </p:nvSpPr>
          <p:spPr bwMode="auto">
            <a:xfrm>
              <a:off x="570967" y="3200325"/>
              <a:ext cx="1404000" cy="561600"/>
            </a:xfrm>
            <a:prstGeom prst="homePlate">
              <a:avLst>
                <a:gd name="adj" fmla="val 28686"/>
              </a:avLst>
            </a:prstGeom>
            <a:solidFill>
              <a:srgbClr val="A6ADB4"/>
            </a:solidFill>
            <a:ln w="6350">
              <a:solidFill>
                <a:srgbClr val="A6ADB4"/>
              </a:solidFill>
            </a:ln>
          </p:spPr>
          <p:txBody>
            <a:bodyPr lIns="180000" tIns="90000" rIns="90000" bIns="90000" anchor="ctr"/>
            <a:lstStyle>
              <a:lvl1pPr algn="l" eaLnBrk="0" hangingPunct="0">
                <a:spcBef>
                  <a:spcPct val="20000"/>
                </a:spcBef>
                <a:tabLst>
                  <a:tab pos="6464300" algn="r"/>
                </a:tabLst>
                <a:defRPr sz="1200">
                  <a:solidFill>
                    <a:srgbClr val="283C6E"/>
                  </a:solidFill>
                  <a:latin typeface="Frutiger 45 Light" pitchFamily="34" charset="0"/>
                </a:defRPr>
              </a:lvl1pPr>
              <a:lvl2pPr marL="742950" indent="-285750" algn="l" eaLnBrk="0" hangingPunct="0">
                <a:spcBef>
                  <a:spcPct val="20000"/>
                </a:spcBef>
                <a:buChar char="§"/>
                <a:tabLst>
                  <a:tab pos="6464300" algn="r"/>
                </a:tabLst>
                <a:defRPr sz="1200">
                  <a:solidFill>
                    <a:srgbClr val="283C6E"/>
                  </a:solidFill>
                  <a:latin typeface="Frutiger 45 Light" pitchFamily="34" charset="0"/>
                </a:defRPr>
              </a:lvl2pPr>
              <a:lvl3pPr marL="1143000" indent="-228600" algn="l" eaLnBrk="0" hangingPunct="0">
                <a:spcBef>
                  <a:spcPct val="20000"/>
                </a:spcBef>
                <a:buChar char="§"/>
                <a:tabLst>
                  <a:tab pos="6464300" algn="r"/>
                </a:tabLst>
                <a:defRPr sz="1200">
                  <a:solidFill>
                    <a:srgbClr val="283C6E"/>
                  </a:solidFill>
                  <a:latin typeface="Frutiger 45 Light" pitchFamily="34" charset="0"/>
                </a:defRPr>
              </a:lvl3pPr>
              <a:lvl4pPr marL="1600200" indent="-228600" algn="l" eaLnBrk="0" hangingPunct="0">
                <a:spcBef>
                  <a:spcPct val="20000"/>
                </a:spcBef>
                <a:buChar char="§"/>
                <a:tabLst>
                  <a:tab pos="6464300" algn="r"/>
                </a:tabLst>
                <a:defRPr sz="1200">
                  <a:solidFill>
                    <a:srgbClr val="283C6E"/>
                  </a:solidFill>
                  <a:latin typeface="Frutiger 45 Light" pitchFamily="34" charset="0"/>
                </a:defRPr>
              </a:lvl4pPr>
              <a:lvl5pPr marL="2057400" indent="-228600" algn="l" eaLnBrk="0" hangingPunct="0">
                <a:spcBef>
                  <a:spcPct val="20000"/>
                </a:spcBef>
                <a:buChar char="§"/>
                <a:tabLst>
                  <a:tab pos="6464300" algn="r"/>
                </a:tabLst>
                <a:defRPr sz="1000">
                  <a:solidFill>
                    <a:srgbClr val="283C6E"/>
                  </a:solidFill>
                  <a:latin typeface="Frutiger 45 Light" pitchFamily="34" charset="0"/>
                </a:defRPr>
              </a:lvl5pPr>
              <a:lvl6pPr marL="2514600" indent="-228600" eaLnBrk="0" fontAlgn="base" hangingPunct="0">
                <a:spcBef>
                  <a:spcPct val="20000"/>
                </a:spcBef>
                <a:spcAft>
                  <a:spcPct val="0"/>
                </a:spcAft>
                <a:buFont typeface="Wingdings" panose="05000000000000000000" pitchFamily="2" charset="2"/>
                <a:buChar char="§"/>
                <a:tabLst>
                  <a:tab pos="6464300" algn="r"/>
                </a:tabLst>
                <a:defRPr sz="1000">
                  <a:solidFill>
                    <a:srgbClr val="283C6E"/>
                  </a:solidFill>
                  <a:latin typeface="Frutiger 45 Light" pitchFamily="34" charset="0"/>
                </a:defRPr>
              </a:lvl6pPr>
              <a:lvl7pPr marL="2971800" indent="-228600" eaLnBrk="0" fontAlgn="base" hangingPunct="0">
                <a:spcBef>
                  <a:spcPct val="20000"/>
                </a:spcBef>
                <a:spcAft>
                  <a:spcPct val="0"/>
                </a:spcAft>
                <a:buFont typeface="Wingdings" panose="05000000000000000000" pitchFamily="2" charset="2"/>
                <a:buChar char="§"/>
                <a:tabLst>
                  <a:tab pos="6464300" algn="r"/>
                </a:tabLst>
                <a:defRPr sz="1000">
                  <a:solidFill>
                    <a:srgbClr val="283C6E"/>
                  </a:solidFill>
                  <a:latin typeface="Frutiger 45 Light" pitchFamily="34" charset="0"/>
                </a:defRPr>
              </a:lvl7pPr>
              <a:lvl8pPr marL="3429000" indent="-228600" eaLnBrk="0" fontAlgn="base" hangingPunct="0">
                <a:spcBef>
                  <a:spcPct val="20000"/>
                </a:spcBef>
                <a:spcAft>
                  <a:spcPct val="0"/>
                </a:spcAft>
                <a:buFont typeface="Wingdings" panose="05000000000000000000" pitchFamily="2" charset="2"/>
                <a:buChar char="§"/>
                <a:tabLst>
                  <a:tab pos="6464300" algn="r"/>
                </a:tabLst>
                <a:defRPr sz="1000">
                  <a:solidFill>
                    <a:srgbClr val="283C6E"/>
                  </a:solidFill>
                  <a:latin typeface="Frutiger 45 Light" pitchFamily="34" charset="0"/>
                </a:defRPr>
              </a:lvl8pPr>
              <a:lvl9pPr marL="3886200" indent="-228600" eaLnBrk="0" fontAlgn="base" hangingPunct="0">
                <a:spcBef>
                  <a:spcPct val="20000"/>
                </a:spcBef>
                <a:spcAft>
                  <a:spcPct val="0"/>
                </a:spcAft>
                <a:buFont typeface="Wingdings" panose="05000000000000000000" pitchFamily="2" charset="2"/>
                <a:buChar char="§"/>
                <a:tabLst>
                  <a:tab pos="6464300" algn="r"/>
                </a:tabLst>
                <a:defRPr sz="1000">
                  <a:solidFill>
                    <a:srgbClr val="283C6E"/>
                  </a:solidFill>
                  <a:latin typeface="Frutiger 45 Light" pitchFamily="34" charset="0"/>
                </a:defRPr>
              </a:lvl9pPr>
            </a:lstStyle>
            <a:p>
              <a:pPr algn="ctr">
                <a:buFontTx/>
                <a:buNone/>
              </a:pPr>
              <a:r>
                <a:rPr lang="de-DE" altLang="de-DE" sz="1000" b="1" dirty="0">
                  <a:solidFill>
                    <a:schemeClr val="tx1"/>
                  </a:solidFill>
                  <a:latin typeface="+mn-lt"/>
                </a:rPr>
                <a:t>Erfassung von Veränderungen/ Schwankungen</a:t>
              </a:r>
            </a:p>
          </p:txBody>
        </p:sp>
        <p:sp>
          <p:nvSpPr>
            <p:cNvPr id="17" name="Rectangle 17"/>
            <p:cNvSpPr>
              <a:spLocks noChangeArrowheads="1"/>
            </p:cNvSpPr>
            <p:nvPr/>
          </p:nvSpPr>
          <p:spPr bwMode="auto">
            <a:xfrm>
              <a:off x="572005" y="3200325"/>
              <a:ext cx="216000" cy="561600"/>
            </a:xfrm>
            <a:prstGeom prst="rect">
              <a:avLst/>
            </a:prstGeom>
            <a:solidFill>
              <a:srgbClr val="FFFFFF"/>
            </a:solidFill>
            <a:ln w="6350">
              <a:solidFill>
                <a:schemeClr val="bg1"/>
              </a:solidFill>
              <a:miter lim="800000"/>
              <a:headEnd/>
              <a:tailEnd/>
            </a:ln>
          </p:spPr>
          <p:txBody>
            <a:bodyPr lIns="36000" tIns="36000" rIns="36000" bIns="36000" anchor="ctr" anchorCtr="0"/>
            <a:lstStyle/>
            <a:p>
              <a:pPr algn="ctr" defTabSz="914400" fontAlgn="base">
                <a:spcBef>
                  <a:spcPct val="50000"/>
                </a:spcBef>
                <a:spcAft>
                  <a:spcPct val="0"/>
                </a:spcAft>
              </a:pPr>
              <a:r>
                <a:rPr lang="de-DE" sz="1000" b="1" dirty="0">
                  <a:cs typeface="Arial" pitchFamily="34" charset="0"/>
                </a:rPr>
                <a:t>4</a:t>
              </a:r>
            </a:p>
          </p:txBody>
        </p:sp>
        <p:sp>
          <p:nvSpPr>
            <p:cNvPr id="18" name="Rectangle 13"/>
            <p:cNvSpPr>
              <a:spLocks noChangeArrowheads="1"/>
            </p:cNvSpPr>
            <p:nvPr/>
          </p:nvSpPr>
          <p:spPr bwMode="auto">
            <a:xfrm>
              <a:off x="570967" y="3822682"/>
              <a:ext cx="5548305" cy="561600"/>
            </a:xfrm>
            <a:prstGeom prst="rect">
              <a:avLst/>
            </a:prstGeom>
            <a:noFill/>
            <a:ln w="6350">
              <a:solidFill>
                <a:srgbClr val="A6ADB4"/>
              </a:solidFill>
              <a:miter lim="800000"/>
              <a:headEnd/>
              <a:tailEnd/>
            </a:ln>
          </p:spPr>
          <p:txBody>
            <a:bodyPr lIns="1512000" tIns="72000" rIns="90000" bIns="72000"/>
            <a:lstStyle>
              <a:lvl1pPr marL="190500" indent="-190500" algn="l" eaLnBrk="0" hangingPunct="0">
                <a:spcBef>
                  <a:spcPct val="20000"/>
                </a:spcBef>
                <a:tabLst>
                  <a:tab pos="6464300" algn="r"/>
                </a:tabLst>
                <a:defRPr sz="1200">
                  <a:solidFill>
                    <a:srgbClr val="283C6E"/>
                  </a:solidFill>
                  <a:latin typeface="Frutiger 45 Light" pitchFamily="34" charset="0"/>
                </a:defRPr>
              </a:lvl1pPr>
              <a:lvl2pPr marL="742950" indent="-285750" algn="l" eaLnBrk="0" hangingPunct="0">
                <a:spcBef>
                  <a:spcPct val="20000"/>
                </a:spcBef>
                <a:buChar char="§"/>
                <a:tabLst>
                  <a:tab pos="6464300" algn="r"/>
                </a:tabLst>
                <a:defRPr sz="1200">
                  <a:solidFill>
                    <a:srgbClr val="283C6E"/>
                  </a:solidFill>
                  <a:latin typeface="Frutiger 45 Light" pitchFamily="34" charset="0"/>
                </a:defRPr>
              </a:lvl2pPr>
              <a:lvl3pPr marL="1143000" indent="-228600" algn="l" eaLnBrk="0" hangingPunct="0">
                <a:spcBef>
                  <a:spcPct val="20000"/>
                </a:spcBef>
                <a:buChar char="§"/>
                <a:tabLst>
                  <a:tab pos="6464300" algn="r"/>
                </a:tabLst>
                <a:defRPr sz="1200">
                  <a:solidFill>
                    <a:srgbClr val="283C6E"/>
                  </a:solidFill>
                  <a:latin typeface="Frutiger 45 Light" pitchFamily="34" charset="0"/>
                </a:defRPr>
              </a:lvl3pPr>
              <a:lvl4pPr marL="1600200" indent="-228600" algn="l" eaLnBrk="0" hangingPunct="0">
                <a:spcBef>
                  <a:spcPct val="20000"/>
                </a:spcBef>
                <a:buChar char="§"/>
                <a:tabLst>
                  <a:tab pos="6464300" algn="r"/>
                </a:tabLst>
                <a:defRPr sz="1200">
                  <a:solidFill>
                    <a:srgbClr val="283C6E"/>
                  </a:solidFill>
                  <a:latin typeface="Frutiger 45 Light" pitchFamily="34" charset="0"/>
                </a:defRPr>
              </a:lvl4pPr>
              <a:lvl5pPr marL="2057400" indent="-228600" algn="l" eaLnBrk="0" hangingPunct="0">
                <a:spcBef>
                  <a:spcPct val="20000"/>
                </a:spcBef>
                <a:buChar char="§"/>
                <a:tabLst>
                  <a:tab pos="6464300" algn="r"/>
                </a:tabLst>
                <a:defRPr sz="1000">
                  <a:solidFill>
                    <a:srgbClr val="283C6E"/>
                  </a:solidFill>
                  <a:latin typeface="Frutiger 45 Light" pitchFamily="34" charset="0"/>
                </a:defRPr>
              </a:lvl5pPr>
              <a:lvl6pPr marL="2514600" indent="-228600" eaLnBrk="0" fontAlgn="base" hangingPunct="0">
                <a:spcBef>
                  <a:spcPct val="20000"/>
                </a:spcBef>
                <a:spcAft>
                  <a:spcPct val="0"/>
                </a:spcAft>
                <a:buFont typeface="Wingdings" panose="05000000000000000000" pitchFamily="2" charset="2"/>
                <a:buChar char="§"/>
                <a:tabLst>
                  <a:tab pos="6464300" algn="r"/>
                </a:tabLst>
                <a:defRPr sz="1000">
                  <a:solidFill>
                    <a:srgbClr val="283C6E"/>
                  </a:solidFill>
                  <a:latin typeface="Frutiger 45 Light" pitchFamily="34" charset="0"/>
                </a:defRPr>
              </a:lvl6pPr>
              <a:lvl7pPr marL="2971800" indent="-228600" eaLnBrk="0" fontAlgn="base" hangingPunct="0">
                <a:spcBef>
                  <a:spcPct val="20000"/>
                </a:spcBef>
                <a:spcAft>
                  <a:spcPct val="0"/>
                </a:spcAft>
                <a:buFont typeface="Wingdings" panose="05000000000000000000" pitchFamily="2" charset="2"/>
                <a:buChar char="§"/>
                <a:tabLst>
                  <a:tab pos="6464300" algn="r"/>
                </a:tabLst>
                <a:defRPr sz="1000">
                  <a:solidFill>
                    <a:srgbClr val="283C6E"/>
                  </a:solidFill>
                  <a:latin typeface="Frutiger 45 Light" pitchFamily="34" charset="0"/>
                </a:defRPr>
              </a:lvl7pPr>
              <a:lvl8pPr marL="3429000" indent="-228600" eaLnBrk="0" fontAlgn="base" hangingPunct="0">
                <a:spcBef>
                  <a:spcPct val="20000"/>
                </a:spcBef>
                <a:spcAft>
                  <a:spcPct val="0"/>
                </a:spcAft>
                <a:buFont typeface="Wingdings" panose="05000000000000000000" pitchFamily="2" charset="2"/>
                <a:buChar char="§"/>
                <a:tabLst>
                  <a:tab pos="6464300" algn="r"/>
                </a:tabLst>
                <a:defRPr sz="1000">
                  <a:solidFill>
                    <a:srgbClr val="283C6E"/>
                  </a:solidFill>
                  <a:latin typeface="Frutiger 45 Light" pitchFamily="34" charset="0"/>
                </a:defRPr>
              </a:lvl8pPr>
              <a:lvl9pPr marL="3886200" indent="-228600" eaLnBrk="0" fontAlgn="base" hangingPunct="0">
                <a:spcBef>
                  <a:spcPct val="20000"/>
                </a:spcBef>
                <a:spcAft>
                  <a:spcPct val="0"/>
                </a:spcAft>
                <a:buFont typeface="Wingdings" panose="05000000000000000000" pitchFamily="2" charset="2"/>
                <a:buChar char="§"/>
                <a:tabLst>
                  <a:tab pos="6464300" algn="r"/>
                </a:tabLst>
                <a:defRPr sz="1000">
                  <a:solidFill>
                    <a:srgbClr val="283C6E"/>
                  </a:solidFill>
                  <a:latin typeface="Frutiger 45 Light" pitchFamily="34" charset="0"/>
                </a:defRPr>
              </a:lvl9pPr>
            </a:lstStyle>
            <a:p>
              <a:pPr marL="0" indent="0"/>
              <a:r>
                <a:rPr lang="de-DE" altLang="de-DE" sz="1000" dirty="0">
                  <a:solidFill>
                    <a:schemeClr val="tx1"/>
                  </a:solidFill>
                  <a:latin typeface="+mn-lt"/>
                </a:rPr>
                <a:t>            Die besten verfügbaren Informationen fließen bei der Risikoquantifizierung ein, was auch</a:t>
              </a:r>
            </a:p>
            <a:p>
              <a:pPr marL="0" indent="0"/>
              <a:r>
                <a:rPr lang="de-DE" altLang="de-DE" sz="1000" dirty="0">
                  <a:solidFill>
                    <a:schemeClr val="tx1"/>
                  </a:solidFill>
                  <a:latin typeface="+mn-lt"/>
                </a:rPr>
                <a:t>            „subjektive Expertenschätzungen“ sein können (deren „Schätzsicherheit“ erfassbar ist</a:t>
              </a:r>
            </a:p>
            <a:p>
              <a:pPr marL="0" indent="0"/>
              <a:r>
                <a:rPr lang="de-DE" altLang="de-DE" sz="1000" dirty="0">
                  <a:solidFill>
                    <a:schemeClr val="tx1"/>
                  </a:solidFill>
                  <a:latin typeface="+mn-lt"/>
                </a:rPr>
                <a:t>            – Meta-Risiko)</a:t>
              </a:r>
            </a:p>
            <a:p>
              <a:pPr marL="0" indent="0"/>
              <a:r>
                <a:rPr lang="de-DE" altLang="de-DE" sz="1000" dirty="0">
                  <a:solidFill>
                    <a:schemeClr val="tx1"/>
                  </a:solidFill>
                </a:rPr>
                <a:t>             </a:t>
              </a:r>
              <a:br>
                <a:rPr lang="de-DE" altLang="de-DE" sz="1000" dirty="0">
                  <a:solidFill>
                    <a:schemeClr val="tx1"/>
                  </a:solidFill>
                </a:rPr>
              </a:br>
              <a:endParaRPr lang="de-DE" altLang="de-DE" sz="1000" dirty="0">
                <a:solidFill>
                  <a:schemeClr val="tx1"/>
                </a:solidFill>
              </a:endParaRPr>
            </a:p>
            <a:p>
              <a:pPr marL="0" indent="0"/>
              <a:endParaRPr lang="de-DE" altLang="de-DE" sz="1000" dirty="0">
                <a:solidFill>
                  <a:schemeClr val="tx1"/>
                </a:solidFill>
                <a:latin typeface="+mn-lt"/>
              </a:endParaRPr>
            </a:p>
          </p:txBody>
        </p:sp>
        <p:sp>
          <p:nvSpPr>
            <p:cNvPr id="19" name="Rectangle 5"/>
            <p:cNvSpPr>
              <a:spLocks noChangeArrowheads="1"/>
            </p:cNvSpPr>
            <p:nvPr/>
          </p:nvSpPr>
          <p:spPr bwMode="auto">
            <a:xfrm>
              <a:off x="570967" y="3822682"/>
              <a:ext cx="1404000" cy="561600"/>
            </a:xfrm>
            <a:prstGeom prst="homePlate">
              <a:avLst>
                <a:gd name="adj" fmla="val 28686"/>
              </a:avLst>
            </a:prstGeom>
            <a:solidFill>
              <a:srgbClr val="A6ADB4"/>
            </a:solidFill>
            <a:ln w="6350">
              <a:solidFill>
                <a:srgbClr val="A6ADB4"/>
              </a:solidFill>
            </a:ln>
          </p:spPr>
          <p:txBody>
            <a:bodyPr lIns="180000" tIns="90000" rIns="90000" bIns="90000" anchor="ctr"/>
            <a:lstStyle>
              <a:lvl1pPr algn="l" eaLnBrk="0" hangingPunct="0">
                <a:spcBef>
                  <a:spcPct val="20000"/>
                </a:spcBef>
                <a:tabLst>
                  <a:tab pos="6464300" algn="r"/>
                </a:tabLst>
                <a:defRPr sz="1200">
                  <a:solidFill>
                    <a:srgbClr val="283C6E"/>
                  </a:solidFill>
                  <a:latin typeface="Frutiger 45 Light" pitchFamily="34" charset="0"/>
                </a:defRPr>
              </a:lvl1pPr>
              <a:lvl2pPr marL="742950" indent="-285750" algn="l" eaLnBrk="0" hangingPunct="0">
                <a:spcBef>
                  <a:spcPct val="20000"/>
                </a:spcBef>
                <a:buChar char="§"/>
                <a:tabLst>
                  <a:tab pos="6464300" algn="r"/>
                </a:tabLst>
                <a:defRPr sz="1200">
                  <a:solidFill>
                    <a:srgbClr val="283C6E"/>
                  </a:solidFill>
                  <a:latin typeface="Frutiger 45 Light" pitchFamily="34" charset="0"/>
                </a:defRPr>
              </a:lvl2pPr>
              <a:lvl3pPr marL="1143000" indent="-228600" algn="l" eaLnBrk="0" hangingPunct="0">
                <a:spcBef>
                  <a:spcPct val="20000"/>
                </a:spcBef>
                <a:buChar char="§"/>
                <a:tabLst>
                  <a:tab pos="6464300" algn="r"/>
                </a:tabLst>
                <a:defRPr sz="1200">
                  <a:solidFill>
                    <a:srgbClr val="283C6E"/>
                  </a:solidFill>
                  <a:latin typeface="Frutiger 45 Light" pitchFamily="34" charset="0"/>
                </a:defRPr>
              </a:lvl3pPr>
              <a:lvl4pPr marL="1600200" indent="-228600" algn="l" eaLnBrk="0" hangingPunct="0">
                <a:spcBef>
                  <a:spcPct val="20000"/>
                </a:spcBef>
                <a:buChar char="§"/>
                <a:tabLst>
                  <a:tab pos="6464300" algn="r"/>
                </a:tabLst>
                <a:defRPr sz="1200">
                  <a:solidFill>
                    <a:srgbClr val="283C6E"/>
                  </a:solidFill>
                  <a:latin typeface="Frutiger 45 Light" pitchFamily="34" charset="0"/>
                </a:defRPr>
              </a:lvl4pPr>
              <a:lvl5pPr marL="2057400" indent="-228600" algn="l" eaLnBrk="0" hangingPunct="0">
                <a:spcBef>
                  <a:spcPct val="20000"/>
                </a:spcBef>
                <a:buChar char="§"/>
                <a:tabLst>
                  <a:tab pos="6464300" algn="r"/>
                </a:tabLst>
                <a:defRPr sz="1000">
                  <a:solidFill>
                    <a:srgbClr val="283C6E"/>
                  </a:solidFill>
                  <a:latin typeface="Frutiger 45 Light" pitchFamily="34" charset="0"/>
                </a:defRPr>
              </a:lvl5pPr>
              <a:lvl6pPr marL="2514600" indent="-228600" eaLnBrk="0" fontAlgn="base" hangingPunct="0">
                <a:spcBef>
                  <a:spcPct val="20000"/>
                </a:spcBef>
                <a:spcAft>
                  <a:spcPct val="0"/>
                </a:spcAft>
                <a:buFont typeface="Wingdings" panose="05000000000000000000" pitchFamily="2" charset="2"/>
                <a:buChar char="§"/>
                <a:tabLst>
                  <a:tab pos="6464300" algn="r"/>
                </a:tabLst>
                <a:defRPr sz="1000">
                  <a:solidFill>
                    <a:srgbClr val="283C6E"/>
                  </a:solidFill>
                  <a:latin typeface="Frutiger 45 Light" pitchFamily="34" charset="0"/>
                </a:defRPr>
              </a:lvl6pPr>
              <a:lvl7pPr marL="2971800" indent="-228600" eaLnBrk="0" fontAlgn="base" hangingPunct="0">
                <a:spcBef>
                  <a:spcPct val="20000"/>
                </a:spcBef>
                <a:spcAft>
                  <a:spcPct val="0"/>
                </a:spcAft>
                <a:buFont typeface="Wingdings" panose="05000000000000000000" pitchFamily="2" charset="2"/>
                <a:buChar char="§"/>
                <a:tabLst>
                  <a:tab pos="6464300" algn="r"/>
                </a:tabLst>
                <a:defRPr sz="1000">
                  <a:solidFill>
                    <a:srgbClr val="283C6E"/>
                  </a:solidFill>
                  <a:latin typeface="Frutiger 45 Light" pitchFamily="34" charset="0"/>
                </a:defRPr>
              </a:lvl7pPr>
              <a:lvl8pPr marL="3429000" indent="-228600" eaLnBrk="0" fontAlgn="base" hangingPunct="0">
                <a:spcBef>
                  <a:spcPct val="20000"/>
                </a:spcBef>
                <a:spcAft>
                  <a:spcPct val="0"/>
                </a:spcAft>
                <a:buFont typeface="Wingdings" panose="05000000000000000000" pitchFamily="2" charset="2"/>
                <a:buChar char="§"/>
                <a:tabLst>
                  <a:tab pos="6464300" algn="r"/>
                </a:tabLst>
                <a:defRPr sz="1000">
                  <a:solidFill>
                    <a:srgbClr val="283C6E"/>
                  </a:solidFill>
                  <a:latin typeface="Frutiger 45 Light" pitchFamily="34" charset="0"/>
                </a:defRPr>
              </a:lvl8pPr>
              <a:lvl9pPr marL="3886200" indent="-228600" eaLnBrk="0" fontAlgn="base" hangingPunct="0">
                <a:spcBef>
                  <a:spcPct val="20000"/>
                </a:spcBef>
                <a:spcAft>
                  <a:spcPct val="0"/>
                </a:spcAft>
                <a:buFont typeface="Wingdings" panose="05000000000000000000" pitchFamily="2" charset="2"/>
                <a:buChar char="§"/>
                <a:tabLst>
                  <a:tab pos="6464300" algn="r"/>
                </a:tabLst>
                <a:defRPr sz="1000">
                  <a:solidFill>
                    <a:srgbClr val="283C6E"/>
                  </a:solidFill>
                  <a:latin typeface="Frutiger 45 Light" pitchFamily="34" charset="0"/>
                </a:defRPr>
              </a:lvl9pPr>
            </a:lstStyle>
            <a:p>
              <a:pPr algn="ctr">
                <a:buFontTx/>
                <a:buNone/>
              </a:pPr>
              <a:r>
                <a:rPr lang="de-DE" altLang="de-DE" sz="1000" b="1" dirty="0">
                  <a:solidFill>
                    <a:schemeClr val="tx1"/>
                  </a:solidFill>
                  <a:latin typeface="+mn-lt"/>
                </a:rPr>
                <a:t>Einbindung von Informationen</a:t>
              </a:r>
            </a:p>
          </p:txBody>
        </p:sp>
        <p:sp>
          <p:nvSpPr>
            <p:cNvPr id="20" name="Rectangle 17"/>
            <p:cNvSpPr>
              <a:spLocks noChangeArrowheads="1"/>
            </p:cNvSpPr>
            <p:nvPr/>
          </p:nvSpPr>
          <p:spPr bwMode="auto">
            <a:xfrm>
              <a:off x="570967" y="3822682"/>
              <a:ext cx="216000" cy="561600"/>
            </a:xfrm>
            <a:prstGeom prst="rect">
              <a:avLst/>
            </a:prstGeom>
            <a:solidFill>
              <a:srgbClr val="FFFFFF"/>
            </a:solidFill>
            <a:ln w="6350">
              <a:solidFill>
                <a:schemeClr val="bg1"/>
              </a:solidFill>
              <a:miter lim="800000"/>
              <a:headEnd/>
              <a:tailEnd/>
            </a:ln>
          </p:spPr>
          <p:txBody>
            <a:bodyPr lIns="36000" tIns="36000" rIns="36000" bIns="36000" anchor="ctr" anchorCtr="0"/>
            <a:lstStyle/>
            <a:p>
              <a:pPr algn="ctr" defTabSz="914400" fontAlgn="base">
                <a:spcBef>
                  <a:spcPct val="50000"/>
                </a:spcBef>
                <a:spcAft>
                  <a:spcPct val="0"/>
                </a:spcAft>
              </a:pPr>
              <a:r>
                <a:rPr lang="de-DE" sz="1000" b="1" dirty="0">
                  <a:cs typeface="Arial" pitchFamily="34" charset="0"/>
                </a:rPr>
                <a:t>5</a:t>
              </a:r>
            </a:p>
          </p:txBody>
        </p:sp>
      </p:grpSp>
      <p:sp>
        <p:nvSpPr>
          <p:cNvPr id="21" name="Inhaltsplatzhalter 4">
            <a:extLst>
              <a:ext uri="{FF2B5EF4-FFF2-40B4-BE49-F238E27FC236}">
                <a16:creationId xmlns:a16="http://schemas.microsoft.com/office/drawing/2014/main" id="{02AA5898-C3A9-0191-3AC1-E8B1AC431322}"/>
              </a:ext>
            </a:extLst>
          </p:cNvPr>
          <p:cNvSpPr txBox="1">
            <a:spLocks/>
          </p:cNvSpPr>
          <p:nvPr/>
        </p:nvSpPr>
        <p:spPr>
          <a:xfrm>
            <a:off x="451956" y="6236389"/>
            <a:ext cx="8640000" cy="405264"/>
          </a:xfrm>
          <a:prstGeom prst="rect">
            <a:avLst/>
          </a:prstGeom>
        </p:spPr>
        <p:txBody>
          <a:bodyPr/>
          <a:lstStyle>
            <a:lvl1pPr marL="361950" indent="-361950"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1pPr>
            <a:lvl2pPr marL="714375" indent="-352425"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2pPr>
            <a:lvl3pPr marL="1076325" indent="-361950"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3pPr>
            <a:lvl4pPr marL="1438275" indent="-361950"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4pPr>
            <a:lvl5pPr marL="1790700" indent="-352425"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5pPr>
            <a:lvl6pPr marL="2836972"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52785"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68598"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84411"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indent="0">
              <a:buNone/>
            </a:pPr>
            <a:r>
              <a:rPr lang="de-DE" sz="1000" dirty="0">
                <a:solidFill>
                  <a:schemeClr val="bg1">
                    <a:lumMod val="50000"/>
                  </a:schemeClr>
                </a:solidFill>
              </a:rPr>
              <a:t>Quelle: Gleißner, W. (2022): Grundlagen des Risikomanagements, 4. Aufl., Vahlen Verlag München, S. 227.</a:t>
            </a:r>
          </a:p>
        </p:txBody>
      </p:sp>
    </p:spTree>
    <p:extLst>
      <p:ext uri="{BB962C8B-B14F-4D97-AF65-F5344CB8AC3E}">
        <p14:creationId xmlns:p14="http://schemas.microsoft.com/office/powerpoint/2010/main" val="577712087"/>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68000" y="144000"/>
            <a:ext cx="9237528" cy="648000"/>
          </a:xfrm>
        </p:spPr>
        <p:txBody>
          <a:bodyPr/>
          <a:lstStyle/>
          <a:p>
            <a:r>
              <a:rPr lang="de-DE" altLang="de-DE" dirty="0"/>
              <a:t>Von der Strategie zur operativen Planung und Risikoanalyse zur Risikoaggregation – Beispiel „Strategie Navigator“ (FutureValue Group AG)</a:t>
            </a:r>
          </a:p>
        </p:txBody>
      </p:sp>
      <p:pic>
        <p:nvPicPr>
          <p:cNvPr id="2457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595" y="847725"/>
            <a:ext cx="8409781"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093"/>
          <p:cNvSpPr txBox="1">
            <a:spLocks noChangeArrowheads="1"/>
          </p:cNvSpPr>
          <p:nvPr/>
        </p:nvSpPr>
        <p:spPr bwMode="auto">
          <a:xfrm>
            <a:off x="463595" y="5908447"/>
            <a:ext cx="8409781" cy="503590"/>
          </a:xfrm>
          <a:prstGeom prst="rect">
            <a:avLst/>
          </a:prstGeom>
          <a:noFill/>
          <a:ln w="25400">
            <a:solidFill>
              <a:srgbClr val="4D7491"/>
            </a:solidFill>
            <a:miter lim="800000"/>
            <a:headEnd/>
            <a:tailEnd/>
          </a:ln>
          <a:extLst>
            <a:ext uri="{909E8E84-426E-40DD-AFC4-6F175D3DCCD1}">
              <a14:hiddenFill xmlns:a14="http://schemas.microsoft.com/office/drawing/2010/main">
                <a:solidFill>
                  <a:srgbClr val="FFFFFF"/>
                </a:solidFill>
              </a14:hiddenFill>
            </a:ext>
          </a:extLst>
        </p:spPr>
        <p:txBody>
          <a:bodyPr wrap="square" lIns="72000" tIns="36000" rIns="72000" bIns="36000" anchor="ctr">
            <a:spAutoFit/>
          </a:bodyPr>
          <a:lstStyle>
            <a:lvl1pPr defTabSz="896938">
              <a:defRPr kumimoji="1">
                <a:solidFill>
                  <a:srgbClr val="000000"/>
                </a:solidFill>
                <a:latin typeface="Arial" charset="0"/>
              </a:defRPr>
            </a:lvl1pPr>
            <a:lvl2pPr marL="742950" indent="-285750" defTabSz="896938">
              <a:defRPr kumimoji="1">
                <a:solidFill>
                  <a:srgbClr val="000000"/>
                </a:solidFill>
                <a:latin typeface="Arial" charset="0"/>
              </a:defRPr>
            </a:lvl2pPr>
            <a:lvl3pPr marL="1143000" indent="-228600" defTabSz="896938">
              <a:defRPr kumimoji="1">
                <a:solidFill>
                  <a:srgbClr val="000000"/>
                </a:solidFill>
                <a:latin typeface="Arial" charset="0"/>
              </a:defRPr>
            </a:lvl3pPr>
            <a:lvl4pPr marL="1600200" indent="-228600" defTabSz="896938">
              <a:defRPr kumimoji="1">
                <a:solidFill>
                  <a:srgbClr val="000000"/>
                </a:solidFill>
                <a:latin typeface="Arial" charset="0"/>
              </a:defRPr>
            </a:lvl4pPr>
            <a:lvl5pPr marL="2057400" indent="-228600" defTabSz="896938">
              <a:defRPr kumimoji="1">
                <a:solidFill>
                  <a:srgbClr val="000000"/>
                </a:solidFill>
                <a:latin typeface="Arial" charset="0"/>
              </a:defRPr>
            </a:lvl5pPr>
            <a:lvl6pPr marL="2514600" indent="-228600" defTabSz="896938" eaLnBrk="0" fontAlgn="base" hangingPunct="0">
              <a:spcBef>
                <a:spcPct val="50000"/>
              </a:spcBef>
              <a:spcAft>
                <a:spcPct val="0"/>
              </a:spcAft>
              <a:defRPr kumimoji="1">
                <a:solidFill>
                  <a:srgbClr val="000000"/>
                </a:solidFill>
                <a:latin typeface="Arial" charset="0"/>
              </a:defRPr>
            </a:lvl6pPr>
            <a:lvl7pPr marL="2971800" indent="-228600" defTabSz="896938" eaLnBrk="0" fontAlgn="base" hangingPunct="0">
              <a:spcBef>
                <a:spcPct val="50000"/>
              </a:spcBef>
              <a:spcAft>
                <a:spcPct val="0"/>
              </a:spcAft>
              <a:defRPr kumimoji="1">
                <a:solidFill>
                  <a:srgbClr val="000000"/>
                </a:solidFill>
                <a:latin typeface="Arial" charset="0"/>
              </a:defRPr>
            </a:lvl7pPr>
            <a:lvl8pPr marL="3429000" indent="-228600" defTabSz="896938" eaLnBrk="0" fontAlgn="base" hangingPunct="0">
              <a:spcBef>
                <a:spcPct val="50000"/>
              </a:spcBef>
              <a:spcAft>
                <a:spcPct val="0"/>
              </a:spcAft>
              <a:defRPr kumimoji="1">
                <a:solidFill>
                  <a:srgbClr val="000000"/>
                </a:solidFill>
                <a:latin typeface="Arial" charset="0"/>
              </a:defRPr>
            </a:lvl8pPr>
            <a:lvl9pPr marL="3886200" indent="-228600" defTabSz="896938" eaLnBrk="0" fontAlgn="base" hangingPunct="0">
              <a:spcBef>
                <a:spcPct val="50000"/>
              </a:spcBef>
              <a:spcAft>
                <a:spcPct val="0"/>
              </a:spcAft>
              <a:defRPr kumimoji="1">
                <a:solidFill>
                  <a:srgbClr val="000000"/>
                </a:solidFill>
                <a:latin typeface="Arial" charset="0"/>
              </a:defRPr>
            </a:lvl9pPr>
          </a:lstStyle>
          <a:p>
            <a:r>
              <a:rPr lang="de-DE" sz="1400" b="1" i="0" dirty="0">
                <a:latin typeface="Arial" panose="020B0604020202020204" pitchFamily="34" charset="0"/>
                <a:ea typeface="+mj-ea"/>
                <a:cs typeface="Arial" panose="020B0604020202020204" pitchFamily="34" charset="0"/>
              </a:rPr>
              <a:t>To Do: Strategische Maßnahmen in ihren monetären Konsequenzen beurteilen und Risiken, die Planabweichungen verursachen können, analysieren!</a:t>
            </a:r>
          </a:p>
        </p:txBody>
      </p:sp>
    </p:spTree>
    <p:extLst>
      <p:ext uri="{BB962C8B-B14F-4D97-AF65-F5344CB8AC3E}">
        <p14:creationId xmlns:p14="http://schemas.microsoft.com/office/powerpoint/2010/main" val="1697369128"/>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el 1"/>
          <p:cNvSpPr>
            <a:spLocks noGrp="1"/>
          </p:cNvSpPr>
          <p:nvPr>
            <p:ph type="title"/>
          </p:nvPr>
        </p:nvSpPr>
        <p:spPr>
          <a:xfrm>
            <a:off x="630442" y="211449"/>
            <a:ext cx="8764927" cy="606756"/>
          </a:xfrm>
        </p:spPr>
        <p:txBody>
          <a:bodyPr>
            <a:noAutofit/>
          </a:bodyPr>
          <a:lstStyle/>
          <a:p>
            <a:pPr algn="l" eaLnBrk="1" hangingPunct="1"/>
            <a:r>
              <a:rPr lang="de-DE" dirty="0"/>
              <a:t>Risikoaggregation (mittels Monte-Carlo-Simulation):  Bandbreiten-planung und notwendig, um „bestandsgefährdende Entwicklungen“</a:t>
            </a:r>
            <a:br>
              <a:rPr lang="de-DE" dirty="0"/>
            </a:br>
            <a:r>
              <a:rPr lang="de-DE" dirty="0"/>
              <a:t>(§ 1 </a:t>
            </a:r>
            <a:r>
              <a:rPr lang="de-DE" dirty="0" err="1"/>
              <a:t>StaRUG</a:t>
            </a:r>
            <a:r>
              <a:rPr lang="de-DE" dirty="0"/>
              <a:t>) aus Kombinationseffekten von Einzelrisiken zu erkennen</a:t>
            </a:r>
          </a:p>
        </p:txBody>
      </p:sp>
      <p:sp>
        <p:nvSpPr>
          <p:cNvPr id="142339" name="Text Box 82"/>
          <p:cNvSpPr txBox="1">
            <a:spLocks noChangeArrowheads="1"/>
          </p:cNvSpPr>
          <p:nvPr/>
        </p:nvSpPr>
        <p:spPr bwMode="auto">
          <a:xfrm>
            <a:off x="4898727" y="3917664"/>
            <a:ext cx="2075083" cy="1711498"/>
          </a:xfrm>
          <a:prstGeom prst="rect">
            <a:avLst/>
          </a:prstGeom>
          <a:solidFill>
            <a:srgbClr val="AFB8C4">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730" tIns="41364" rIns="82730" bIns="41364">
            <a:spAutoFit/>
          </a:bodyPr>
          <a:lstStyle>
            <a:lvl1pPr defTabSz="830263" eaLnBrk="0" hangingPunct="0">
              <a:defRPr i="1">
                <a:solidFill>
                  <a:schemeClr val="tx1"/>
                </a:solidFill>
                <a:latin typeface="Arial" pitchFamily="34" charset="0"/>
              </a:defRPr>
            </a:lvl1pPr>
            <a:lvl2pPr marL="742950" indent="-285750" defTabSz="830263" eaLnBrk="0" hangingPunct="0">
              <a:defRPr i="1">
                <a:solidFill>
                  <a:schemeClr val="tx1"/>
                </a:solidFill>
                <a:latin typeface="Arial" pitchFamily="34" charset="0"/>
              </a:defRPr>
            </a:lvl2pPr>
            <a:lvl3pPr marL="1143000" indent="-228600" defTabSz="830263" eaLnBrk="0" hangingPunct="0">
              <a:defRPr i="1">
                <a:solidFill>
                  <a:schemeClr val="tx1"/>
                </a:solidFill>
                <a:latin typeface="Arial" pitchFamily="34" charset="0"/>
              </a:defRPr>
            </a:lvl3pPr>
            <a:lvl4pPr marL="1600200" indent="-228600" defTabSz="830263" eaLnBrk="0" hangingPunct="0">
              <a:defRPr i="1">
                <a:solidFill>
                  <a:schemeClr val="tx1"/>
                </a:solidFill>
                <a:latin typeface="Arial" pitchFamily="34" charset="0"/>
              </a:defRPr>
            </a:lvl4pPr>
            <a:lvl5pPr marL="2057400" indent="-228600" defTabSz="830263" eaLnBrk="0" hangingPunct="0">
              <a:defRPr i="1">
                <a:solidFill>
                  <a:schemeClr val="tx1"/>
                </a:solidFill>
                <a:latin typeface="Arial" pitchFamily="34" charset="0"/>
              </a:defRPr>
            </a:lvl5pPr>
            <a:lvl6pPr marL="2514600" indent="-228600" defTabSz="830263" eaLnBrk="0" fontAlgn="base" hangingPunct="0">
              <a:spcBef>
                <a:spcPct val="0"/>
              </a:spcBef>
              <a:spcAft>
                <a:spcPct val="0"/>
              </a:spcAft>
              <a:defRPr i="1">
                <a:solidFill>
                  <a:schemeClr val="tx1"/>
                </a:solidFill>
                <a:latin typeface="Arial" pitchFamily="34" charset="0"/>
              </a:defRPr>
            </a:lvl6pPr>
            <a:lvl7pPr marL="2971800" indent="-228600" defTabSz="830263" eaLnBrk="0" fontAlgn="base" hangingPunct="0">
              <a:spcBef>
                <a:spcPct val="0"/>
              </a:spcBef>
              <a:spcAft>
                <a:spcPct val="0"/>
              </a:spcAft>
              <a:defRPr i="1">
                <a:solidFill>
                  <a:schemeClr val="tx1"/>
                </a:solidFill>
                <a:latin typeface="Arial" pitchFamily="34" charset="0"/>
              </a:defRPr>
            </a:lvl7pPr>
            <a:lvl8pPr marL="3429000" indent="-228600" defTabSz="830263" eaLnBrk="0" fontAlgn="base" hangingPunct="0">
              <a:spcBef>
                <a:spcPct val="0"/>
              </a:spcBef>
              <a:spcAft>
                <a:spcPct val="0"/>
              </a:spcAft>
              <a:defRPr i="1">
                <a:solidFill>
                  <a:schemeClr val="tx1"/>
                </a:solidFill>
                <a:latin typeface="Arial" pitchFamily="34" charset="0"/>
              </a:defRPr>
            </a:lvl8pPr>
            <a:lvl9pPr marL="3886200" indent="-228600" defTabSz="830263" eaLnBrk="0" fontAlgn="base" hangingPunct="0">
              <a:spcBef>
                <a:spcPct val="0"/>
              </a:spcBef>
              <a:spcAft>
                <a:spcPct val="0"/>
              </a:spcAft>
              <a:defRPr i="1">
                <a:solidFill>
                  <a:schemeClr val="tx1"/>
                </a:solidFill>
                <a:latin typeface="Arial" pitchFamily="34" charset="0"/>
              </a:defRPr>
            </a:lvl9pPr>
          </a:lstStyle>
          <a:p>
            <a:pPr algn="ctr" eaLnBrk="1" hangingPunct="1">
              <a:spcAft>
                <a:spcPts val="598"/>
              </a:spcAft>
              <a:buClr>
                <a:srgbClr val="000000"/>
              </a:buClr>
              <a:buSzPct val="100000"/>
            </a:pPr>
            <a:r>
              <a:rPr kumimoji="1" lang="de-DE" sz="1198" b="1" u="sng" dirty="0">
                <a:solidFill>
                  <a:srgbClr val="1F1F1F"/>
                </a:solidFill>
                <a:cs typeface="Arial" pitchFamily="34" charset="0"/>
              </a:rPr>
              <a:t>Schätzung der Ausfallwahrscheinlichkeit (PD)</a:t>
            </a:r>
          </a:p>
          <a:p>
            <a:pPr eaLnBrk="1" hangingPunct="1">
              <a:spcAft>
                <a:spcPts val="598"/>
              </a:spcAft>
              <a:buClr>
                <a:srgbClr val="000000"/>
              </a:buClr>
              <a:buSzPct val="100000"/>
            </a:pPr>
            <a:r>
              <a:rPr kumimoji="1" lang="de-DE" sz="998" b="1" dirty="0">
                <a:solidFill>
                  <a:srgbClr val="1F1F1F"/>
                </a:solidFill>
                <a:cs typeface="Arial" pitchFamily="34" charset="0"/>
              </a:rPr>
              <a:t>In wie viel % der simulierten Zukunftsszenarien tritt </a:t>
            </a:r>
            <a:br>
              <a:rPr kumimoji="1" lang="de-DE" sz="998" b="1" dirty="0">
                <a:solidFill>
                  <a:srgbClr val="1F1F1F"/>
                </a:solidFill>
                <a:cs typeface="Arial" pitchFamily="34" charset="0"/>
              </a:rPr>
            </a:br>
            <a:r>
              <a:rPr kumimoji="1" lang="de-DE" sz="998" b="1" dirty="0">
                <a:solidFill>
                  <a:srgbClr val="1F1F1F"/>
                </a:solidFill>
                <a:cs typeface="Arial" pitchFamily="34" charset="0"/>
              </a:rPr>
              <a:t>(1) Überschuldung oder </a:t>
            </a:r>
            <a:br>
              <a:rPr kumimoji="1" lang="de-DE" sz="998" b="1" dirty="0">
                <a:solidFill>
                  <a:srgbClr val="1F1F1F"/>
                </a:solidFill>
                <a:cs typeface="Arial" pitchFamily="34" charset="0"/>
              </a:rPr>
            </a:br>
            <a:r>
              <a:rPr kumimoji="1" lang="de-DE" sz="998" b="1" dirty="0">
                <a:solidFill>
                  <a:srgbClr val="1F1F1F"/>
                </a:solidFill>
                <a:cs typeface="Arial" pitchFamily="34" charset="0"/>
              </a:rPr>
              <a:t>(2) Illiquidität ein?</a:t>
            </a:r>
          </a:p>
          <a:p>
            <a:pPr eaLnBrk="1" hangingPunct="1">
              <a:spcAft>
                <a:spcPts val="598"/>
              </a:spcAft>
              <a:buClr>
                <a:srgbClr val="000000"/>
              </a:buClr>
              <a:buSzPct val="100000"/>
            </a:pPr>
            <a:r>
              <a:rPr kumimoji="1" lang="de-DE" sz="998" b="1" dirty="0">
                <a:solidFill>
                  <a:srgbClr val="1F1F1F"/>
                </a:solidFill>
                <a:cs typeface="Arial" pitchFamily="34" charset="0"/>
              </a:rPr>
              <a:t>Zuordnung einer Ratingnote möglich!</a:t>
            </a:r>
          </a:p>
        </p:txBody>
      </p:sp>
      <p:pic>
        <p:nvPicPr>
          <p:cNvPr id="142340" name="Picture 82"/>
          <p:cNvPicPr>
            <a:picLocks noChangeAspect="1" noChangeArrowheads="1"/>
          </p:cNvPicPr>
          <p:nvPr/>
        </p:nvPicPr>
        <p:blipFill>
          <a:blip r:embed="rId3" cstate="print">
            <a:extLst>
              <a:ext uri="{28A0092B-C50C-407E-A947-70E740481C1C}">
                <a14:useLocalDpi xmlns:a14="http://schemas.microsoft.com/office/drawing/2010/main" val="0"/>
              </a:ext>
            </a:extLst>
          </a:blip>
          <a:srcRect l="24670" t="13454" r="11188" b="25694"/>
          <a:stretch>
            <a:fillRect/>
          </a:stretch>
        </p:blipFill>
        <p:spPr bwMode="auto">
          <a:xfrm>
            <a:off x="7391671" y="5350665"/>
            <a:ext cx="1451904" cy="113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2341" name="Gruppieren 91"/>
          <p:cNvGrpSpPr>
            <a:grpSpLocks noChangeAspect="1"/>
          </p:cNvGrpSpPr>
          <p:nvPr/>
        </p:nvGrpSpPr>
        <p:grpSpPr bwMode="auto">
          <a:xfrm>
            <a:off x="5322983" y="1023859"/>
            <a:ext cx="3764869" cy="2693173"/>
            <a:chOff x="4805330" y="1125538"/>
            <a:chExt cx="5015963" cy="3262317"/>
          </a:xfrm>
        </p:grpSpPr>
        <p:sp>
          <p:nvSpPr>
            <p:cNvPr id="142354" name="Text Box 82"/>
            <p:cNvSpPr txBox="1">
              <a:spLocks noChangeArrowheads="1"/>
            </p:cNvSpPr>
            <p:nvPr/>
          </p:nvSpPr>
          <p:spPr bwMode="auto">
            <a:xfrm>
              <a:off x="5881171" y="1125538"/>
              <a:ext cx="3896241" cy="622199"/>
            </a:xfrm>
            <a:prstGeom prst="rect">
              <a:avLst/>
            </a:prstGeom>
            <a:solidFill>
              <a:srgbClr val="AFB8C4">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846" tIns="41422" rIns="82846" bIns="41422">
              <a:spAutoFit/>
            </a:bodyPr>
            <a:lstStyle>
              <a:lvl1pPr defTabSz="830263" eaLnBrk="0" hangingPunct="0">
                <a:defRPr i="1">
                  <a:solidFill>
                    <a:schemeClr val="tx1"/>
                  </a:solidFill>
                  <a:latin typeface="Arial" pitchFamily="34" charset="0"/>
                </a:defRPr>
              </a:lvl1pPr>
              <a:lvl2pPr marL="742950" indent="-285750" defTabSz="830263" eaLnBrk="0" hangingPunct="0">
                <a:defRPr i="1">
                  <a:solidFill>
                    <a:schemeClr val="tx1"/>
                  </a:solidFill>
                  <a:latin typeface="Arial" pitchFamily="34" charset="0"/>
                </a:defRPr>
              </a:lvl2pPr>
              <a:lvl3pPr marL="1143000" indent="-228600" defTabSz="830263" eaLnBrk="0" hangingPunct="0">
                <a:defRPr i="1">
                  <a:solidFill>
                    <a:schemeClr val="tx1"/>
                  </a:solidFill>
                  <a:latin typeface="Arial" pitchFamily="34" charset="0"/>
                </a:defRPr>
              </a:lvl3pPr>
              <a:lvl4pPr marL="1600200" indent="-228600" defTabSz="830263" eaLnBrk="0" hangingPunct="0">
                <a:defRPr i="1">
                  <a:solidFill>
                    <a:schemeClr val="tx1"/>
                  </a:solidFill>
                  <a:latin typeface="Arial" pitchFamily="34" charset="0"/>
                </a:defRPr>
              </a:lvl4pPr>
              <a:lvl5pPr marL="2057400" indent="-228600" defTabSz="830263" eaLnBrk="0" hangingPunct="0">
                <a:defRPr i="1">
                  <a:solidFill>
                    <a:schemeClr val="tx1"/>
                  </a:solidFill>
                  <a:latin typeface="Arial" pitchFamily="34" charset="0"/>
                </a:defRPr>
              </a:lvl5pPr>
              <a:lvl6pPr marL="2514600" indent="-228600" defTabSz="830263" eaLnBrk="0" fontAlgn="base" hangingPunct="0">
                <a:spcBef>
                  <a:spcPct val="0"/>
                </a:spcBef>
                <a:spcAft>
                  <a:spcPct val="0"/>
                </a:spcAft>
                <a:defRPr i="1">
                  <a:solidFill>
                    <a:schemeClr val="tx1"/>
                  </a:solidFill>
                  <a:latin typeface="Arial" pitchFamily="34" charset="0"/>
                </a:defRPr>
              </a:lvl6pPr>
              <a:lvl7pPr marL="2971800" indent="-228600" defTabSz="830263" eaLnBrk="0" fontAlgn="base" hangingPunct="0">
                <a:spcBef>
                  <a:spcPct val="0"/>
                </a:spcBef>
                <a:spcAft>
                  <a:spcPct val="0"/>
                </a:spcAft>
                <a:defRPr i="1">
                  <a:solidFill>
                    <a:schemeClr val="tx1"/>
                  </a:solidFill>
                  <a:latin typeface="Arial" pitchFamily="34" charset="0"/>
                </a:defRPr>
              </a:lvl7pPr>
              <a:lvl8pPr marL="3429000" indent="-228600" defTabSz="830263" eaLnBrk="0" fontAlgn="base" hangingPunct="0">
                <a:spcBef>
                  <a:spcPct val="0"/>
                </a:spcBef>
                <a:spcAft>
                  <a:spcPct val="0"/>
                </a:spcAft>
                <a:defRPr i="1">
                  <a:solidFill>
                    <a:schemeClr val="tx1"/>
                  </a:solidFill>
                  <a:latin typeface="Arial" pitchFamily="34" charset="0"/>
                </a:defRPr>
              </a:lvl8pPr>
              <a:lvl9pPr marL="3886200" indent="-228600" defTabSz="830263" eaLnBrk="0" fontAlgn="base" hangingPunct="0">
                <a:spcBef>
                  <a:spcPct val="0"/>
                </a:spcBef>
                <a:spcAft>
                  <a:spcPct val="0"/>
                </a:spcAft>
                <a:defRPr i="1">
                  <a:solidFill>
                    <a:schemeClr val="tx1"/>
                  </a:solidFill>
                  <a:latin typeface="Arial" pitchFamily="34" charset="0"/>
                </a:defRPr>
              </a:lvl9pPr>
            </a:lstStyle>
            <a:p>
              <a:pPr algn="ctr" eaLnBrk="1" hangingPunct="1">
                <a:spcBef>
                  <a:spcPts val="872"/>
                </a:spcBef>
                <a:buClr>
                  <a:srgbClr val="000000"/>
                </a:buClr>
                <a:buSzPct val="100000"/>
              </a:pPr>
              <a:r>
                <a:rPr kumimoji="1" lang="de-DE" sz="1398" b="1" dirty="0">
                  <a:solidFill>
                    <a:srgbClr val="1F1F1F"/>
                  </a:solidFill>
                  <a:latin typeface="Calibri" pitchFamily="34" charset="0"/>
                </a:rPr>
                <a:t>Zielniveau (hier 1%) ist ratingabhängig.</a:t>
              </a:r>
            </a:p>
          </p:txBody>
        </p:sp>
        <p:grpSp>
          <p:nvGrpSpPr>
            <p:cNvPr id="142355" name="Group 11"/>
            <p:cNvGrpSpPr>
              <a:grpSpLocks noChangeAspect="1"/>
            </p:cNvGrpSpPr>
            <p:nvPr/>
          </p:nvGrpSpPr>
          <p:grpSpPr bwMode="auto">
            <a:xfrm>
              <a:off x="4805330" y="1795505"/>
              <a:ext cx="5015963" cy="2592350"/>
              <a:chOff x="2293" y="1824"/>
              <a:chExt cx="3315" cy="1808"/>
            </a:xfrm>
          </p:grpSpPr>
          <p:sp>
            <p:nvSpPr>
              <p:cNvPr id="142359" name="Rectangle 12"/>
              <p:cNvSpPr>
                <a:spLocks noChangeAspect="1" noChangeArrowheads="1"/>
              </p:cNvSpPr>
              <p:nvPr/>
            </p:nvSpPr>
            <p:spPr bwMode="auto">
              <a:xfrm>
                <a:off x="2293" y="1824"/>
                <a:ext cx="3286" cy="1808"/>
              </a:xfrm>
              <a:prstGeom prst="rect">
                <a:avLst/>
              </a:prstGeom>
              <a:solidFill>
                <a:srgbClr val="FFFFFF"/>
              </a:solidFill>
              <a:ln w="9360">
                <a:solidFill>
                  <a:srgbClr val="000000"/>
                </a:solidFill>
                <a:miter lim="800000"/>
                <a:headEnd/>
                <a:tailEnd/>
              </a:ln>
            </p:spPr>
            <p:txBody>
              <a:bodyPr wrap="none" anchor="ctr"/>
              <a:lstStyle/>
              <a:p>
                <a:endParaRPr lang="de-DE" sz="1996" dirty="0">
                  <a:solidFill>
                    <a:srgbClr val="1F1F1F"/>
                  </a:solidFill>
                  <a:latin typeface="Calibri" pitchFamily="34" charset="0"/>
                </a:endParaRPr>
              </a:p>
            </p:txBody>
          </p:sp>
          <p:sp>
            <p:nvSpPr>
              <p:cNvPr id="142360" name="Line 13"/>
              <p:cNvSpPr>
                <a:spLocks noChangeAspect="1" noChangeShapeType="1"/>
              </p:cNvSpPr>
              <p:nvPr/>
            </p:nvSpPr>
            <p:spPr bwMode="auto">
              <a:xfrm>
                <a:off x="2735" y="3027"/>
                <a:ext cx="2381" cy="1"/>
              </a:xfrm>
              <a:prstGeom prst="line">
                <a:avLst/>
              </a:prstGeom>
              <a:noFill/>
              <a:ln w="15840">
                <a:solidFill>
                  <a:srgbClr val="000000"/>
                </a:solidFill>
                <a:prstDash val="sysDot"/>
                <a:miter lim="800000"/>
                <a:headEnd/>
                <a:tailEnd/>
              </a:ln>
              <a:extLst>
                <a:ext uri="{909E8E84-426E-40DD-AFC4-6F175D3DCCD1}">
                  <a14:hiddenFill xmlns:a14="http://schemas.microsoft.com/office/drawing/2010/main">
                    <a:noFill/>
                  </a14:hiddenFill>
                </a:ext>
              </a:extLst>
            </p:spPr>
            <p:txBody>
              <a:bodyPr/>
              <a:lstStyle/>
              <a:p>
                <a:endParaRPr lang="de-DE" sz="1996" dirty="0">
                  <a:solidFill>
                    <a:srgbClr val="1F1F1F"/>
                  </a:solidFill>
                </a:endParaRPr>
              </a:p>
            </p:txBody>
          </p:sp>
          <p:sp>
            <p:nvSpPr>
              <p:cNvPr id="142361" name="Line 14"/>
              <p:cNvSpPr>
                <a:spLocks noChangeAspect="1" noChangeShapeType="1"/>
              </p:cNvSpPr>
              <p:nvPr/>
            </p:nvSpPr>
            <p:spPr bwMode="auto">
              <a:xfrm>
                <a:off x="2735" y="2759"/>
                <a:ext cx="2381" cy="1"/>
              </a:xfrm>
              <a:prstGeom prst="line">
                <a:avLst/>
              </a:prstGeom>
              <a:noFill/>
              <a:ln w="15840">
                <a:solidFill>
                  <a:srgbClr val="000000"/>
                </a:solidFill>
                <a:prstDash val="sysDot"/>
                <a:miter lim="800000"/>
                <a:headEnd/>
                <a:tailEnd/>
              </a:ln>
              <a:extLst>
                <a:ext uri="{909E8E84-426E-40DD-AFC4-6F175D3DCCD1}">
                  <a14:hiddenFill xmlns:a14="http://schemas.microsoft.com/office/drawing/2010/main">
                    <a:noFill/>
                  </a14:hiddenFill>
                </a:ext>
              </a:extLst>
            </p:spPr>
            <p:txBody>
              <a:bodyPr/>
              <a:lstStyle/>
              <a:p>
                <a:endParaRPr lang="de-DE" sz="1996" dirty="0">
                  <a:solidFill>
                    <a:srgbClr val="1F1F1F"/>
                  </a:solidFill>
                </a:endParaRPr>
              </a:p>
            </p:txBody>
          </p:sp>
          <p:sp>
            <p:nvSpPr>
              <p:cNvPr id="142362" name="Line 15"/>
              <p:cNvSpPr>
                <a:spLocks noChangeAspect="1" noChangeShapeType="1"/>
              </p:cNvSpPr>
              <p:nvPr/>
            </p:nvSpPr>
            <p:spPr bwMode="auto">
              <a:xfrm>
                <a:off x="2735" y="2491"/>
                <a:ext cx="2381" cy="1"/>
              </a:xfrm>
              <a:prstGeom prst="line">
                <a:avLst/>
              </a:prstGeom>
              <a:noFill/>
              <a:ln w="15840">
                <a:solidFill>
                  <a:srgbClr val="000000"/>
                </a:solidFill>
                <a:prstDash val="sysDot"/>
                <a:miter lim="800000"/>
                <a:headEnd/>
                <a:tailEnd/>
              </a:ln>
              <a:extLst>
                <a:ext uri="{909E8E84-426E-40DD-AFC4-6F175D3DCCD1}">
                  <a14:hiddenFill xmlns:a14="http://schemas.microsoft.com/office/drawing/2010/main">
                    <a:noFill/>
                  </a14:hiddenFill>
                </a:ext>
              </a:extLst>
            </p:spPr>
            <p:txBody>
              <a:bodyPr/>
              <a:lstStyle/>
              <a:p>
                <a:endParaRPr lang="de-DE" sz="1996" dirty="0">
                  <a:solidFill>
                    <a:srgbClr val="1F1F1F"/>
                  </a:solidFill>
                </a:endParaRPr>
              </a:p>
            </p:txBody>
          </p:sp>
          <p:pic>
            <p:nvPicPr>
              <p:cNvPr id="142363"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9" y="2515"/>
                <a:ext cx="116" cy="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42364"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2" y="2531"/>
                <a:ext cx="117"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42365" name="Freeform 18"/>
              <p:cNvSpPr>
                <a:spLocks noChangeAspect="1" noChangeArrowheads="1"/>
              </p:cNvSpPr>
              <p:nvPr/>
            </p:nvSpPr>
            <p:spPr bwMode="auto">
              <a:xfrm>
                <a:off x="2836" y="2216"/>
                <a:ext cx="2170" cy="1079"/>
              </a:xfrm>
              <a:custGeom>
                <a:avLst/>
                <a:gdLst>
                  <a:gd name="T0" fmla="*/ 2 w 2849"/>
                  <a:gd name="T1" fmla="*/ 10 h 1190"/>
                  <a:gd name="T2" fmla="*/ 2 w 2849"/>
                  <a:gd name="T3" fmla="*/ 10 h 1190"/>
                  <a:gd name="T4" fmla="*/ 2 w 2849"/>
                  <a:gd name="T5" fmla="*/ 10 h 1190"/>
                  <a:gd name="T6" fmla="*/ 2 w 2849"/>
                  <a:gd name="T7" fmla="*/ 10 h 1190"/>
                  <a:gd name="T8" fmla="*/ 2 w 2849"/>
                  <a:gd name="T9" fmla="*/ 10 h 1190"/>
                  <a:gd name="T10" fmla="*/ 2 w 2849"/>
                  <a:gd name="T11" fmla="*/ 10 h 1190"/>
                  <a:gd name="T12" fmla="*/ 2 w 2849"/>
                  <a:gd name="T13" fmla="*/ 10 h 1190"/>
                  <a:gd name="T14" fmla="*/ 2 w 2849"/>
                  <a:gd name="T15" fmla="*/ 10 h 1190"/>
                  <a:gd name="T16" fmla="*/ 2 w 2849"/>
                  <a:gd name="T17" fmla="*/ 10 h 1190"/>
                  <a:gd name="T18" fmla="*/ 2 w 2849"/>
                  <a:gd name="T19" fmla="*/ 10 h 1190"/>
                  <a:gd name="T20" fmla="*/ 2 w 2849"/>
                  <a:gd name="T21" fmla="*/ 10 h 1190"/>
                  <a:gd name="T22" fmla="*/ 2 w 2849"/>
                  <a:gd name="T23" fmla="*/ 10 h 1190"/>
                  <a:gd name="T24" fmla="*/ 2 w 2849"/>
                  <a:gd name="T25" fmla="*/ 10 h 1190"/>
                  <a:gd name="T26" fmla="*/ 2 w 2849"/>
                  <a:gd name="T27" fmla="*/ 10 h 1190"/>
                  <a:gd name="T28" fmla="*/ 2 w 2849"/>
                  <a:gd name="T29" fmla="*/ 10 h 1190"/>
                  <a:gd name="T30" fmla="*/ 2 w 2849"/>
                  <a:gd name="T31" fmla="*/ 10 h 1190"/>
                  <a:gd name="T32" fmla="*/ 2 w 2849"/>
                  <a:gd name="T33" fmla="*/ 10 h 1190"/>
                  <a:gd name="T34" fmla="*/ 2 w 2849"/>
                  <a:gd name="T35" fmla="*/ 10 h 1190"/>
                  <a:gd name="T36" fmla="*/ 2 w 2849"/>
                  <a:gd name="T37" fmla="*/ 9 h 1190"/>
                  <a:gd name="T38" fmla="*/ 2 w 2849"/>
                  <a:gd name="T39" fmla="*/ 10 h 1190"/>
                  <a:gd name="T40" fmla="*/ 2 w 2849"/>
                  <a:gd name="T41" fmla="*/ 8 h 1190"/>
                  <a:gd name="T42" fmla="*/ 2 w 2849"/>
                  <a:gd name="T43" fmla="*/ 10 h 1190"/>
                  <a:gd name="T44" fmla="*/ 2 w 2849"/>
                  <a:gd name="T45" fmla="*/ 9 h 1190"/>
                  <a:gd name="T46" fmla="*/ 2 w 2849"/>
                  <a:gd name="T47" fmla="*/ 10 h 1190"/>
                  <a:gd name="T48" fmla="*/ 2 w 2849"/>
                  <a:gd name="T49" fmla="*/ 7 h 1190"/>
                  <a:gd name="T50" fmla="*/ 2 w 2849"/>
                  <a:gd name="T51" fmla="*/ 10 h 1190"/>
                  <a:gd name="T52" fmla="*/ 2 w 2849"/>
                  <a:gd name="T53" fmla="*/ 5 h 1190"/>
                  <a:gd name="T54" fmla="*/ 2 w 2849"/>
                  <a:gd name="T55" fmla="*/ 10 h 1190"/>
                  <a:gd name="T56" fmla="*/ 2 w 2849"/>
                  <a:gd name="T57" fmla="*/ 5 h 1190"/>
                  <a:gd name="T58" fmla="*/ 2 w 2849"/>
                  <a:gd name="T59" fmla="*/ 10 h 1190"/>
                  <a:gd name="T60" fmla="*/ 2 w 2849"/>
                  <a:gd name="T61" fmla="*/ 5 h 1190"/>
                  <a:gd name="T62" fmla="*/ 2 w 2849"/>
                  <a:gd name="T63" fmla="*/ 10 h 1190"/>
                  <a:gd name="T64" fmla="*/ 2 w 2849"/>
                  <a:gd name="T65" fmla="*/ 5 h 1190"/>
                  <a:gd name="T66" fmla="*/ 2 w 2849"/>
                  <a:gd name="T67" fmla="*/ 10 h 1190"/>
                  <a:gd name="T68" fmla="*/ 2 w 2849"/>
                  <a:gd name="T69" fmla="*/ 5 h 1190"/>
                  <a:gd name="T70" fmla="*/ 2 w 2849"/>
                  <a:gd name="T71" fmla="*/ 10 h 1190"/>
                  <a:gd name="T72" fmla="*/ 2 w 2849"/>
                  <a:gd name="T73" fmla="*/ 0 h 1190"/>
                  <a:gd name="T74" fmla="*/ 2 w 2849"/>
                  <a:gd name="T75" fmla="*/ 10 h 1190"/>
                  <a:gd name="T76" fmla="*/ 2 w 2849"/>
                  <a:gd name="T77" fmla="*/ 5 h 1190"/>
                  <a:gd name="T78" fmla="*/ 2 w 2849"/>
                  <a:gd name="T79" fmla="*/ 10 h 1190"/>
                  <a:gd name="T80" fmla="*/ 2 w 2849"/>
                  <a:gd name="T81" fmla="*/ 5 h 1190"/>
                  <a:gd name="T82" fmla="*/ 2 w 2849"/>
                  <a:gd name="T83" fmla="*/ 10 h 1190"/>
                  <a:gd name="T84" fmla="*/ 2 w 2849"/>
                  <a:gd name="T85" fmla="*/ 5 h 1190"/>
                  <a:gd name="T86" fmla="*/ 2 w 2849"/>
                  <a:gd name="T87" fmla="*/ 10 h 1190"/>
                  <a:gd name="T88" fmla="*/ 2 w 2849"/>
                  <a:gd name="T89" fmla="*/ 5 h 1190"/>
                  <a:gd name="T90" fmla="*/ 2 w 2849"/>
                  <a:gd name="T91" fmla="*/ 10 h 1190"/>
                  <a:gd name="T92" fmla="*/ 2 w 2849"/>
                  <a:gd name="T93" fmla="*/ 5 h 1190"/>
                  <a:gd name="T94" fmla="*/ 2 w 2849"/>
                  <a:gd name="T95" fmla="*/ 10 h 1190"/>
                  <a:gd name="T96" fmla="*/ 2 w 2849"/>
                  <a:gd name="T97" fmla="*/ 8 h 1190"/>
                  <a:gd name="T98" fmla="*/ 2 w 2849"/>
                  <a:gd name="T99" fmla="*/ 10 h 1190"/>
                  <a:gd name="T100" fmla="*/ 2 w 2849"/>
                  <a:gd name="T101" fmla="*/ 9 h 1190"/>
                  <a:gd name="T102" fmla="*/ 2 w 2849"/>
                  <a:gd name="T103" fmla="*/ 10 h 1190"/>
                  <a:gd name="T104" fmla="*/ 2 w 2849"/>
                  <a:gd name="T105" fmla="*/ 10 h 1190"/>
                  <a:gd name="T106" fmla="*/ 2 w 2849"/>
                  <a:gd name="T107" fmla="*/ 10 h 1190"/>
                  <a:gd name="T108" fmla="*/ 2 w 2849"/>
                  <a:gd name="T109" fmla="*/ 10 h 1190"/>
                  <a:gd name="T110" fmla="*/ 2 w 2849"/>
                  <a:gd name="T111" fmla="*/ 10 h 1190"/>
                  <a:gd name="T112" fmla="*/ 2 w 2849"/>
                  <a:gd name="T113" fmla="*/ 10 h 1190"/>
                  <a:gd name="T114" fmla="*/ 2 w 2849"/>
                  <a:gd name="T115" fmla="*/ 10 h 1190"/>
                  <a:gd name="T116" fmla="*/ 2 w 2849"/>
                  <a:gd name="T117" fmla="*/ 10 h 1190"/>
                  <a:gd name="T118" fmla="*/ 2 w 2849"/>
                  <a:gd name="T119" fmla="*/ 10 h 1190"/>
                  <a:gd name="T120" fmla="*/ 2 w 2849"/>
                  <a:gd name="T121" fmla="*/ 10 h 1190"/>
                  <a:gd name="T122" fmla="*/ 2 w 2849"/>
                  <a:gd name="T123" fmla="*/ 10 h 1190"/>
                  <a:gd name="T124" fmla="*/ 2 w 2849"/>
                  <a:gd name="T125" fmla="*/ 10 h 119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49"/>
                  <a:gd name="T190" fmla="*/ 0 h 1190"/>
                  <a:gd name="T191" fmla="*/ 2849 w 2849"/>
                  <a:gd name="T192" fmla="*/ 1190 h 119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49" h="1190">
                    <a:moveTo>
                      <a:pt x="0" y="1190"/>
                    </a:moveTo>
                    <a:lnTo>
                      <a:pt x="0" y="1156"/>
                    </a:lnTo>
                    <a:lnTo>
                      <a:pt x="10" y="1156"/>
                    </a:lnTo>
                    <a:lnTo>
                      <a:pt x="10" y="1190"/>
                    </a:lnTo>
                    <a:lnTo>
                      <a:pt x="29" y="1190"/>
                    </a:lnTo>
                    <a:lnTo>
                      <a:pt x="29" y="1156"/>
                    </a:lnTo>
                    <a:lnTo>
                      <a:pt x="38" y="1156"/>
                    </a:lnTo>
                    <a:lnTo>
                      <a:pt x="38" y="1190"/>
                    </a:lnTo>
                    <a:lnTo>
                      <a:pt x="57" y="1190"/>
                    </a:lnTo>
                    <a:lnTo>
                      <a:pt x="57" y="1130"/>
                    </a:lnTo>
                    <a:lnTo>
                      <a:pt x="67" y="1130"/>
                    </a:lnTo>
                    <a:lnTo>
                      <a:pt x="67" y="1190"/>
                    </a:lnTo>
                    <a:lnTo>
                      <a:pt x="86" y="1190"/>
                    </a:lnTo>
                    <a:lnTo>
                      <a:pt x="86" y="1173"/>
                    </a:lnTo>
                    <a:lnTo>
                      <a:pt x="96" y="1173"/>
                    </a:lnTo>
                    <a:lnTo>
                      <a:pt x="96" y="1190"/>
                    </a:lnTo>
                    <a:lnTo>
                      <a:pt x="115" y="1190"/>
                    </a:lnTo>
                    <a:lnTo>
                      <a:pt x="115" y="1147"/>
                    </a:lnTo>
                    <a:lnTo>
                      <a:pt x="124" y="1147"/>
                    </a:lnTo>
                    <a:lnTo>
                      <a:pt x="124" y="1190"/>
                    </a:lnTo>
                    <a:lnTo>
                      <a:pt x="143" y="1190"/>
                    </a:lnTo>
                    <a:lnTo>
                      <a:pt x="143" y="1156"/>
                    </a:lnTo>
                    <a:lnTo>
                      <a:pt x="153" y="1156"/>
                    </a:lnTo>
                    <a:lnTo>
                      <a:pt x="153" y="1190"/>
                    </a:lnTo>
                    <a:lnTo>
                      <a:pt x="172" y="1190"/>
                    </a:lnTo>
                    <a:lnTo>
                      <a:pt x="172" y="1182"/>
                    </a:lnTo>
                    <a:lnTo>
                      <a:pt x="182" y="1182"/>
                    </a:lnTo>
                    <a:lnTo>
                      <a:pt x="182" y="1190"/>
                    </a:lnTo>
                    <a:lnTo>
                      <a:pt x="201" y="1190"/>
                    </a:lnTo>
                    <a:lnTo>
                      <a:pt x="201" y="1138"/>
                    </a:lnTo>
                    <a:lnTo>
                      <a:pt x="210" y="1138"/>
                    </a:lnTo>
                    <a:lnTo>
                      <a:pt x="210" y="1190"/>
                    </a:lnTo>
                    <a:lnTo>
                      <a:pt x="230" y="1190"/>
                    </a:lnTo>
                    <a:lnTo>
                      <a:pt x="230" y="1138"/>
                    </a:lnTo>
                    <a:lnTo>
                      <a:pt x="239" y="1138"/>
                    </a:lnTo>
                    <a:lnTo>
                      <a:pt x="239" y="1190"/>
                    </a:lnTo>
                    <a:lnTo>
                      <a:pt x="258" y="1190"/>
                    </a:lnTo>
                    <a:lnTo>
                      <a:pt x="258" y="1147"/>
                    </a:lnTo>
                    <a:lnTo>
                      <a:pt x="268" y="1147"/>
                    </a:lnTo>
                    <a:lnTo>
                      <a:pt x="268" y="1190"/>
                    </a:lnTo>
                    <a:lnTo>
                      <a:pt x="287" y="1190"/>
                    </a:lnTo>
                    <a:lnTo>
                      <a:pt x="287" y="1156"/>
                    </a:lnTo>
                    <a:lnTo>
                      <a:pt x="296" y="1156"/>
                    </a:lnTo>
                    <a:lnTo>
                      <a:pt x="296" y="1190"/>
                    </a:lnTo>
                    <a:lnTo>
                      <a:pt x="316" y="1190"/>
                    </a:lnTo>
                    <a:lnTo>
                      <a:pt x="316" y="1138"/>
                    </a:lnTo>
                    <a:lnTo>
                      <a:pt x="325" y="1138"/>
                    </a:lnTo>
                    <a:lnTo>
                      <a:pt x="325" y="1190"/>
                    </a:lnTo>
                    <a:lnTo>
                      <a:pt x="344" y="1190"/>
                    </a:lnTo>
                    <a:lnTo>
                      <a:pt x="344" y="1121"/>
                    </a:lnTo>
                    <a:lnTo>
                      <a:pt x="354" y="1121"/>
                    </a:lnTo>
                    <a:lnTo>
                      <a:pt x="354" y="1190"/>
                    </a:lnTo>
                    <a:lnTo>
                      <a:pt x="373" y="1190"/>
                    </a:lnTo>
                    <a:lnTo>
                      <a:pt x="373" y="1156"/>
                    </a:lnTo>
                    <a:lnTo>
                      <a:pt x="382" y="1156"/>
                    </a:lnTo>
                    <a:lnTo>
                      <a:pt x="382" y="1190"/>
                    </a:lnTo>
                    <a:lnTo>
                      <a:pt x="402" y="1190"/>
                    </a:lnTo>
                    <a:lnTo>
                      <a:pt x="402" y="1138"/>
                    </a:lnTo>
                    <a:lnTo>
                      <a:pt x="411" y="1138"/>
                    </a:lnTo>
                    <a:lnTo>
                      <a:pt x="411" y="1190"/>
                    </a:lnTo>
                    <a:lnTo>
                      <a:pt x="430" y="1190"/>
                    </a:lnTo>
                    <a:lnTo>
                      <a:pt x="430" y="1121"/>
                    </a:lnTo>
                    <a:lnTo>
                      <a:pt x="440" y="1121"/>
                    </a:lnTo>
                    <a:lnTo>
                      <a:pt x="440" y="1190"/>
                    </a:lnTo>
                    <a:lnTo>
                      <a:pt x="459" y="1190"/>
                    </a:lnTo>
                    <a:lnTo>
                      <a:pt x="459" y="1121"/>
                    </a:lnTo>
                    <a:lnTo>
                      <a:pt x="469" y="1121"/>
                    </a:lnTo>
                    <a:lnTo>
                      <a:pt x="469" y="1190"/>
                    </a:lnTo>
                    <a:lnTo>
                      <a:pt x="488" y="1190"/>
                    </a:lnTo>
                    <a:lnTo>
                      <a:pt x="488" y="1121"/>
                    </a:lnTo>
                    <a:lnTo>
                      <a:pt x="497" y="1121"/>
                    </a:lnTo>
                    <a:lnTo>
                      <a:pt x="497" y="1190"/>
                    </a:lnTo>
                    <a:lnTo>
                      <a:pt x="516" y="1190"/>
                    </a:lnTo>
                    <a:lnTo>
                      <a:pt x="516" y="1147"/>
                    </a:lnTo>
                    <a:lnTo>
                      <a:pt x="526" y="1147"/>
                    </a:lnTo>
                    <a:lnTo>
                      <a:pt x="526" y="1190"/>
                    </a:lnTo>
                    <a:lnTo>
                      <a:pt x="545" y="1190"/>
                    </a:lnTo>
                    <a:lnTo>
                      <a:pt x="545" y="1138"/>
                    </a:lnTo>
                    <a:lnTo>
                      <a:pt x="555" y="1138"/>
                    </a:lnTo>
                    <a:lnTo>
                      <a:pt x="555" y="1190"/>
                    </a:lnTo>
                    <a:lnTo>
                      <a:pt x="574" y="1190"/>
                    </a:lnTo>
                    <a:lnTo>
                      <a:pt x="574" y="1095"/>
                    </a:lnTo>
                    <a:lnTo>
                      <a:pt x="583" y="1095"/>
                    </a:lnTo>
                    <a:lnTo>
                      <a:pt x="583" y="1190"/>
                    </a:lnTo>
                    <a:lnTo>
                      <a:pt x="602" y="1190"/>
                    </a:lnTo>
                    <a:lnTo>
                      <a:pt x="602" y="1130"/>
                    </a:lnTo>
                    <a:lnTo>
                      <a:pt x="612" y="1130"/>
                    </a:lnTo>
                    <a:lnTo>
                      <a:pt x="612" y="1190"/>
                    </a:lnTo>
                    <a:lnTo>
                      <a:pt x="631" y="1190"/>
                    </a:lnTo>
                    <a:lnTo>
                      <a:pt x="631" y="1121"/>
                    </a:lnTo>
                    <a:lnTo>
                      <a:pt x="641" y="1121"/>
                    </a:lnTo>
                    <a:lnTo>
                      <a:pt x="641" y="1190"/>
                    </a:lnTo>
                    <a:lnTo>
                      <a:pt x="660" y="1190"/>
                    </a:lnTo>
                    <a:lnTo>
                      <a:pt x="660" y="1051"/>
                    </a:lnTo>
                    <a:lnTo>
                      <a:pt x="669" y="1051"/>
                    </a:lnTo>
                    <a:lnTo>
                      <a:pt x="669" y="1190"/>
                    </a:lnTo>
                    <a:lnTo>
                      <a:pt x="688" y="1190"/>
                    </a:lnTo>
                    <a:lnTo>
                      <a:pt x="688" y="1060"/>
                    </a:lnTo>
                    <a:lnTo>
                      <a:pt x="698" y="1060"/>
                    </a:lnTo>
                    <a:lnTo>
                      <a:pt x="698" y="1190"/>
                    </a:lnTo>
                    <a:lnTo>
                      <a:pt x="717" y="1190"/>
                    </a:lnTo>
                    <a:lnTo>
                      <a:pt x="717" y="1138"/>
                    </a:lnTo>
                    <a:lnTo>
                      <a:pt x="727" y="1138"/>
                    </a:lnTo>
                    <a:lnTo>
                      <a:pt x="727" y="1190"/>
                    </a:lnTo>
                    <a:lnTo>
                      <a:pt x="746" y="1190"/>
                    </a:lnTo>
                    <a:lnTo>
                      <a:pt x="746" y="1017"/>
                    </a:lnTo>
                    <a:lnTo>
                      <a:pt x="755" y="1017"/>
                    </a:lnTo>
                    <a:lnTo>
                      <a:pt x="755" y="1190"/>
                    </a:lnTo>
                    <a:lnTo>
                      <a:pt x="774" y="1190"/>
                    </a:lnTo>
                    <a:lnTo>
                      <a:pt x="774" y="1034"/>
                    </a:lnTo>
                    <a:lnTo>
                      <a:pt x="784" y="1034"/>
                    </a:lnTo>
                    <a:lnTo>
                      <a:pt x="784" y="1190"/>
                    </a:lnTo>
                    <a:lnTo>
                      <a:pt x="803" y="1190"/>
                    </a:lnTo>
                    <a:lnTo>
                      <a:pt x="803" y="1051"/>
                    </a:lnTo>
                    <a:lnTo>
                      <a:pt x="813" y="1051"/>
                    </a:lnTo>
                    <a:lnTo>
                      <a:pt x="813" y="1190"/>
                    </a:lnTo>
                    <a:lnTo>
                      <a:pt x="832" y="1190"/>
                    </a:lnTo>
                    <a:lnTo>
                      <a:pt x="832" y="1051"/>
                    </a:lnTo>
                    <a:lnTo>
                      <a:pt x="841" y="1051"/>
                    </a:lnTo>
                    <a:lnTo>
                      <a:pt x="841" y="1190"/>
                    </a:lnTo>
                    <a:lnTo>
                      <a:pt x="861" y="1190"/>
                    </a:lnTo>
                    <a:lnTo>
                      <a:pt x="861" y="991"/>
                    </a:lnTo>
                    <a:lnTo>
                      <a:pt x="870" y="991"/>
                    </a:lnTo>
                    <a:lnTo>
                      <a:pt x="870" y="1190"/>
                    </a:lnTo>
                    <a:lnTo>
                      <a:pt x="889" y="1190"/>
                    </a:lnTo>
                    <a:lnTo>
                      <a:pt x="889" y="930"/>
                    </a:lnTo>
                    <a:lnTo>
                      <a:pt x="899" y="930"/>
                    </a:lnTo>
                    <a:lnTo>
                      <a:pt x="899" y="1190"/>
                    </a:lnTo>
                    <a:lnTo>
                      <a:pt x="918" y="1190"/>
                    </a:lnTo>
                    <a:lnTo>
                      <a:pt x="918" y="912"/>
                    </a:lnTo>
                    <a:lnTo>
                      <a:pt x="927" y="912"/>
                    </a:lnTo>
                    <a:lnTo>
                      <a:pt x="927" y="1190"/>
                    </a:lnTo>
                    <a:lnTo>
                      <a:pt x="947" y="1190"/>
                    </a:lnTo>
                    <a:lnTo>
                      <a:pt x="947" y="930"/>
                    </a:lnTo>
                    <a:lnTo>
                      <a:pt x="956" y="930"/>
                    </a:lnTo>
                    <a:lnTo>
                      <a:pt x="956" y="1190"/>
                    </a:lnTo>
                    <a:lnTo>
                      <a:pt x="975" y="1190"/>
                    </a:lnTo>
                    <a:lnTo>
                      <a:pt x="975" y="982"/>
                    </a:lnTo>
                    <a:lnTo>
                      <a:pt x="985" y="982"/>
                    </a:lnTo>
                    <a:lnTo>
                      <a:pt x="985" y="1190"/>
                    </a:lnTo>
                    <a:lnTo>
                      <a:pt x="1004" y="1190"/>
                    </a:lnTo>
                    <a:lnTo>
                      <a:pt x="1004" y="860"/>
                    </a:lnTo>
                    <a:lnTo>
                      <a:pt x="1013" y="860"/>
                    </a:lnTo>
                    <a:lnTo>
                      <a:pt x="1013" y="1190"/>
                    </a:lnTo>
                    <a:lnTo>
                      <a:pt x="1033" y="1190"/>
                    </a:lnTo>
                    <a:lnTo>
                      <a:pt x="1033" y="869"/>
                    </a:lnTo>
                    <a:lnTo>
                      <a:pt x="1042" y="869"/>
                    </a:lnTo>
                    <a:lnTo>
                      <a:pt x="1042" y="1190"/>
                    </a:lnTo>
                    <a:lnTo>
                      <a:pt x="1061" y="1190"/>
                    </a:lnTo>
                    <a:lnTo>
                      <a:pt x="1061" y="817"/>
                    </a:lnTo>
                    <a:lnTo>
                      <a:pt x="1071" y="817"/>
                    </a:lnTo>
                    <a:lnTo>
                      <a:pt x="1071" y="1190"/>
                    </a:lnTo>
                    <a:lnTo>
                      <a:pt x="1090" y="1190"/>
                    </a:lnTo>
                    <a:lnTo>
                      <a:pt x="1090" y="756"/>
                    </a:lnTo>
                    <a:lnTo>
                      <a:pt x="1100" y="756"/>
                    </a:lnTo>
                    <a:lnTo>
                      <a:pt x="1100" y="1190"/>
                    </a:lnTo>
                    <a:lnTo>
                      <a:pt x="1119" y="1190"/>
                    </a:lnTo>
                    <a:lnTo>
                      <a:pt x="1119" y="773"/>
                    </a:lnTo>
                    <a:lnTo>
                      <a:pt x="1128" y="773"/>
                    </a:lnTo>
                    <a:lnTo>
                      <a:pt x="1128" y="1190"/>
                    </a:lnTo>
                    <a:lnTo>
                      <a:pt x="1147" y="1190"/>
                    </a:lnTo>
                    <a:lnTo>
                      <a:pt x="1147" y="686"/>
                    </a:lnTo>
                    <a:lnTo>
                      <a:pt x="1157" y="686"/>
                    </a:lnTo>
                    <a:lnTo>
                      <a:pt x="1157" y="1190"/>
                    </a:lnTo>
                    <a:lnTo>
                      <a:pt x="1176" y="1190"/>
                    </a:lnTo>
                    <a:lnTo>
                      <a:pt x="1176" y="634"/>
                    </a:lnTo>
                    <a:lnTo>
                      <a:pt x="1186" y="634"/>
                    </a:lnTo>
                    <a:lnTo>
                      <a:pt x="1186" y="1190"/>
                    </a:lnTo>
                    <a:lnTo>
                      <a:pt x="1205" y="1190"/>
                    </a:lnTo>
                    <a:lnTo>
                      <a:pt x="1205" y="652"/>
                    </a:lnTo>
                    <a:lnTo>
                      <a:pt x="1214" y="652"/>
                    </a:lnTo>
                    <a:lnTo>
                      <a:pt x="1214" y="1190"/>
                    </a:lnTo>
                    <a:lnTo>
                      <a:pt x="1233" y="1190"/>
                    </a:lnTo>
                    <a:lnTo>
                      <a:pt x="1233" y="617"/>
                    </a:lnTo>
                    <a:lnTo>
                      <a:pt x="1243" y="617"/>
                    </a:lnTo>
                    <a:lnTo>
                      <a:pt x="1243" y="1190"/>
                    </a:lnTo>
                    <a:lnTo>
                      <a:pt x="1262" y="1190"/>
                    </a:lnTo>
                    <a:lnTo>
                      <a:pt x="1262" y="356"/>
                    </a:lnTo>
                    <a:lnTo>
                      <a:pt x="1272" y="356"/>
                    </a:lnTo>
                    <a:lnTo>
                      <a:pt x="1272" y="1190"/>
                    </a:lnTo>
                    <a:lnTo>
                      <a:pt x="1291" y="1190"/>
                    </a:lnTo>
                    <a:lnTo>
                      <a:pt x="1291" y="539"/>
                    </a:lnTo>
                    <a:lnTo>
                      <a:pt x="1300" y="539"/>
                    </a:lnTo>
                    <a:lnTo>
                      <a:pt x="1300" y="1190"/>
                    </a:lnTo>
                    <a:lnTo>
                      <a:pt x="1319" y="1190"/>
                    </a:lnTo>
                    <a:lnTo>
                      <a:pt x="1319" y="452"/>
                    </a:lnTo>
                    <a:lnTo>
                      <a:pt x="1329" y="452"/>
                    </a:lnTo>
                    <a:lnTo>
                      <a:pt x="1329" y="1190"/>
                    </a:lnTo>
                    <a:lnTo>
                      <a:pt x="1348" y="1190"/>
                    </a:lnTo>
                    <a:lnTo>
                      <a:pt x="1348" y="330"/>
                    </a:lnTo>
                    <a:lnTo>
                      <a:pt x="1358" y="330"/>
                    </a:lnTo>
                    <a:lnTo>
                      <a:pt x="1358" y="1190"/>
                    </a:lnTo>
                    <a:lnTo>
                      <a:pt x="1377" y="1190"/>
                    </a:lnTo>
                    <a:lnTo>
                      <a:pt x="1377" y="313"/>
                    </a:lnTo>
                    <a:lnTo>
                      <a:pt x="1386" y="313"/>
                    </a:lnTo>
                    <a:lnTo>
                      <a:pt x="1386" y="1190"/>
                    </a:lnTo>
                    <a:lnTo>
                      <a:pt x="1405" y="1190"/>
                    </a:lnTo>
                    <a:lnTo>
                      <a:pt x="1405" y="200"/>
                    </a:lnTo>
                    <a:lnTo>
                      <a:pt x="1415" y="200"/>
                    </a:lnTo>
                    <a:lnTo>
                      <a:pt x="1415" y="1190"/>
                    </a:lnTo>
                    <a:lnTo>
                      <a:pt x="1434" y="1190"/>
                    </a:lnTo>
                    <a:lnTo>
                      <a:pt x="1434" y="278"/>
                    </a:lnTo>
                    <a:lnTo>
                      <a:pt x="1444" y="278"/>
                    </a:lnTo>
                    <a:lnTo>
                      <a:pt x="1444" y="1190"/>
                    </a:lnTo>
                    <a:lnTo>
                      <a:pt x="1463" y="1190"/>
                    </a:lnTo>
                    <a:lnTo>
                      <a:pt x="1463" y="235"/>
                    </a:lnTo>
                    <a:lnTo>
                      <a:pt x="1472" y="235"/>
                    </a:lnTo>
                    <a:lnTo>
                      <a:pt x="1472" y="1190"/>
                    </a:lnTo>
                    <a:lnTo>
                      <a:pt x="1492" y="1190"/>
                    </a:lnTo>
                    <a:lnTo>
                      <a:pt x="1492" y="200"/>
                    </a:lnTo>
                    <a:lnTo>
                      <a:pt x="1501" y="200"/>
                    </a:lnTo>
                    <a:lnTo>
                      <a:pt x="1501" y="1190"/>
                    </a:lnTo>
                    <a:lnTo>
                      <a:pt x="1520" y="1190"/>
                    </a:lnTo>
                    <a:lnTo>
                      <a:pt x="1520" y="26"/>
                    </a:lnTo>
                    <a:lnTo>
                      <a:pt x="1530" y="26"/>
                    </a:lnTo>
                    <a:lnTo>
                      <a:pt x="1530" y="1190"/>
                    </a:lnTo>
                    <a:lnTo>
                      <a:pt x="1549" y="1190"/>
                    </a:lnTo>
                    <a:lnTo>
                      <a:pt x="1549" y="148"/>
                    </a:lnTo>
                    <a:lnTo>
                      <a:pt x="1558" y="148"/>
                    </a:lnTo>
                    <a:lnTo>
                      <a:pt x="1558" y="1190"/>
                    </a:lnTo>
                    <a:lnTo>
                      <a:pt x="1578" y="1190"/>
                    </a:lnTo>
                    <a:lnTo>
                      <a:pt x="1578" y="0"/>
                    </a:lnTo>
                    <a:lnTo>
                      <a:pt x="1587" y="0"/>
                    </a:lnTo>
                    <a:lnTo>
                      <a:pt x="1587" y="1190"/>
                    </a:lnTo>
                    <a:lnTo>
                      <a:pt x="1606" y="1190"/>
                    </a:lnTo>
                    <a:lnTo>
                      <a:pt x="1606" y="44"/>
                    </a:lnTo>
                    <a:lnTo>
                      <a:pt x="1616" y="44"/>
                    </a:lnTo>
                    <a:lnTo>
                      <a:pt x="1616" y="1190"/>
                    </a:lnTo>
                    <a:lnTo>
                      <a:pt x="1635" y="1190"/>
                    </a:lnTo>
                    <a:lnTo>
                      <a:pt x="1635" y="113"/>
                    </a:lnTo>
                    <a:lnTo>
                      <a:pt x="1644" y="113"/>
                    </a:lnTo>
                    <a:lnTo>
                      <a:pt x="1644" y="1190"/>
                    </a:lnTo>
                    <a:lnTo>
                      <a:pt x="1664" y="1190"/>
                    </a:lnTo>
                    <a:lnTo>
                      <a:pt x="1664" y="243"/>
                    </a:lnTo>
                    <a:lnTo>
                      <a:pt x="1673" y="243"/>
                    </a:lnTo>
                    <a:lnTo>
                      <a:pt x="1673" y="1190"/>
                    </a:lnTo>
                    <a:lnTo>
                      <a:pt x="1692" y="1190"/>
                    </a:lnTo>
                    <a:lnTo>
                      <a:pt x="1692" y="113"/>
                    </a:lnTo>
                    <a:lnTo>
                      <a:pt x="1702" y="113"/>
                    </a:lnTo>
                    <a:lnTo>
                      <a:pt x="1702" y="1190"/>
                    </a:lnTo>
                    <a:lnTo>
                      <a:pt x="1721" y="1190"/>
                    </a:lnTo>
                    <a:lnTo>
                      <a:pt x="1721" y="252"/>
                    </a:lnTo>
                    <a:lnTo>
                      <a:pt x="1731" y="252"/>
                    </a:lnTo>
                    <a:lnTo>
                      <a:pt x="1731" y="1190"/>
                    </a:lnTo>
                    <a:lnTo>
                      <a:pt x="1750" y="1190"/>
                    </a:lnTo>
                    <a:lnTo>
                      <a:pt x="1750" y="52"/>
                    </a:lnTo>
                    <a:lnTo>
                      <a:pt x="1759" y="52"/>
                    </a:lnTo>
                    <a:lnTo>
                      <a:pt x="1759" y="1190"/>
                    </a:lnTo>
                    <a:lnTo>
                      <a:pt x="1778" y="1190"/>
                    </a:lnTo>
                    <a:lnTo>
                      <a:pt x="1778" y="322"/>
                    </a:lnTo>
                    <a:lnTo>
                      <a:pt x="1788" y="322"/>
                    </a:lnTo>
                    <a:lnTo>
                      <a:pt x="1788" y="1190"/>
                    </a:lnTo>
                    <a:lnTo>
                      <a:pt x="1807" y="1190"/>
                    </a:lnTo>
                    <a:lnTo>
                      <a:pt x="1807" y="269"/>
                    </a:lnTo>
                    <a:lnTo>
                      <a:pt x="1817" y="269"/>
                    </a:lnTo>
                    <a:lnTo>
                      <a:pt x="1817" y="1190"/>
                    </a:lnTo>
                    <a:lnTo>
                      <a:pt x="1836" y="1190"/>
                    </a:lnTo>
                    <a:lnTo>
                      <a:pt x="1836" y="322"/>
                    </a:lnTo>
                    <a:lnTo>
                      <a:pt x="1845" y="322"/>
                    </a:lnTo>
                    <a:lnTo>
                      <a:pt x="1845" y="1190"/>
                    </a:lnTo>
                    <a:lnTo>
                      <a:pt x="1864" y="1190"/>
                    </a:lnTo>
                    <a:lnTo>
                      <a:pt x="1864" y="478"/>
                    </a:lnTo>
                    <a:lnTo>
                      <a:pt x="1874" y="478"/>
                    </a:lnTo>
                    <a:lnTo>
                      <a:pt x="1874" y="1190"/>
                    </a:lnTo>
                    <a:lnTo>
                      <a:pt x="1893" y="1190"/>
                    </a:lnTo>
                    <a:lnTo>
                      <a:pt x="1893" y="435"/>
                    </a:lnTo>
                    <a:lnTo>
                      <a:pt x="1903" y="435"/>
                    </a:lnTo>
                    <a:lnTo>
                      <a:pt x="1903" y="1190"/>
                    </a:lnTo>
                    <a:lnTo>
                      <a:pt x="1922" y="1190"/>
                    </a:lnTo>
                    <a:lnTo>
                      <a:pt x="1922" y="582"/>
                    </a:lnTo>
                    <a:lnTo>
                      <a:pt x="1931" y="582"/>
                    </a:lnTo>
                    <a:lnTo>
                      <a:pt x="1931" y="1190"/>
                    </a:lnTo>
                    <a:lnTo>
                      <a:pt x="1950" y="1190"/>
                    </a:lnTo>
                    <a:lnTo>
                      <a:pt x="1950" y="591"/>
                    </a:lnTo>
                    <a:lnTo>
                      <a:pt x="1960" y="591"/>
                    </a:lnTo>
                    <a:lnTo>
                      <a:pt x="1960" y="1190"/>
                    </a:lnTo>
                    <a:lnTo>
                      <a:pt x="1979" y="1190"/>
                    </a:lnTo>
                    <a:lnTo>
                      <a:pt x="1979" y="652"/>
                    </a:lnTo>
                    <a:lnTo>
                      <a:pt x="1989" y="652"/>
                    </a:lnTo>
                    <a:lnTo>
                      <a:pt x="1989" y="1190"/>
                    </a:lnTo>
                    <a:lnTo>
                      <a:pt x="2008" y="1190"/>
                    </a:lnTo>
                    <a:lnTo>
                      <a:pt x="2008" y="713"/>
                    </a:lnTo>
                    <a:lnTo>
                      <a:pt x="2017" y="713"/>
                    </a:lnTo>
                    <a:lnTo>
                      <a:pt x="2017" y="1190"/>
                    </a:lnTo>
                    <a:lnTo>
                      <a:pt x="2036" y="1190"/>
                    </a:lnTo>
                    <a:lnTo>
                      <a:pt x="2036" y="782"/>
                    </a:lnTo>
                    <a:lnTo>
                      <a:pt x="2046" y="782"/>
                    </a:lnTo>
                    <a:lnTo>
                      <a:pt x="2046" y="1190"/>
                    </a:lnTo>
                    <a:lnTo>
                      <a:pt x="2065" y="1190"/>
                    </a:lnTo>
                    <a:lnTo>
                      <a:pt x="2065" y="869"/>
                    </a:lnTo>
                    <a:lnTo>
                      <a:pt x="2075" y="869"/>
                    </a:lnTo>
                    <a:lnTo>
                      <a:pt x="2075" y="1190"/>
                    </a:lnTo>
                    <a:lnTo>
                      <a:pt x="2094" y="1190"/>
                    </a:lnTo>
                    <a:lnTo>
                      <a:pt x="2094" y="938"/>
                    </a:lnTo>
                    <a:lnTo>
                      <a:pt x="2103" y="938"/>
                    </a:lnTo>
                    <a:lnTo>
                      <a:pt x="2103" y="1190"/>
                    </a:lnTo>
                    <a:lnTo>
                      <a:pt x="2123" y="1190"/>
                    </a:lnTo>
                    <a:lnTo>
                      <a:pt x="2123" y="1017"/>
                    </a:lnTo>
                    <a:lnTo>
                      <a:pt x="2132" y="1017"/>
                    </a:lnTo>
                    <a:lnTo>
                      <a:pt x="2132" y="1190"/>
                    </a:lnTo>
                    <a:lnTo>
                      <a:pt x="2151" y="1190"/>
                    </a:lnTo>
                    <a:lnTo>
                      <a:pt x="2151" y="1008"/>
                    </a:lnTo>
                    <a:lnTo>
                      <a:pt x="2161" y="1008"/>
                    </a:lnTo>
                    <a:lnTo>
                      <a:pt x="2161" y="1190"/>
                    </a:lnTo>
                    <a:lnTo>
                      <a:pt x="2180" y="1190"/>
                    </a:lnTo>
                    <a:lnTo>
                      <a:pt x="2180" y="1017"/>
                    </a:lnTo>
                    <a:lnTo>
                      <a:pt x="2189" y="1017"/>
                    </a:lnTo>
                    <a:lnTo>
                      <a:pt x="2189" y="1190"/>
                    </a:lnTo>
                    <a:lnTo>
                      <a:pt x="2209" y="1190"/>
                    </a:lnTo>
                    <a:lnTo>
                      <a:pt x="2209" y="1017"/>
                    </a:lnTo>
                    <a:lnTo>
                      <a:pt x="2218" y="1017"/>
                    </a:lnTo>
                    <a:lnTo>
                      <a:pt x="2218" y="1190"/>
                    </a:lnTo>
                    <a:lnTo>
                      <a:pt x="2237" y="1190"/>
                    </a:lnTo>
                    <a:lnTo>
                      <a:pt x="2237" y="1051"/>
                    </a:lnTo>
                    <a:lnTo>
                      <a:pt x="2247" y="1051"/>
                    </a:lnTo>
                    <a:lnTo>
                      <a:pt x="2247" y="1190"/>
                    </a:lnTo>
                    <a:lnTo>
                      <a:pt x="2266" y="1190"/>
                    </a:lnTo>
                    <a:lnTo>
                      <a:pt x="2266" y="1147"/>
                    </a:lnTo>
                    <a:lnTo>
                      <a:pt x="2276" y="1147"/>
                    </a:lnTo>
                    <a:lnTo>
                      <a:pt x="2276" y="1190"/>
                    </a:lnTo>
                    <a:lnTo>
                      <a:pt x="2295" y="1190"/>
                    </a:lnTo>
                    <a:lnTo>
                      <a:pt x="2295" y="1130"/>
                    </a:lnTo>
                    <a:lnTo>
                      <a:pt x="2304" y="1130"/>
                    </a:lnTo>
                    <a:lnTo>
                      <a:pt x="2304" y="1190"/>
                    </a:lnTo>
                    <a:lnTo>
                      <a:pt x="2323" y="1190"/>
                    </a:lnTo>
                    <a:lnTo>
                      <a:pt x="2323" y="1147"/>
                    </a:lnTo>
                    <a:lnTo>
                      <a:pt x="2333" y="1147"/>
                    </a:lnTo>
                    <a:lnTo>
                      <a:pt x="2333" y="1190"/>
                    </a:lnTo>
                    <a:lnTo>
                      <a:pt x="2352" y="1190"/>
                    </a:lnTo>
                    <a:lnTo>
                      <a:pt x="2352" y="1173"/>
                    </a:lnTo>
                    <a:lnTo>
                      <a:pt x="2362" y="1173"/>
                    </a:lnTo>
                    <a:lnTo>
                      <a:pt x="2362" y="1190"/>
                    </a:lnTo>
                    <a:lnTo>
                      <a:pt x="2381" y="1190"/>
                    </a:lnTo>
                    <a:lnTo>
                      <a:pt x="2381" y="1121"/>
                    </a:lnTo>
                    <a:lnTo>
                      <a:pt x="2390" y="1121"/>
                    </a:lnTo>
                    <a:lnTo>
                      <a:pt x="2390" y="1190"/>
                    </a:lnTo>
                    <a:lnTo>
                      <a:pt x="2409" y="1190"/>
                    </a:lnTo>
                    <a:lnTo>
                      <a:pt x="2409" y="1156"/>
                    </a:lnTo>
                    <a:lnTo>
                      <a:pt x="2419" y="1156"/>
                    </a:lnTo>
                    <a:lnTo>
                      <a:pt x="2419" y="1190"/>
                    </a:lnTo>
                    <a:lnTo>
                      <a:pt x="2438" y="1190"/>
                    </a:lnTo>
                    <a:lnTo>
                      <a:pt x="2438" y="1173"/>
                    </a:lnTo>
                    <a:lnTo>
                      <a:pt x="2448" y="1173"/>
                    </a:lnTo>
                    <a:lnTo>
                      <a:pt x="2448" y="1190"/>
                    </a:lnTo>
                    <a:lnTo>
                      <a:pt x="2467" y="1190"/>
                    </a:lnTo>
                    <a:lnTo>
                      <a:pt x="2467" y="1182"/>
                    </a:lnTo>
                    <a:lnTo>
                      <a:pt x="2476" y="1182"/>
                    </a:lnTo>
                    <a:lnTo>
                      <a:pt x="2476" y="1190"/>
                    </a:lnTo>
                    <a:lnTo>
                      <a:pt x="2495" y="1190"/>
                    </a:lnTo>
                    <a:lnTo>
                      <a:pt x="2505" y="1190"/>
                    </a:lnTo>
                    <a:lnTo>
                      <a:pt x="2524" y="1190"/>
                    </a:lnTo>
                    <a:lnTo>
                      <a:pt x="2534" y="1190"/>
                    </a:lnTo>
                    <a:lnTo>
                      <a:pt x="2553" y="1190"/>
                    </a:lnTo>
                    <a:lnTo>
                      <a:pt x="2553" y="1173"/>
                    </a:lnTo>
                    <a:lnTo>
                      <a:pt x="2562" y="1173"/>
                    </a:lnTo>
                    <a:lnTo>
                      <a:pt x="2562" y="1190"/>
                    </a:lnTo>
                    <a:lnTo>
                      <a:pt x="2581" y="1190"/>
                    </a:lnTo>
                    <a:lnTo>
                      <a:pt x="2581" y="1182"/>
                    </a:lnTo>
                    <a:lnTo>
                      <a:pt x="2591" y="1182"/>
                    </a:lnTo>
                    <a:lnTo>
                      <a:pt x="2591" y="1190"/>
                    </a:lnTo>
                    <a:lnTo>
                      <a:pt x="2610" y="1190"/>
                    </a:lnTo>
                    <a:lnTo>
                      <a:pt x="2620" y="1190"/>
                    </a:lnTo>
                    <a:lnTo>
                      <a:pt x="2639" y="1190"/>
                    </a:lnTo>
                    <a:lnTo>
                      <a:pt x="2639" y="1182"/>
                    </a:lnTo>
                    <a:lnTo>
                      <a:pt x="2648" y="1182"/>
                    </a:lnTo>
                    <a:lnTo>
                      <a:pt x="2648" y="1190"/>
                    </a:lnTo>
                    <a:lnTo>
                      <a:pt x="2667" y="1190"/>
                    </a:lnTo>
                    <a:lnTo>
                      <a:pt x="2677" y="1190"/>
                    </a:lnTo>
                    <a:lnTo>
                      <a:pt x="2696" y="1190"/>
                    </a:lnTo>
                    <a:lnTo>
                      <a:pt x="2706" y="1190"/>
                    </a:lnTo>
                    <a:lnTo>
                      <a:pt x="2725" y="1190"/>
                    </a:lnTo>
                    <a:lnTo>
                      <a:pt x="2734" y="1190"/>
                    </a:lnTo>
                    <a:lnTo>
                      <a:pt x="2754" y="1190"/>
                    </a:lnTo>
                    <a:lnTo>
                      <a:pt x="2763" y="1190"/>
                    </a:lnTo>
                    <a:lnTo>
                      <a:pt x="2782" y="1190"/>
                    </a:lnTo>
                    <a:lnTo>
                      <a:pt x="2792" y="1190"/>
                    </a:lnTo>
                    <a:lnTo>
                      <a:pt x="2811" y="1190"/>
                    </a:lnTo>
                    <a:lnTo>
                      <a:pt x="2820" y="1190"/>
                    </a:lnTo>
                    <a:lnTo>
                      <a:pt x="2840" y="1190"/>
                    </a:lnTo>
                    <a:lnTo>
                      <a:pt x="2849" y="1190"/>
                    </a:lnTo>
                    <a:lnTo>
                      <a:pt x="0" y="1190"/>
                    </a:lnTo>
                    <a:close/>
                  </a:path>
                </a:pathLst>
              </a:custGeom>
              <a:blipFill dpi="0" rotWithShape="0">
                <a:blip r:embed="rId6"/>
                <a:srcRect/>
                <a:tile tx="0" ty="0" sx="100000" sy="100000" flip="none" algn="tl"/>
              </a:blipFill>
              <a:ln w="9525">
                <a:solidFill>
                  <a:srgbClr val="000000"/>
                </a:solidFill>
                <a:round/>
                <a:headEnd/>
                <a:tailEnd/>
              </a:ln>
            </p:spPr>
            <p:txBody>
              <a:bodyPr wrap="none" anchor="ctr"/>
              <a:lstStyle/>
              <a:p>
                <a:endParaRPr lang="de-DE" sz="1996" dirty="0">
                  <a:solidFill>
                    <a:srgbClr val="1F1F1F"/>
                  </a:solidFill>
                </a:endParaRPr>
              </a:p>
            </p:txBody>
          </p:sp>
          <p:sp>
            <p:nvSpPr>
              <p:cNvPr id="142366" name="Rectangle 19"/>
              <p:cNvSpPr>
                <a:spLocks noChangeAspect="1" noChangeArrowheads="1"/>
              </p:cNvSpPr>
              <p:nvPr/>
            </p:nvSpPr>
            <p:spPr bwMode="auto">
              <a:xfrm>
                <a:off x="2552" y="3255"/>
                <a:ext cx="201"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p>
                <a:pPr defTabSz="447736">
                  <a:buClr>
                    <a:srgbClr val="000000"/>
                  </a:buClr>
                  <a:buSzPct val="100000"/>
                  <a:tabLst>
                    <a:tab pos="0" algn="l"/>
                    <a:tab pos="911292" algn="l"/>
                    <a:tab pos="1822585" algn="l"/>
                    <a:tab pos="2733878" algn="l"/>
                    <a:tab pos="3645170" algn="l"/>
                    <a:tab pos="4556462" algn="l"/>
                    <a:tab pos="5467755" algn="l"/>
                    <a:tab pos="6379047" algn="l"/>
                    <a:tab pos="7290340" algn="l"/>
                    <a:tab pos="8201633" algn="l"/>
                    <a:tab pos="9112924" algn="l"/>
                    <a:tab pos="10024217" algn="l"/>
                  </a:tabLst>
                </a:pPr>
                <a:r>
                  <a:rPr lang="en-GB" sz="998" dirty="0">
                    <a:solidFill>
                      <a:srgbClr val="1F1F1F"/>
                    </a:solidFill>
                    <a:latin typeface="Calibri" pitchFamily="34" charset="0"/>
                    <a:cs typeface="Tahoma" pitchFamily="34" charset="0"/>
                  </a:rPr>
                  <a:t>,000</a:t>
                </a:r>
              </a:p>
            </p:txBody>
          </p:sp>
          <p:sp>
            <p:nvSpPr>
              <p:cNvPr id="142367" name="Rectangle 20"/>
              <p:cNvSpPr>
                <a:spLocks noChangeAspect="1" noChangeArrowheads="1"/>
              </p:cNvSpPr>
              <p:nvPr/>
            </p:nvSpPr>
            <p:spPr bwMode="auto">
              <a:xfrm>
                <a:off x="2552" y="2988"/>
                <a:ext cx="201"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p>
                <a:pPr defTabSz="447736">
                  <a:buClr>
                    <a:srgbClr val="000000"/>
                  </a:buClr>
                  <a:buSzPct val="100000"/>
                  <a:tabLst>
                    <a:tab pos="0" algn="l"/>
                    <a:tab pos="911292" algn="l"/>
                    <a:tab pos="1822585" algn="l"/>
                    <a:tab pos="2733878" algn="l"/>
                    <a:tab pos="3645170" algn="l"/>
                    <a:tab pos="4556462" algn="l"/>
                    <a:tab pos="5467755" algn="l"/>
                    <a:tab pos="6379047" algn="l"/>
                    <a:tab pos="7290340" algn="l"/>
                    <a:tab pos="8201633" algn="l"/>
                    <a:tab pos="9112924" algn="l"/>
                    <a:tab pos="10024217" algn="l"/>
                  </a:tabLst>
                </a:pPr>
                <a:r>
                  <a:rPr lang="en-GB" sz="998" dirty="0">
                    <a:solidFill>
                      <a:srgbClr val="1F1F1F"/>
                    </a:solidFill>
                    <a:latin typeface="Calibri" pitchFamily="34" charset="0"/>
                    <a:cs typeface="Tahoma" pitchFamily="34" charset="0"/>
                  </a:rPr>
                  <a:t>,009</a:t>
                </a:r>
              </a:p>
            </p:txBody>
          </p:sp>
          <p:sp>
            <p:nvSpPr>
              <p:cNvPr id="142368" name="Rectangle 21"/>
              <p:cNvSpPr>
                <a:spLocks noChangeAspect="1" noChangeArrowheads="1"/>
              </p:cNvSpPr>
              <p:nvPr/>
            </p:nvSpPr>
            <p:spPr bwMode="auto">
              <a:xfrm>
                <a:off x="2552" y="2721"/>
                <a:ext cx="201"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p>
                <a:pPr defTabSz="447736">
                  <a:buClr>
                    <a:srgbClr val="000000"/>
                  </a:buClr>
                  <a:buSzPct val="100000"/>
                  <a:tabLst>
                    <a:tab pos="0" algn="l"/>
                    <a:tab pos="911292" algn="l"/>
                    <a:tab pos="1822585" algn="l"/>
                    <a:tab pos="2733878" algn="l"/>
                    <a:tab pos="3645170" algn="l"/>
                    <a:tab pos="4556462" algn="l"/>
                    <a:tab pos="5467755" algn="l"/>
                    <a:tab pos="6379047" algn="l"/>
                    <a:tab pos="7290340" algn="l"/>
                    <a:tab pos="8201633" algn="l"/>
                    <a:tab pos="9112924" algn="l"/>
                    <a:tab pos="10024217" algn="l"/>
                  </a:tabLst>
                </a:pPr>
                <a:r>
                  <a:rPr lang="en-GB" sz="998" dirty="0">
                    <a:solidFill>
                      <a:srgbClr val="1F1F1F"/>
                    </a:solidFill>
                    <a:latin typeface="Calibri" pitchFamily="34" charset="0"/>
                    <a:cs typeface="Tahoma" pitchFamily="34" charset="0"/>
                  </a:rPr>
                  <a:t>,017</a:t>
                </a:r>
              </a:p>
            </p:txBody>
          </p:sp>
          <p:sp>
            <p:nvSpPr>
              <p:cNvPr id="142369" name="Rectangle 22"/>
              <p:cNvSpPr>
                <a:spLocks noChangeAspect="1" noChangeArrowheads="1"/>
              </p:cNvSpPr>
              <p:nvPr/>
            </p:nvSpPr>
            <p:spPr bwMode="auto">
              <a:xfrm>
                <a:off x="2552" y="2452"/>
                <a:ext cx="201"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p>
                <a:pPr defTabSz="447736">
                  <a:buClr>
                    <a:srgbClr val="000000"/>
                  </a:buClr>
                  <a:buSzPct val="100000"/>
                  <a:tabLst>
                    <a:tab pos="0" algn="l"/>
                    <a:tab pos="911292" algn="l"/>
                    <a:tab pos="1822585" algn="l"/>
                    <a:tab pos="2733878" algn="l"/>
                    <a:tab pos="3645170" algn="l"/>
                    <a:tab pos="4556462" algn="l"/>
                    <a:tab pos="5467755" algn="l"/>
                    <a:tab pos="6379047" algn="l"/>
                    <a:tab pos="7290340" algn="l"/>
                    <a:tab pos="8201633" algn="l"/>
                    <a:tab pos="9112924" algn="l"/>
                    <a:tab pos="10024217" algn="l"/>
                  </a:tabLst>
                </a:pPr>
                <a:r>
                  <a:rPr lang="en-GB" sz="998" dirty="0">
                    <a:solidFill>
                      <a:srgbClr val="1F1F1F"/>
                    </a:solidFill>
                    <a:latin typeface="Calibri" pitchFamily="34" charset="0"/>
                    <a:cs typeface="Tahoma" pitchFamily="34" charset="0"/>
                  </a:rPr>
                  <a:t>,026</a:t>
                </a:r>
              </a:p>
            </p:txBody>
          </p:sp>
          <p:sp>
            <p:nvSpPr>
              <p:cNvPr id="142370" name="Rectangle 23"/>
              <p:cNvSpPr>
                <a:spLocks noChangeAspect="1" noChangeArrowheads="1"/>
              </p:cNvSpPr>
              <p:nvPr/>
            </p:nvSpPr>
            <p:spPr bwMode="auto">
              <a:xfrm>
                <a:off x="2552" y="2184"/>
                <a:ext cx="201"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p>
                <a:pPr defTabSz="447736">
                  <a:buClr>
                    <a:srgbClr val="000000"/>
                  </a:buClr>
                  <a:buSzPct val="100000"/>
                  <a:tabLst>
                    <a:tab pos="0" algn="l"/>
                    <a:tab pos="911292" algn="l"/>
                    <a:tab pos="1822585" algn="l"/>
                    <a:tab pos="2733878" algn="l"/>
                    <a:tab pos="3645170" algn="l"/>
                    <a:tab pos="4556462" algn="l"/>
                    <a:tab pos="5467755" algn="l"/>
                    <a:tab pos="6379047" algn="l"/>
                    <a:tab pos="7290340" algn="l"/>
                    <a:tab pos="8201633" algn="l"/>
                    <a:tab pos="9112924" algn="l"/>
                    <a:tab pos="10024217" algn="l"/>
                  </a:tabLst>
                </a:pPr>
                <a:r>
                  <a:rPr lang="en-GB" sz="998" dirty="0">
                    <a:solidFill>
                      <a:srgbClr val="1F1F1F"/>
                    </a:solidFill>
                    <a:latin typeface="Calibri" pitchFamily="34" charset="0"/>
                    <a:cs typeface="Tahoma" pitchFamily="34" charset="0"/>
                  </a:rPr>
                  <a:t>,034</a:t>
                </a:r>
              </a:p>
            </p:txBody>
          </p:sp>
          <p:sp>
            <p:nvSpPr>
              <p:cNvPr id="142371" name="Rectangle 24"/>
              <p:cNvSpPr>
                <a:spLocks noChangeAspect="1" noChangeArrowheads="1"/>
              </p:cNvSpPr>
              <p:nvPr/>
            </p:nvSpPr>
            <p:spPr bwMode="auto">
              <a:xfrm>
                <a:off x="5189" y="3255"/>
                <a:ext cx="58"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p>
                <a:pPr defTabSz="447736">
                  <a:buClr>
                    <a:srgbClr val="000000"/>
                  </a:buClr>
                  <a:buSzPct val="100000"/>
                  <a:tabLst>
                    <a:tab pos="0" algn="l"/>
                    <a:tab pos="911292" algn="l"/>
                    <a:tab pos="1822585" algn="l"/>
                    <a:tab pos="2733878" algn="l"/>
                    <a:tab pos="3645170" algn="l"/>
                    <a:tab pos="4556462" algn="l"/>
                    <a:tab pos="5467755" algn="l"/>
                    <a:tab pos="6379047" algn="l"/>
                    <a:tab pos="7290340" algn="l"/>
                    <a:tab pos="8201633" algn="l"/>
                    <a:tab pos="9112924" algn="l"/>
                    <a:tab pos="10024217" algn="l"/>
                  </a:tabLst>
                </a:pPr>
                <a:r>
                  <a:rPr lang="en-GB" sz="998" dirty="0">
                    <a:solidFill>
                      <a:srgbClr val="1F1F1F"/>
                    </a:solidFill>
                    <a:latin typeface="Calibri" pitchFamily="34" charset="0"/>
                    <a:cs typeface="Tahoma" pitchFamily="34" charset="0"/>
                  </a:rPr>
                  <a:t>0</a:t>
                </a:r>
              </a:p>
            </p:txBody>
          </p:sp>
          <p:sp>
            <p:nvSpPr>
              <p:cNvPr id="142372" name="Rectangle 25"/>
              <p:cNvSpPr>
                <a:spLocks noChangeAspect="1" noChangeArrowheads="1"/>
              </p:cNvSpPr>
              <p:nvPr/>
            </p:nvSpPr>
            <p:spPr bwMode="auto">
              <a:xfrm>
                <a:off x="5189" y="2988"/>
                <a:ext cx="201"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p>
                <a:pPr defTabSz="447736">
                  <a:buClr>
                    <a:srgbClr val="000000"/>
                  </a:buClr>
                  <a:buSzPct val="100000"/>
                  <a:tabLst>
                    <a:tab pos="0" algn="l"/>
                    <a:tab pos="911292" algn="l"/>
                    <a:tab pos="1822585" algn="l"/>
                    <a:tab pos="2733878" algn="l"/>
                    <a:tab pos="3645170" algn="l"/>
                    <a:tab pos="4556462" algn="l"/>
                    <a:tab pos="5467755" algn="l"/>
                    <a:tab pos="6379047" algn="l"/>
                    <a:tab pos="7290340" algn="l"/>
                    <a:tab pos="8201633" algn="l"/>
                    <a:tab pos="9112924" algn="l"/>
                    <a:tab pos="10024217" algn="l"/>
                  </a:tabLst>
                </a:pPr>
                <a:r>
                  <a:rPr lang="en-GB" sz="998" dirty="0">
                    <a:solidFill>
                      <a:srgbClr val="1F1F1F"/>
                    </a:solidFill>
                    <a:latin typeface="Calibri" pitchFamily="34" charset="0"/>
                    <a:cs typeface="Tahoma" pitchFamily="34" charset="0"/>
                  </a:rPr>
                  <a:t>42,5</a:t>
                </a:r>
              </a:p>
            </p:txBody>
          </p:sp>
          <p:sp>
            <p:nvSpPr>
              <p:cNvPr id="142373" name="Rectangle 26"/>
              <p:cNvSpPr>
                <a:spLocks noChangeAspect="1" noChangeArrowheads="1"/>
              </p:cNvSpPr>
              <p:nvPr/>
            </p:nvSpPr>
            <p:spPr bwMode="auto">
              <a:xfrm>
                <a:off x="5189" y="2721"/>
                <a:ext cx="116"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p>
                <a:pPr defTabSz="447736">
                  <a:buClr>
                    <a:srgbClr val="000000"/>
                  </a:buClr>
                  <a:buSzPct val="100000"/>
                  <a:tabLst>
                    <a:tab pos="0" algn="l"/>
                    <a:tab pos="911292" algn="l"/>
                    <a:tab pos="1822585" algn="l"/>
                    <a:tab pos="2733878" algn="l"/>
                    <a:tab pos="3645170" algn="l"/>
                    <a:tab pos="4556462" algn="l"/>
                    <a:tab pos="5467755" algn="l"/>
                    <a:tab pos="6379047" algn="l"/>
                    <a:tab pos="7290340" algn="l"/>
                    <a:tab pos="8201633" algn="l"/>
                    <a:tab pos="9112924" algn="l"/>
                    <a:tab pos="10024217" algn="l"/>
                  </a:tabLst>
                </a:pPr>
                <a:r>
                  <a:rPr lang="en-GB" sz="998" dirty="0">
                    <a:solidFill>
                      <a:srgbClr val="1F1F1F"/>
                    </a:solidFill>
                    <a:latin typeface="Calibri" pitchFamily="34" charset="0"/>
                    <a:cs typeface="Tahoma" pitchFamily="34" charset="0"/>
                  </a:rPr>
                  <a:t>85</a:t>
                </a:r>
              </a:p>
            </p:txBody>
          </p:sp>
          <p:sp>
            <p:nvSpPr>
              <p:cNvPr id="142374" name="Rectangle 27"/>
              <p:cNvSpPr>
                <a:spLocks noChangeAspect="1" noChangeArrowheads="1"/>
              </p:cNvSpPr>
              <p:nvPr/>
            </p:nvSpPr>
            <p:spPr bwMode="auto">
              <a:xfrm>
                <a:off x="5189" y="2452"/>
                <a:ext cx="259"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p>
                <a:pPr defTabSz="447736">
                  <a:buClr>
                    <a:srgbClr val="000000"/>
                  </a:buClr>
                  <a:buSzPct val="100000"/>
                  <a:tabLst>
                    <a:tab pos="0" algn="l"/>
                    <a:tab pos="911292" algn="l"/>
                    <a:tab pos="1822585" algn="l"/>
                    <a:tab pos="2733878" algn="l"/>
                    <a:tab pos="3645170" algn="l"/>
                    <a:tab pos="4556462" algn="l"/>
                    <a:tab pos="5467755" algn="l"/>
                    <a:tab pos="6379047" algn="l"/>
                    <a:tab pos="7290340" algn="l"/>
                    <a:tab pos="8201633" algn="l"/>
                    <a:tab pos="9112924" algn="l"/>
                    <a:tab pos="10024217" algn="l"/>
                  </a:tabLst>
                </a:pPr>
                <a:r>
                  <a:rPr lang="en-GB" sz="998" dirty="0">
                    <a:solidFill>
                      <a:srgbClr val="1F1F1F"/>
                    </a:solidFill>
                    <a:latin typeface="Calibri" pitchFamily="34" charset="0"/>
                    <a:cs typeface="Tahoma" pitchFamily="34" charset="0"/>
                  </a:rPr>
                  <a:t>127,5</a:t>
                </a:r>
              </a:p>
            </p:txBody>
          </p:sp>
          <p:sp>
            <p:nvSpPr>
              <p:cNvPr id="142375" name="Rectangle 28"/>
              <p:cNvSpPr>
                <a:spLocks noChangeAspect="1" noChangeArrowheads="1"/>
              </p:cNvSpPr>
              <p:nvPr/>
            </p:nvSpPr>
            <p:spPr bwMode="auto">
              <a:xfrm>
                <a:off x="5189" y="2184"/>
                <a:ext cx="173"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p>
                <a:pPr defTabSz="447736">
                  <a:buClr>
                    <a:srgbClr val="000000"/>
                  </a:buClr>
                  <a:buSzPct val="100000"/>
                  <a:tabLst>
                    <a:tab pos="0" algn="l"/>
                    <a:tab pos="911292" algn="l"/>
                    <a:tab pos="1822585" algn="l"/>
                    <a:tab pos="2733878" algn="l"/>
                    <a:tab pos="3645170" algn="l"/>
                    <a:tab pos="4556462" algn="l"/>
                    <a:tab pos="5467755" algn="l"/>
                    <a:tab pos="6379047" algn="l"/>
                    <a:tab pos="7290340" algn="l"/>
                    <a:tab pos="8201633" algn="l"/>
                    <a:tab pos="9112924" algn="l"/>
                    <a:tab pos="10024217" algn="l"/>
                  </a:tabLst>
                </a:pPr>
                <a:r>
                  <a:rPr lang="en-GB" sz="998" dirty="0">
                    <a:solidFill>
                      <a:srgbClr val="1F1F1F"/>
                    </a:solidFill>
                    <a:latin typeface="Calibri" pitchFamily="34" charset="0"/>
                    <a:cs typeface="Tahoma" pitchFamily="34" charset="0"/>
                  </a:rPr>
                  <a:t>170</a:t>
                </a:r>
              </a:p>
            </p:txBody>
          </p:sp>
          <p:sp>
            <p:nvSpPr>
              <p:cNvPr id="142376" name="Rectangle 29"/>
              <p:cNvSpPr>
                <a:spLocks noChangeAspect="1" noChangeArrowheads="1"/>
              </p:cNvSpPr>
              <p:nvPr/>
            </p:nvSpPr>
            <p:spPr bwMode="auto">
              <a:xfrm>
                <a:off x="2833" y="3397"/>
                <a:ext cx="351"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p>
                <a:pPr defTabSz="447736">
                  <a:buClr>
                    <a:srgbClr val="000000"/>
                  </a:buClr>
                  <a:buSzPct val="100000"/>
                  <a:tabLst>
                    <a:tab pos="0" algn="l"/>
                    <a:tab pos="911292" algn="l"/>
                    <a:tab pos="1822585" algn="l"/>
                    <a:tab pos="2733878" algn="l"/>
                    <a:tab pos="3645170" algn="l"/>
                    <a:tab pos="4556462" algn="l"/>
                    <a:tab pos="5467755" algn="l"/>
                    <a:tab pos="6379047" algn="l"/>
                    <a:tab pos="7290340" algn="l"/>
                    <a:tab pos="8201633" algn="l"/>
                    <a:tab pos="9112924" algn="l"/>
                    <a:tab pos="10024217" algn="l"/>
                  </a:tabLst>
                </a:pPr>
                <a:r>
                  <a:rPr lang="en-GB" sz="998" dirty="0">
                    <a:solidFill>
                      <a:srgbClr val="1F1F1F"/>
                    </a:solidFill>
                    <a:latin typeface="Calibri" pitchFamily="34" charset="0"/>
                    <a:cs typeface="Tahoma" pitchFamily="34" charset="0"/>
                  </a:rPr>
                  <a:t>-200,00</a:t>
                </a:r>
              </a:p>
            </p:txBody>
          </p:sp>
          <p:sp>
            <p:nvSpPr>
              <p:cNvPr id="142377" name="Rectangle 31"/>
              <p:cNvSpPr>
                <a:spLocks noChangeAspect="1" noChangeArrowheads="1"/>
              </p:cNvSpPr>
              <p:nvPr/>
            </p:nvSpPr>
            <p:spPr bwMode="auto">
              <a:xfrm>
                <a:off x="3925" y="3403"/>
                <a:ext cx="259"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p>
                <a:pPr defTabSz="447736">
                  <a:buClr>
                    <a:srgbClr val="000000"/>
                  </a:buClr>
                  <a:buSzPct val="100000"/>
                  <a:tabLst>
                    <a:tab pos="0" algn="l"/>
                    <a:tab pos="911292" algn="l"/>
                    <a:tab pos="1822585" algn="l"/>
                    <a:tab pos="2733878" algn="l"/>
                    <a:tab pos="3645170" algn="l"/>
                    <a:tab pos="4556462" algn="l"/>
                    <a:tab pos="5467755" algn="l"/>
                    <a:tab pos="6379047" algn="l"/>
                    <a:tab pos="7290340" algn="l"/>
                    <a:tab pos="8201633" algn="l"/>
                    <a:tab pos="9112924" algn="l"/>
                    <a:tab pos="10024217" algn="l"/>
                  </a:tabLst>
                </a:pPr>
                <a:r>
                  <a:rPr lang="en-GB" sz="998" dirty="0">
                    <a:solidFill>
                      <a:srgbClr val="1F1F1F"/>
                    </a:solidFill>
                    <a:latin typeface="Calibri" pitchFamily="34" charset="0"/>
                    <a:cs typeface="Tahoma" pitchFamily="34" charset="0"/>
                  </a:rPr>
                  <a:t>56,00</a:t>
                </a:r>
              </a:p>
            </p:txBody>
          </p:sp>
          <p:sp>
            <p:nvSpPr>
              <p:cNvPr id="142378" name="Rectangle 32"/>
              <p:cNvSpPr>
                <a:spLocks noChangeAspect="1" noChangeArrowheads="1"/>
              </p:cNvSpPr>
              <p:nvPr/>
            </p:nvSpPr>
            <p:spPr bwMode="auto">
              <a:xfrm>
                <a:off x="4117" y="3397"/>
                <a:ext cx="31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p>
                <a:pPr defTabSz="447736">
                  <a:buClr>
                    <a:srgbClr val="000000"/>
                  </a:buClr>
                  <a:buSzPct val="100000"/>
                  <a:tabLst>
                    <a:tab pos="0" algn="l"/>
                    <a:tab pos="911292" algn="l"/>
                    <a:tab pos="1822585" algn="l"/>
                    <a:tab pos="2733878" algn="l"/>
                    <a:tab pos="3645170" algn="l"/>
                    <a:tab pos="4556462" algn="l"/>
                    <a:tab pos="5467755" algn="l"/>
                    <a:tab pos="6379047" algn="l"/>
                    <a:tab pos="7290340" algn="l"/>
                    <a:tab pos="8201633" algn="l"/>
                    <a:tab pos="9112924" algn="l"/>
                    <a:tab pos="10024217" algn="l"/>
                  </a:tabLst>
                </a:pPr>
                <a:r>
                  <a:rPr lang="en-GB" sz="998" dirty="0">
                    <a:solidFill>
                      <a:srgbClr val="1F1F1F"/>
                    </a:solidFill>
                    <a:latin typeface="Calibri" pitchFamily="34" charset="0"/>
                    <a:cs typeface="Tahoma" pitchFamily="34" charset="0"/>
                  </a:rPr>
                  <a:t>100,00</a:t>
                </a:r>
              </a:p>
            </p:txBody>
          </p:sp>
          <p:sp>
            <p:nvSpPr>
              <p:cNvPr id="142379" name="Rectangle 33"/>
              <p:cNvSpPr>
                <a:spLocks noChangeAspect="1" noChangeArrowheads="1"/>
              </p:cNvSpPr>
              <p:nvPr/>
            </p:nvSpPr>
            <p:spPr bwMode="auto">
              <a:xfrm>
                <a:off x="4847" y="3397"/>
                <a:ext cx="31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p>
                <a:pPr defTabSz="447736">
                  <a:buClr>
                    <a:srgbClr val="000000"/>
                  </a:buClr>
                  <a:buSzPct val="100000"/>
                  <a:tabLst>
                    <a:tab pos="0" algn="l"/>
                    <a:tab pos="911292" algn="l"/>
                    <a:tab pos="1822585" algn="l"/>
                    <a:tab pos="2733878" algn="l"/>
                    <a:tab pos="3645170" algn="l"/>
                    <a:tab pos="4556462" algn="l"/>
                    <a:tab pos="5467755" algn="l"/>
                    <a:tab pos="6379047" algn="l"/>
                    <a:tab pos="7290340" algn="l"/>
                    <a:tab pos="8201633" algn="l"/>
                    <a:tab pos="9112924" algn="l"/>
                    <a:tab pos="10024217" algn="l"/>
                  </a:tabLst>
                </a:pPr>
                <a:r>
                  <a:rPr lang="en-GB" sz="998" dirty="0">
                    <a:solidFill>
                      <a:srgbClr val="1F1F1F"/>
                    </a:solidFill>
                    <a:latin typeface="Calibri" pitchFamily="34" charset="0"/>
                    <a:cs typeface="Tahoma" pitchFamily="34" charset="0"/>
                  </a:rPr>
                  <a:t>250,00</a:t>
                </a:r>
              </a:p>
            </p:txBody>
          </p:sp>
          <p:sp>
            <p:nvSpPr>
              <p:cNvPr id="142380" name="Rectangle 34"/>
              <p:cNvSpPr>
                <a:spLocks noChangeAspect="1" noChangeArrowheads="1"/>
              </p:cNvSpPr>
              <p:nvPr/>
            </p:nvSpPr>
            <p:spPr bwMode="auto">
              <a:xfrm>
                <a:off x="2350" y="2027"/>
                <a:ext cx="678"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p>
                <a:pPr defTabSz="447736">
                  <a:buClr>
                    <a:srgbClr val="000000"/>
                  </a:buClr>
                  <a:buSzPct val="100000"/>
                  <a:tabLst>
                    <a:tab pos="0" algn="l"/>
                    <a:tab pos="911292" algn="l"/>
                    <a:tab pos="1822585" algn="l"/>
                    <a:tab pos="2733878" algn="l"/>
                    <a:tab pos="3645170" algn="l"/>
                    <a:tab pos="4556462" algn="l"/>
                    <a:tab pos="5467755" algn="l"/>
                    <a:tab pos="6379047" algn="l"/>
                    <a:tab pos="7290340" algn="l"/>
                    <a:tab pos="8201633" algn="l"/>
                    <a:tab pos="9112924" algn="l"/>
                    <a:tab pos="10024217" algn="l"/>
                  </a:tabLst>
                </a:pPr>
                <a:r>
                  <a:rPr lang="en-GB" sz="1298" dirty="0">
                    <a:solidFill>
                      <a:srgbClr val="1F1F1F"/>
                    </a:solidFill>
                    <a:latin typeface="Calibri" pitchFamily="34" charset="0"/>
                    <a:cs typeface="Tahoma" pitchFamily="34" charset="0"/>
                  </a:rPr>
                  <a:t>5.000 Trials</a:t>
                </a:r>
              </a:p>
            </p:txBody>
          </p:sp>
          <p:sp>
            <p:nvSpPr>
              <p:cNvPr id="142381" name="Rectangle 35"/>
              <p:cNvSpPr>
                <a:spLocks noChangeAspect="1" noChangeArrowheads="1"/>
              </p:cNvSpPr>
              <p:nvPr/>
            </p:nvSpPr>
            <p:spPr bwMode="auto">
              <a:xfrm>
                <a:off x="4853" y="2027"/>
                <a:ext cx="755"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p>
                <a:pPr defTabSz="447736">
                  <a:buClr>
                    <a:srgbClr val="000000"/>
                  </a:buClr>
                  <a:buSzPct val="100000"/>
                  <a:tabLst>
                    <a:tab pos="0" algn="l"/>
                    <a:tab pos="911292" algn="l"/>
                    <a:tab pos="1822585" algn="l"/>
                    <a:tab pos="2733878" algn="l"/>
                    <a:tab pos="3645170" algn="l"/>
                    <a:tab pos="4556462" algn="l"/>
                    <a:tab pos="5467755" algn="l"/>
                    <a:tab pos="6379047" algn="l"/>
                    <a:tab pos="7290340" algn="l"/>
                    <a:tab pos="8201633" algn="l"/>
                    <a:tab pos="9112924" algn="l"/>
                    <a:tab pos="10024217" algn="l"/>
                  </a:tabLst>
                </a:pPr>
                <a:r>
                  <a:rPr lang="en-GB" sz="1298" dirty="0">
                    <a:solidFill>
                      <a:srgbClr val="1F1F1F"/>
                    </a:solidFill>
                    <a:latin typeface="Calibri" pitchFamily="34" charset="0"/>
                    <a:cs typeface="Tahoma" pitchFamily="34" charset="0"/>
                  </a:rPr>
                  <a:t>   17 Outliers</a:t>
                </a:r>
              </a:p>
            </p:txBody>
          </p:sp>
          <p:sp>
            <p:nvSpPr>
              <p:cNvPr id="142382" name="Rectangle 36"/>
              <p:cNvSpPr>
                <a:spLocks noChangeAspect="1" noChangeArrowheads="1"/>
              </p:cNvSpPr>
              <p:nvPr/>
            </p:nvSpPr>
            <p:spPr bwMode="auto">
              <a:xfrm>
                <a:off x="2728" y="2200"/>
                <a:ext cx="2395" cy="109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de-DE" sz="1996" dirty="0">
                  <a:solidFill>
                    <a:srgbClr val="1F1F1F"/>
                  </a:solidFill>
                  <a:latin typeface="Calibri" pitchFamily="34" charset="0"/>
                </a:endParaRPr>
              </a:p>
            </p:txBody>
          </p:sp>
          <p:sp>
            <p:nvSpPr>
              <p:cNvPr id="142383" name="Line 37"/>
              <p:cNvSpPr>
                <a:spLocks noChangeAspect="1" noChangeShapeType="1"/>
              </p:cNvSpPr>
              <p:nvPr/>
            </p:nvSpPr>
            <p:spPr bwMode="auto">
              <a:xfrm>
                <a:off x="2836" y="3303"/>
                <a:ext cx="1" cy="8"/>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sz="1996" dirty="0">
                  <a:solidFill>
                    <a:srgbClr val="1F1F1F"/>
                  </a:solidFill>
                </a:endParaRPr>
              </a:p>
            </p:txBody>
          </p:sp>
          <p:sp>
            <p:nvSpPr>
              <p:cNvPr id="142384" name="Line 38"/>
              <p:cNvSpPr>
                <a:spLocks noChangeAspect="1" noChangeShapeType="1"/>
              </p:cNvSpPr>
              <p:nvPr/>
            </p:nvSpPr>
            <p:spPr bwMode="auto">
              <a:xfrm>
                <a:off x="3003" y="3303"/>
                <a:ext cx="1" cy="8"/>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sz="1996" dirty="0">
                  <a:solidFill>
                    <a:srgbClr val="1F1F1F"/>
                  </a:solidFill>
                </a:endParaRPr>
              </a:p>
            </p:txBody>
          </p:sp>
          <p:sp>
            <p:nvSpPr>
              <p:cNvPr id="142385" name="Line 39"/>
              <p:cNvSpPr>
                <a:spLocks noChangeAspect="1" noChangeShapeType="1"/>
              </p:cNvSpPr>
              <p:nvPr/>
            </p:nvSpPr>
            <p:spPr bwMode="auto">
              <a:xfrm>
                <a:off x="4195" y="3303"/>
                <a:ext cx="1" cy="8"/>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sz="1996" dirty="0">
                  <a:solidFill>
                    <a:srgbClr val="1F1F1F"/>
                  </a:solidFill>
                </a:endParaRPr>
              </a:p>
            </p:txBody>
          </p:sp>
          <p:sp>
            <p:nvSpPr>
              <p:cNvPr id="142386" name="Line 40"/>
              <p:cNvSpPr>
                <a:spLocks noChangeAspect="1" noChangeShapeType="1"/>
              </p:cNvSpPr>
              <p:nvPr/>
            </p:nvSpPr>
            <p:spPr bwMode="auto">
              <a:xfrm>
                <a:off x="4199" y="3303"/>
                <a:ext cx="0" cy="8"/>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sz="1996" dirty="0">
                  <a:solidFill>
                    <a:srgbClr val="1F1F1F"/>
                  </a:solidFill>
                </a:endParaRPr>
              </a:p>
            </p:txBody>
          </p:sp>
          <p:sp>
            <p:nvSpPr>
              <p:cNvPr id="142387" name="Line 41"/>
              <p:cNvSpPr>
                <a:spLocks noChangeAspect="1" noChangeShapeType="1"/>
              </p:cNvSpPr>
              <p:nvPr/>
            </p:nvSpPr>
            <p:spPr bwMode="auto">
              <a:xfrm>
                <a:off x="2836" y="3303"/>
                <a:ext cx="1" cy="16"/>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sz="1996" dirty="0">
                  <a:solidFill>
                    <a:srgbClr val="1F1F1F"/>
                  </a:solidFill>
                </a:endParaRPr>
              </a:p>
            </p:txBody>
          </p:sp>
          <p:sp>
            <p:nvSpPr>
              <p:cNvPr id="142388" name="Line 42"/>
              <p:cNvSpPr>
                <a:spLocks noChangeAspect="1" noChangeShapeType="1"/>
              </p:cNvSpPr>
              <p:nvPr/>
            </p:nvSpPr>
            <p:spPr bwMode="auto">
              <a:xfrm>
                <a:off x="3407" y="3303"/>
                <a:ext cx="1" cy="16"/>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sz="1996" dirty="0">
                  <a:solidFill>
                    <a:srgbClr val="1F1F1F"/>
                  </a:solidFill>
                </a:endParaRPr>
              </a:p>
            </p:txBody>
          </p:sp>
          <p:sp>
            <p:nvSpPr>
              <p:cNvPr id="142389" name="Line 43"/>
              <p:cNvSpPr>
                <a:spLocks noChangeAspect="1" noChangeShapeType="1"/>
              </p:cNvSpPr>
              <p:nvPr/>
            </p:nvSpPr>
            <p:spPr bwMode="auto">
              <a:xfrm>
                <a:off x="5021" y="3303"/>
                <a:ext cx="1" cy="16"/>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sz="1996" dirty="0">
                  <a:solidFill>
                    <a:srgbClr val="1F1F1F"/>
                  </a:solidFill>
                </a:endParaRPr>
              </a:p>
            </p:txBody>
          </p:sp>
          <p:sp>
            <p:nvSpPr>
              <p:cNvPr id="142390" name="Freeform 44"/>
              <p:cNvSpPr>
                <a:spLocks noChangeAspect="1" noChangeArrowheads="1"/>
              </p:cNvSpPr>
              <p:nvPr/>
            </p:nvSpPr>
            <p:spPr bwMode="auto">
              <a:xfrm>
                <a:off x="2836" y="3303"/>
                <a:ext cx="37" cy="79"/>
              </a:xfrm>
              <a:custGeom>
                <a:avLst/>
                <a:gdLst>
                  <a:gd name="T0" fmla="*/ 0 w 48"/>
                  <a:gd name="T1" fmla="*/ 0 h 87"/>
                  <a:gd name="T2" fmla="*/ 2 w 48"/>
                  <a:gd name="T3" fmla="*/ 5 h 87"/>
                  <a:gd name="T4" fmla="*/ 0 w 48"/>
                  <a:gd name="T5" fmla="*/ 5 h 87"/>
                  <a:gd name="T6" fmla="*/ 0 w 48"/>
                  <a:gd name="T7" fmla="*/ 0 h 87"/>
                  <a:gd name="T8" fmla="*/ 0 60000 65536"/>
                  <a:gd name="T9" fmla="*/ 0 60000 65536"/>
                  <a:gd name="T10" fmla="*/ 0 60000 65536"/>
                  <a:gd name="T11" fmla="*/ 0 60000 65536"/>
                  <a:gd name="T12" fmla="*/ 0 w 48"/>
                  <a:gd name="T13" fmla="*/ 0 h 87"/>
                  <a:gd name="T14" fmla="*/ 48 w 48"/>
                  <a:gd name="T15" fmla="*/ 87 h 87"/>
                </a:gdLst>
                <a:ahLst/>
                <a:cxnLst>
                  <a:cxn ang="T8">
                    <a:pos x="T0" y="T1"/>
                  </a:cxn>
                  <a:cxn ang="T9">
                    <a:pos x="T2" y="T3"/>
                  </a:cxn>
                  <a:cxn ang="T10">
                    <a:pos x="T4" y="T5"/>
                  </a:cxn>
                  <a:cxn ang="T11">
                    <a:pos x="T6" y="T7"/>
                  </a:cxn>
                </a:cxnLst>
                <a:rect l="T12" t="T13" r="T14" b="T15"/>
                <a:pathLst>
                  <a:path w="48" h="87">
                    <a:moveTo>
                      <a:pt x="0" y="0"/>
                    </a:moveTo>
                    <a:lnTo>
                      <a:pt x="48" y="44"/>
                    </a:lnTo>
                    <a:lnTo>
                      <a:pt x="0" y="87"/>
                    </a:lnTo>
                    <a:lnTo>
                      <a:pt x="0" y="0"/>
                    </a:lnTo>
                    <a:close/>
                  </a:path>
                </a:pathLst>
              </a:custGeom>
              <a:blipFill dpi="0" rotWithShape="0">
                <a:blip r:embed="rId6"/>
                <a:srcRect/>
                <a:tile tx="0" ty="0" sx="100000" sy="100000" flip="none" algn="tl"/>
              </a:blipFill>
              <a:ln w="9525">
                <a:solidFill>
                  <a:srgbClr val="000000"/>
                </a:solidFill>
                <a:round/>
                <a:headEnd/>
                <a:tailEnd/>
              </a:ln>
            </p:spPr>
            <p:txBody>
              <a:bodyPr wrap="none" anchor="ctr"/>
              <a:lstStyle/>
              <a:p>
                <a:endParaRPr lang="de-DE" sz="1996" dirty="0">
                  <a:solidFill>
                    <a:srgbClr val="1F1F1F"/>
                  </a:solidFill>
                </a:endParaRPr>
              </a:p>
            </p:txBody>
          </p:sp>
          <p:sp>
            <p:nvSpPr>
              <p:cNvPr id="142391" name="Freeform 45"/>
              <p:cNvSpPr>
                <a:spLocks noChangeAspect="1" noChangeArrowheads="1"/>
              </p:cNvSpPr>
              <p:nvPr/>
            </p:nvSpPr>
            <p:spPr bwMode="auto">
              <a:xfrm>
                <a:off x="4985" y="3303"/>
                <a:ext cx="36" cy="79"/>
              </a:xfrm>
              <a:custGeom>
                <a:avLst/>
                <a:gdLst>
                  <a:gd name="T0" fmla="*/ 2 w 48"/>
                  <a:gd name="T1" fmla="*/ 0 h 87"/>
                  <a:gd name="T2" fmla="*/ 2 w 48"/>
                  <a:gd name="T3" fmla="*/ 5 h 87"/>
                  <a:gd name="T4" fmla="*/ 0 w 48"/>
                  <a:gd name="T5" fmla="*/ 5 h 87"/>
                  <a:gd name="T6" fmla="*/ 2 w 48"/>
                  <a:gd name="T7" fmla="*/ 0 h 87"/>
                  <a:gd name="T8" fmla="*/ 0 60000 65536"/>
                  <a:gd name="T9" fmla="*/ 0 60000 65536"/>
                  <a:gd name="T10" fmla="*/ 0 60000 65536"/>
                  <a:gd name="T11" fmla="*/ 0 60000 65536"/>
                  <a:gd name="T12" fmla="*/ 0 w 48"/>
                  <a:gd name="T13" fmla="*/ 0 h 87"/>
                  <a:gd name="T14" fmla="*/ 48 w 48"/>
                  <a:gd name="T15" fmla="*/ 87 h 87"/>
                </a:gdLst>
                <a:ahLst/>
                <a:cxnLst>
                  <a:cxn ang="T8">
                    <a:pos x="T0" y="T1"/>
                  </a:cxn>
                  <a:cxn ang="T9">
                    <a:pos x="T2" y="T3"/>
                  </a:cxn>
                  <a:cxn ang="T10">
                    <a:pos x="T4" y="T5"/>
                  </a:cxn>
                  <a:cxn ang="T11">
                    <a:pos x="T6" y="T7"/>
                  </a:cxn>
                </a:cxnLst>
                <a:rect l="T12" t="T13" r="T14" b="T15"/>
                <a:pathLst>
                  <a:path w="48" h="87">
                    <a:moveTo>
                      <a:pt x="48" y="0"/>
                    </a:moveTo>
                    <a:lnTo>
                      <a:pt x="48" y="87"/>
                    </a:lnTo>
                    <a:lnTo>
                      <a:pt x="0" y="44"/>
                    </a:lnTo>
                    <a:lnTo>
                      <a:pt x="48" y="0"/>
                    </a:lnTo>
                    <a:close/>
                  </a:path>
                </a:pathLst>
              </a:custGeom>
              <a:blipFill dpi="0" rotWithShape="0">
                <a:blip r:embed="rId6"/>
                <a:srcRect/>
                <a:tile tx="0" ty="0" sx="100000" sy="100000" flip="none" algn="tl"/>
              </a:blipFill>
              <a:ln w="9525">
                <a:solidFill>
                  <a:srgbClr val="000000"/>
                </a:solidFill>
                <a:round/>
                <a:headEnd/>
                <a:tailEnd/>
              </a:ln>
            </p:spPr>
            <p:txBody>
              <a:bodyPr wrap="none" anchor="ctr"/>
              <a:lstStyle/>
              <a:p>
                <a:endParaRPr lang="de-DE" sz="1996" dirty="0">
                  <a:solidFill>
                    <a:srgbClr val="1F1F1F"/>
                  </a:solidFill>
                </a:endParaRPr>
              </a:p>
            </p:txBody>
          </p:sp>
          <p:sp>
            <p:nvSpPr>
              <p:cNvPr id="142392" name="Line 46"/>
              <p:cNvSpPr>
                <a:spLocks noChangeAspect="1" noChangeShapeType="1"/>
              </p:cNvSpPr>
              <p:nvPr/>
            </p:nvSpPr>
            <p:spPr bwMode="auto">
              <a:xfrm flipH="1">
                <a:off x="2713" y="3294"/>
                <a:ext cx="15" cy="1"/>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sz="1996" dirty="0">
                  <a:solidFill>
                    <a:srgbClr val="1F1F1F"/>
                  </a:solidFill>
                </a:endParaRPr>
              </a:p>
            </p:txBody>
          </p:sp>
          <p:sp>
            <p:nvSpPr>
              <p:cNvPr id="142393" name="Line 47"/>
              <p:cNvSpPr>
                <a:spLocks noChangeAspect="1" noChangeShapeType="1"/>
              </p:cNvSpPr>
              <p:nvPr/>
            </p:nvSpPr>
            <p:spPr bwMode="auto">
              <a:xfrm>
                <a:off x="5130" y="3294"/>
                <a:ext cx="6" cy="1"/>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sz="1996" dirty="0">
                  <a:solidFill>
                    <a:srgbClr val="1F1F1F"/>
                  </a:solidFill>
                </a:endParaRPr>
              </a:p>
            </p:txBody>
          </p:sp>
          <p:sp>
            <p:nvSpPr>
              <p:cNvPr id="142394" name="Line 48"/>
              <p:cNvSpPr>
                <a:spLocks noChangeAspect="1" noChangeShapeType="1"/>
              </p:cNvSpPr>
              <p:nvPr/>
            </p:nvSpPr>
            <p:spPr bwMode="auto">
              <a:xfrm flipH="1">
                <a:off x="2713" y="3162"/>
                <a:ext cx="15" cy="1"/>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sz="1996" dirty="0">
                  <a:solidFill>
                    <a:srgbClr val="1F1F1F"/>
                  </a:solidFill>
                </a:endParaRPr>
              </a:p>
            </p:txBody>
          </p:sp>
          <p:sp>
            <p:nvSpPr>
              <p:cNvPr id="142395" name="Line 49"/>
              <p:cNvSpPr>
                <a:spLocks noChangeAspect="1" noChangeShapeType="1"/>
              </p:cNvSpPr>
              <p:nvPr/>
            </p:nvSpPr>
            <p:spPr bwMode="auto">
              <a:xfrm>
                <a:off x="5130" y="3162"/>
                <a:ext cx="6" cy="1"/>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sz="1996" dirty="0">
                  <a:solidFill>
                    <a:srgbClr val="1F1F1F"/>
                  </a:solidFill>
                </a:endParaRPr>
              </a:p>
            </p:txBody>
          </p:sp>
          <p:sp>
            <p:nvSpPr>
              <p:cNvPr id="142396" name="Line 50"/>
              <p:cNvSpPr>
                <a:spLocks noChangeAspect="1" noChangeShapeType="1"/>
              </p:cNvSpPr>
              <p:nvPr/>
            </p:nvSpPr>
            <p:spPr bwMode="auto">
              <a:xfrm flipH="1">
                <a:off x="2713" y="3027"/>
                <a:ext cx="15" cy="1"/>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sz="1996" dirty="0">
                  <a:solidFill>
                    <a:srgbClr val="1F1F1F"/>
                  </a:solidFill>
                </a:endParaRPr>
              </a:p>
            </p:txBody>
          </p:sp>
          <p:sp>
            <p:nvSpPr>
              <p:cNvPr id="142397" name="Line 51"/>
              <p:cNvSpPr>
                <a:spLocks noChangeAspect="1" noChangeShapeType="1"/>
              </p:cNvSpPr>
              <p:nvPr/>
            </p:nvSpPr>
            <p:spPr bwMode="auto">
              <a:xfrm>
                <a:off x="5130" y="3027"/>
                <a:ext cx="6" cy="1"/>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sz="1996" dirty="0">
                  <a:solidFill>
                    <a:srgbClr val="1F1F1F"/>
                  </a:solidFill>
                </a:endParaRPr>
              </a:p>
            </p:txBody>
          </p:sp>
          <p:sp>
            <p:nvSpPr>
              <p:cNvPr id="142398" name="Line 52"/>
              <p:cNvSpPr>
                <a:spLocks noChangeAspect="1" noChangeShapeType="1"/>
              </p:cNvSpPr>
              <p:nvPr/>
            </p:nvSpPr>
            <p:spPr bwMode="auto">
              <a:xfrm flipH="1">
                <a:off x="2713" y="2893"/>
                <a:ext cx="15" cy="1"/>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sz="1996" dirty="0">
                  <a:solidFill>
                    <a:srgbClr val="1F1F1F"/>
                  </a:solidFill>
                </a:endParaRPr>
              </a:p>
            </p:txBody>
          </p:sp>
          <p:sp>
            <p:nvSpPr>
              <p:cNvPr id="142399" name="Line 53"/>
              <p:cNvSpPr>
                <a:spLocks noChangeAspect="1" noChangeShapeType="1"/>
              </p:cNvSpPr>
              <p:nvPr/>
            </p:nvSpPr>
            <p:spPr bwMode="auto">
              <a:xfrm>
                <a:off x="5130" y="2893"/>
                <a:ext cx="6" cy="1"/>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sz="1996" dirty="0">
                  <a:solidFill>
                    <a:srgbClr val="1F1F1F"/>
                  </a:solidFill>
                </a:endParaRPr>
              </a:p>
            </p:txBody>
          </p:sp>
          <p:sp>
            <p:nvSpPr>
              <p:cNvPr id="142400" name="Line 54"/>
              <p:cNvSpPr>
                <a:spLocks noChangeAspect="1" noChangeShapeType="1"/>
              </p:cNvSpPr>
              <p:nvPr/>
            </p:nvSpPr>
            <p:spPr bwMode="auto">
              <a:xfrm flipH="1">
                <a:off x="2713" y="2759"/>
                <a:ext cx="15" cy="1"/>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sz="1996" dirty="0">
                  <a:solidFill>
                    <a:srgbClr val="1F1F1F"/>
                  </a:solidFill>
                </a:endParaRPr>
              </a:p>
            </p:txBody>
          </p:sp>
          <p:sp>
            <p:nvSpPr>
              <p:cNvPr id="142401" name="Line 55"/>
              <p:cNvSpPr>
                <a:spLocks noChangeAspect="1" noChangeShapeType="1"/>
              </p:cNvSpPr>
              <p:nvPr/>
            </p:nvSpPr>
            <p:spPr bwMode="auto">
              <a:xfrm>
                <a:off x="5130" y="2759"/>
                <a:ext cx="6" cy="1"/>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sz="1996" dirty="0">
                  <a:solidFill>
                    <a:srgbClr val="1F1F1F"/>
                  </a:solidFill>
                </a:endParaRPr>
              </a:p>
            </p:txBody>
          </p:sp>
          <p:sp>
            <p:nvSpPr>
              <p:cNvPr id="142402" name="Line 56"/>
              <p:cNvSpPr>
                <a:spLocks noChangeAspect="1" noChangeShapeType="1"/>
              </p:cNvSpPr>
              <p:nvPr/>
            </p:nvSpPr>
            <p:spPr bwMode="auto">
              <a:xfrm flipH="1">
                <a:off x="2713" y="2626"/>
                <a:ext cx="15" cy="1"/>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sz="1996" dirty="0">
                  <a:solidFill>
                    <a:srgbClr val="1F1F1F"/>
                  </a:solidFill>
                </a:endParaRPr>
              </a:p>
            </p:txBody>
          </p:sp>
          <p:sp>
            <p:nvSpPr>
              <p:cNvPr id="142403" name="Line 57"/>
              <p:cNvSpPr>
                <a:spLocks noChangeAspect="1" noChangeShapeType="1"/>
              </p:cNvSpPr>
              <p:nvPr/>
            </p:nvSpPr>
            <p:spPr bwMode="auto">
              <a:xfrm>
                <a:off x="5130" y="2626"/>
                <a:ext cx="6" cy="1"/>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sz="1996" dirty="0">
                  <a:solidFill>
                    <a:srgbClr val="1F1F1F"/>
                  </a:solidFill>
                </a:endParaRPr>
              </a:p>
            </p:txBody>
          </p:sp>
          <p:sp>
            <p:nvSpPr>
              <p:cNvPr id="142404" name="Line 58"/>
              <p:cNvSpPr>
                <a:spLocks noChangeAspect="1" noChangeShapeType="1"/>
              </p:cNvSpPr>
              <p:nvPr/>
            </p:nvSpPr>
            <p:spPr bwMode="auto">
              <a:xfrm flipH="1">
                <a:off x="2713" y="2491"/>
                <a:ext cx="15" cy="1"/>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sz="1996" dirty="0">
                  <a:solidFill>
                    <a:srgbClr val="1F1F1F"/>
                  </a:solidFill>
                </a:endParaRPr>
              </a:p>
            </p:txBody>
          </p:sp>
          <p:sp>
            <p:nvSpPr>
              <p:cNvPr id="142405" name="Line 59"/>
              <p:cNvSpPr>
                <a:spLocks noChangeAspect="1" noChangeShapeType="1"/>
              </p:cNvSpPr>
              <p:nvPr/>
            </p:nvSpPr>
            <p:spPr bwMode="auto">
              <a:xfrm>
                <a:off x="5130" y="2491"/>
                <a:ext cx="6" cy="1"/>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sz="1996" dirty="0">
                  <a:solidFill>
                    <a:srgbClr val="1F1F1F"/>
                  </a:solidFill>
                </a:endParaRPr>
              </a:p>
            </p:txBody>
          </p:sp>
          <p:sp>
            <p:nvSpPr>
              <p:cNvPr id="142406" name="Line 60"/>
              <p:cNvSpPr>
                <a:spLocks noChangeAspect="1" noChangeShapeType="1"/>
              </p:cNvSpPr>
              <p:nvPr/>
            </p:nvSpPr>
            <p:spPr bwMode="auto">
              <a:xfrm flipH="1">
                <a:off x="2713" y="2357"/>
                <a:ext cx="15" cy="1"/>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sz="1996" dirty="0">
                  <a:solidFill>
                    <a:srgbClr val="1F1F1F"/>
                  </a:solidFill>
                </a:endParaRPr>
              </a:p>
            </p:txBody>
          </p:sp>
          <p:sp>
            <p:nvSpPr>
              <p:cNvPr id="142407" name="Line 61"/>
              <p:cNvSpPr>
                <a:spLocks noChangeAspect="1" noChangeShapeType="1"/>
              </p:cNvSpPr>
              <p:nvPr/>
            </p:nvSpPr>
            <p:spPr bwMode="auto">
              <a:xfrm>
                <a:off x="5130" y="2357"/>
                <a:ext cx="6" cy="1"/>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sz="1996" dirty="0">
                  <a:solidFill>
                    <a:srgbClr val="1F1F1F"/>
                  </a:solidFill>
                </a:endParaRPr>
              </a:p>
            </p:txBody>
          </p:sp>
          <p:sp>
            <p:nvSpPr>
              <p:cNvPr id="142408" name="Line 62"/>
              <p:cNvSpPr>
                <a:spLocks noChangeAspect="1" noChangeShapeType="1"/>
              </p:cNvSpPr>
              <p:nvPr/>
            </p:nvSpPr>
            <p:spPr bwMode="auto">
              <a:xfrm flipH="1">
                <a:off x="2704" y="3294"/>
                <a:ext cx="24" cy="1"/>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sz="1996" dirty="0">
                  <a:solidFill>
                    <a:srgbClr val="1F1F1F"/>
                  </a:solidFill>
                </a:endParaRPr>
              </a:p>
            </p:txBody>
          </p:sp>
          <p:sp>
            <p:nvSpPr>
              <p:cNvPr id="142409" name="Line 63"/>
              <p:cNvSpPr>
                <a:spLocks noChangeAspect="1" noChangeShapeType="1"/>
              </p:cNvSpPr>
              <p:nvPr/>
            </p:nvSpPr>
            <p:spPr bwMode="auto">
              <a:xfrm>
                <a:off x="5130" y="3294"/>
                <a:ext cx="14" cy="1"/>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sz="1996" dirty="0">
                  <a:solidFill>
                    <a:srgbClr val="1F1F1F"/>
                  </a:solidFill>
                </a:endParaRPr>
              </a:p>
            </p:txBody>
          </p:sp>
          <p:sp>
            <p:nvSpPr>
              <p:cNvPr id="142410" name="Line 64"/>
              <p:cNvSpPr>
                <a:spLocks noChangeAspect="1" noChangeShapeType="1"/>
              </p:cNvSpPr>
              <p:nvPr/>
            </p:nvSpPr>
            <p:spPr bwMode="auto">
              <a:xfrm flipH="1">
                <a:off x="2704" y="3027"/>
                <a:ext cx="24" cy="1"/>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sz="1996" dirty="0">
                  <a:solidFill>
                    <a:srgbClr val="1F1F1F"/>
                  </a:solidFill>
                </a:endParaRPr>
              </a:p>
            </p:txBody>
          </p:sp>
          <p:sp>
            <p:nvSpPr>
              <p:cNvPr id="142411" name="Line 65"/>
              <p:cNvSpPr>
                <a:spLocks noChangeAspect="1" noChangeShapeType="1"/>
              </p:cNvSpPr>
              <p:nvPr/>
            </p:nvSpPr>
            <p:spPr bwMode="auto">
              <a:xfrm>
                <a:off x="5130" y="3027"/>
                <a:ext cx="14" cy="1"/>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sz="1996" dirty="0">
                  <a:solidFill>
                    <a:srgbClr val="1F1F1F"/>
                  </a:solidFill>
                </a:endParaRPr>
              </a:p>
            </p:txBody>
          </p:sp>
          <p:sp>
            <p:nvSpPr>
              <p:cNvPr id="142412" name="Line 66"/>
              <p:cNvSpPr>
                <a:spLocks noChangeAspect="1" noChangeShapeType="1"/>
              </p:cNvSpPr>
              <p:nvPr/>
            </p:nvSpPr>
            <p:spPr bwMode="auto">
              <a:xfrm flipH="1">
                <a:off x="2704" y="2759"/>
                <a:ext cx="24" cy="1"/>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sz="1996" dirty="0">
                  <a:solidFill>
                    <a:srgbClr val="1F1F1F"/>
                  </a:solidFill>
                </a:endParaRPr>
              </a:p>
            </p:txBody>
          </p:sp>
          <p:sp>
            <p:nvSpPr>
              <p:cNvPr id="142413" name="Line 67"/>
              <p:cNvSpPr>
                <a:spLocks noChangeAspect="1" noChangeShapeType="1"/>
              </p:cNvSpPr>
              <p:nvPr/>
            </p:nvSpPr>
            <p:spPr bwMode="auto">
              <a:xfrm>
                <a:off x="5130" y="2759"/>
                <a:ext cx="14" cy="1"/>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sz="1996" dirty="0">
                  <a:solidFill>
                    <a:srgbClr val="1F1F1F"/>
                  </a:solidFill>
                </a:endParaRPr>
              </a:p>
            </p:txBody>
          </p:sp>
          <p:sp>
            <p:nvSpPr>
              <p:cNvPr id="142414" name="Line 68"/>
              <p:cNvSpPr>
                <a:spLocks noChangeAspect="1" noChangeShapeType="1"/>
              </p:cNvSpPr>
              <p:nvPr/>
            </p:nvSpPr>
            <p:spPr bwMode="auto">
              <a:xfrm flipH="1">
                <a:off x="2704" y="2491"/>
                <a:ext cx="24" cy="1"/>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sz="1996" dirty="0">
                  <a:solidFill>
                    <a:srgbClr val="1F1F1F"/>
                  </a:solidFill>
                </a:endParaRPr>
              </a:p>
            </p:txBody>
          </p:sp>
          <p:sp>
            <p:nvSpPr>
              <p:cNvPr id="142415" name="Line 69"/>
              <p:cNvSpPr>
                <a:spLocks noChangeAspect="1" noChangeShapeType="1"/>
              </p:cNvSpPr>
              <p:nvPr/>
            </p:nvSpPr>
            <p:spPr bwMode="auto">
              <a:xfrm>
                <a:off x="5130" y="2491"/>
                <a:ext cx="14" cy="1"/>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sz="1996" dirty="0">
                  <a:solidFill>
                    <a:srgbClr val="1F1F1F"/>
                  </a:solidFill>
                </a:endParaRPr>
              </a:p>
            </p:txBody>
          </p:sp>
          <p:sp>
            <p:nvSpPr>
              <p:cNvPr id="142416" name="Line 70"/>
              <p:cNvSpPr>
                <a:spLocks noChangeAspect="1" noChangeShapeType="1"/>
              </p:cNvSpPr>
              <p:nvPr/>
            </p:nvSpPr>
            <p:spPr bwMode="auto">
              <a:xfrm flipH="1">
                <a:off x="2704" y="2216"/>
                <a:ext cx="24" cy="1"/>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sz="1996" dirty="0">
                  <a:solidFill>
                    <a:srgbClr val="1F1F1F"/>
                  </a:solidFill>
                </a:endParaRPr>
              </a:p>
            </p:txBody>
          </p:sp>
          <p:sp>
            <p:nvSpPr>
              <p:cNvPr id="142417" name="Line 71"/>
              <p:cNvSpPr>
                <a:spLocks noChangeAspect="1" noChangeShapeType="1"/>
              </p:cNvSpPr>
              <p:nvPr/>
            </p:nvSpPr>
            <p:spPr bwMode="auto">
              <a:xfrm>
                <a:off x="5130" y="2216"/>
                <a:ext cx="14" cy="1"/>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sz="1996" dirty="0">
                  <a:solidFill>
                    <a:srgbClr val="1F1F1F"/>
                  </a:solidFill>
                </a:endParaRPr>
              </a:p>
            </p:txBody>
          </p:sp>
          <p:sp>
            <p:nvSpPr>
              <p:cNvPr id="142418" name="Rectangle 72"/>
              <p:cNvSpPr>
                <a:spLocks noChangeAspect="1" noChangeArrowheads="1"/>
              </p:cNvSpPr>
              <p:nvPr/>
            </p:nvSpPr>
            <p:spPr bwMode="auto">
              <a:xfrm>
                <a:off x="3784" y="3389"/>
                <a:ext cx="69"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p>
                <a:pPr defTabSz="447736">
                  <a:buClr>
                    <a:srgbClr val="000000"/>
                  </a:buClr>
                  <a:buSzPct val="100000"/>
                  <a:tabLst>
                    <a:tab pos="0" algn="l"/>
                    <a:tab pos="911292" algn="l"/>
                    <a:tab pos="1822585" algn="l"/>
                    <a:tab pos="2733878" algn="l"/>
                    <a:tab pos="3645170" algn="l"/>
                    <a:tab pos="4556462" algn="l"/>
                    <a:tab pos="5467755" algn="l"/>
                    <a:tab pos="6379047" algn="l"/>
                    <a:tab pos="7290340" algn="l"/>
                    <a:tab pos="8201633" algn="l"/>
                    <a:tab pos="9112924" algn="l"/>
                    <a:tab pos="10024217" algn="l"/>
                  </a:tabLst>
                </a:pPr>
                <a:r>
                  <a:rPr lang="en-GB" sz="1198" dirty="0">
                    <a:solidFill>
                      <a:srgbClr val="1F1F1F"/>
                    </a:solidFill>
                    <a:latin typeface="Calibri" pitchFamily="34" charset="0"/>
                    <a:cs typeface="Tahoma" pitchFamily="34" charset="0"/>
                  </a:rPr>
                  <a:t>0</a:t>
                </a:r>
              </a:p>
            </p:txBody>
          </p:sp>
          <p:sp>
            <p:nvSpPr>
              <p:cNvPr id="142419" name="Line 73"/>
              <p:cNvSpPr>
                <a:spLocks noChangeAspect="1" noChangeShapeType="1"/>
              </p:cNvSpPr>
              <p:nvPr/>
            </p:nvSpPr>
            <p:spPr bwMode="auto">
              <a:xfrm>
                <a:off x="4609" y="3303"/>
                <a:ext cx="1" cy="8"/>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sz="1996" dirty="0">
                  <a:solidFill>
                    <a:srgbClr val="1F1F1F"/>
                  </a:solidFill>
                </a:endParaRPr>
              </a:p>
            </p:txBody>
          </p:sp>
          <p:sp>
            <p:nvSpPr>
              <p:cNvPr id="142420" name="Rectangle 74"/>
              <p:cNvSpPr>
                <a:spLocks noChangeAspect="1" noChangeArrowheads="1"/>
              </p:cNvSpPr>
              <p:nvPr/>
            </p:nvSpPr>
            <p:spPr bwMode="auto">
              <a:xfrm>
                <a:off x="4532" y="3397"/>
                <a:ext cx="317"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p>
                <a:pPr defTabSz="447736">
                  <a:buClr>
                    <a:srgbClr val="000000"/>
                  </a:buClr>
                  <a:buSzPct val="100000"/>
                  <a:tabLst>
                    <a:tab pos="0" algn="l"/>
                    <a:tab pos="911292" algn="l"/>
                    <a:tab pos="1822585" algn="l"/>
                    <a:tab pos="2733878" algn="l"/>
                    <a:tab pos="3645170" algn="l"/>
                    <a:tab pos="4556462" algn="l"/>
                    <a:tab pos="5467755" algn="l"/>
                    <a:tab pos="6379047" algn="l"/>
                    <a:tab pos="7290340" algn="l"/>
                    <a:tab pos="8201633" algn="l"/>
                    <a:tab pos="9112924" algn="l"/>
                    <a:tab pos="10024217" algn="l"/>
                  </a:tabLst>
                </a:pPr>
                <a:r>
                  <a:rPr lang="en-GB" sz="998" dirty="0">
                    <a:solidFill>
                      <a:srgbClr val="1F1F1F"/>
                    </a:solidFill>
                    <a:latin typeface="Calibri" pitchFamily="34" charset="0"/>
                    <a:cs typeface="Tahoma" pitchFamily="34" charset="0"/>
                  </a:rPr>
                  <a:t>200,00</a:t>
                </a:r>
              </a:p>
            </p:txBody>
          </p:sp>
          <p:sp>
            <p:nvSpPr>
              <p:cNvPr id="142421" name="Line 75"/>
              <p:cNvSpPr>
                <a:spLocks noChangeAspect="1" noChangeShapeType="1"/>
              </p:cNvSpPr>
              <p:nvPr/>
            </p:nvSpPr>
            <p:spPr bwMode="auto">
              <a:xfrm>
                <a:off x="3268" y="2137"/>
                <a:ext cx="519" cy="1"/>
              </a:xfrm>
              <a:prstGeom prst="line">
                <a:avLst/>
              </a:prstGeom>
              <a:noFill/>
              <a:ln w="38227">
                <a:solidFill>
                  <a:schemeClr val="bg2"/>
                </a:solidFill>
                <a:prstDash val="sysDot"/>
                <a:miter lim="800000"/>
                <a:headEnd type="triangle" w="med" len="med"/>
                <a:tailEnd type="triangle" w="med" len="med"/>
              </a:ln>
              <a:extLst>
                <a:ext uri="{909E8E84-426E-40DD-AFC4-6F175D3DCCD1}">
                  <a14:hiddenFill xmlns:a14="http://schemas.microsoft.com/office/drawing/2010/main">
                    <a:noFill/>
                  </a14:hiddenFill>
                </a:ext>
              </a:extLst>
            </p:spPr>
            <p:txBody>
              <a:bodyPr/>
              <a:lstStyle/>
              <a:p>
                <a:endParaRPr lang="de-DE" sz="1996" dirty="0">
                  <a:solidFill>
                    <a:srgbClr val="1F1F1F"/>
                  </a:solidFill>
                </a:endParaRPr>
              </a:p>
            </p:txBody>
          </p:sp>
          <p:sp>
            <p:nvSpPr>
              <p:cNvPr id="142422" name="Line 76"/>
              <p:cNvSpPr>
                <a:spLocks noChangeAspect="1" noChangeShapeType="1"/>
              </p:cNvSpPr>
              <p:nvPr/>
            </p:nvSpPr>
            <p:spPr bwMode="auto">
              <a:xfrm flipH="1">
                <a:off x="3797" y="2093"/>
                <a:ext cx="0" cy="1270"/>
              </a:xfrm>
              <a:prstGeom prst="line">
                <a:avLst/>
              </a:prstGeom>
              <a:noFill/>
              <a:ln w="38227" cap="rnd">
                <a:solidFill>
                  <a:schemeClr val="bg2"/>
                </a:solidFill>
                <a:prstDash val="sysDot"/>
                <a:miter lim="800000"/>
                <a:headEnd/>
                <a:tailEnd/>
              </a:ln>
              <a:extLst>
                <a:ext uri="{909E8E84-426E-40DD-AFC4-6F175D3DCCD1}">
                  <a14:hiddenFill xmlns:a14="http://schemas.microsoft.com/office/drawing/2010/main">
                    <a:noFill/>
                  </a14:hiddenFill>
                </a:ext>
              </a:extLst>
            </p:spPr>
            <p:txBody>
              <a:bodyPr/>
              <a:lstStyle/>
              <a:p>
                <a:endParaRPr lang="de-DE" sz="1996" dirty="0">
                  <a:solidFill>
                    <a:srgbClr val="1F1F1F"/>
                  </a:solidFill>
                </a:endParaRPr>
              </a:p>
            </p:txBody>
          </p:sp>
          <p:sp>
            <p:nvSpPr>
              <p:cNvPr id="142423" name="Rectangle 77"/>
              <p:cNvSpPr>
                <a:spLocks noChangeAspect="1" noChangeArrowheads="1"/>
              </p:cNvSpPr>
              <p:nvPr/>
            </p:nvSpPr>
            <p:spPr bwMode="auto">
              <a:xfrm>
                <a:off x="3424" y="2003"/>
                <a:ext cx="309"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p>
                <a:pPr defTabSz="447736">
                  <a:buClr>
                    <a:srgbClr val="000000"/>
                  </a:buClr>
                  <a:buSzPct val="100000"/>
                  <a:tabLst>
                    <a:tab pos="0" algn="l"/>
                    <a:tab pos="911292" algn="l"/>
                    <a:tab pos="1822585" algn="l"/>
                    <a:tab pos="2733878" algn="l"/>
                    <a:tab pos="3645170" algn="l"/>
                    <a:tab pos="4556462" algn="l"/>
                    <a:tab pos="5467755" algn="l"/>
                    <a:tab pos="6379047" algn="l"/>
                    <a:tab pos="7290340" algn="l"/>
                    <a:tab pos="8201633" algn="l"/>
                    <a:tab pos="9112924" algn="l"/>
                    <a:tab pos="10024217" algn="l"/>
                  </a:tabLst>
                </a:pPr>
                <a:r>
                  <a:rPr lang="en-GB" sz="1198" dirty="0">
                    <a:solidFill>
                      <a:srgbClr val="1F1F1F"/>
                    </a:solidFill>
                    <a:latin typeface="Calibri" pitchFamily="34" charset="0"/>
                    <a:cs typeface="Tahoma" pitchFamily="34" charset="0"/>
                  </a:rPr>
                  <a:t>EKB</a:t>
                </a:r>
              </a:p>
            </p:txBody>
          </p:sp>
          <p:sp>
            <p:nvSpPr>
              <p:cNvPr id="142424" name="Line 78"/>
              <p:cNvSpPr>
                <a:spLocks noChangeAspect="1" noChangeShapeType="1"/>
              </p:cNvSpPr>
              <p:nvPr/>
            </p:nvSpPr>
            <p:spPr bwMode="auto">
              <a:xfrm>
                <a:off x="4054" y="1911"/>
                <a:ext cx="0" cy="1451"/>
              </a:xfrm>
              <a:prstGeom prst="line">
                <a:avLst/>
              </a:prstGeom>
              <a:noFill/>
              <a:ln w="28448">
                <a:solidFill>
                  <a:schemeClr val="bg2"/>
                </a:solidFill>
                <a:miter lim="800000"/>
                <a:headEnd/>
                <a:tailEnd/>
              </a:ln>
              <a:extLst>
                <a:ext uri="{909E8E84-426E-40DD-AFC4-6F175D3DCCD1}">
                  <a14:hiddenFill xmlns:a14="http://schemas.microsoft.com/office/drawing/2010/main">
                    <a:noFill/>
                  </a14:hiddenFill>
                </a:ext>
              </a:extLst>
            </p:spPr>
            <p:txBody>
              <a:bodyPr/>
              <a:lstStyle/>
              <a:p>
                <a:endParaRPr lang="de-DE" sz="1996" dirty="0">
                  <a:solidFill>
                    <a:srgbClr val="1F1F1F"/>
                  </a:solidFill>
                </a:endParaRPr>
              </a:p>
            </p:txBody>
          </p:sp>
          <p:sp>
            <p:nvSpPr>
              <p:cNvPr id="142425" name="Line 79"/>
              <p:cNvSpPr>
                <a:spLocks noChangeAspect="1" noChangeShapeType="1"/>
              </p:cNvSpPr>
              <p:nvPr/>
            </p:nvSpPr>
            <p:spPr bwMode="auto">
              <a:xfrm>
                <a:off x="3254" y="1993"/>
                <a:ext cx="783" cy="0"/>
              </a:xfrm>
              <a:prstGeom prst="line">
                <a:avLst/>
              </a:prstGeom>
              <a:noFill/>
              <a:ln w="38227">
                <a:solidFill>
                  <a:schemeClr val="bg2"/>
                </a:solidFill>
                <a:prstDash val="sysDot"/>
                <a:miter lim="800000"/>
                <a:headEnd type="triangle" w="med" len="med"/>
                <a:tailEnd type="triangle" w="med" len="med"/>
              </a:ln>
              <a:extLst>
                <a:ext uri="{909E8E84-426E-40DD-AFC4-6F175D3DCCD1}">
                  <a14:hiddenFill xmlns:a14="http://schemas.microsoft.com/office/drawing/2010/main">
                    <a:noFill/>
                  </a14:hiddenFill>
                </a:ext>
              </a:extLst>
            </p:spPr>
            <p:txBody>
              <a:bodyPr/>
              <a:lstStyle/>
              <a:p>
                <a:endParaRPr lang="de-DE" sz="1996" dirty="0">
                  <a:solidFill>
                    <a:srgbClr val="1F1F1F"/>
                  </a:solidFill>
                </a:endParaRPr>
              </a:p>
            </p:txBody>
          </p:sp>
          <p:sp>
            <p:nvSpPr>
              <p:cNvPr id="142426" name="Line 80"/>
              <p:cNvSpPr>
                <a:spLocks noChangeAspect="1" noChangeShapeType="1"/>
              </p:cNvSpPr>
              <p:nvPr/>
            </p:nvSpPr>
            <p:spPr bwMode="auto">
              <a:xfrm>
                <a:off x="3243" y="1911"/>
                <a:ext cx="0" cy="1451"/>
              </a:xfrm>
              <a:prstGeom prst="line">
                <a:avLst/>
              </a:prstGeom>
              <a:noFill/>
              <a:ln w="28448">
                <a:solidFill>
                  <a:schemeClr val="bg2"/>
                </a:solidFill>
                <a:miter lim="800000"/>
                <a:headEnd/>
                <a:tailEnd/>
              </a:ln>
              <a:extLst>
                <a:ext uri="{909E8E84-426E-40DD-AFC4-6F175D3DCCD1}">
                  <a14:hiddenFill xmlns:a14="http://schemas.microsoft.com/office/drawing/2010/main">
                    <a:noFill/>
                  </a14:hiddenFill>
                </a:ext>
              </a:extLst>
            </p:spPr>
            <p:txBody>
              <a:bodyPr/>
              <a:lstStyle/>
              <a:p>
                <a:endParaRPr lang="de-DE" sz="1996" dirty="0">
                  <a:solidFill>
                    <a:srgbClr val="1F1F1F"/>
                  </a:solidFill>
                </a:endParaRPr>
              </a:p>
            </p:txBody>
          </p:sp>
          <p:sp>
            <p:nvSpPr>
              <p:cNvPr id="142427" name="Rectangle 81"/>
              <p:cNvSpPr>
                <a:spLocks noChangeAspect="1" noChangeArrowheads="1"/>
              </p:cNvSpPr>
              <p:nvPr/>
            </p:nvSpPr>
            <p:spPr bwMode="auto">
              <a:xfrm>
                <a:off x="3447" y="1836"/>
                <a:ext cx="499"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p>
                <a:pPr defTabSz="447736">
                  <a:buClr>
                    <a:srgbClr val="000000"/>
                  </a:buClr>
                  <a:buSzPct val="100000"/>
                  <a:tabLst>
                    <a:tab pos="0" algn="l"/>
                    <a:tab pos="911292" algn="l"/>
                    <a:tab pos="1822585" algn="l"/>
                    <a:tab pos="2733878" algn="l"/>
                    <a:tab pos="3645170" algn="l"/>
                    <a:tab pos="4556462" algn="l"/>
                    <a:tab pos="5467755" algn="l"/>
                    <a:tab pos="6379047" algn="l"/>
                    <a:tab pos="7290340" algn="l"/>
                    <a:tab pos="8201633" algn="l"/>
                    <a:tab pos="9112924" algn="l"/>
                    <a:tab pos="10024217" algn="l"/>
                  </a:tabLst>
                </a:pPr>
                <a:r>
                  <a:rPr lang="en-GB" sz="1198" dirty="0">
                    <a:solidFill>
                      <a:srgbClr val="1F1F1F"/>
                    </a:solidFill>
                    <a:latin typeface="Calibri" pitchFamily="34" charset="0"/>
                    <a:cs typeface="Tahoma" pitchFamily="34" charset="0"/>
                  </a:rPr>
                  <a:t>DVaR</a:t>
                </a:r>
                <a:r>
                  <a:rPr lang="en-GB" sz="1198" baseline="-25000" dirty="0">
                    <a:solidFill>
                      <a:srgbClr val="1F1F1F"/>
                    </a:solidFill>
                    <a:latin typeface="Calibri" pitchFamily="34" charset="0"/>
                    <a:cs typeface="Tahoma" pitchFamily="34" charset="0"/>
                  </a:rPr>
                  <a:t>1%</a:t>
                </a:r>
              </a:p>
            </p:txBody>
          </p:sp>
          <p:sp>
            <p:nvSpPr>
              <p:cNvPr id="142428" name="Rectangle 30"/>
              <p:cNvSpPr>
                <a:spLocks noChangeAspect="1" noChangeArrowheads="1"/>
              </p:cNvSpPr>
              <p:nvPr/>
            </p:nvSpPr>
            <p:spPr bwMode="auto">
              <a:xfrm>
                <a:off x="3308" y="3397"/>
                <a:ext cx="351"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p>
                <a:pPr defTabSz="447736">
                  <a:buClr>
                    <a:srgbClr val="000000"/>
                  </a:buClr>
                  <a:buSzPct val="100000"/>
                  <a:tabLst>
                    <a:tab pos="0" algn="l"/>
                    <a:tab pos="911292" algn="l"/>
                    <a:tab pos="1822585" algn="l"/>
                    <a:tab pos="2733878" algn="l"/>
                    <a:tab pos="3645170" algn="l"/>
                    <a:tab pos="4556462" algn="l"/>
                    <a:tab pos="5467755" algn="l"/>
                    <a:tab pos="6379047" algn="l"/>
                    <a:tab pos="7290340" algn="l"/>
                    <a:tab pos="8201633" algn="l"/>
                    <a:tab pos="9112924" algn="l"/>
                    <a:tab pos="10024217" algn="l"/>
                  </a:tabLst>
                </a:pPr>
                <a:r>
                  <a:rPr lang="en-GB" sz="998" dirty="0">
                    <a:solidFill>
                      <a:srgbClr val="1F1F1F"/>
                    </a:solidFill>
                    <a:latin typeface="Calibri" pitchFamily="34" charset="0"/>
                    <a:cs typeface="Tahoma" pitchFamily="34" charset="0"/>
                  </a:rPr>
                  <a:t>-100,00</a:t>
                </a:r>
              </a:p>
            </p:txBody>
          </p:sp>
        </p:grpSp>
        <p:sp>
          <p:nvSpPr>
            <p:cNvPr id="142356" name="AutoShape 83"/>
            <p:cNvSpPr>
              <a:spLocks noChangeArrowheads="1"/>
            </p:cNvSpPr>
            <p:nvPr/>
          </p:nvSpPr>
          <p:spPr bwMode="auto">
            <a:xfrm flipV="1">
              <a:off x="5879535" y="1443924"/>
              <a:ext cx="730853" cy="419484"/>
            </a:xfrm>
            <a:prstGeom prst="triangle">
              <a:avLst>
                <a:gd name="adj" fmla="val 50000"/>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sz="1996" dirty="0">
                <a:solidFill>
                  <a:srgbClr val="1F1F1F"/>
                </a:solidFill>
                <a:latin typeface="Calibri" pitchFamily="34" charset="0"/>
              </a:endParaRPr>
            </a:p>
          </p:txBody>
        </p:sp>
        <p:sp>
          <p:nvSpPr>
            <p:cNvPr id="142357" name="Textfeld 93"/>
            <p:cNvSpPr txBox="1">
              <a:spLocks noChangeArrowheads="1"/>
            </p:cNvSpPr>
            <p:nvPr/>
          </p:nvSpPr>
          <p:spPr bwMode="auto">
            <a:xfrm>
              <a:off x="6360407" y="3068055"/>
              <a:ext cx="492751" cy="372049"/>
            </a:xfrm>
            <a:prstGeom prst="rect">
              <a:avLst/>
            </a:prstGeom>
            <a:solidFill>
              <a:srgbClr val="AFB8C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eaLnBrk="1" hangingPunct="1"/>
              <a:r>
                <a:rPr kumimoji="1" lang="de-DE" sz="1398" b="1" dirty="0">
                  <a:solidFill>
                    <a:srgbClr val="1F1F1F"/>
                  </a:solidFill>
                  <a:latin typeface="Calibri" pitchFamily="34" charset="0"/>
                </a:rPr>
                <a:t>EK</a:t>
              </a:r>
            </a:p>
          </p:txBody>
        </p:sp>
        <p:cxnSp>
          <p:nvCxnSpPr>
            <p:cNvPr id="142358" name="Gerade Verbindung 95"/>
            <p:cNvCxnSpPr>
              <a:cxnSpLocks noChangeShapeType="1"/>
            </p:cNvCxnSpPr>
            <p:nvPr/>
          </p:nvCxnSpPr>
          <p:spPr bwMode="auto">
            <a:xfrm rot="16200000" flipH="1">
              <a:off x="6157745" y="3781264"/>
              <a:ext cx="787664" cy="0"/>
            </a:xfrm>
            <a:prstGeom prst="line">
              <a:avLst/>
            </a:prstGeom>
            <a:noFill/>
            <a:ln w="25400" algn="ctr">
              <a:solidFill>
                <a:srgbClr val="00B050"/>
              </a:solidFill>
              <a:round/>
              <a:headEnd/>
              <a:tailEnd type="none" w="lg" len="med"/>
            </a:ln>
            <a:extLst>
              <a:ext uri="{909E8E84-426E-40DD-AFC4-6F175D3DCCD1}">
                <a14:hiddenFill xmlns:a14="http://schemas.microsoft.com/office/drawing/2010/main">
                  <a:noFill/>
                </a14:hiddenFill>
              </a:ext>
            </a:extLst>
          </p:spPr>
        </p:cxnSp>
      </p:grpSp>
      <p:pic>
        <p:nvPicPr>
          <p:cNvPr id="142343"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4085" y="3952014"/>
            <a:ext cx="1890827" cy="1367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2344" name="Gruppieren 24"/>
          <p:cNvGrpSpPr>
            <a:grpSpLocks noChangeAspect="1"/>
          </p:cNvGrpSpPr>
          <p:nvPr/>
        </p:nvGrpSpPr>
        <p:grpSpPr bwMode="auto">
          <a:xfrm>
            <a:off x="870539" y="1023859"/>
            <a:ext cx="3723159" cy="2693173"/>
            <a:chOff x="5005388" y="3009900"/>
            <a:chExt cx="4471987" cy="2941638"/>
          </a:xfrm>
        </p:grpSpPr>
        <p:pic>
          <p:nvPicPr>
            <p:cNvPr id="142351" name="Picture 3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05388" y="3009900"/>
              <a:ext cx="4471987" cy="294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352" name="Rectangle 39"/>
            <p:cNvSpPr>
              <a:spLocks noChangeArrowheads="1"/>
            </p:cNvSpPr>
            <p:nvPr/>
          </p:nvSpPr>
          <p:spPr bwMode="auto">
            <a:xfrm>
              <a:off x="5703888" y="3752850"/>
              <a:ext cx="544512" cy="144463"/>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sz="1996" dirty="0">
                <a:solidFill>
                  <a:srgbClr val="1F1F1F"/>
                </a:solidFill>
              </a:endParaRPr>
            </a:p>
          </p:txBody>
        </p:sp>
        <p:sp>
          <p:nvSpPr>
            <p:cNvPr id="142353" name="Textfeld 23"/>
            <p:cNvSpPr txBox="1">
              <a:spLocks noChangeArrowheads="1"/>
            </p:cNvSpPr>
            <p:nvPr/>
          </p:nvSpPr>
          <p:spPr bwMode="auto">
            <a:xfrm>
              <a:off x="5133020" y="3717032"/>
              <a:ext cx="1260000" cy="21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tIns="0" bIns="0" anchor="ct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algn="ctr" eaLnBrk="1" hangingPunct="1"/>
              <a:r>
                <a:rPr kumimoji="1" lang="de-DE" sz="1198" b="1" dirty="0">
                  <a:solidFill>
                    <a:srgbClr val="1F1F1F"/>
                  </a:solidFill>
                </a:rPr>
                <a:t>Plan-G&amp;V</a:t>
              </a:r>
            </a:p>
          </p:txBody>
        </p:sp>
      </p:grpSp>
      <p:cxnSp>
        <p:nvCxnSpPr>
          <p:cNvPr id="142347" name="Gewinkelte Verbindung 107"/>
          <p:cNvCxnSpPr>
            <a:cxnSpLocks noChangeShapeType="1"/>
          </p:cNvCxnSpPr>
          <p:nvPr/>
        </p:nvCxnSpPr>
        <p:spPr bwMode="auto">
          <a:xfrm>
            <a:off x="4538468" y="2370445"/>
            <a:ext cx="748727" cy="277238"/>
          </a:xfrm>
          <a:prstGeom prst="bentConnector3">
            <a:avLst>
              <a:gd name="adj1" fmla="val 50000"/>
            </a:avLst>
          </a:prstGeom>
          <a:noFill/>
          <a:ln w="25400" algn="ctr">
            <a:solidFill>
              <a:schemeClr val="accent2"/>
            </a:solidFill>
            <a:round/>
            <a:headEnd/>
            <a:tailEnd type="triangle" w="lg" len="lg"/>
          </a:ln>
          <a:extLst>
            <a:ext uri="{909E8E84-426E-40DD-AFC4-6F175D3DCCD1}">
              <a14:hiddenFill xmlns:a14="http://schemas.microsoft.com/office/drawing/2010/main">
                <a:noFill/>
              </a14:hiddenFill>
            </a:ext>
          </a:extLst>
        </p:spPr>
      </p:cxnSp>
      <p:cxnSp>
        <p:nvCxnSpPr>
          <p:cNvPr id="142348" name="Gewinkelte Verbindung 110"/>
          <p:cNvCxnSpPr>
            <a:cxnSpLocks noChangeShapeType="1"/>
            <a:stCxn id="142359" idx="2"/>
          </p:cNvCxnSpPr>
          <p:nvPr/>
        </p:nvCxnSpPr>
        <p:spPr bwMode="auto">
          <a:xfrm rot="16200000" flipH="1">
            <a:off x="7477648" y="3429827"/>
            <a:ext cx="345360" cy="919822"/>
          </a:xfrm>
          <a:prstGeom prst="bentConnector3">
            <a:avLst>
              <a:gd name="adj1" fmla="val 50000"/>
            </a:avLst>
          </a:prstGeom>
          <a:noFill/>
          <a:ln w="25400" algn="ctr">
            <a:solidFill>
              <a:schemeClr val="accent2"/>
            </a:solidFill>
            <a:round/>
            <a:headEnd/>
            <a:tailEnd type="triangle" w="lg" len="lg"/>
          </a:ln>
          <a:extLst>
            <a:ext uri="{909E8E84-426E-40DD-AFC4-6F175D3DCCD1}">
              <a14:hiddenFill xmlns:a14="http://schemas.microsoft.com/office/drawing/2010/main">
                <a:noFill/>
              </a14:hiddenFill>
            </a:ext>
          </a:extLst>
        </p:spPr>
      </p:cxnSp>
      <p:cxnSp>
        <p:nvCxnSpPr>
          <p:cNvPr id="142349" name="Gewinkelte Verbindung 113"/>
          <p:cNvCxnSpPr>
            <a:cxnSpLocks noChangeShapeType="1"/>
          </p:cNvCxnSpPr>
          <p:nvPr/>
        </p:nvCxnSpPr>
        <p:spPr bwMode="auto">
          <a:xfrm>
            <a:off x="5191350" y="5629167"/>
            <a:ext cx="2085557" cy="776172"/>
          </a:xfrm>
          <a:prstGeom prst="bentConnector3">
            <a:avLst>
              <a:gd name="adj1" fmla="val 50000"/>
            </a:avLst>
          </a:prstGeom>
          <a:noFill/>
          <a:ln w="25400" algn="ctr">
            <a:solidFill>
              <a:schemeClr val="accent2"/>
            </a:solidFill>
            <a:round/>
            <a:headEnd/>
            <a:tailEnd type="triangle" w="lg" len="lg"/>
          </a:ln>
          <a:extLst>
            <a:ext uri="{909E8E84-426E-40DD-AFC4-6F175D3DCCD1}">
              <a14:hiddenFill xmlns:a14="http://schemas.microsoft.com/office/drawing/2010/main">
                <a:noFill/>
              </a14:hiddenFill>
            </a:ext>
          </a:extLst>
        </p:spPr>
      </p:cxnSp>
      <p:cxnSp>
        <p:nvCxnSpPr>
          <p:cNvPr id="142350" name="Gewinkelte Verbindung 116"/>
          <p:cNvCxnSpPr>
            <a:cxnSpLocks noChangeShapeType="1"/>
            <a:stCxn id="142428" idx="2"/>
            <a:endCxn id="142339" idx="0"/>
          </p:cNvCxnSpPr>
          <p:nvPr/>
        </p:nvCxnSpPr>
        <p:spPr bwMode="auto">
          <a:xfrm rot="5400000">
            <a:off x="6143197" y="3385818"/>
            <a:ext cx="324918" cy="738774"/>
          </a:xfrm>
          <a:prstGeom prst="bentConnector3">
            <a:avLst>
              <a:gd name="adj1" fmla="val 50000"/>
            </a:avLst>
          </a:prstGeom>
          <a:noFill/>
          <a:ln w="25400" algn="ctr">
            <a:solidFill>
              <a:schemeClr val="accent2"/>
            </a:solidFill>
            <a:round/>
            <a:headEnd/>
            <a:tailEnd type="triangle" w="lg" len="lg"/>
          </a:ln>
          <a:extLst>
            <a:ext uri="{909E8E84-426E-40DD-AFC4-6F175D3DCCD1}">
              <a14:hiddenFill xmlns:a14="http://schemas.microsoft.com/office/drawing/2010/main">
                <a:noFill/>
              </a14:hiddenFill>
            </a:ext>
          </a:extLst>
        </p:spPr>
      </p:cxnSp>
      <p:pic>
        <p:nvPicPr>
          <p:cNvPr id="409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0264" y="3670830"/>
            <a:ext cx="4048668" cy="2801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3213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defPPr>
              <a:defRPr lang="de-DE"/>
            </a:defPPr>
            <a:lvl1pPr marL="0" algn="l" defTabSz="915589" rtl="0" eaLnBrk="1" latinLnBrk="0" hangingPunct="1">
              <a:defRPr sz="1802" kern="1200">
                <a:solidFill>
                  <a:schemeClr val="tx1"/>
                </a:solidFill>
                <a:latin typeface="+mn-lt"/>
                <a:ea typeface="+mn-ea"/>
                <a:cs typeface="+mn-cs"/>
              </a:defRPr>
            </a:lvl1pPr>
            <a:lvl2pPr marL="457794" algn="l" defTabSz="915589" rtl="0" eaLnBrk="1" latinLnBrk="0" hangingPunct="1">
              <a:defRPr sz="1802" kern="1200">
                <a:solidFill>
                  <a:schemeClr val="tx1"/>
                </a:solidFill>
                <a:latin typeface="+mn-lt"/>
                <a:ea typeface="+mn-ea"/>
                <a:cs typeface="+mn-cs"/>
              </a:defRPr>
            </a:lvl2pPr>
            <a:lvl3pPr marL="915589" algn="l" defTabSz="915589" rtl="0" eaLnBrk="1" latinLnBrk="0" hangingPunct="1">
              <a:defRPr sz="1802" kern="1200">
                <a:solidFill>
                  <a:schemeClr val="tx1"/>
                </a:solidFill>
                <a:latin typeface="+mn-lt"/>
                <a:ea typeface="+mn-ea"/>
                <a:cs typeface="+mn-cs"/>
              </a:defRPr>
            </a:lvl3pPr>
            <a:lvl4pPr marL="1373383" algn="l" defTabSz="915589" rtl="0" eaLnBrk="1" latinLnBrk="0" hangingPunct="1">
              <a:defRPr sz="1802" kern="1200">
                <a:solidFill>
                  <a:schemeClr val="tx1"/>
                </a:solidFill>
                <a:latin typeface="+mn-lt"/>
                <a:ea typeface="+mn-ea"/>
                <a:cs typeface="+mn-cs"/>
              </a:defRPr>
            </a:lvl4pPr>
            <a:lvl5pPr marL="1831177" algn="l" defTabSz="915589" rtl="0" eaLnBrk="1" latinLnBrk="0" hangingPunct="1">
              <a:defRPr sz="1802" kern="1200">
                <a:solidFill>
                  <a:schemeClr val="tx1"/>
                </a:solidFill>
                <a:latin typeface="+mn-lt"/>
                <a:ea typeface="+mn-ea"/>
                <a:cs typeface="+mn-cs"/>
              </a:defRPr>
            </a:lvl5pPr>
            <a:lvl6pPr marL="2288972" algn="l" defTabSz="915589" rtl="0" eaLnBrk="1" latinLnBrk="0" hangingPunct="1">
              <a:defRPr sz="1802" kern="1200">
                <a:solidFill>
                  <a:schemeClr val="tx1"/>
                </a:solidFill>
                <a:latin typeface="+mn-lt"/>
                <a:ea typeface="+mn-ea"/>
                <a:cs typeface="+mn-cs"/>
              </a:defRPr>
            </a:lvl6pPr>
            <a:lvl7pPr marL="2746766" algn="l" defTabSz="915589" rtl="0" eaLnBrk="1" latinLnBrk="0" hangingPunct="1">
              <a:defRPr sz="1802" kern="1200">
                <a:solidFill>
                  <a:schemeClr val="tx1"/>
                </a:solidFill>
                <a:latin typeface="+mn-lt"/>
                <a:ea typeface="+mn-ea"/>
                <a:cs typeface="+mn-cs"/>
              </a:defRPr>
            </a:lvl7pPr>
            <a:lvl8pPr marL="3204561" algn="l" defTabSz="915589" rtl="0" eaLnBrk="1" latinLnBrk="0" hangingPunct="1">
              <a:defRPr sz="1802" kern="1200">
                <a:solidFill>
                  <a:schemeClr val="tx1"/>
                </a:solidFill>
                <a:latin typeface="+mn-lt"/>
                <a:ea typeface="+mn-ea"/>
                <a:cs typeface="+mn-cs"/>
              </a:defRPr>
            </a:lvl8pPr>
            <a:lvl9pPr marL="3662355" algn="l" defTabSz="915589" rtl="0" eaLnBrk="1" latinLnBrk="0" hangingPunct="1">
              <a:defRPr sz="1802" kern="1200">
                <a:solidFill>
                  <a:schemeClr val="tx1"/>
                </a:solidFill>
                <a:latin typeface="+mn-lt"/>
                <a:ea typeface="+mn-ea"/>
                <a:cs typeface="+mn-cs"/>
              </a:defRPr>
            </a:lvl9pPr>
          </a:lstStyle>
          <a:p>
            <a:r>
              <a:rPr lang="de-DE" dirty="0">
                <a:solidFill>
                  <a:schemeClr val="tx1"/>
                </a:solidFill>
              </a:rPr>
              <a:t>Bücher (3)</a:t>
            </a:r>
            <a:endParaRPr lang="de-DE" dirty="0"/>
          </a:p>
        </p:txBody>
      </p:sp>
      <p:sp>
        <p:nvSpPr>
          <p:cNvPr id="6" name="Text Box 9"/>
          <p:cNvSpPr txBox="1">
            <a:spLocks noChangeArrowheads="1"/>
          </p:cNvSpPr>
          <p:nvPr/>
        </p:nvSpPr>
        <p:spPr bwMode="gray">
          <a:xfrm>
            <a:off x="2071295" y="1195678"/>
            <a:ext cx="7285206" cy="5115027"/>
          </a:xfrm>
          <a:prstGeom prst="rect">
            <a:avLst/>
          </a:prstGeom>
          <a:solidFill>
            <a:schemeClr val="bg1"/>
          </a:solidFill>
          <a:ln w="9525">
            <a:noFill/>
            <a:miter lim="800000"/>
            <a:headEnd/>
            <a:tailEnd/>
          </a:ln>
        </p:spPr>
        <p:txBody>
          <a:bodyPr lIns="91356" tIns="45678" rIns="91356" bIns="45678"/>
          <a:lstStyle>
            <a:defPPr>
              <a:defRPr lang="de-DE"/>
            </a:defPPr>
            <a:lvl1pPr marL="0" algn="l" defTabSz="915589" rtl="0" eaLnBrk="1" latinLnBrk="0" hangingPunct="1">
              <a:defRPr sz="1802" kern="1200">
                <a:solidFill>
                  <a:schemeClr val="tx1"/>
                </a:solidFill>
                <a:latin typeface="+mn-lt"/>
                <a:ea typeface="+mn-ea"/>
                <a:cs typeface="+mn-cs"/>
              </a:defRPr>
            </a:lvl1pPr>
            <a:lvl2pPr marL="457794" algn="l" defTabSz="915589" rtl="0" eaLnBrk="1" latinLnBrk="0" hangingPunct="1">
              <a:defRPr sz="1802" kern="1200">
                <a:solidFill>
                  <a:schemeClr val="tx1"/>
                </a:solidFill>
                <a:latin typeface="+mn-lt"/>
                <a:ea typeface="+mn-ea"/>
                <a:cs typeface="+mn-cs"/>
              </a:defRPr>
            </a:lvl2pPr>
            <a:lvl3pPr marL="915589" algn="l" defTabSz="915589" rtl="0" eaLnBrk="1" latinLnBrk="0" hangingPunct="1">
              <a:defRPr sz="1802" kern="1200">
                <a:solidFill>
                  <a:schemeClr val="tx1"/>
                </a:solidFill>
                <a:latin typeface="+mn-lt"/>
                <a:ea typeface="+mn-ea"/>
                <a:cs typeface="+mn-cs"/>
              </a:defRPr>
            </a:lvl3pPr>
            <a:lvl4pPr marL="1373383" algn="l" defTabSz="915589" rtl="0" eaLnBrk="1" latinLnBrk="0" hangingPunct="1">
              <a:defRPr sz="1802" kern="1200">
                <a:solidFill>
                  <a:schemeClr val="tx1"/>
                </a:solidFill>
                <a:latin typeface="+mn-lt"/>
                <a:ea typeface="+mn-ea"/>
                <a:cs typeface="+mn-cs"/>
              </a:defRPr>
            </a:lvl4pPr>
            <a:lvl5pPr marL="1831177" algn="l" defTabSz="915589" rtl="0" eaLnBrk="1" latinLnBrk="0" hangingPunct="1">
              <a:defRPr sz="1802" kern="1200">
                <a:solidFill>
                  <a:schemeClr val="tx1"/>
                </a:solidFill>
                <a:latin typeface="+mn-lt"/>
                <a:ea typeface="+mn-ea"/>
                <a:cs typeface="+mn-cs"/>
              </a:defRPr>
            </a:lvl5pPr>
            <a:lvl6pPr marL="2288972" algn="l" defTabSz="915589" rtl="0" eaLnBrk="1" latinLnBrk="0" hangingPunct="1">
              <a:defRPr sz="1802" kern="1200">
                <a:solidFill>
                  <a:schemeClr val="tx1"/>
                </a:solidFill>
                <a:latin typeface="+mn-lt"/>
                <a:ea typeface="+mn-ea"/>
                <a:cs typeface="+mn-cs"/>
              </a:defRPr>
            </a:lvl6pPr>
            <a:lvl7pPr marL="2746766" algn="l" defTabSz="915589" rtl="0" eaLnBrk="1" latinLnBrk="0" hangingPunct="1">
              <a:defRPr sz="1802" kern="1200">
                <a:solidFill>
                  <a:schemeClr val="tx1"/>
                </a:solidFill>
                <a:latin typeface="+mn-lt"/>
                <a:ea typeface="+mn-ea"/>
                <a:cs typeface="+mn-cs"/>
              </a:defRPr>
            </a:lvl7pPr>
            <a:lvl8pPr marL="3204561" algn="l" defTabSz="915589" rtl="0" eaLnBrk="1" latinLnBrk="0" hangingPunct="1">
              <a:defRPr sz="1802" kern="1200">
                <a:solidFill>
                  <a:schemeClr val="tx1"/>
                </a:solidFill>
                <a:latin typeface="+mn-lt"/>
                <a:ea typeface="+mn-ea"/>
                <a:cs typeface="+mn-cs"/>
              </a:defRPr>
            </a:lvl8pPr>
            <a:lvl9pPr marL="3662355" algn="l" defTabSz="915589" rtl="0" eaLnBrk="1" latinLnBrk="0" hangingPunct="1">
              <a:defRPr sz="1802" kern="1200">
                <a:solidFill>
                  <a:schemeClr val="tx1"/>
                </a:solidFill>
                <a:latin typeface="+mn-lt"/>
                <a:ea typeface="+mn-ea"/>
                <a:cs typeface="+mn-cs"/>
              </a:defRPr>
            </a:lvl9pPr>
          </a:lstStyle>
          <a:p>
            <a:pPr>
              <a:spcAft>
                <a:spcPts val="498"/>
              </a:spcAft>
            </a:pPr>
            <a:r>
              <a:rPr lang="en-US" sz="1101" dirty="0"/>
              <a:t>Enterprise Risk Management. A Modern Approach</a:t>
            </a:r>
          </a:p>
          <a:p>
            <a:pPr>
              <a:spcAft>
                <a:spcPts val="498"/>
              </a:spcAft>
            </a:pPr>
            <a:r>
              <a:rPr lang="de-DE" sz="1001" dirty="0"/>
              <a:t>Prof. Dr. Dr. habil. Robert Rieg / </a:t>
            </a:r>
            <a:r>
              <a:rPr lang="it-IT" sz="1001" dirty="0"/>
              <a:t>Prof. Dr. Ute Vanini / Prof. Dr. Werner Gleißner</a:t>
            </a:r>
          </a:p>
          <a:p>
            <a:pPr>
              <a:spcAft>
                <a:spcPts val="498"/>
              </a:spcAft>
            </a:pPr>
            <a:r>
              <a:rPr lang="de-DE" sz="1001" dirty="0">
                <a:latin typeface="Arial"/>
              </a:rPr>
              <a:t>294 Seiten, </a:t>
            </a:r>
            <a:r>
              <a:rPr lang="de-DE" sz="1001" dirty="0"/>
              <a:t>ISBN 978-3-031-86424-7 (Hardcover), ISBN 978-3-031-86427-8 (Softcover), ISBN 978-3-031-86425-4 (eBook)</a:t>
            </a:r>
          </a:p>
          <a:p>
            <a:pPr>
              <a:spcAft>
                <a:spcPts val="498"/>
              </a:spcAft>
            </a:pPr>
            <a:r>
              <a:rPr lang="de-DE" sz="1001" dirty="0"/>
              <a:t>Verlag: Springer, 2025</a:t>
            </a:r>
            <a:r>
              <a:rPr lang="de-DE" sz="1001" dirty="0">
                <a:latin typeface="Arial"/>
              </a:rPr>
              <a:t>, 117,69 € (Hardcover), 93,08 € (eBook)</a:t>
            </a:r>
          </a:p>
          <a:p>
            <a:endParaRPr lang="de-DE" sz="900" dirty="0"/>
          </a:p>
          <a:p>
            <a:r>
              <a:rPr lang="de-DE" sz="900" dirty="0"/>
              <a:t>Über dieses Buch</a:t>
            </a:r>
          </a:p>
          <a:p>
            <a:endParaRPr lang="de-DE" sz="900" dirty="0"/>
          </a:p>
          <a:p>
            <a:r>
              <a:rPr lang="de-DE" sz="900" dirty="0"/>
              <a:t>Das Buch hilft Lesern, eine für Unternehmen dringende Frage zu beantworten: Wie können sie Risiken und Chancen bewerten, um geeignete risikobereinigte Strategien zu entwickeln, mit denen sie bei akzeptablen Risikoniveaus maximale Gewinne erzielen können?</a:t>
            </a:r>
          </a:p>
          <a:p>
            <a:endParaRPr lang="de-DE" sz="900" dirty="0"/>
          </a:p>
          <a:p>
            <a:r>
              <a:rPr lang="de-DE" sz="900" dirty="0"/>
              <a:t>Dieses Buch konzentriert sich auf einen praxisorientierten Ansatz für das Risikomanagement, der eine Schritt-für-Schritt-Anleitung zur Identifizierung, Analyse, Quantifizierung und Aggregation verschiedener Risiken in Organisationen enthält. Es führt den Leser durch Was-wäre-wenn-Simulationen und Szenarioanalysen sowie Monte-Carlo-Simulationen in Excel mit Anwendungen für traditionelle Nicht-Finanzunternehmen und Plattformunternehmen wie Spotify. Diese managementorientierte Perspektive unterscheidet es von oft </a:t>
            </a:r>
            <a:r>
              <a:rPr lang="de-DE" sz="900" dirty="0" err="1"/>
              <a:t>compliance</a:t>
            </a:r>
            <a:r>
              <a:rPr lang="de-DE" sz="900" dirty="0"/>
              <a:t>-bezogenen Lehrbüchern, die sich meist auf die Finanzbranche konzentrieren. Sein Ansatz ist auf eine Vielzahl von Branchen anwendbar und basiert auf einer strategischen und wertorientierten Sichtweise, bei der Risiken und Chancen in Unternehmen gegeneinander abgewogen werden. Die mathematischen und technischen Details werden in einem leicht verständlichen Format präsentiert und durchgehend mit Beispielen und einfachen Berechnungen veranschaulicht. Zusätzliches Material für Dozenten und Studenten (Übungen, Fallbeispiele, Vorlagen) wird online zur Verfügung gestellt.</a:t>
            </a:r>
          </a:p>
          <a:p>
            <a:endParaRPr lang="de-DE" sz="900" dirty="0"/>
          </a:p>
          <a:p>
            <a:r>
              <a:rPr lang="de-DE" sz="900" dirty="0"/>
              <a:t>Über die Autoren</a:t>
            </a:r>
          </a:p>
          <a:p>
            <a:endParaRPr lang="de-DE" sz="900" dirty="0"/>
          </a:p>
          <a:p>
            <a:r>
              <a:rPr lang="de-DE" sz="900" dirty="0"/>
              <a:t>Robert Rieg ist Professor für Management Accounting und Controlling an der Hochschule Aalen, Deutschland. Seine Forschungsarbeiten umfassen empirische Studien zur Praxis des Risikomanagements und dessen Verbindung zum Controlling. Er ist Autor mehrerer Lehrbücher und seine Forschungsergebnisse wurden in zahlreichen Fachzeitschriften veröffentlicht.</a:t>
            </a:r>
          </a:p>
          <a:p>
            <a:endParaRPr lang="de-DE" sz="900" dirty="0"/>
          </a:p>
          <a:p>
            <a:r>
              <a:rPr lang="de-DE" sz="900" dirty="0"/>
              <a:t>Ute Vanini ist Professorin für Management Accounting und Controlling an der Fachhochschule Kiel, Deutschland. Ihre Forschungsschwerpunkte sind die Anwendung von Managementkontroll- und Risikomanagementkonzepten in der Unternehmenspraxis sowie die Integration von Nachhaltigkeitsaspekten in die Managementkontrolle und die Ausbildung im Rechnungswesen.</a:t>
            </a:r>
          </a:p>
          <a:p>
            <a:endParaRPr lang="de-DE" sz="900" dirty="0"/>
          </a:p>
          <a:p>
            <a:r>
              <a:rPr lang="de-DE" sz="900" dirty="0"/>
              <a:t>Werner Gleißner ist CEO der FutureValue Group AG und Professor an der Technischen Universität Dresden. Seine Forschung und Tätigkeit konzentrieren sich auf Risikomanagement, Bewertung und Rating, Unternehmensstrategie und die Entwicklung von Methoden zur simulationsbasierten Risikoaggregation, beispielsweise für die Vorbereitung von Managemententscheidungen („Strategiebewertung“) und Value </a:t>
            </a:r>
            <a:r>
              <a:rPr lang="de-DE" sz="900" dirty="0" err="1"/>
              <a:t>Investing</a:t>
            </a:r>
            <a:r>
              <a:rPr lang="de-DE" sz="900" dirty="0"/>
              <a:t>.</a:t>
            </a:r>
          </a:p>
        </p:txBody>
      </p:sp>
      <p:pic>
        <p:nvPicPr>
          <p:cNvPr id="3" name="Picture 2">
            <a:extLst>
              <a:ext uri="{FF2B5EF4-FFF2-40B4-BE49-F238E27FC236}">
                <a16:creationId xmlns:a16="http://schemas.microsoft.com/office/drawing/2014/main" id="{34A69D69-66FB-89D4-BE50-8C882133E9A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9720" y="1051593"/>
            <a:ext cx="478082" cy="478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fik 4" descr="Ein Bild, das Text, Screenshot, Schrift, Design enthält.&#10;&#10;KI-generierte Inhalte können fehlerhaft sein.">
            <a:extLst>
              <a:ext uri="{FF2B5EF4-FFF2-40B4-BE49-F238E27FC236}">
                <a16:creationId xmlns:a16="http://schemas.microsoft.com/office/drawing/2014/main" id="{240161A9-03AC-81C2-40CD-963D4935B7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229" y="1627935"/>
            <a:ext cx="1609320" cy="2425117"/>
          </a:xfrm>
          <a:prstGeom prst="rect">
            <a:avLst/>
          </a:prstGeom>
        </p:spPr>
      </p:pic>
    </p:spTree>
    <p:extLst>
      <p:ext uri="{BB962C8B-B14F-4D97-AF65-F5344CB8AC3E}">
        <p14:creationId xmlns:p14="http://schemas.microsoft.com/office/powerpoint/2010/main" val="36633911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8"/>
          <p:cNvSpPr txBox="1">
            <a:spLocks noChangeArrowheads="1"/>
          </p:cNvSpPr>
          <p:nvPr/>
        </p:nvSpPr>
        <p:spPr bwMode="auto">
          <a:xfrm>
            <a:off x="4749903" y="3656078"/>
            <a:ext cx="4688097" cy="2627249"/>
          </a:xfrm>
          <a:prstGeom prst="rect">
            <a:avLst/>
          </a:prstGeom>
          <a:noFill/>
          <a:ln w="9525" algn="ctr">
            <a:noFill/>
            <a:miter lim="800000"/>
            <a:headEnd/>
            <a:tailEnd/>
          </a:ln>
        </p:spPr>
        <p:txBody>
          <a:bodyPr wrap="square" lIns="36047" tIns="36047" rIns="0" bIns="36047" anchor="ctr">
            <a:spAutoFit/>
          </a:bodyPr>
          <a:lstStyle/>
          <a:p>
            <a:pPr marL="182800" indent="-182800" defTabSz="874260">
              <a:spcAft>
                <a:spcPts val="1202"/>
              </a:spcAft>
              <a:buFontTx/>
              <a:buChar char="•"/>
            </a:pPr>
            <a:r>
              <a:rPr lang="de-DE" sz="1400" dirty="0"/>
              <a:t>Grad der Bestandsbedrohung und Früherkennung „bestandsgefährdender Entwicklungen“ nach § 91 AktG (aus Kombinationseffekten von Einzelrisiken)</a:t>
            </a:r>
          </a:p>
          <a:p>
            <a:pPr marL="182800" indent="-182800" defTabSz="874260">
              <a:spcAft>
                <a:spcPts val="1202"/>
              </a:spcAft>
              <a:buFontTx/>
              <a:buChar char="•"/>
            </a:pPr>
            <a:r>
              <a:rPr lang="de-DE" sz="1400" dirty="0"/>
              <a:t>Die Insolvenzwahrscheinlichkeit (abgeleitet aus der Simulation) aufgeteilt nach Illiquidität und Überschuldung</a:t>
            </a:r>
          </a:p>
          <a:p>
            <a:pPr marL="182800" indent="-182800" defTabSz="874260">
              <a:spcAft>
                <a:spcPts val="1202"/>
              </a:spcAft>
              <a:buFontTx/>
              <a:buChar char="•"/>
            </a:pPr>
            <a:r>
              <a:rPr lang="de-DE" sz="1400" dirty="0">
                <a:sym typeface="Wingdings" pitchFamily="2" charset="2"/>
              </a:rPr>
              <a:t>Verteilung der Gewinne, Mittelwert, Quantile</a:t>
            </a:r>
          </a:p>
          <a:p>
            <a:pPr marL="182800" indent="-182800" defTabSz="874260">
              <a:spcAft>
                <a:spcPts val="601"/>
              </a:spcAft>
              <a:buFontTx/>
              <a:buChar char="•"/>
            </a:pPr>
            <a:r>
              <a:rPr lang="de-DE" sz="1400" dirty="0">
                <a:sym typeface="Wingdings" pitchFamily="2" charset="2"/>
              </a:rPr>
              <a:t>Eigenkapitalbedarf und Eigenkapitaldeckung</a:t>
            </a:r>
          </a:p>
          <a:p>
            <a:pPr marL="182800" indent="-182800" defTabSz="874260">
              <a:spcAft>
                <a:spcPts val="601"/>
              </a:spcAft>
              <a:buFontTx/>
              <a:buChar char="•"/>
            </a:pPr>
            <a:r>
              <a:rPr lang="de-DE" sz="1400" dirty="0">
                <a:sym typeface="Wingdings" pitchFamily="2" charset="2"/>
              </a:rPr>
              <a:t>Zusätzlicher Liquiditätsbedarf</a:t>
            </a:r>
          </a:p>
          <a:p>
            <a:pPr marL="182800" indent="-182800" defTabSz="874260">
              <a:spcAft>
                <a:spcPts val="601"/>
              </a:spcAft>
              <a:buFontTx/>
              <a:buChar char="•"/>
            </a:pPr>
            <a:r>
              <a:rPr lang="de-DE" sz="1400" dirty="0">
                <a:sym typeface="Wingdings" pitchFamily="2" charset="2"/>
              </a:rPr>
              <a:t>Variationskoeffizient der Gewinne</a:t>
            </a:r>
          </a:p>
        </p:txBody>
      </p:sp>
      <p:sp>
        <p:nvSpPr>
          <p:cNvPr id="27651" name="Titel 6"/>
          <p:cNvSpPr>
            <a:spLocks noGrp="1"/>
          </p:cNvSpPr>
          <p:nvPr>
            <p:ph type="title"/>
          </p:nvPr>
        </p:nvSpPr>
        <p:spPr/>
        <p:txBody>
          <a:bodyPr/>
          <a:lstStyle/>
          <a:p>
            <a:r>
              <a:rPr lang="de-DE" dirty="0"/>
              <a:t>Gesamtrisikoumfang: Risikoaggregation mit Monte-Carlo-Simulation im Kontext der Planung (Beispielergebnisse)</a:t>
            </a:r>
          </a:p>
        </p:txBody>
      </p:sp>
      <p:sp>
        <p:nvSpPr>
          <p:cNvPr id="3" name="Inhaltsplatzhalter 2">
            <a:extLst>
              <a:ext uri="{FF2B5EF4-FFF2-40B4-BE49-F238E27FC236}">
                <a16:creationId xmlns:a16="http://schemas.microsoft.com/office/drawing/2014/main" id="{95771185-A6FC-6ADC-DA7C-D1080F589AFF}"/>
              </a:ext>
            </a:extLst>
          </p:cNvPr>
          <p:cNvSpPr>
            <a:spLocks noGrp="1"/>
          </p:cNvSpPr>
          <p:nvPr>
            <p:ph sz="quarter" idx="13"/>
          </p:nvPr>
        </p:nvSpPr>
        <p:spPr/>
        <p:txBody>
          <a:bodyPr/>
          <a:lstStyle/>
          <a:p>
            <a:r>
              <a:rPr lang="de-DE" sz="1000" baseline="30000" dirty="0"/>
              <a:t>1</a:t>
            </a:r>
            <a:r>
              <a:rPr lang="de-DE" sz="1000" dirty="0"/>
              <a:t> Wirtschaftliches Eigenkapital = Bilanzielles Eigenkapital – immaterielles Vermögen</a:t>
            </a:r>
          </a:p>
        </p:txBody>
      </p:sp>
      <p:pic>
        <p:nvPicPr>
          <p:cNvPr id="6" name="Grafik 5"/>
          <p:cNvPicPr>
            <a:picLocks noChangeAspect="1"/>
          </p:cNvPicPr>
          <p:nvPr/>
        </p:nvPicPr>
        <p:blipFill>
          <a:blip r:embed="rId3"/>
          <a:stretch>
            <a:fillRect/>
          </a:stretch>
        </p:blipFill>
        <p:spPr>
          <a:xfrm>
            <a:off x="941126" y="1034871"/>
            <a:ext cx="7901214" cy="2628900"/>
          </a:xfrm>
          <a:prstGeom prst="rect">
            <a:avLst/>
          </a:prstGeom>
        </p:spPr>
      </p:pic>
      <p:pic>
        <p:nvPicPr>
          <p:cNvPr id="7" name="Grafik 6"/>
          <p:cNvPicPr>
            <a:picLocks noChangeAspect="1"/>
          </p:cNvPicPr>
          <p:nvPr/>
        </p:nvPicPr>
        <p:blipFill>
          <a:blip r:embed="rId4"/>
          <a:stretch>
            <a:fillRect/>
          </a:stretch>
        </p:blipFill>
        <p:spPr>
          <a:xfrm>
            <a:off x="198186" y="3798529"/>
            <a:ext cx="4451804" cy="2305050"/>
          </a:xfrm>
          <a:prstGeom prst="rect">
            <a:avLst/>
          </a:prstGeom>
        </p:spPr>
      </p:pic>
    </p:spTree>
    <p:extLst>
      <p:ext uri="{BB962C8B-B14F-4D97-AF65-F5344CB8AC3E}">
        <p14:creationId xmlns:p14="http://schemas.microsoft.com/office/powerpoint/2010/main" val="15347492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el 2"/>
          <p:cNvSpPr>
            <a:spLocks noGrp="1"/>
          </p:cNvSpPr>
          <p:nvPr>
            <p:ph type="title"/>
          </p:nvPr>
        </p:nvSpPr>
        <p:spPr>
          <a:xfrm>
            <a:off x="468000" y="144000"/>
            <a:ext cx="8640000" cy="648000"/>
          </a:xfrm>
        </p:spPr>
        <p:txBody>
          <a:bodyPr/>
          <a:lstStyle/>
          <a:p>
            <a:r>
              <a:rPr lang="de-DE" altLang="de-DE" dirty="0"/>
              <a:t>Risikoreporting: die typischen Kerninhalte</a:t>
            </a:r>
          </a:p>
        </p:txBody>
      </p:sp>
      <p:graphicFrame>
        <p:nvGraphicFramePr>
          <p:cNvPr id="35844" name="Objekt 14"/>
          <p:cNvGraphicFramePr>
            <a:graphicFrameLocks noChangeAspect="1"/>
          </p:cNvGraphicFramePr>
          <p:nvPr>
            <p:extLst>
              <p:ext uri="{D42A27DB-BD31-4B8C-83A1-F6EECF244321}">
                <p14:modId xmlns:p14="http://schemas.microsoft.com/office/powerpoint/2010/main" val="2464448198"/>
              </p:ext>
            </p:extLst>
          </p:nvPr>
        </p:nvGraphicFramePr>
        <p:xfrm>
          <a:off x="7473725" y="1141480"/>
          <a:ext cx="2055899" cy="687199"/>
        </p:xfrm>
        <a:graphic>
          <a:graphicData uri="http://schemas.openxmlformats.org/presentationml/2006/ole">
            <mc:AlternateContent xmlns:mc="http://schemas.openxmlformats.org/markup-compatibility/2006">
              <mc:Choice xmlns:v="urn:schemas-microsoft-com:vml" Requires="v">
                <p:oleObj name="Equation" r:id="rId3" imgW="1371600" imgH="457200" progId="Equation.DSMT4">
                  <p:embed/>
                </p:oleObj>
              </mc:Choice>
              <mc:Fallback>
                <p:oleObj name="Equation" r:id="rId3" imgW="1371600" imgH="457200" progId="Equation.DSMT4">
                  <p:embed/>
                  <p:pic>
                    <p:nvPicPr>
                      <p:cNvPr id="35844" name="Objek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3725" y="1141480"/>
                        <a:ext cx="2055899" cy="687199"/>
                      </a:xfrm>
                      <a:prstGeom prst="rect">
                        <a:avLst/>
                      </a:prstGeom>
                      <a:noFill/>
                      <a:ln>
                        <a:noFill/>
                      </a:ln>
                    </p:spPr>
                  </p:pic>
                </p:oleObj>
              </mc:Fallback>
            </mc:AlternateContent>
          </a:graphicData>
        </a:graphic>
      </p:graphicFrame>
      <p:graphicFrame>
        <p:nvGraphicFramePr>
          <p:cNvPr id="35845" name="Objekt 18"/>
          <p:cNvGraphicFramePr>
            <a:graphicFrameLocks noChangeAspect="1"/>
          </p:cNvGraphicFramePr>
          <p:nvPr>
            <p:extLst>
              <p:ext uri="{D42A27DB-BD31-4B8C-83A1-F6EECF244321}">
                <p14:modId xmlns:p14="http://schemas.microsoft.com/office/powerpoint/2010/main" val="3439481231"/>
              </p:ext>
            </p:extLst>
          </p:nvPr>
        </p:nvGraphicFramePr>
        <p:xfrm>
          <a:off x="7551588" y="2347669"/>
          <a:ext cx="1134373" cy="577277"/>
        </p:xfrm>
        <a:graphic>
          <a:graphicData uri="http://schemas.openxmlformats.org/presentationml/2006/ole">
            <mc:AlternateContent xmlns:mc="http://schemas.openxmlformats.org/markup-compatibility/2006">
              <mc:Choice xmlns:v="urn:schemas-microsoft-com:vml" Requires="v">
                <p:oleObj name="Equation" r:id="rId5" imgW="812520" imgH="419040" progId="Equation.DSMT4">
                  <p:embed/>
                </p:oleObj>
              </mc:Choice>
              <mc:Fallback>
                <p:oleObj name="Equation" r:id="rId5" imgW="812520" imgH="419040" progId="Equation.DSMT4">
                  <p:embed/>
                  <p:pic>
                    <p:nvPicPr>
                      <p:cNvPr id="35845" name="Objekt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1588" y="2347669"/>
                        <a:ext cx="1134373" cy="577277"/>
                      </a:xfrm>
                      <a:prstGeom prst="rect">
                        <a:avLst/>
                      </a:prstGeom>
                      <a:noFill/>
                      <a:ln>
                        <a:noFill/>
                      </a:ln>
                    </p:spPr>
                  </p:pic>
                </p:oleObj>
              </mc:Fallback>
            </mc:AlternateContent>
          </a:graphicData>
        </a:graphic>
      </p:graphicFrame>
      <p:graphicFrame>
        <p:nvGraphicFramePr>
          <p:cNvPr id="35846" name="Objekt 2"/>
          <p:cNvGraphicFramePr>
            <a:graphicFrameLocks noChangeAspect="1"/>
          </p:cNvGraphicFramePr>
          <p:nvPr>
            <p:extLst>
              <p:ext uri="{D42A27DB-BD31-4B8C-83A1-F6EECF244321}">
                <p14:modId xmlns:p14="http://schemas.microsoft.com/office/powerpoint/2010/main" val="1954004583"/>
              </p:ext>
            </p:extLst>
          </p:nvPr>
        </p:nvGraphicFramePr>
        <p:xfrm>
          <a:off x="7545288" y="3325935"/>
          <a:ext cx="1925802" cy="647625"/>
        </p:xfrm>
        <a:graphic>
          <a:graphicData uri="http://schemas.openxmlformats.org/presentationml/2006/ole">
            <mc:AlternateContent xmlns:mc="http://schemas.openxmlformats.org/markup-compatibility/2006">
              <mc:Choice xmlns:v="urn:schemas-microsoft-com:vml" Requires="v">
                <p:oleObj name="Equation" r:id="rId7" imgW="1320480" imgH="444240" progId="Equation.DSMT4">
                  <p:embed/>
                </p:oleObj>
              </mc:Choice>
              <mc:Fallback>
                <p:oleObj name="Equation" r:id="rId7" imgW="1320480" imgH="444240" progId="Equation.DSMT4">
                  <p:embed/>
                  <p:pic>
                    <p:nvPicPr>
                      <p:cNvPr id="35846" name="Objek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45288" y="3325935"/>
                        <a:ext cx="1925802" cy="647625"/>
                      </a:xfrm>
                      <a:prstGeom prst="rect">
                        <a:avLst/>
                      </a:prstGeom>
                      <a:noFill/>
                      <a:ln>
                        <a:noFill/>
                      </a:ln>
                    </p:spPr>
                  </p:pic>
                </p:oleObj>
              </mc:Fallback>
            </mc:AlternateContent>
          </a:graphicData>
        </a:graphic>
      </p:graphicFrame>
      <p:graphicFrame>
        <p:nvGraphicFramePr>
          <p:cNvPr id="35849" name="Objekt 4"/>
          <p:cNvGraphicFramePr>
            <a:graphicFrameLocks noChangeAspect="1"/>
          </p:cNvGraphicFramePr>
          <p:nvPr>
            <p:extLst>
              <p:ext uri="{D42A27DB-BD31-4B8C-83A1-F6EECF244321}">
                <p14:modId xmlns:p14="http://schemas.microsoft.com/office/powerpoint/2010/main" val="2080060703"/>
              </p:ext>
            </p:extLst>
          </p:nvPr>
        </p:nvGraphicFramePr>
        <p:xfrm>
          <a:off x="7545288" y="4293096"/>
          <a:ext cx="604975" cy="299066"/>
        </p:xfrm>
        <a:graphic>
          <a:graphicData uri="http://schemas.openxmlformats.org/presentationml/2006/ole">
            <mc:AlternateContent xmlns:mc="http://schemas.openxmlformats.org/markup-compatibility/2006">
              <mc:Choice xmlns:v="urn:schemas-microsoft-com:vml" Requires="v">
                <p:oleObj name="Equation" r:id="rId9" imgW="406080" imgH="203040" progId="Equation.DSMT4">
                  <p:embed/>
                </p:oleObj>
              </mc:Choice>
              <mc:Fallback>
                <p:oleObj name="Equation" r:id="rId9" imgW="406080" imgH="203040" progId="Equation.DSMT4">
                  <p:embed/>
                  <p:pic>
                    <p:nvPicPr>
                      <p:cNvPr id="35849" name="Objek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45288" y="4293096"/>
                        <a:ext cx="604975" cy="299066"/>
                      </a:xfrm>
                      <a:prstGeom prst="rect">
                        <a:avLst/>
                      </a:prstGeom>
                      <a:noFill/>
                      <a:ln>
                        <a:noFill/>
                      </a:ln>
                    </p:spPr>
                  </p:pic>
                </p:oleObj>
              </mc:Fallback>
            </mc:AlternateContent>
          </a:graphicData>
        </a:graphic>
      </p:graphicFrame>
      <p:sp>
        <p:nvSpPr>
          <p:cNvPr id="11" name="Inhaltsplatzhalter 3"/>
          <p:cNvSpPr>
            <a:spLocks noGrp="1"/>
          </p:cNvSpPr>
          <p:nvPr>
            <p:ph idx="4294967295"/>
          </p:nvPr>
        </p:nvSpPr>
        <p:spPr>
          <a:xfrm>
            <a:off x="155504" y="971289"/>
            <a:ext cx="7173760" cy="5040000"/>
          </a:xfrm>
          <a:prstGeom prst="rect">
            <a:avLst/>
          </a:prstGeom>
        </p:spPr>
        <p:txBody>
          <a:bodyPr/>
          <a:lstStyle/>
          <a:p>
            <a:r>
              <a:rPr lang="de-DE" altLang="de-DE" b="1" dirty="0"/>
              <a:t>Eigenkapitaldeckung </a:t>
            </a:r>
            <a:r>
              <a:rPr lang="de-DE" altLang="de-DE" dirty="0"/>
              <a:t>als Bedrohungsindikator</a:t>
            </a:r>
            <a:br>
              <a:rPr lang="de-DE" altLang="de-DE" dirty="0"/>
            </a:br>
            <a:r>
              <a:rPr lang="de-DE" altLang="de-DE" dirty="0"/>
              <a:t>Das Verhältnis des vorhandenen Eigenkapitals zum Eigenkapitalbedarf (aus Risikoaggregation) </a:t>
            </a:r>
            <a:r>
              <a:rPr lang="de-DE" altLang="de-DE" sz="1200" dirty="0"/>
              <a:t>(z. B. auf Drei-Jahres-Sicht für ein bspw. BBB Rating)</a:t>
            </a:r>
            <a:r>
              <a:rPr lang="de-DE" altLang="de-DE" dirty="0"/>
              <a:t>:</a:t>
            </a:r>
          </a:p>
          <a:p>
            <a:r>
              <a:rPr lang="de-DE" altLang="de-DE" b="1" dirty="0"/>
              <a:t>Planungssicherheit</a:t>
            </a:r>
            <a:r>
              <a:rPr lang="de-DE" altLang="de-DE" dirty="0"/>
              <a:t>.</a:t>
            </a:r>
            <a:br>
              <a:rPr lang="de-DE" altLang="de-DE" dirty="0"/>
            </a:br>
            <a:r>
              <a:rPr lang="de-DE" altLang="de-DE" dirty="0"/>
              <a:t>Der Variationskoeffizient des Ertrags (oder EBIT) zeigt die relative Schwankungsbreite und damit den Umfang möglicher Planabweichungen</a:t>
            </a:r>
          </a:p>
          <a:p>
            <a:r>
              <a:rPr lang="de-DE" altLang="de-DE" b="1" dirty="0"/>
              <a:t>Risikogerechte Kapitalkosten</a:t>
            </a:r>
            <a:br>
              <a:rPr lang="de-DE" altLang="de-DE" b="1" dirty="0"/>
            </a:br>
            <a:r>
              <a:rPr lang="de-DE" altLang="de-DE" dirty="0"/>
              <a:t>risikogerechte Kapitalkosten (basierend auf Ertragsrisiko V) rechen Risiko in Renditeanforderung um („wertorientiertes Management“)</a:t>
            </a:r>
          </a:p>
          <a:p>
            <a:r>
              <a:rPr lang="de-DE" altLang="de-DE" b="1" dirty="0"/>
              <a:t>Rating und Bedrohung von Zielrating, Mindestrating oder Covenants </a:t>
            </a:r>
            <a:br>
              <a:rPr lang="de-DE" altLang="de-DE" dirty="0"/>
            </a:br>
            <a:r>
              <a:rPr lang="de-DE" altLang="de-DE" dirty="0"/>
              <a:t>Insolvenzwahrscheinlichkeit (p) als Maß für „Bestandsbedrohung“	</a:t>
            </a:r>
          </a:p>
          <a:p>
            <a:endParaRPr lang="de-DE" altLang="de-DE" dirty="0"/>
          </a:p>
        </p:txBody>
      </p:sp>
      <p:graphicFrame>
        <p:nvGraphicFramePr>
          <p:cNvPr id="12" name="Objekt 3"/>
          <p:cNvGraphicFramePr>
            <a:graphicFrameLocks noChangeAspect="1"/>
          </p:cNvGraphicFramePr>
          <p:nvPr/>
        </p:nvGraphicFramePr>
        <p:xfrm>
          <a:off x="702661" y="4800600"/>
          <a:ext cx="3080883" cy="1633538"/>
        </p:xfrm>
        <a:graphic>
          <a:graphicData uri="http://schemas.openxmlformats.org/presentationml/2006/ole">
            <mc:AlternateContent xmlns:mc="http://schemas.openxmlformats.org/markup-compatibility/2006">
              <mc:Choice xmlns:v="urn:schemas-microsoft-com:vml" Requires="v">
                <p:oleObj name="Arbeitsblatt" r:id="rId11" imgW="11318769" imgH="5620630" progId="Excel.Sheet.8">
                  <p:embed/>
                </p:oleObj>
              </mc:Choice>
              <mc:Fallback>
                <p:oleObj name="Arbeitsblatt" r:id="rId11" imgW="11318769" imgH="5620630" progId="Excel.Sheet.8">
                  <p:embed/>
                  <p:pic>
                    <p:nvPicPr>
                      <p:cNvPr id="12" name="Objekt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2661" y="4800600"/>
                        <a:ext cx="3080883" cy="163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6186"/>
                              </a:outerShdw>
                            </a:effectLst>
                          </a14:hiddenEffects>
                        </a:ext>
                      </a:extLst>
                    </p:spPr>
                  </p:pic>
                </p:oleObj>
              </mc:Fallback>
            </mc:AlternateContent>
          </a:graphicData>
        </a:graphic>
      </p:graphicFrame>
      <p:pic>
        <p:nvPicPr>
          <p:cNvPr id="13" name="Picture 7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32327" y="4751389"/>
            <a:ext cx="3241398"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2792715"/>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a:extLst>
              <a:ext uri="{FF2B5EF4-FFF2-40B4-BE49-F238E27FC236}">
                <a16:creationId xmlns:a16="http://schemas.microsoft.com/office/drawing/2014/main" id="{6CC1AF40-A73C-3951-F2D9-444063E15A4F}"/>
              </a:ext>
            </a:extLst>
          </p:cNvPr>
          <p:cNvGrpSpPr/>
          <p:nvPr/>
        </p:nvGrpSpPr>
        <p:grpSpPr>
          <a:xfrm>
            <a:off x="776536" y="1268760"/>
            <a:ext cx="7090909" cy="3696959"/>
            <a:chOff x="1546314" y="1638255"/>
            <a:chExt cx="7090909" cy="3696959"/>
          </a:xfrm>
        </p:grpSpPr>
        <p:sp>
          <p:nvSpPr>
            <p:cNvPr id="6" name="Abgerundetes Rechteck 5"/>
            <p:cNvSpPr/>
            <p:nvPr/>
          </p:nvSpPr>
          <p:spPr>
            <a:xfrm>
              <a:off x="1546314" y="1638256"/>
              <a:ext cx="7090909" cy="3696957"/>
            </a:xfrm>
            <a:prstGeom prst="roundRect">
              <a:avLst>
                <a:gd name="adj" fmla="val 6605"/>
              </a:avLst>
            </a:prstGeom>
            <a:solidFill>
              <a:schemeClr val="bg2">
                <a:lumMod val="9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5155639" algn="r">
                <a:spcBef>
                  <a:spcPts val="473"/>
                </a:spcBef>
                <a:defRPr/>
              </a:pPr>
              <a:r>
                <a:rPr lang="de-DE" sz="1261" b="1" dirty="0">
                  <a:solidFill>
                    <a:srgbClr val="152236"/>
                  </a:solidFill>
                  <a:latin typeface="Arial"/>
                </a:rPr>
                <a:t>wertorientiertes Management</a:t>
              </a:r>
            </a:p>
            <a:p>
              <a:pPr marL="5155639" algn="r">
                <a:spcBef>
                  <a:spcPts val="473"/>
                </a:spcBef>
                <a:defRPr/>
              </a:pPr>
              <a:r>
                <a:rPr lang="de-DE" sz="946" b="1" dirty="0">
                  <a:solidFill>
                    <a:srgbClr val="152236"/>
                  </a:solidFill>
                  <a:latin typeface="Arial"/>
                </a:rPr>
                <a:t>(entscheidungsorientiertes Steuerungssystem /</a:t>
              </a:r>
            </a:p>
            <a:p>
              <a:pPr marL="5155639" algn="r">
                <a:spcBef>
                  <a:spcPts val="473"/>
                </a:spcBef>
                <a:defRPr/>
              </a:pPr>
              <a:r>
                <a:rPr lang="de-DE" sz="946" b="1" dirty="0">
                  <a:solidFill>
                    <a:srgbClr val="152236"/>
                  </a:solidFill>
                  <a:latin typeface="Arial"/>
                </a:rPr>
                <a:t>Entscheidungsunter-</a:t>
              </a:r>
              <a:r>
                <a:rPr lang="de-DE" sz="946" b="1" dirty="0" err="1">
                  <a:solidFill>
                    <a:srgbClr val="152236"/>
                  </a:solidFill>
                  <a:latin typeface="Arial"/>
                </a:rPr>
                <a:t>stützungssystem</a:t>
              </a:r>
              <a:r>
                <a:rPr lang="de-DE" sz="946" b="1" dirty="0">
                  <a:solidFill>
                    <a:srgbClr val="152236"/>
                  </a:solidFill>
                  <a:latin typeface="Arial"/>
                </a:rPr>
                <a:t>)</a:t>
              </a:r>
            </a:p>
          </p:txBody>
        </p:sp>
        <p:sp>
          <p:nvSpPr>
            <p:cNvPr id="8" name="Diagonal liegende Ecken des Rechtecks abrunden 7"/>
            <p:cNvSpPr/>
            <p:nvPr/>
          </p:nvSpPr>
          <p:spPr>
            <a:xfrm>
              <a:off x="4808134" y="3768707"/>
              <a:ext cx="2269091" cy="1566507"/>
            </a:xfrm>
            <a:prstGeom prst="round2Diag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spcBef>
                  <a:spcPts val="473"/>
                </a:spcBef>
                <a:defRPr/>
              </a:pPr>
              <a:r>
                <a:rPr lang="de-DE" sz="1261" b="1">
                  <a:solidFill>
                    <a:srgbClr val="152236"/>
                  </a:solidFill>
                  <a:latin typeface="Arial"/>
                </a:rPr>
                <a:t>Bewertung</a:t>
              </a:r>
            </a:p>
          </p:txBody>
        </p:sp>
        <p:sp>
          <p:nvSpPr>
            <p:cNvPr id="7" name="Abgerundetes Rechteck 6"/>
            <p:cNvSpPr/>
            <p:nvPr/>
          </p:nvSpPr>
          <p:spPr>
            <a:xfrm>
              <a:off x="1546315" y="1638255"/>
              <a:ext cx="5105454" cy="3227005"/>
            </a:xfrm>
            <a:prstGeom prst="roundRect">
              <a:avLst>
                <a:gd name="adj" fmla="val 7718"/>
              </a:avLst>
            </a:prstGeom>
            <a:solidFill>
              <a:schemeClr val="bg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2191334" algn="r">
                <a:spcBef>
                  <a:spcPts val="473"/>
                </a:spcBef>
                <a:defRPr/>
              </a:pPr>
              <a:r>
                <a:rPr lang="de-DE" sz="1261" b="1">
                  <a:solidFill>
                    <a:srgbClr val="152236"/>
                  </a:solidFill>
                  <a:latin typeface="Arial"/>
                </a:rPr>
                <a:t>strategisches und operatives Steuerungssystem</a:t>
              </a:r>
            </a:p>
            <a:p>
              <a:pPr marL="2258875" algn="r">
                <a:spcBef>
                  <a:spcPts val="473"/>
                </a:spcBef>
                <a:defRPr/>
              </a:pPr>
              <a:r>
                <a:rPr lang="de-DE" sz="946" b="1">
                  <a:solidFill>
                    <a:srgbClr val="152236"/>
                  </a:solidFill>
                  <a:latin typeface="Arial"/>
                </a:rPr>
                <a:t>(z. B. risikoerweiterte </a:t>
              </a:r>
              <a:br>
                <a:rPr lang="de-DE" sz="946" b="1">
                  <a:solidFill>
                    <a:srgbClr val="152236"/>
                  </a:solidFill>
                  <a:latin typeface="Arial"/>
                </a:rPr>
              </a:br>
              <a:r>
                <a:rPr lang="de-DE" sz="946" b="1" err="1">
                  <a:solidFill>
                    <a:srgbClr val="152236"/>
                  </a:solidFill>
                  <a:latin typeface="Arial"/>
                </a:rPr>
                <a:t>Balanced</a:t>
              </a:r>
              <a:r>
                <a:rPr lang="de-DE" sz="946" b="1">
                  <a:solidFill>
                    <a:srgbClr val="152236"/>
                  </a:solidFill>
                  <a:latin typeface="Arial"/>
                </a:rPr>
                <a:t> Scorecard)</a:t>
              </a:r>
            </a:p>
          </p:txBody>
        </p:sp>
        <p:sp>
          <p:nvSpPr>
            <p:cNvPr id="9" name="Diagonal liegende Ecken des Rechtecks abrunden 8"/>
            <p:cNvSpPr/>
            <p:nvPr/>
          </p:nvSpPr>
          <p:spPr>
            <a:xfrm>
              <a:off x="4808134" y="3768706"/>
              <a:ext cx="1843636" cy="1096556"/>
            </a:xfrm>
            <a:prstGeom prst="round2Diag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spcBef>
                  <a:spcPts val="473"/>
                </a:spcBef>
                <a:defRPr/>
              </a:pPr>
              <a:r>
                <a:rPr lang="de-DE" sz="1261" b="1">
                  <a:solidFill>
                    <a:srgbClr val="152236"/>
                  </a:solidFill>
                  <a:latin typeface="Arial"/>
                </a:rPr>
                <a:t>Finanzierung / Rating</a:t>
              </a:r>
            </a:p>
          </p:txBody>
        </p:sp>
        <p:sp>
          <p:nvSpPr>
            <p:cNvPr id="10" name="Diagonal liegende Ecken des Rechtecks abrunden 9"/>
            <p:cNvSpPr/>
            <p:nvPr/>
          </p:nvSpPr>
          <p:spPr>
            <a:xfrm>
              <a:off x="4808134" y="3768705"/>
              <a:ext cx="1418182" cy="626603"/>
            </a:xfrm>
            <a:prstGeom prst="round2Diag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473"/>
                </a:spcBef>
                <a:defRPr/>
              </a:pPr>
              <a:r>
                <a:rPr lang="de-DE" sz="1261" b="1" dirty="0">
                  <a:solidFill>
                    <a:srgbClr val="152236"/>
                  </a:solidFill>
                  <a:latin typeface="Arial"/>
                </a:rPr>
                <a:t>erwartungstreue Planung</a:t>
              </a:r>
            </a:p>
          </p:txBody>
        </p:sp>
        <p:sp>
          <p:nvSpPr>
            <p:cNvPr id="15" name="Pfeil nach rechts 14"/>
            <p:cNvSpPr/>
            <p:nvPr/>
          </p:nvSpPr>
          <p:spPr>
            <a:xfrm>
              <a:off x="4240971" y="4051105"/>
              <a:ext cx="567273" cy="5639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de-DE" sz="1261" b="1">
                  <a:solidFill>
                    <a:srgbClr val="FFFFFF"/>
                  </a:solidFill>
                  <a:latin typeface="Arial"/>
                </a:rPr>
                <a:t>MCS</a:t>
              </a:r>
            </a:p>
          </p:txBody>
        </p:sp>
        <p:sp>
          <p:nvSpPr>
            <p:cNvPr id="11" name="Abgerundetes Rechteck 10"/>
            <p:cNvSpPr/>
            <p:nvPr/>
          </p:nvSpPr>
          <p:spPr>
            <a:xfrm>
              <a:off x="1546316" y="2828800"/>
              <a:ext cx="2694657" cy="2506413"/>
            </a:xfrm>
            <a:prstGeom prst="roundRect">
              <a:avLst>
                <a:gd name="adj" fmla="val 10383"/>
              </a:avLst>
            </a:prstGeom>
            <a:solidFill>
              <a:schemeClr val="bg1">
                <a:lumMod val="9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spcBef>
                  <a:spcPts val="473"/>
                </a:spcBef>
                <a:defRPr/>
              </a:pPr>
              <a:r>
                <a:rPr lang="de-DE" sz="1261" b="1">
                  <a:solidFill>
                    <a:srgbClr val="152236"/>
                  </a:solidFill>
                  <a:latin typeface="Arial"/>
                </a:rPr>
                <a:t>Simulationsfähiges stochastisches Financial Modell</a:t>
              </a:r>
            </a:p>
            <a:p>
              <a:pPr algn="ctr">
                <a:spcBef>
                  <a:spcPts val="473"/>
                </a:spcBef>
                <a:defRPr/>
              </a:pPr>
              <a:endParaRPr lang="de-DE" sz="1261" b="1">
                <a:solidFill>
                  <a:srgbClr val="152236"/>
                </a:solidFill>
                <a:latin typeface="Arial"/>
              </a:endParaRPr>
            </a:p>
          </p:txBody>
        </p:sp>
        <p:sp>
          <p:nvSpPr>
            <p:cNvPr id="17" name="Pfeil nach unten 16"/>
            <p:cNvSpPr/>
            <p:nvPr/>
          </p:nvSpPr>
          <p:spPr>
            <a:xfrm>
              <a:off x="3531771" y="2264858"/>
              <a:ext cx="283636" cy="3133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endParaRPr lang="de-DE" sz="1261" b="1">
                <a:solidFill>
                  <a:srgbClr val="FFFFFF"/>
                </a:solidFill>
                <a:latin typeface="Arial"/>
              </a:endParaRPr>
            </a:p>
          </p:txBody>
        </p:sp>
        <p:sp>
          <p:nvSpPr>
            <p:cNvPr id="16" name="Pfeil nach unten 15"/>
            <p:cNvSpPr/>
            <p:nvPr/>
          </p:nvSpPr>
          <p:spPr>
            <a:xfrm>
              <a:off x="1971771" y="2264858"/>
              <a:ext cx="283636" cy="3133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endParaRPr lang="de-DE" sz="1261" b="1">
                <a:solidFill>
                  <a:srgbClr val="FFFFFF"/>
                </a:solidFill>
                <a:latin typeface="Arial"/>
              </a:endParaRPr>
            </a:p>
          </p:txBody>
        </p:sp>
        <p:sp>
          <p:nvSpPr>
            <p:cNvPr id="12" name="Rechteck 11"/>
            <p:cNvSpPr/>
            <p:nvPr/>
          </p:nvSpPr>
          <p:spPr>
            <a:xfrm>
              <a:off x="1546316" y="2578161"/>
              <a:ext cx="1134604" cy="1566507"/>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473"/>
                </a:spcBef>
                <a:defRPr/>
              </a:pPr>
              <a:r>
                <a:rPr lang="de-DE" sz="1261" b="1">
                  <a:solidFill>
                    <a:srgbClr val="152236"/>
                  </a:solidFill>
                  <a:latin typeface="Arial"/>
                </a:rPr>
                <a:t>operative Planung</a:t>
              </a:r>
            </a:p>
            <a:p>
              <a:pPr algn="ctr">
                <a:spcBef>
                  <a:spcPts val="473"/>
                </a:spcBef>
                <a:defRPr/>
              </a:pPr>
              <a:br>
                <a:rPr lang="de-DE" sz="946" b="1">
                  <a:solidFill>
                    <a:srgbClr val="152236"/>
                  </a:solidFill>
                  <a:latin typeface="Arial"/>
                </a:rPr>
              </a:br>
              <a:endParaRPr lang="de-DE" sz="946" b="1">
                <a:solidFill>
                  <a:srgbClr val="152236"/>
                </a:solidFill>
                <a:latin typeface="Arial"/>
              </a:endParaRPr>
            </a:p>
          </p:txBody>
        </p:sp>
        <p:sp>
          <p:nvSpPr>
            <p:cNvPr id="13" name="Rechteck 12"/>
            <p:cNvSpPr/>
            <p:nvPr/>
          </p:nvSpPr>
          <p:spPr>
            <a:xfrm>
              <a:off x="3106368" y="2578161"/>
              <a:ext cx="1134604" cy="1566507"/>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473"/>
                </a:spcBef>
                <a:defRPr/>
              </a:pPr>
              <a:r>
                <a:rPr lang="de-DE" sz="1261" b="1">
                  <a:solidFill>
                    <a:srgbClr val="152236"/>
                  </a:solidFill>
                  <a:latin typeface="Arial"/>
                </a:rPr>
                <a:t>Risiko-management</a:t>
              </a:r>
            </a:p>
            <a:p>
              <a:pPr algn="ctr">
                <a:spcBef>
                  <a:spcPts val="473"/>
                </a:spcBef>
                <a:defRPr/>
              </a:pPr>
              <a:r>
                <a:rPr lang="de-DE" sz="946" b="1">
                  <a:solidFill>
                    <a:srgbClr val="152236"/>
                  </a:solidFill>
                  <a:latin typeface="Arial"/>
                </a:rPr>
                <a:t>(entscheidungs-orientiert)</a:t>
              </a:r>
            </a:p>
          </p:txBody>
        </p:sp>
        <p:sp>
          <p:nvSpPr>
            <p:cNvPr id="14" name="Rechteck 13"/>
            <p:cNvSpPr/>
            <p:nvPr/>
          </p:nvSpPr>
          <p:spPr>
            <a:xfrm>
              <a:off x="1546315" y="1638255"/>
              <a:ext cx="2694656" cy="626603"/>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473"/>
                </a:spcBef>
                <a:defRPr/>
              </a:pPr>
              <a:r>
                <a:rPr lang="de-DE" sz="1261" b="1">
                  <a:solidFill>
                    <a:srgbClr val="152236"/>
                  </a:solidFill>
                  <a:latin typeface="Arial"/>
                </a:rPr>
                <a:t>Strategie</a:t>
              </a:r>
            </a:p>
          </p:txBody>
        </p:sp>
        <p:sp>
          <p:nvSpPr>
            <p:cNvPr id="25" name="Pfeil nach links und rechts 24"/>
            <p:cNvSpPr/>
            <p:nvPr/>
          </p:nvSpPr>
          <p:spPr>
            <a:xfrm>
              <a:off x="2680860" y="2985451"/>
              <a:ext cx="425454" cy="31330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endParaRPr lang="de-DE" sz="1261" b="1">
                <a:solidFill>
                  <a:srgbClr val="FFFFFF"/>
                </a:solidFill>
                <a:latin typeface="Arial"/>
              </a:endParaRPr>
            </a:p>
          </p:txBody>
        </p:sp>
      </p:grpSp>
      <p:sp>
        <p:nvSpPr>
          <p:cNvPr id="2" name="Titel 6">
            <a:extLst>
              <a:ext uri="{FF2B5EF4-FFF2-40B4-BE49-F238E27FC236}">
                <a16:creationId xmlns:a16="http://schemas.microsoft.com/office/drawing/2014/main" id="{165C55AD-0B1C-EE44-F16F-782907D214AF}"/>
              </a:ext>
            </a:extLst>
          </p:cNvPr>
          <p:cNvSpPr txBox="1">
            <a:spLocks/>
          </p:cNvSpPr>
          <p:nvPr/>
        </p:nvSpPr>
        <p:spPr>
          <a:xfrm>
            <a:off x="488134" y="227633"/>
            <a:ext cx="8640000" cy="648000"/>
          </a:xfrm>
          <a:prstGeom prst="rect">
            <a:avLst/>
          </a:prstGeom>
        </p:spPr>
        <p:txBody>
          <a:bodyPr/>
          <a:lstStyle>
            <a:lvl1pPr algn="l" defTabSz="1031626" rtl="0" eaLnBrk="1" latinLnBrk="0" hangingPunct="1">
              <a:spcBef>
                <a:spcPct val="0"/>
              </a:spcBef>
              <a:buNone/>
              <a:defRPr sz="2000" b="1" kern="1200">
                <a:solidFill>
                  <a:srgbClr val="002945"/>
                </a:solidFill>
                <a:latin typeface="Arial" pitchFamily="34" charset="0"/>
                <a:ea typeface="+mj-ea"/>
                <a:cs typeface="Arial" pitchFamily="34" charset="0"/>
              </a:defRPr>
            </a:lvl1pPr>
          </a:lstStyle>
          <a:p>
            <a:r>
              <a:rPr lang="de-DE" dirty="0"/>
              <a:t>Planung, Risiko, Rating, Unternehmenswert</a:t>
            </a:r>
          </a:p>
        </p:txBody>
      </p:sp>
    </p:spTree>
    <p:extLst>
      <p:ext uri="{BB962C8B-B14F-4D97-AF65-F5344CB8AC3E}">
        <p14:creationId xmlns:p14="http://schemas.microsoft.com/office/powerpoint/2010/main" val="40795518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7143D753-1E08-B011-8354-2132569A8AD3}"/>
              </a:ext>
            </a:extLst>
          </p:cNvPr>
          <p:cNvPicPr>
            <a:picLocks noChangeAspect="1"/>
          </p:cNvPicPr>
          <p:nvPr/>
        </p:nvPicPr>
        <p:blipFill>
          <a:blip r:embed="rId2"/>
          <a:stretch>
            <a:fillRect/>
          </a:stretch>
        </p:blipFill>
        <p:spPr>
          <a:xfrm>
            <a:off x="848544" y="1124744"/>
            <a:ext cx="7272808" cy="4305501"/>
          </a:xfrm>
          <a:prstGeom prst="rect">
            <a:avLst/>
          </a:prstGeom>
        </p:spPr>
      </p:pic>
      <p:sp>
        <p:nvSpPr>
          <p:cNvPr id="4" name="Titel 6">
            <a:extLst>
              <a:ext uri="{FF2B5EF4-FFF2-40B4-BE49-F238E27FC236}">
                <a16:creationId xmlns:a16="http://schemas.microsoft.com/office/drawing/2014/main" id="{10893CB7-0E67-7886-DB5B-B301FA07E6C8}"/>
              </a:ext>
            </a:extLst>
          </p:cNvPr>
          <p:cNvSpPr txBox="1">
            <a:spLocks/>
          </p:cNvSpPr>
          <p:nvPr/>
        </p:nvSpPr>
        <p:spPr>
          <a:xfrm>
            <a:off x="462357" y="260648"/>
            <a:ext cx="9165520" cy="648000"/>
          </a:xfrm>
          <a:prstGeom prst="rect">
            <a:avLst/>
          </a:prstGeom>
        </p:spPr>
        <p:txBody>
          <a:bodyPr/>
          <a:lstStyle>
            <a:lvl1pPr algn="l" defTabSz="1031626" rtl="0" eaLnBrk="1" latinLnBrk="0" hangingPunct="1">
              <a:spcBef>
                <a:spcPct val="0"/>
              </a:spcBef>
              <a:buNone/>
              <a:defRPr sz="2000" b="1" kern="1200">
                <a:solidFill>
                  <a:srgbClr val="002945"/>
                </a:solidFill>
                <a:latin typeface="Arial" pitchFamily="34" charset="0"/>
                <a:ea typeface="+mj-ea"/>
                <a:cs typeface="Arial" pitchFamily="34" charset="0"/>
              </a:defRPr>
            </a:lvl1pPr>
          </a:lstStyle>
          <a:p>
            <a:r>
              <a:rPr lang="de-DE" dirty="0"/>
              <a:t>Strategie Navigator, </a:t>
            </a:r>
            <a:r>
              <a:rPr lang="de-DE" dirty="0">
                <a:solidFill>
                  <a:srgbClr val="292929"/>
                </a:solidFill>
              </a:rPr>
              <a:t>Download unter: </a:t>
            </a:r>
            <a:r>
              <a:rPr lang="de-DE" dirty="0">
                <a:solidFill>
                  <a:srgbClr val="292929"/>
                </a:solidFill>
                <a:hlinkClick r:id="rId3">
                  <a:extLst>
                    <a:ext uri="{A12FA001-AC4F-418D-AE19-62706E023703}">
                      <ahyp:hlinkClr xmlns:ahyp="http://schemas.microsoft.com/office/drawing/2018/hyperlinkcolor" val="tx"/>
                    </a:ext>
                  </a:extLst>
                </a:hlinkClick>
              </a:rPr>
              <a:t>http://strategienavigator.net/software</a:t>
            </a:r>
            <a:endParaRPr lang="de-DE" dirty="0">
              <a:solidFill>
                <a:srgbClr val="292929"/>
              </a:solidFill>
            </a:endParaRPr>
          </a:p>
          <a:p>
            <a:endParaRPr lang="de-DE" dirty="0"/>
          </a:p>
        </p:txBody>
      </p:sp>
      <p:sp>
        <p:nvSpPr>
          <p:cNvPr id="5" name="Inhaltsplatzhalter 4">
            <a:extLst>
              <a:ext uri="{FF2B5EF4-FFF2-40B4-BE49-F238E27FC236}">
                <a16:creationId xmlns:a16="http://schemas.microsoft.com/office/drawing/2014/main" id="{650EB61D-A311-E321-90CD-E31F276A4DC9}"/>
              </a:ext>
            </a:extLst>
          </p:cNvPr>
          <p:cNvSpPr txBox="1">
            <a:spLocks/>
          </p:cNvSpPr>
          <p:nvPr/>
        </p:nvSpPr>
        <p:spPr>
          <a:xfrm>
            <a:off x="473408" y="6021288"/>
            <a:ext cx="8640000" cy="405264"/>
          </a:xfrm>
          <a:prstGeom prst="rect">
            <a:avLst/>
          </a:prstGeom>
        </p:spPr>
        <p:txBody>
          <a:bodyPr/>
          <a:lstStyle>
            <a:lvl1pPr marL="361950" indent="-361950"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1pPr>
            <a:lvl2pPr marL="714375" indent="-352425"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2pPr>
            <a:lvl3pPr marL="1076325" indent="-361950"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3pPr>
            <a:lvl4pPr marL="1438275" indent="-361950"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4pPr>
            <a:lvl5pPr marL="1790700" indent="-352425"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5pPr>
            <a:lvl6pPr marL="2836972"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52785"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68598"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84411"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indent="0">
              <a:buNone/>
            </a:pPr>
            <a:r>
              <a:rPr lang="de-DE" sz="1000" dirty="0">
                <a:solidFill>
                  <a:schemeClr val="bg1">
                    <a:lumMod val="50000"/>
                  </a:schemeClr>
                </a:solidFill>
              </a:rPr>
              <a:t>Quelle: Gleißner, W./Kamaras, E. (2025): Unternehmensführung unter Unsicherheit: Der Einsatz des „Strategie Navigators“. Software für Planung, Risikomanagement, Rating, Controlling und Corporate Finance, Working Paper Nr. 59.</a:t>
            </a:r>
          </a:p>
        </p:txBody>
      </p:sp>
    </p:spTree>
    <p:extLst>
      <p:ext uri="{BB962C8B-B14F-4D97-AF65-F5344CB8AC3E}">
        <p14:creationId xmlns:p14="http://schemas.microsoft.com/office/powerpoint/2010/main" val="16472176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a:extLst>
              <a:ext uri="{FF2B5EF4-FFF2-40B4-BE49-F238E27FC236}">
                <a16:creationId xmlns:a16="http://schemas.microsoft.com/office/drawing/2014/main" id="{09345901-9F7B-6F98-58C9-EE26EDFF2EB3}"/>
              </a:ext>
            </a:extLst>
          </p:cNvPr>
          <p:cNvGrpSpPr/>
          <p:nvPr/>
        </p:nvGrpSpPr>
        <p:grpSpPr>
          <a:xfrm>
            <a:off x="776536" y="1412776"/>
            <a:ext cx="7400695" cy="3611156"/>
            <a:chOff x="1322051" y="1897195"/>
            <a:chExt cx="7400695" cy="3611156"/>
          </a:xfrm>
        </p:grpSpPr>
        <p:sp>
          <p:nvSpPr>
            <p:cNvPr id="31" name="Ellipse 30"/>
            <p:cNvSpPr/>
            <p:nvPr/>
          </p:nvSpPr>
          <p:spPr>
            <a:xfrm rot="5400000">
              <a:off x="3052427" y="2095762"/>
              <a:ext cx="3233814" cy="2836679"/>
            </a:xfrm>
            <a:prstGeom prst="ellipse">
              <a:avLst/>
            </a:prstGeom>
            <a:solidFill>
              <a:schemeClr val="bg1">
                <a:lumMod val="75000"/>
              </a:schemeClr>
            </a:solidFill>
          </p:spPr>
          <p:txBody>
            <a:bodyPr wrap="square" rtlCol="0" anchor="ctr">
              <a:noAutofit/>
            </a:bodyPr>
            <a:lstStyle/>
            <a:p>
              <a:pPr algn="ctr">
                <a:spcAft>
                  <a:spcPts val="473"/>
                </a:spcAft>
              </a:pPr>
              <a:endParaRPr lang="de-DE" sz="946" dirty="0">
                <a:solidFill>
                  <a:srgbClr val="292929"/>
                </a:solidFill>
              </a:endParaRPr>
            </a:p>
          </p:txBody>
        </p:sp>
        <p:sp>
          <p:nvSpPr>
            <p:cNvPr id="7" name="Textfeld 6"/>
            <p:cNvSpPr txBox="1"/>
            <p:nvPr/>
          </p:nvSpPr>
          <p:spPr>
            <a:xfrm>
              <a:off x="1322051" y="3146483"/>
              <a:ext cx="1418339" cy="849854"/>
            </a:xfrm>
            <a:prstGeom prst="rect">
              <a:avLst/>
            </a:prstGeom>
            <a:solidFill>
              <a:schemeClr val="bg1">
                <a:lumMod val="75000"/>
              </a:schemeClr>
            </a:solidFill>
          </p:spPr>
          <p:txBody>
            <a:bodyPr wrap="square" lIns="56727" tIns="28364" rIns="56727" bIns="28364" rtlCol="0" anchor="ctr">
              <a:noAutofit/>
            </a:bodyPr>
            <a:lstStyle/>
            <a:p>
              <a:pPr algn="ctr"/>
              <a:r>
                <a:rPr lang="de-DE" sz="1103" dirty="0">
                  <a:solidFill>
                    <a:srgbClr val="292929"/>
                  </a:solidFill>
                </a:rPr>
                <a:t>Softwareplattform </a:t>
              </a:r>
              <a:r>
                <a:rPr lang="de-DE" sz="1103" i="1" dirty="0">
                  <a:solidFill>
                    <a:srgbClr val="292929"/>
                  </a:solidFill>
                </a:rPr>
                <a:t>„Strategie-Navigator“</a:t>
              </a:r>
            </a:p>
          </p:txBody>
        </p:sp>
        <p:sp>
          <p:nvSpPr>
            <p:cNvPr id="18" name="Textfeld 17"/>
            <p:cNvSpPr txBox="1"/>
            <p:nvPr/>
          </p:nvSpPr>
          <p:spPr>
            <a:xfrm>
              <a:off x="3534660" y="4620405"/>
              <a:ext cx="2127273" cy="425454"/>
            </a:xfrm>
            <a:prstGeom prst="rect">
              <a:avLst/>
            </a:prstGeom>
            <a:solidFill>
              <a:schemeClr val="bg1">
                <a:lumMod val="85000"/>
              </a:schemeClr>
            </a:solidFill>
          </p:spPr>
          <p:txBody>
            <a:bodyPr wrap="square" lIns="56727" tIns="28364" rIns="56727" bIns="28364" rtlCol="0" anchor="ctr">
              <a:noAutofit/>
            </a:bodyPr>
            <a:lstStyle/>
            <a:p>
              <a:r>
                <a:rPr lang="de-DE" sz="946" dirty="0">
                  <a:solidFill>
                    <a:srgbClr val="292929"/>
                  </a:solidFill>
                </a:rPr>
                <a:t>Stärken-Schwächen-Analyse und Portfolioanalyse sowie </a:t>
              </a:r>
              <a:r>
                <a:rPr lang="de-DE" sz="946" dirty="0" err="1">
                  <a:solidFill>
                    <a:srgbClr val="292929"/>
                  </a:solidFill>
                </a:rPr>
                <a:t>Balanced</a:t>
              </a:r>
              <a:r>
                <a:rPr lang="de-DE" sz="946" dirty="0">
                  <a:solidFill>
                    <a:srgbClr val="292929"/>
                  </a:solidFill>
                </a:rPr>
                <a:t> </a:t>
              </a:r>
              <a:r>
                <a:rPr lang="de-DE" sz="946" dirty="0" err="1">
                  <a:solidFill>
                    <a:srgbClr val="292929"/>
                  </a:solidFill>
                </a:rPr>
                <a:t>Scorecard</a:t>
              </a:r>
              <a:endParaRPr lang="de-DE" sz="946" dirty="0">
                <a:solidFill>
                  <a:srgbClr val="292929"/>
                </a:solidFill>
              </a:endParaRPr>
            </a:p>
          </p:txBody>
        </p:sp>
        <p:sp>
          <p:nvSpPr>
            <p:cNvPr id="19" name="Textfeld 18"/>
            <p:cNvSpPr txBox="1"/>
            <p:nvPr/>
          </p:nvSpPr>
          <p:spPr>
            <a:xfrm>
              <a:off x="3534660" y="1953927"/>
              <a:ext cx="2127273" cy="425454"/>
            </a:xfrm>
            <a:prstGeom prst="rect">
              <a:avLst/>
            </a:prstGeom>
            <a:solidFill>
              <a:schemeClr val="bg1">
                <a:lumMod val="85000"/>
              </a:schemeClr>
            </a:solidFill>
          </p:spPr>
          <p:txBody>
            <a:bodyPr wrap="square" lIns="56727" tIns="28364" rIns="56727" bIns="28364" rtlCol="0" anchor="ctr">
              <a:noAutofit/>
            </a:bodyPr>
            <a:lstStyle/>
            <a:p>
              <a:r>
                <a:rPr lang="de-DE" sz="946" dirty="0">
                  <a:solidFill>
                    <a:srgbClr val="292929"/>
                  </a:solidFill>
                </a:rPr>
                <a:t>Jahresabschlussanalyse und Planung</a:t>
              </a:r>
            </a:p>
          </p:txBody>
        </p:sp>
        <p:sp>
          <p:nvSpPr>
            <p:cNvPr id="20" name="Textfeld 19"/>
            <p:cNvSpPr txBox="1"/>
            <p:nvPr/>
          </p:nvSpPr>
          <p:spPr>
            <a:xfrm>
              <a:off x="3534660" y="2492943"/>
              <a:ext cx="2127273" cy="425454"/>
            </a:xfrm>
            <a:prstGeom prst="rect">
              <a:avLst/>
            </a:prstGeom>
            <a:solidFill>
              <a:schemeClr val="bg1">
                <a:lumMod val="85000"/>
              </a:schemeClr>
            </a:solidFill>
          </p:spPr>
          <p:txBody>
            <a:bodyPr wrap="square" lIns="56727" tIns="28364" rIns="56727" bIns="28364" rtlCol="0" anchor="ctr">
              <a:noAutofit/>
            </a:bodyPr>
            <a:lstStyle/>
            <a:p>
              <a:r>
                <a:rPr lang="de-DE" sz="946" dirty="0">
                  <a:solidFill>
                    <a:srgbClr val="292929"/>
                  </a:solidFill>
                </a:rPr>
                <a:t>Risikoanalyse, Risikoüberwachung und Risikosteuerung</a:t>
              </a:r>
            </a:p>
          </p:txBody>
        </p:sp>
        <p:sp>
          <p:nvSpPr>
            <p:cNvPr id="21" name="Textfeld 20"/>
            <p:cNvSpPr txBox="1"/>
            <p:nvPr/>
          </p:nvSpPr>
          <p:spPr>
            <a:xfrm>
              <a:off x="3534660" y="3031866"/>
              <a:ext cx="2127273" cy="425454"/>
            </a:xfrm>
            <a:prstGeom prst="rect">
              <a:avLst/>
            </a:prstGeom>
            <a:solidFill>
              <a:schemeClr val="bg1">
                <a:lumMod val="85000"/>
              </a:schemeClr>
            </a:solidFill>
          </p:spPr>
          <p:txBody>
            <a:bodyPr wrap="square" lIns="56727" tIns="28364" rIns="56727" bIns="28364" rtlCol="0" anchor="ctr">
              <a:noAutofit/>
            </a:bodyPr>
            <a:lstStyle/>
            <a:p>
              <a:r>
                <a:rPr lang="de-DE" sz="946" dirty="0">
                  <a:solidFill>
                    <a:srgbClr val="292929"/>
                  </a:solidFill>
                </a:rPr>
                <a:t>Risikoaggregation, Monte-Carlo-Simulation und stochastische Planung</a:t>
              </a:r>
            </a:p>
          </p:txBody>
        </p:sp>
        <p:sp>
          <p:nvSpPr>
            <p:cNvPr id="22" name="Textfeld 21"/>
            <p:cNvSpPr txBox="1"/>
            <p:nvPr/>
          </p:nvSpPr>
          <p:spPr>
            <a:xfrm>
              <a:off x="3534660" y="3570881"/>
              <a:ext cx="2127273" cy="425454"/>
            </a:xfrm>
            <a:prstGeom prst="rect">
              <a:avLst/>
            </a:prstGeom>
            <a:solidFill>
              <a:schemeClr val="bg1">
                <a:lumMod val="85000"/>
              </a:schemeClr>
            </a:solidFill>
          </p:spPr>
          <p:txBody>
            <a:bodyPr wrap="square" lIns="56727" tIns="28364" rIns="56727" bIns="28364" rtlCol="0" anchor="ctr">
              <a:noAutofit/>
            </a:bodyPr>
            <a:lstStyle/>
            <a:p>
              <a:r>
                <a:rPr lang="de-DE" sz="946" dirty="0">
                  <a:solidFill>
                    <a:srgbClr val="292929"/>
                  </a:solidFill>
                </a:rPr>
                <a:t>Finanzkennzahlenrating, Rating-prognosen und „bestands-bedrohende Entwicklungen“</a:t>
              </a:r>
            </a:p>
          </p:txBody>
        </p:sp>
        <p:sp>
          <p:nvSpPr>
            <p:cNvPr id="23" name="Textfeld 22"/>
            <p:cNvSpPr txBox="1"/>
            <p:nvPr/>
          </p:nvSpPr>
          <p:spPr>
            <a:xfrm>
              <a:off x="3534660" y="4081484"/>
              <a:ext cx="2127273" cy="425454"/>
            </a:xfrm>
            <a:prstGeom prst="rect">
              <a:avLst/>
            </a:prstGeom>
            <a:solidFill>
              <a:schemeClr val="bg1">
                <a:lumMod val="85000"/>
              </a:schemeClr>
            </a:solidFill>
          </p:spPr>
          <p:txBody>
            <a:bodyPr wrap="square" lIns="56727" tIns="28364" rIns="56727" bIns="28364" rtlCol="0" anchor="ctr">
              <a:noAutofit/>
            </a:bodyPr>
            <a:lstStyle/>
            <a:p>
              <a:r>
                <a:rPr lang="de-DE" sz="946" dirty="0">
                  <a:solidFill>
                    <a:srgbClr val="292929"/>
                  </a:solidFill>
                </a:rPr>
                <a:t>Risikogerechte Bewertung des Unternehmens und seiner Handlungsoptionen</a:t>
              </a:r>
            </a:p>
          </p:txBody>
        </p:sp>
        <p:cxnSp>
          <p:nvCxnSpPr>
            <p:cNvPr id="10" name="Gerade Verbindung 9"/>
            <p:cNvCxnSpPr>
              <a:stCxn id="7" idx="3"/>
              <a:endCxn id="19" idx="1"/>
            </p:cNvCxnSpPr>
            <p:nvPr/>
          </p:nvCxnSpPr>
          <p:spPr>
            <a:xfrm flipV="1">
              <a:off x="2740392" y="2166654"/>
              <a:ext cx="794270" cy="14047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11"/>
            <p:cNvCxnSpPr>
              <a:endCxn id="20" idx="1"/>
            </p:cNvCxnSpPr>
            <p:nvPr/>
          </p:nvCxnSpPr>
          <p:spPr>
            <a:xfrm flipV="1">
              <a:off x="2740392" y="2705671"/>
              <a:ext cx="794270" cy="8657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a:stCxn id="7" idx="3"/>
              <a:endCxn id="21" idx="1"/>
            </p:cNvCxnSpPr>
            <p:nvPr/>
          </p:nvCxnSpPr>
          <p:spPr>
            <a:xfrm flipV="1">
              <a:off x="2740392" y="3244592"/>
              <a:ext cx="794270" cy="3268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a:endCxn id="22" idx="1"/>
            </p:cNvCxnSpPr>
            <p:nvPr/>
          </p:nvCxnSpPr>
          <p:spPr>
            <a:xfrm>
              <a:off x="2740392" y="3571409"/>
              <a:ext cx="794270" cy="2121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a:endCxn id="23" idx="1"/>
            </p:cNvCxnSpPr>
            <p:nvPr/>
          </p:nvCxnSpPr>
          <p:spPr>
            <a:xfrm>
              <a:off x="2740392" y="3570881"/>
              <a:ext cx="794270" cy="7233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a:endCxn id="18" idx="1"/>
            </p:cNvCxnSpPr>
            <p:nvPr/>
          </p:nvCxnSpPr>
          <p:spPr>
            <a:xfrm>
              <a:off x="2740392" y="3570881"/>
              <a:ext cx="794270" cy="12622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Geschweifte Klammer rechts 29"/>
            <p:cNvSpPr/>
            <p:nvPr/>
          </p:nvSpPr>
          <p:spPr>
            <a:xfrm>
              <a:off x="6144407" y="1953927"/>
              <a:ext cx="269603" cy="3091933"/>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261">
                <a:solidFill>
                  <a:srgbClr val="292929"/>
                </a:solidFill>
              </a:endParaRPr>
            </a:p>
          </p:txBody>
        </p:sp>
        <p:sp>
          <p:nvSpPr>
            <p:cNvPr id="32" name="Textfeld 31"/>
            <p:cNvSpPr txBox="1"/>
            <p:nvPr/>
          </p:nvSpPr>
          <p:spPr>
            <a:xfrm rot="5400000">
              <a:off x="5173431" y="3365763"/>
              <a:ext cx="1361606" cy="353411"/>
            </a:xfrm>
            <a:prstGeom prst="rect">
              <a:avLst/>
            </a:prstGeom>
            <a:noFill/>
          </p:spPr>
          <p:txBody>
            <a:bodyPr wrap="square" lIns="56727" tIns="28364" rIns="56727" bIns="28364" rtlCol="0" anchor="ctr">
              <a:noAutofit/>
            </a:bodyPr>
            <a:lstStyle/>
            <a:p>
              <a:pPr algn="ctr"/>
              <a:r>
                <a:rPr lang="de-DE" sz="1261" dirty="0">
                  <a:solidFill>
                    <a:srgbClr val="292929"/>
                  </a:solidFill>
                </a:rPr>
                <a:t>Module</a:t>
              </a:r>
            </a:p>
          </p:txBody>
        </p:sp>
        <p:sp>
          <p:nvSpPr>
            <p:cNvPr id="33" name="Textfeld 32"/>
            <p:cNvSpPr txBox="1"/>
            <p:nvPr/>
          </p:nvSpPr>
          <p:spPr>
            <a:xfrm>
              <a:off x="6414008" y="1953927"/>
              <a:ext cx="2283409" cy="3091933"/>
            </a:xfrm>
            <a:prstGeom prst="rect">
              <a:avLst/>
            </a:prstGeom>
            <a:solidFill>
              <a:schemeClr val="bg1">
                <a:lumMod val="85000"/>
              </a:schemeClr>
            </a:solidFill>
          </p:spPr>
          <p:txBody>
            <a:bodyPr wrap="square" lIns="56727" tIns="28364" rIns="56727" bIns="28364" rtlCol="0">
              <a:noAutofit/>
            </a:bodyPr>
            <a:lstStyle/>
            <a:p>
              <a:r>
                <a:rPr lang="de-DE" sz="1103" u="sng" dirty="0">
                  <a:solidFill>
                    <a:srgbClr val="292929"/>
                  </a:solidFill>
                </a:rPr>
                <a:t>Funktionsbereiche</a:t>
              </a:r>
            </a:p>
            <a:p>
              <a:pPr marL="135082" indent="-135082">
                <a:spcBef>
                  <a:spcPts val="473"/>
                </a:spcBef>
                <a:buFont typeface="Wingdings" panose="05000000000000000000" pitchFamily="2" charset="2"/>
                <a:buChar char="§"/>
              </a:pPr>
              <a:r>
                <a:rPr lang="de-DE" sz="946" dirty="0">
                  <a:solidFill>
                    <a:srgbClr val="292929"/>
                  </a:solidFill>
                </a:rPr>
                <a:t>Planung</a:t>
              </a:r>
            </a:p>
            <a:p>
              <a:pPr marL="135082" indent="-135082">
                <a:spcBef>
                  <a:spcPts val="473"/>
                </a:spcBef>
                <a:buFont typeface="Wingdings" panose="05000000000000000000" pitchFamily="2" charset="2"/>
                <a:buChar char="§"/>
              </a:pPr>
              <a:r>
                <a:rPr lang="de-DE" sz="946" dirty="0">
                  <a:solidFill>
                    <a:srgbClr val="292929"/>
                  </a:solidFill>
                </a:rPr>
                <a:t>Rating und Finanzierung </a:t>
              </a:r>
            </a:p>
            <a:p>
              <a:pPr marL="135082" indent="-135082">
                <a:spcBef>
                  <a:spcPts val="473"/>
                </a:spcBef>
                <a:buFont typeface="Wingdings" panose="05000000000000000000" pitchFamily="2" charset="2"/>
                <a:buChar char="§"/>
              </a:pPr>
              <a:r>
                <a:rPr lang="de-DE" sz="946" dirty="0">
                  <a:solidFill>
                    <a:srgbClr val="292929"/>
                  </a:solidFill>
                </a:rPr>
                <a:t>Risikomanagement</a:t>
              </a:r>
            </a:p>
            <a:p>
              <a:pPr marL="135082" indent="-135082">
                <a:spcBef>
                  <a:spcPts val="473"/>
                </a:spcBef>
                <a:buFont typeface="Wingdings" panose="05000000000000000000" pitchFamily="2" charset="2"/>
                <a:buChar char="§"/>
              </a:pPr>
              <a:r>
                <a:rPr lang="de-DE" sz="946" dirty="0">
                  <a:solidFill>
                    <a:srgbClr val="292929"/>
                  </a:solidFill>
                </a:rPr>
                <a:t>Strategie (und Unternehmens-analyse)</a:t>
              </a:r>
            </a:p>
            <a:p>
              <a:pPr marL="135082" indent="-135082">
                <a:spcBef>
                  <a:spcPts val="473"/>
                </a:spcBef>
                <a:buFont typeface="Wingdings" panose="05000000000000000000" pitchFamily="2" charset="2"/>
                <a:buChar char="§"/>
              </a:pPr>
              <a:r>
                <a:rPr lang="de-DE" sz="946" dirty="0">
                  <a:solidFill>
                    <a:srgbClr val="292929"/>
                  </a:solidFill>
                </a:rPr>
                <a:t>Wertorientierte Unternehmens-steuerung: Strategiebewertung und BSC</a:t>
              </a:r>
            </a:p>
            <a:p>
              <a:pPr>
                <a:spcBef>
                  <a:spcPts val="473"/>
                </a:spcBef>
              </a:pPr>
              <a:endParaRPr lang="de-DE" sz="946" dirty="0">
                <a:solidFill>
                  <a:srgbClr val="292929"/>
                </a:solidFill>
              </a:endParaRPr>
            </a:p>
            <a:p>
              <a:pPr>
                <a:spcBef>
                  <a:spcPts val="473"/>
                </a:spcBef>
              </a:pPr>
              <a:r>
                <a:rPr lang="de-DE" sz="946" dirty="0">
                  <a:solidFill>
                    <a:srgbClr val="292929"/>
                  </a:solidFill>
                </a:rPr>
                <a:t>Beurteilung strategischer/operativer Handlungsoptionen unter Betrachtung von Ertrags- und Risiko-auswirkungen aus </a:t>
              </a:r>
            </a:p>
            <a:p>
              <a:pPr marL="180109" indent="-180109">
                <a:spcBef>
                  <a:spcPts val="473"/>
                </a:spcBef>
                <a:buFont typeface="+mj-lt"/>
                <a:buAutoNum type="alphaLcParenR"/>
              </a:pPr>
              <a:r>
                <a:rPr lang="de-DE" sz="946" dirty="0">
                  <a:solidFill>
                    <a:srgbClr val="292929"/>
                  </a:solidFill>
                </a:rPr>
                <a:t>Gläubigersicht (Ratingprognose)</a:t>
              </a:r>
            </a:p>
            <a:p>
              <a:pPr marL="180109" indent="-180109">
                <a:spcBef>
                  <a:spcPts val="473"/>
                </a:spcBef>
                <a:buFont typeface="+mj-lt"/>
                <a:buAutoNum type="alphaLcParenR"/>
              </a:pPr>
              <a:r>
                <a:rPr lang="de-DE" sz="946" dirty="0">
                  <a:solidFill>
                    <a:srgbClr val="292929"/>
                  </a:solidFill>
                </a:rPr>
                <a:t>Eigentümersicht (fundamentaler Wert)</a:t>
              </a:r>
            </a:p>
          </p:txBody>
        </p:sp>
        <p:sp>
          <p:nvSpPr>
            <p:cNvPr id="34" name="Pfeil nach rechts 33"/>
            <p:cNvSpPr/>
            <p:nvPr/>
          </p:nvSpPr>
          <p:spPr>
            <a:xfrm>
              <a:off x="1435539" y="5206570"/>
              <a:ext cx="453868" cy="299283"/>
            </a:xfrm>
            <a:prstGeom prst="rightArrow">
              <a:avLst/>
            </a:prstGeom>
            <a:solidFill>
              <a:schemeClr val="bg2">
                <a:lumMod val="50000"/>
              </a:schemeClr>
            </a:solidFill>
          </p:spPr>
          <p:txBody>
            <a:bodyPr wrap="square" rtlCol="0" anchor="ctr">
              <a:noAutofit/>
            </a:bodyPr>
            <a:lstStyle/>
            <a:p>
              <a:pPr algn="ctr">
                <a:spcAft>
                  <a:spcPts val="473"/>
                </a:spcAft>
              </a:pPr>
              <a:endParaRPr lang="de-DE" sz="946" dirty="0">
                <a:solidFill>
                  <a:srgbClr val="4D4D4D"/>
                </a:solidFill>
              </a:endParaRPr>
            </a:p>
          </p:txBody>
        </p:sp>
        <p:sp>
          <p:nvSpPr>
            <p:cNvPr id="24" name="Inhaltsplatzhalter 3"/>
            <p:cNvSpPr txBox="1">
              <a:spLocks/>
            </p:cNvSpPr>
            <p:nvPr/>
          </p:nvSpPr>
          <p:spPr bwMode="auto">
            <a:xfrm>
              <a:off x="1946953" y="5070629"/>
              <a:ext cx="6775793" cy="437722"/>
            </a:xfrm>
            <a:prstGeom prst="rect">
              <a:avLst/>
            </a:prstGeom>
            <a:noFill/>
            <a:ln>
              <a:noFill/>
            </a:ln>
            <a:effectLst>
              <a:outerShdw blurRad="50800" dist="38100" dir="2700000" sx="101000" sy="101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6727" tIns="141818" rIns="56727" bIns="141818" numCol="1" anchor="t" anchorCtr="0" compatLnSpc="1">
              <a:prstTxWarp prst="textNoShape">
                <a:avLst/>
              </a:prstTxWarp>
            </a:bodyPr>
            <a:lstStyle>
              <a:lvl1pPr marL="361950" indent="-361950" algn="l" defTabSz="1030288" rtl="0" eaLnBrk="0" fontAlgn="base" hangingPunct="0">
                <a:lnSpc>
                  <a:spcPct val="120000"/>
                </a:lnSpc>
                <a:spcBef>
                  <a:spcPts val="600"/>
                </a:spcBef>
                <a:spcAft>
                  <a:spcPts val="600"/>
                </a:spcAft>
                <a:buFont typeface="Arial" panose="020B0604020202020204" pitchFamily="34" charset="0"/>
                <a:buChar char="•"/>
                <a:defRPr sz="1600" kern="1200">
                  <a:solidFill>
                    <a:schemeClr val="tx1"/>
                  </a:solidFill>
                  <a:latin typeface="Arial" pitchFamily="34" charset="0"/>
                  <a:ea typeface="+mn-ea"/>
                  <a:cs typeface="Arial" pitchFamily="34" charset="0"/>
                </a:defRPr>
              </a:lvl1pPr>
              <a:lvl2pPr marL="714375" indent="-352425" algn="l" defTabSz="1030288" rtl="0" eaLnBrk="0" fontAlgn="base" hangingPunct="0">
                <a:lnSpc>
                  <a:spcPct val="120000"/>
                </a:lnSpc>
                <a:spcBef>
                  <a:spcPts val="600"/>
                </a:spcBef>
                <a:spcAft>
                  <a:spcPts val="600"/>
                </a:spcAft>
                <a:buFont typeface="Arial" panose="020B0604020202020204" pitchFamily="34" charset="0"/>
                <a:buChar char="–"/>
                <a:defRPr sz="1600" kern="1200">
                  <a:solidFill>
                    <a:schemeClr val="tx1"/>
                  </a:solidFill>
                  <a:latin typeface="Arial" pitchFamily="34" charset="0"/>
                  <a:ea typeface="+mn-ea"/>
                  <a:cs typeface="Arial" pitchFamily="34" charset="0"/>
                </a:defRPr>
              </a:lvl2pPr>
              <a:lvl3pPr marL="1076325" indent="-361950" algn="l" defTabSz="1030288" rtl="0" eaLnBrk="0" fontAlgn="base" hangingPunct="0">
                <a:lnSpc>
                  <a:spcPct val="120000"/>
                </a:lnSpc>
                <a:spcBef>
                  <a:spcPts val="600"/>
                </a:spcBef>
                <a:spcAft>
                  <a:spcPts val="600"/>
                </a:spcAft>
                <a:buFont typeface="Arial" panose="020B0604020202020204" pitchFamily="34" charset="0"/>
                <a:buChar char="•"/>
                <a:defRPr sz="1600" kern="1200">
                  <a:solidFill>
                    <a:schemeClr val="tx1"/>
                  </a:solidFill>
                  <a:latin typeface="Arial" pitchFamily="34" charset="0"/>
                  <a:ea typeface="+mn-ea"/>
                  <a:cs typeface="Arial" pitchFamily="34" charset="0"/>
                </a:defRPr>
              </a:lvl3pPr>
              <a:lvl4pPr marL="1438275" indent="-361950" algn="l" defTabSz="1030288" rtl="0" eaLnBrk="0" fontAlgn="base" hangingPunct="0">
                <a:lnSpc>
                  <a:spcPct val="120000"/>
                </a:lnSpc>
                <a:spcBef>
                  <a:spcPts val="600"/>
                </a:spcBef>
                <a:spcAft>
                  <a:spcPts val="600"/>
                </a:spcAft>
                <a:buFont typeface="Arial" panose="020B0604020202020204" pitchFamily="34" charset="0"/>
                <a:buChar char="–"/>
                <a:defRPr sz="1600" kern="1200">
                  <a:solidFill>
                    <a:schemeClr val="tx1"/>
                  </a:solidFill>
                  <a:latin typeface="Arial" pitchFamily="34" charset="0"/>
                  <a:ea typeface="+mn-ea"/>
                  <a:cs typeface="Arial" pitchFamily="34" charset="0"/>
                </a:defRPr>
              </a:lvl4pPr>
              <a:lvl5pPr marL="1790700" indent="-352425" algn="l" defTabSz="1030288" rtl="0" eaLnBrk="0" fontAlgn="base" hangingPunct="0">
                <a:lnSpc>
                  <a:spcPct val="120000"/>
                </a:lnSpc>
                <a:spcBef>
                  <a:spcPts val="600"/>
                </a:spcBef>
                <a:spcAft>
                  <a:spcPts val="600"/>
                </a:spcAft>
                <a:buFont typeface="Arial" panose="020B0604020202020204" pitchFamily="34" charset="0"/>
                <a:buChar char="»"/>
                <a:defRPr sz="1600" kern="1200">
                  <a:solidFill>
                    <a:schemeClr val="tx1"/>
                  </a:solidFill>
                  <a:latin typeface="Arial" pitchFamily="34" charset="0"/>
                  <a:ea typeface="+mn-ea"/>
                  <a:cs typeface="Arial" pitchFamily="34" charset="0"/>
                </a:defRPr>
              </a:lvl5pPr>
              <a:lvl6pPr marL="2836972"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52785"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68598"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84411"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lvl="2" indent="0">
                <a:buNone/>
              </a:pPr>
              <a:r>
                <a:rPr lang="de-DE" sz="1418" dirty="0">
                  <a:solidFill>
                    <a:srgbClr val="4D4D4D"/>
                  </a:solidFill>
                </a:rPr>
                <a:t>Ziel: Intelligente Auswertung meist vorhandener Daten (z.B. Controlling)</a:t>
              </a:r>
            </a:p>
          </p:txBody>
        </p:sp>
      </p:grpSp>
      <p:sp>
        <p:nvSpPr>
          <p:cNvPr id="2" name="Titel 6">
            <a:extLst>
              <a:ext uri="{FF2B5EF4-FFF2-40B4-BE49-F238E27FC236}">
                <a16:creationId xmlns:a16="http://schemas.microsoft.com/office/drawing/2014/main" id="{D4A0A6CC-64E2-6D48-73D0-2E3E29600731}"/>
              </a:ext>
            </a:extLst>
          </p:cNvPr>
          <p:cNvSpPr txBox="1">
            <a:spLocks/>
          </p:cNvSpPr>
          <p:nvPr/>
        </p:nvSpPr>
        <p:spPr>
          <a:xfrm>
            <a:off x="488504" y="231633"/>
            <a:ext cx="8640000" cy="648000"/>
          </a:xfrm>
          <a:prstGeom prst="rect">
            <a:avLst/>
          </a:prstGeom>
        </p:spPr>
        <p:txBody>
          <a:bodyPr/>
          <a:lstStyle>
            <a:lvl1pPr algn="l" defTabSz="1031626" rtl="0" eaLnBrk="1" latinLnBrk="0" hangingPunct="1">
              <a:spcBef>
                <a:spcPct val="0"/>
              </a:spcBef>
              <a:buNone/>
              <a:defRPr sz="2000" b="1" kern="1200">
                <a:solidFill>
                  <a:srgbClr val="002945"/>
                </a:solidFill>
                <a:latin typeface="Arial" pitchFamily="34" charset="0"/>
                <a:ea typeface="+mj-ea"/>
                <a:cs typeface="Arial" pitchFamily="34" charset="0"/>
              </a:defRPr>
            </a:lvl1pPr>
          </a:lstStyle>
          <a:p>
            <a:r>
              <a:rPr lang="de-DE" dirty="0"/>
              <a:t>Unsere Softwareplattform: „Strategie-Navigator“ – Eckpunkte </a:t>
            </a:r>
          </a:p>
        </p:txBody>
      </p:sp>
    </p:spTree>
    <p:extLst>
      <p:ext uri="{BB962C8B-B14F-4D97-AF65-F5344CB8AC3E}">
        <p14:creationId xmlns:p14="http://schemas.microsoft.com/office/powerpoint/2010/main" val="7002119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AE31FFD-4B27-4AE0-BA3B-DFDD2CAAF7D7}"/>
              </a:ext>
            </a:extLst>
          </p:cNvPr>
          <p:cNvSpPr>
            <a:spLocks noGrp="1"/>
          </p:cNvSpPr>
          <p:nvPr>
            <p:ph type="title"/>
          </p:nvPr>
        </p:nvSpPr>
        <p:spPr/>
        <p:txBody>
          <a:bodyPr/>
          <a:lstStyle/>
          <a:p>
            <a:r>
              <a:rPr lang="de-DE" dirty="0"/>
              <a:t>Der FVG-Risikosimulator zur Risikoaggregation (vgl. § 1 </a:t>
            </a:r>
            <a:r>
              <a:rPr lang="de-DE" dirty="0" err="1"/>
              <a:t>StaRUG</a:t>
            </a:r>
            <a:r>
              <a:rPr lang="de-DE" dirty="0"/>
              <a:t>)</a:t>
            </a:r>
          </a:p>
        </p:txBody>
      </p:sp>
      <p:sp>
        <p:nvSpPr>
          <p:cNvPr id="4" name="Inhaltsplatzhalter 3">
            <a:extLst>
              <a:ext uri="{FF2B5EF4-FFF2-40B4-BE49-F238E27FC236}">
                <a16:creationId xmlns:a16="http://schemas.microsoft.com/office/drawing/2014/main" id="{C70F1C59-BD90-45CA-BCCE-0A3A0A3C67CC}"/>
              </a:ext>
            </a:extLst>
          </p:cNvPr>
          <p:cNvSpPr>
            <a:spLocks noGrp="1"/>
          </p:cNvSpPr>
          <p:nvPr>
            <p:ph idx="1"/>
          </p:nvPr>
        </p:nvSpPr>
        <p:spPr/>
        <p:txBody>
          <a:bodyPr/>
          <a:lstStyle/>
          <a:p>
            <a:pPr marL="0" indent="0">
              <a:buNone/>
            </a:pPr>
            <a:r>
              <a:rPr lang="de-DE" sz="1996" b="1" dirty="0">
                <a:solidFill>
                  <a:srgbClr val="292929"/>
                </a:solidFill>
              </a:rPr>
              <a:t>Download unter: </a:t>
            </a:r>
            <a:r>
              <a:rPr lang="de-DE" sz="1996" b="1" dirty="0">
                <a:solidFill>
                  <a:srgbClr val="292929"/>
                </a:solidFill>
                <a:hlinkClick r:id="rId2">
                  <a:extLst>
                    <a:ext uri="{A12FA001-AC4F-418D-AE19-62706E023703}">
                      <ahyp:hlinkClr xmlns:ahyp="http://schemas.microsoft.com/office/drawing/2018/hyperlinkcolor" val="tx"/>
                    </a:ext>
                  </a:extLst>
                </a:hlinkClick>
              </a:rPr>
              <a:t>http://strategienavigator.net/software</a:t>
            </a:r>
            <a:endParaRPr lang="de-DE" sz="1996" b="1" dirty="0">
              <a:solidFill>
                <a:srgbClr val="292929"/>
              </a:solidFill>
            </a:endParaRPr>
          </a:p>
          <a:p>
            <a:r>
              <a:rPr lang="de-DE" b="1" dirty="0">
                <a:solidFill>
                  <a:srgbClr val="292929"/>
                </a:solidFill>
              </a:rPr>
              <a:t>kostenlose</a:t>
            </a:r>
            <a:r>
              <a:rPr lang="de-DE" dirty="0">
                <a:solidFill>
                  <a:srgbClr val="292929"/>
                </a:solidFill>
              </a:rPr>
              <a:t> Software der FutureValue Group AG für die einfache und schnelle Risikoaggregation als Einstieg in Entscheidungsunterstützung unter Unsicherheit</a:t>
            </a:r>
          </a:p>
          <a:p>
            <a:endParaRPr lang="de-DE" dirty="0">
              <a:solidFill>
                <a:srgbClr val="292929"/>
              </a:solidFill>
            </a:endParaRPr>
          </a:p>
          <a:p>
            <a:endParaRPr lang="de-DE" dirty="0">
              <a:solidFill>
                <a:srgbClr val="292929"/>
              </a:solidFill>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9370" y="2276318"/>
            <a:ext cx="5773622" cy="4059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20846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F0612-0389-D565-BD11-AE4435458C0B}"/>
            </a:ext>
          </a:extLst>
        </p:cNvPr>
        <p:cNvGrpSpPr/>
        <p:nvPr/>
      </p:nvGrpSpPr>
      <p:grpSpPr>
        <a:xfrm>
          <a:off x="0" y="0"/>
          <a:ext cx="0" cy="0"/>
          <a:chOff x="0" y="0"/>
          <a:chExt cx="0" cy="0"/>
        </a:xfrm>
      </p:grpSpPr>
      <p:sp>
        <p:nvSpPr>
          <p:cNvPr id="4" name="Inhaltsplatzhalter 3">
            <a:extLst>
              <a:ext uri="{FF2B5EF4-FFF2-40B4-BE49-F238E27FC236}">
                <a16:creationId xmlns:a16="http://schemas.microsoft.com/office/drawing/2014/main" id="{58BDBC5D-1F56-D6DB-A819-D52F4CB32A91}"/>
              </a:ext>
            </a:extLst>
          </p:cNvPr>
          <p:cNvSpPr>
            <a:spLocks noGrp="1"/>
          </p:cNvSpPr>
          <p:nvPr>
            <p:ph sz="quarter" idx="13"/>
          </p:nvPr>
        </p:nvSpPr>
        <p:spPr>
          <a:xfrm>
            <a:off x="326894" y="5863822"/>
            <a:ext cx="9028161" cy="538884"/>
          </a:xfrm>
        </p:spPr>
        <p:txBody>
          <a:bodyPr/>
          <a:lstStyle/>
          <a:p>
            <a:pPr marL="0" indent="0"/>
            <a:r>
              <a:rPr lang="de-DE" dirty="0"/>
              <a:t>Quelle: Baumüller, J./Gleißner, W. (2025):  Impact </a:t>
            </a:r>
            <a:r>
              <a:rPr lang="de-DE" dirty="0" err="1"/>
              <a:t>Materiality</a:t>
            </a:r>
            <a:r>
              <a:rPr lang="de-DE" dirty="0"/>
              <a:t> messbar machen: Herausforderungen und</a:t>
            </a:r>
          </a:p>
          <a:p>
            <a:pPr marL="0" indent="0"/>
            <a:r>
              <a:rPr lang="de-DE" dirty="0"/>
              <a:t>Methoden der Wesentlichkeitsanalyse unter der CSRD, in: </a:t>
            </a:r>
            <a:r>
              <a:rPr lang="de-DE" dirty="0" err="1"/>
              <a:t>REthinking</a:t>
            </a:r>
            <a:r>
              <a:rPr lang="de-DE" dirty="0"/>
              <a:t> Finance, 8. Jg., Heft 1 (Februar 2025), S. 52-61. </a:t>
            </a:r>
          </a:p>
        </p:txBody>
      </p:sp>
      <p:sp>
        <p:nvSpPr>
          <p:cNvPr id="2" name="Titel 1">
            <a:extLst>
              <a:ext uri="{FF2B5EF4-FFF2-40B4-BE49-F238E27FC236}">
                <a16:creationId xmlns:a16="http://schemas.microsoft.com/office/drawing/2014/main" id="{61B41A85-9E96-3F3A-C0DD-473585251C8B}"/>
              </a:ext>
            </a:extLst>
          </p:cNvPr>
          <p:cNvSpPr>
            <a:spLocks noGrp="1"/>
          </p:cNvSpPr>
          <p:nvPr>
            <p:ph type="title"/>
          </p:nvPr>
        </p:nvSpPr>
        <p:spPr>
          <a:xfrm>
            <a:off x="536218" y="155513"/>
            <a:ext cx="8818837" cy="709936"/>
          </a:xfrm>
        </p:spPr>
        <p:txBody>
          <a:bodyPr>
            <a:noAutofit/>
          </a:bodyPr>
          <a:lstStyle/>
          <a:p>
            <a:pPr>
              <a:lnSpc>
                <a:spcPct val="100000"/>
              </a:lnSpc>
            </a:pPr>
            <a:r>
              <a:rPr lang="de-DE" dirty="0"/>
              <a:t>Spezialaspekt: „Nachhaltigkeitsrisiken“ (ESG-Risiken) sind Risiken die auch (!) nicht-finanzielle Auswirkungen haben!</a:t>
            </a:r>
          </a:p>
        </p:txBody>
      </p:sp>
      <p:sp>
        <p:nvSpPr>
          <p:cNvPr id="3" name="Inhaltsplatzhalter 2">
            <a:extLst>
              <a:ext uri="{FF2B5EF4-FFF2-40B4-BE49-F238E27FC236}">
                <a16:creationId xmlns:a16="http://schemas.microsoft.com/office/drawing/2014/main" id="{6D848E43-962B-6D18-2E99-2DD95DE51E1E}"/>
              </a:ext>
            </a:extLst>
          </p:cNvPr>
          <p:cNvSpPr>
            <a:spLocks noGrp="1"/>
          </p:cNvSpPr>
          <p:nvPr>
            <p:ph idx="1"/>
          </p:nvPr>
        </p:nvSpPr>
        <p:spPr>
          <a:xfrm>
            <a:off x="8708206" y="1407645"/>
            <a:ext cx="1091251" cy="1460622"/>
          </a:xfrm>
        </p:spPr>
        <p:txBody>
          <a:bodyPr>
            <a:normAutofit/>
          </a:bodyPr>
          <a:lstStyle/>
          <a:p>
            <a:pPr marL="0" indent="0">
              <a:buNone/>
            </a:pPr>
            <a:r>
              <a:rPr lang="de-DE" sz="998"/>
              <a:t>Nicht-finanzielle Messgrößen nötig, z.B. DALY, CO</a:t>
            </a:r>
            <a:r>
              <a:rPr lang="de-DE" sz="998" baseline="-25000"/>
              <a:t>2</a:t>
            </a:r>
            <a:r>
              <a:rPr lang="de-DE" sz="998"/>
              <a:t>-Emission (in Tonnen), …</a:t>
            </a:r>
          </a:p>
        </p:txBody>
      </p:sp>
      <p:pic>
        <p:nvPicPr>
          <p:cNvPr id="4098" name="Picture 2">
            <a:extLst>
              <a:ext uri="{FF2B5EF4-FFF2-40B4-BE49-F238E27FC236}">
                <a16:creationId xmlns:a16="http://schemas.microsoft.com/office/drawing/2014/main" id="{4A4C1224-5274-8B6F-F532-9EF45CBB69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009" y="947263"/>
            <a:ext cx="3312671" cy="3339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Grafik 4">
            <a:extLst>
              <a:ext uri="{FF2B5EF4-FFF2-40B4-BE49-F238E27FC236}">
                <a16:creationId xmlns:a16="http://schemas.microsoft.com/office/drawing/2014/main" id="{4BD808E2-AD2A-5952-5FF0-7EDABF4824C9}"/>
              </a:ext>
            </a:extLst>
          </p:cNvPr>
          <p:cNvPicPr>
            <a:picLocks noChangeAspect="1"/>
          </p:cNvPicPr>
          <p:nvPr/>
        </p:nvPicPr>
        <p:blipFill>
          <a:blip r:embed="rId4"/>
          <a:stretch>
            <a:fillRect/>
          </a:stretch>
        </p:blipFill>
        <p:spPr>
          <a:xfrm>
            <a:off x="4351308" y="3231485"/>
            <a:ext cx="5285125" cy="1154223"/>
          </a:xfrm>
          <a:prstGeom prst="rect">
            <a:avLst/>
          </a:prstGeom>
        </p:spPr>
      </p:pic>
      <p:sp>
        <p:nvSpPr>
          <p:cNvPr id="8" name="Textfeld 7">
            <a:extLst>
              <a:ext uri="{FF2B5EF4-FFF2-40B4-BE49-F238E27FC236}">
                <a16:creationId xmlns:a16="http://schemas.microsoft.com/office/drawing/2014/main" id="{DD2C3E2A-688F-801E-A05B-199F209C32CC}"/>
              </a:ext>
            </a:extLst>
          </p:cNvPr>
          <p:cNvSpPr txBox="1"/>
          <p:nvPr/>
        </p:nvSpPr>
        <p:spPr>
          <a:xfrm>
            <a:off x="127600" y="4146969"/>
            <a:ext cx="4467619" cy="1724378"/>
          </a:xfrm>
          <a:prstGeom prst="rect">
            <a:avLst/>
          </a:prstGeom>
          <a:noFill/>
        </p:spPr>
        <p:txBody>
          <a:bodyPr wrap="square">
            <a:spAutoFit/>
          </a:bodyPr>
          <a:lstStyle/>
          <a:p>
            <a:pPr marL="343071" indent="-343071">
              <a:spcAft>
                <a:spcPts val="600"/>
              </a:spcAft>
              <a:buFont typeface="+mj-lt"/>
              <a:buAutoNum type="alphaLcParenR"/>
            </a:pPr>
            <a:r>
              <a:rPr lang="de-DE" sz="1201" dirty="0"/>
              <a:t>Kosten durch zulässige Emissionen (z.B. CO</a:t>
            </a:r>
            <a:r>
              <a:rPr lang="de-DE" sz="1201" baseline="-25000" dirty="0"/>
              <a:t>2</a:t>
            </a:r>
            <a:r>
              <a:rPr lang="de-DE" sz="1201" dirty="0"/>
              <a:t>)</a:t>
            </a:r>
          </a:p>
          <a:p>
            <a:pPr marL="343071" indent="-343071">
              <a:spcAft>
                <a:spcPts val="600"/>
              </a:spcAft>
              <a:buFont typeface="+mj-lt"/>
              <a:buAutoNum type="alphaLcParenR"/>
            </a:pPr>
            <a:r>
              <a:rPr lang="de-DE" sz="1201" dirty="0"/>
              <a:t>Schäden durch unzulässige Auswirkungen für Umwelt oder Dritte (z.B. Schadenszahlungen bei Umweltverschmutzung)</a:t>
            </a:r>
          </a:p>
          <a:p>
            <a:pPr marL="343071" indent="-343071">
              <a:spcAft>
                <a:spcPts val="600"/>
              </a:spcAft>
              <a:buFont typeface="+mj-lt"/>
              <a:buAutoNum type="alphaLcParenR"/>
            </a:pPr>
            <a:r>
              <a:rPr lang="de-DE" sz="1201" dirty="0"/>
              <a:t>finanzielle Auswirkungen infolge (wahrgenommener) negativer Auswirkungen der Unternehmensaktivität für (a) Umwelt oder (b) Gesellschaft (Reputationsrisiken mit Umsatzverlusten)</a:t>
            </a:r>
          </a:p>
        </p:txBody>
      </p:sp>
      <p:pic>
        <p:nvPicPr>
          <p:cNvPr id="9" name="Picture 2">
            <a:extLst>
              <a:ext uri="{FF2B5EF4-FFF2-40B4-BE49-F238E27FC236}">
                <a16:creationId xmlns:a16="http://schemas.microsoft.com/office/drawing/2014/main" id="{A93CEC27-166B-1213-3AB7-ECDDE98B59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0404" y="4507796"/>
            <a:ext cx="2181664" cy="1390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feld 10">
            <a:extLst>
              <a:ext uri="{FF2B5EF4-FFF2-40B4-BE49-F238E27FC236}">
                <a16:creationId xmlns:a16="http://schemas.microsoft.com/office/drawing/2014/main" id="{D616D850-936E-A7BB-5264-BE7B2E4A6308}"/>
              </a:ext>
            </a:extLst>
          </p:cNvPr>
          <p:cNvSpPr txBox="1"/>
          <p:nvPr/>
        </p:nvSpPr>
        <p:spPr>
          <a:xfrm>
            <a:off x="6860212" y="5496055"/>
            <a:ext cx="3194614" cy="399283"/>
          </a:xfrm>
          <a:prstGeom prst="rect">
            <a:avLst/>
          </a:prstGeom>
          <a:noFill/>
        </p:spPr>
        <p:txBody>
          <a:bodyPr wrap="square">
            <a:spAutoFit/>
          </a:bodyPr>
          <a:lstStyle/>
          <a:p>
            <a:r>
              <a:rPr lang="de-DE" sz="998"/>
              <a:t>Der kostenlose </a:t>
            </a:r>
            <a:r>
              <a:rPr lang="de-DE" sz="998" b="1"/>
              <a:t>FVG-Risikosimulator</a:t>
            </a:r>
            <a:r>
              <a:rPr lang="de-DE" sz="998" b="1">
                <a:solidFill>
                  <a:srgbClr val="292929"/>
                </a:solidFill>
              </a:rPr>
              <a:t>; </a:t>
            </a:r>
            <a:r>
              <a:rPr lang="de-DE" sz="998" err="1">
                <a:solidFill>
                  <a:srgbClr val="292929"/>
                </a:solidFill>
              </a:rPr>
              <a:t>download</a:t>
            </a:r>
            <a:r>
              <a:rPr lang="de-DE" sz="998">
                <a:solidFill>
                  <a:srgbClr val="292929"/>
                </a:solidFill>
              </a:rPr>
              <a:t> unter: </a:t>
            </a:r>
            <a:r>
              <a:rPr lang="de-DE" sz="998">
                <a:solidFill>
                  <a:srgbClr val="292929"/>
                </a:solidFill>
                <a:hlinkClick r:id="rId6">
                  <a:extLst>
                    <a:ext uri="{A12FA001-AC4F-418D-AE19-62706E023703}">
                      <ahyp:hlinkClr xmlns:ahyp="http://schemas.microsoft.com/office/drawing/2018/hyperlinkcolor" val="tx"/>
                    </a:ext>
                  </a:extLst>
                </a:hlinkClick>
              </a:rPr>
              <a:t>http://strategienavigator.net/software</a:t>
            </a:r>
            <a:endParaRPr lang="de-DE" sz="998">
              <a:solidFill>
                <a:srgbClr val="292929"/>
              </a:solidFill>
            </a:endParaRPr>
          </a:p>
        </p:txBody>
      </p:sp>
      <p:sp>
        <p:nvSpPr>
          <p:cNvPr id="12" name="Textfeld 11">
            <a:extLst>
              <a:ext uri="{FF2B5EF4-FFF2-40B4-BE49-F238E27FC236}">
                <a16:creationId xmlns:a16="http://schemas.microsoft.com/office/drawing/2014/main" id="{2D4037A8-8178-2DA4-C7FD-2DCB81914EA3}"/>
              </a:ext>
            </a:extLst>
          </p:cNvPr>
          <p:cNvSpPr txBox="1"/>
          <p:nvPr/>
        </p:nvSpPr>
        <p:spPr>
          <a:xfrm>
            <a:off x="6930584" y="4654808"/>
            <a:ext cx="2494842" cy="747489"/>
          </a:xfrm>
          <a:prstGeom prst="rect">
            <a:avLst/>
          </a:prstGeom>
          <a:noFill/>
        </p:spPr>
        <p:txBody>
          <a:bodyPr wrap="square" lIns="71852" tIns="35925" rIns="71852" bIns="35925" rtlCol="0">
            <a:noAutofit/>
          </a:bodyPr>
          <a:lstStyle/>
          <a:p>
            <a:r>
              <a:rPr lang="de-DE" sz="1201" u="sng">
                <a:solidFill>
                  <a:srgbClr val="002945"/>
                </a:solidFill>
              </a:rPr>
              <a:t>Achtung: </a:t>
            </a:r>
            <a:r>
              <a:rPr lang="de-DE" sz="1201">
                <a:solidFill>
                  <a:srgbClr val="002945"/>
                </a:solidFill>
              </a:rPr>
              <a:t>Nachhaltigkeitsrisiken bei </a:t>
            </a:r>
            <a:r>
              <a:rPr lang="de-DE" sz="1201" b="1">
                <a:solidFill>
                  <a:srgbClr val="002945"/>
                </a:solidFill>
              </a:rPr>
              <a:t>Risikoaggregation</a:t>
            </a:r>
            <a:r>
              <a:rPr lang="de-DE" sz="1201">
                <a:solidFill>
                  <a:srgbClr val="002945"/>
                </a:solidFill>
              </a:rPr>
              <a:t> berücksichtigen (§1 </a:t>
            </a:r>
            <a:r>
              <a:rPr lang="de-DE" sz="1201" err="1">
                <a:solidFill>
                  <a:srgbClr val="002945"/>
                </a:solidFill>
              </a:rPr>
              <a:t>StaRUG</a:t>
            </a:r>
            <a:r>
              <a:rPr lang="de-DE" sz="1201">
                <a:solidFill>
                  <a:srgbClr val="002945"/>
                </a:solidFill>
              </a:rPr>
              <a:t>)</a:t>
            </a:r>
          </a:p>
        </p:txBody>
      </p:sp>
      <p:pic>
        <p:nvPicPr>
          <p:cNvPr id="7" name="Grafik 6">
            <a:extLst>
              <a:ext uri="{FF2B5EF4-FFF2-40B4-BE49-F238E27FC236}">
                <a16:creationId xmlns:a16="http://schemas.microsoft.com/office/drawing/2014/main" id="{CEF90892-993D-23E4-FDD4-823614877323}"/>
              </a:ext>
            </a:extLst>
          </p:cNvPr>
          <p:cNvPicPr>
            <a:picLocks noChangeAspect="1"/>
          </p:cNvPicPr>
          <p:nvPr/>
        </p:nvPicPr>
        <p:blipFill>
          <a:blip r:embed="rId7"/>
          <a:stretch>
            <a:fillRect/>
          </a:stretch>
        </p:blipFill>
        <p:spPr>
          <a:xfrm>
            <a:off x="4571760" y="994906"/>
            <a:ext cx="4148467" cy="2179328"/>
          </a:xfrm>
          <a:prstGeom prst="rect">
            <a:avLst/>
          </a:prstGeom>
        </p:spPr>
      </p:pic>
    </p:spTree>
    <p:extLst>
      <p:ext uri="{BB962C8B-B14F-4D97-AF65-F5344CB8AC3E}">
        <p14:creationId xmlns:p14="http://schemas.microsoft.com/office/powerpoint/2010/main" val="8810506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9C89709-A634-411F-8997-F5243FAD9189}"/>
              </a:ext>
            </a:extLst>
          </p:cNvPr>
          <p:cNvSpPr>
            <a:spLocks noGrp="1"/>
          </p:cNvSpPr>
          <p:nvPr>
            <p:ph type="title"/>
          </p:nvPr>
        </p:nvSpPr>
        <p:spPr>
          <a:xfrm>
            <a:off x="560512" y="238019"/>
            <a:ext cx="8512404" cy="484995"/>
          </a:xfrm>
        </p:spPr>
        <p:txBody>
          <a:bodyPr>
            <a:noAutofit/>
          </a:bodyPr>
          <a:lstStyle/>
          <a:p>
            <a:pPr>
              <a:spcAft>
                <a:spcPts val="450"/>
              </a:spcAft>
            </a:pPr>
            <a:r>
              <a:rPr lang="de-DE" dirty="0">
                <a:ea typeface="Times New Roman" panose="02020603050405020304" pitchFamily="18" charset="0"/>
                <a:cs typeface="Times New Roman" panose="02020603050405020304" pitchFamily="18" charset="0"/>
              </a:rPr>
              <a:t>Nachhaltige Unternehmensführung: Wesentlichkeitsanalyse (CSRD) – und was ist wirklich wichtig?  </a:t>
            </a:r>
          </a:p>
        </p:txBody>
      </p:sp>
      <p:sp>
        <p:nvSpPr>
          <p:cNvPr id="10" name="Inhaltsplatzhalter 1">
            <a:extLst>
              <a:ext uri="{FF2B5EF4-FFF2-40B4-BE49-F238E27FC236}">
                <a16:creationId xmlns:a16="http://schemas.microsoft.com/office/drawing/2014/main" id="{E6DF954E-A285-4039-AB1E-8CF3C49E7C35}"/>
              </a:ext>
            </a:extLst>
          </p:cNvPr>
          <p:cNvSpPr>
            <a:spLocks noGrp="1"/>
          </p:cNvSpPr>
          <p:nvPr>
            <p:ph sz="quarter" idx="13"/>
          </p:nvPr>
        </p:nvSpPr>
        <p:spPr>
          <a:xfrm>
            <a:off x="480883" y="5773497"/>
            <a:ext cx="9116290" cy="644592"/>
          </a:xfrm>
        </p:spPr>
        <p:txBody>
          <a:bodyPr>
            <a:noAutofit/>
          </a:bodyPr>
          <a:lstStyle/>
          <a:p>
            <a:r>
              <a:rPr lang="de-DE" sz="1000" dirty="0"/>
              <a:t>Quelle: Bundesregierung (2021): Nachhaltigkeitsziele verständlich erklärt, </a:t>
            </a:r>
            <a:r>
              <a:rPr lang="de-DE" sz="1000" dirty="0">
                <a:hlinkClick r:id="rId2"/>
              </a:rPr>
              <a:t>https://www.bundesregierung.de/breg-de/themen/nachhaltigkeitspolitik/nachhaltigkeitsziele-verstaendlich-erklaert-232174</a:t>
            </a:r>
            <a:r>
              <a:rPr lang="de-DE" sz="1000" dirty="0"/>
              <a:t> (abgerufen am 23.06.2022)</a:t>
            </a:r>
          </a:p>
          <a:p>
            <a:r>
              <a:rPr lang="de-DE" sz="1000" dirty="0"/>
              <a:t>Gleißner, W. (2023): Nachhaltigkeit ist mehr als ein guter ESG-Score, in: ESGZ, 1/2023, S. 43-47; </a:t>
            </a:r>
          </a:p>
          <a:p>
            <a:r>
              <a:rPr lang="de-DE" sz="1000" dirty="0"/>
              <a:t>Form, S./Schlemminger, R. B. (2023): Nachhaltigkeitsmanagement und –controlling: Die Wesentlichkeitsanalyse, in: WISU, Heft 3/23, S. 257-268 (261).</a:t>
            </a:r>
          </a:p>
        </p:txBody>
      </p:sp>
      <p:sp>
        <p:nvSpPr>
          <p:cNvPr id="9" name="Rectangle 2">
            <a:extLst>
              <a:ext uri="{FF2B5EF4-FFF2-40B4-BE49-F238E27FC236}">
                <a16:creationId xmlns:a16="http://schemas.microsoft.com/office/drawing/2014/main" id="{7106751C-9108-4D63-9B2B-C0382CBC7FFA}"/>
              </a:ext>
            </a:extLst>
          </p:cNvPr>
          <p:cNvSpPr>
            <a:spLocks noChangeArrowheads="1"/>
          </p:cNvSpPr>
          <p:nvPr/>
        </p:nvSpPr>
        <p:spPr bwMode="auto">
          <a:xfrm>
            <a:off x="2119289" y="1300922"/>
            <a:ext cx="138631" cy="277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613" tIns="34307" rIns="68613" bIns="34307" numCol="1" anchor="ctr" anchorCtr="0" compatLnSpc="1">
            <a:prstTxWarp prst="textNoShape">
              <a:avLst/>
            </a:prstTxWarp>
            <a:spAutoFit/>
          </a:bodyPr>
          <a:lstStyle/>
          <a:p>
            <a:endParaRPr lang="de-DE" sz="1351" dirty="0"/>
          </a:p>
        </p:txBody>
      </p:sp>
      <p:pic>
        <p:nvPicPr>
          <p:cNvPr id="6" name="Grafik 5" descr="Die 17 Ziele für nachhaltige Entwicklung">
            <a:extLst>
              <a:ext uri="{FF2B5EF4-FFF2-40B4-BE49-F238E27FC236}">
                <a16:creationId xmlns:a16="http://schemas.microsoft.com/office/drawing/2014/main" id="{F7E45FC0-AA6D-E24C-F3B4-BFD2216600D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316" y="1050725"/>
            <a:ext cx="4232712" cy="2400067"/>
          </a:xfrm>
          <a:prstGeom prst="rect">
            <a:avLst/>
          </a:prstGeom>
          <a:noFill/>
          <a:ln>
            <a:noFill/>
          </a:ln>
        </p:spPr>
      </p:pic>
      <p:sp>
        <p:nvSpPr>
          <p:cNvPr id="4" name="Textfeld 3">
            <a:extLst>
              <a:ext uri="{FF2B5EF4-FFF2-40B4-BE49-F238E27FC236}">
                <a16:creationId xmlns:a16="http://schemas.microsoft.com/office/drawing/2014/main" id="{60D7A3CF-F246-09BF-F9B1-A8811A6FFC50}"/>
              </a:ext>
            </a:extLst>
          </p:cNvPr>
          <p:cNvSpPr txBox="1"/>
          <p:nvPr/>
        </p:nvSpPr>
        <p:spPr>
          <a:xfrm>
            <a:off x="1671340" y="1557889"/>
            <a:ext cx="6044849" cy="398671"/>
          </a:xfrm>
          <a:prstGeom prst="rect">
            <a:avLst/>
          </a:prstGeom>
          <a:noFill/>
        </p:spPr>
        <p:txBody>
          <a:bodyPr wrap="square" lIns="54026" tIns="27013" rIns="54026" bIns="27013" rtlCol="0">
            <a:noAutofit/>
          </a:bodyPr>
          <a:lstStyle/>
          <a:p>
            <a:endParaRPr lang="de-DE" sz="1051" dirty="0">
              <a:solidFill>
                <a:srgbClr val="002945"/>
              </a:solidFill>
            </a:endParaRPr>
          </a:p>
        </p:txBody>
      </p:sp>
      <p:grpSp>
        <p:nvGrpSpPr>
          <p:cNvPr id="2" name="Gruppieren 1">
            <a:extLst>
              <a:ext uri="{FF2B5EF4-FFF2-40B4-BE49-F238E27FC236}">
                <a16:creationId xmlns:a16="http://schemas.microsoft.com/office/drawing/2014/main" id="{34918FF2-F3EA-B8F2-1F8B-78172172B5A0}"/>
              </a:ext>
            </a:extLst>
          </p:cNvPr>
          <p:cNvGrpSpPr/>
          <p:nvPr/>
        </p:nvGrpSpPr>
        <p:grpSpPr>
          <a:xfrm>
            <a:off x="1351904" y="3445702"/>
            <a:ext cx="2504574" cy="2195505"/>
            <a:chOff x="1561763" y="799088"/>
            <a:chExt cx="3412141" cy="3412141"/>
          </a:xfrm>
        </p:grpSpPr>
        <p:sp>
          <p:nvSpPr>
            <p:cNvPr id="5" name="Ellipse 4">
              <a:extLst>
                <a:ext uri="{FF2B5EF4-FFF2-40B4-BE49-F238E27FC236}">
                  <a16:creationId xmlns:a16="http://schemas.microsoft.com/office/drawing/2014/main" id="{052A4B7A-94FF-E0C1-DEE4-BF4ABF541B7C}"/>
                </a:ext>
              </a:extLst>
            </p:cNvPr>
            <p:cNvSpPr/>
            <p:nvPr/>
          </p:nvSpPr>
          <p:spPr>
            <a:xfrm>
              <a:off x="1561763" y="799088"/>
              <a:ext cx="3412141" cy="3412141"/>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1" dirty="0"/>
            </a:p>
          </p:txBody>
        </p:sp>
        <p:sp>
          <p:nvSpPr>
            <p:cNvPr id="7" name="Ellipse 6">
              <a:extLst>
                <a:ext uri="{FF2B5EF4-FFF2-40B4-BE49-F238E27FC236}">
                  <a16:creationId xmlns:a16="http://schemas.microsoft.com/office/drawing/2014/main" id="{9F36FF30-1482-CE62-DE9A-3BAEFDC6A358}"/>
                </a:ext>
              </a:extLst>
            </p:cNvPr>
            <p:cNvSpPr/>
            <p:nvPr/>
          </p:nvSpPr>
          <p:spPr>
            <a:xfrm>
              <a:off x="2272242" y="1509567"/>
              <a:ext cx="1991183" cy="199118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1" dirty="0"/>
            </a:p>
          </p:txBody>
        </p:sp>
        <p:sp>
          <p:nvSpPr>
            <p:cNvPr id="8" name="Ellipse 7">
              <a:extLst>
                <a:ext uri="{FF2B5EF4-FFF2-40B4-BE49-F238E27FC236}">
                  <a16:creationId xmlns:a16="http://schemas.microsoft.com/office/drawing/2014/main" id="{BE76415F-619C-B975-9633-260691CD3C0B}"/>
                </a:ext>
              </a:extLst>
            </p:cNvPr>
            <p:cNvSpPr/>
            <p:nvPr/>
          </p:nvSpPr>
          <p:spPr>
            <a:xfrm>
              <a:off x="2767138" y="2004463"/>
              <a:ext cx="1001390" cy="1001390"/>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1" dirty="0"/>
            </a:p>
          </p:txBody>
        </p:sp>
        <p:sp>
          <p:nvSpPr>
            <p:cNvPr id="11" name="Textfeld 10">
              <a:extLst>
                <a:ext uri="{FF2B5EF4-FFF2-40B4-BE49-F238E27FC236}">
                  <a16:creationId xmlns:a16="http://schemas.microsoft.com/office/drawing/2014/main" id="{C5E74F36-4790-EDDF-5BB5-27D7063CE463}"/>
                </a:ext>
              </a:extLst>
            </p:cNvPr>
            <p:cNvSpPr txBox="1"/>
            <p:nvPr/>
          </p:nvSpPr>
          <p:spPr>
            <a:xfrm>
              <a:off x="2661015" y="862264"/>
              <a:ext cx="1238694" cy="682218"/>
            </a:xfrm>
            <a:prstGeom prst="rect">
              <a:avLst/>
            </a:prstGeom>
            <a:noFill/>
          </p:spPr>
          <p:txBody>
            <a:bodyPr wrap="none" rtlCol="0">
              <a:spAutoFit/>
            </a:bodyPr>
            <a:lstStyle/>
            <a:p>
              <a:pPr algn="ctr"/>
              <a:r>
                <a:rPr lang="de-DE" sz="751" dirty="0">
                  <a:cs typeface="Arial" panose="020B0604020202020204" pitchFamily="34" charset="0"/>
                </a:rPr>
                <a:t>Vermeidung von </a:t>
              </a:r>
            </a:p>
            <a:p>
              <a:pPr algn="ctr"/>
              <a:r>
                <a:rPr lang="de-DE" sz="751" dirty="0">
                  <a:cs typeface="Arial" panose="020B0604020202020204" pitchFamily="34" charset="0"/>
                </a:rPr>
                <a:t>Schäden bei</a:t>
              </a:r>
            </a:p>
            <a:p>
              <a:pPr algn="ctr"/>
              <a:r>
                <a:rPr lang="de-DE" sz="751" dirty="0">
                  <a:cs typeface="Arial" panose="020B0604020202020204" pitchFamily="34" charset="0"/>
                </a:rPr>
                <a:t>(oder Nutzen für)</a:t>
              </a:r>
              <a:endParaRPr lang="de-DE" sz="826" dirty="0">
                <a:cs typeface="Arial" panose="020B0604020202020204" pitchFamily="34" charset="0"/>
              </a:endParaRPr>
            </a:p>
          </p:txBody>
        </p:sp>
        <p:sp>
          <p:nvSpPr>
            <p:cNvPr id="12" name="Textfeld 11">
              <a:extLst>
                <a:ext uri="{FF2B5EF4-FFF2-40B4-BE49-F238E27FC236}">
                  <a16:creationId xmlns:a16="http://schemas.microsoft.com/office/drawing/2014/main" id="{F76AB6A9-A114-7F01-9F63-C82614B20635}"/>
                </a:ext>
              </a:extLst>
            </p:cNvPr>
            <p:cNvSpPr txBox="1"/>
            <p:nvPr/>
          </p:nvSpPr>
          <p:spPr>
            <a:xfrm>
              <a:off x="2432805" y="3602101"/>
              <a:ext cx="1695123" cy="323072"/>
            </a:xfrm>
            <a:prstGeom prst="rect">
              <a:avLst/>
            </a:prstGeom>
            <a:noFill/>
          </p:spPr>
          <p:txBody>
            <a:bodyPr wrap="none" rtlCol="0">
              <a:spAutoFit/>
            </a:bodyPr>
            <a:lstStyle/>
            <a:p>
              <a:pPr algn="ctr"/>
              <a:r>
                <a:rPr lang="de-DE" sz="751" dirty="0">
                  <a:cs typeface="Arial" panose="020B0604020202020204" pitchFamily="34" charset="0"/>
                </a:rPr>
                <a:t>Gesellschaft und Umwelt</a:t>
              </a:r>
            </a:p>
          </p:txBody>
        </p:sp>
        <p:sp>
          <p:nvSpPr>
            <p:cNvPr id="13" name="Textfeld 12">
              <a:extLst>
                <a:ext uri="{FF2B5EF4-FFF2-40B4-BE49-F238E27FC236}">
                  <a16:creationId xmlns:a16="http://schemas.microsoft.com/office/drawing/2014/main" id="{D3B6D49E-78BC-BEE6-A0C8-5EAE892BCB3C}"/>
                </a:ext>
              </a:extLst>
            </p:cNvPr>
            <p:cNvSpPr txBox="1"/>
            <p:nvPr/>
          </p:nvSpPr>
          <p:spPr>
            <a:xfrm>
              <a:off x="2797511" y="1554752"/>
              <a:ext cx="965709" cy="502646"/>
            </a:xfrm>
            <a:prstGeom prst="rect">
              <a:avLst/>
            </a:prstGeom>
            <a:noFill/>
          </p:spPr>
          <p:txBody>
            <a:bodyPr wrap="none" rtlCol="0">
              <a:spAutoFit/>
            </a:bodyPr>
            <a:lstStyle/>
            <a:p>
              <a:pPr algn="ctr"/>
              <a:r>
                <a:rPr lang="de-DE" sz="751" dirty="0">
                  <a:cs typeface="Arial" panose="020B0604020202020204" pitchFamily="34" charset="0"/>
                </a:rPr>
                <a:t>Bedürfnis-</a:t>
              </a:r>
            </a:p>
            <a:p>
              <a:pPr algn="ctr"/>
              <a:r>
                <a:rPr lang="de-DE" sz="751" dirty="0">
                  <a:cs typeface="Arial" panose="020B0604020202020204" pitchFamily="34" charset="0"/>
                </a:rPr>
                <a:t>befriedigung</a:t>
              </a:r>
            </a:p>
          </p:txBody>
        </p:sp>
        <p:sp>
          <p:nvSpPr>
            <p:cNvPr id="14" name="Textfeld 13">
              <a:extLst>
                <a:ext uri="{FF2B5EF4-FFF2-40B4-BE49-F238E27FC236}">
                  <a16:creationId xmlns:a16="http://schemas.microsoft.com/office/drawing/2014/main" id="{CF075466-959E-28A6-0CD7-91C4C6122F17}"/>
                </a:ext>
              </a:extLst>
            </p:cNvPr>
            <p:cNvSpPr txBox="1"/>
            <p:nvPr/>
          </p:nvSpPr>
          <p:spPr>
            <a:xfrm>
              <a:off x="2818258" y="3078091"/>
              <a:ext cx="924215" cy="323072"/>
            </a:xfrm>
            <a:prstGeom prst="rect">
              <a:avLst/>
            </a:prstGeom>
            <a:noFill/>
          </p:spPr>
          <p:txBody>
            <a:bodyPr wrap="none" rtlCol="0">
              <a:spAutoFit/>
            </a:bodyPr>
            <a:lstStyle/>
            <a:p>
              <a:pPr algn="ctr"/>
              <a:r>
                <a:rPr lang="de-DE" sz="751" dirty="0">
                  <a:cs typeface="Arial" panose="020B0604020202020204" pitchFamily="34" charset="0"/>
                </a:rPr>
                <a:t>der Kunden</a:t>
              </a:r>
            </a:p>
          </p:txBody>
        </p:sp>
        <p:sp>
          <p:nvSpPr>
            <p:cNvPr id="15" name="Textfeld 14">
              <a:extLst>
                <a:ext uri="{FF2B5EF4-FFF2-40B4-BE49-F238E27FC236}">
                  <a16:creationId xmlns:a16="http://schemas.microsoft.com/office/drawing/2014/main" id="{D8529437-F4C4-044B-666E-4AED9059B4D5}"/>
                </a:ext>
              </a:extLst>
            </p:cNvPr>
            <p:cNvSpPr txBox="1"/>
            <p:nvPr/>
          </p:nvSpPr>
          <p:spPr>
            <a:xfrm>
              <a:off x="2738449" y="2262997"/>
              <a:ext cx="1068352" cy="502646"/>
            </a:xfrm>
            <a:prstGeom prst="rect">
              <a:avLst/>
            </a:prstGeom>
            <a:noFill/>
          </p:spPr>
          <p:txBody>
            <a:bodyPr wrap="none" rtlCol="0">
              <a:spAutoFit/>
            </a:bodyPr>
            <a:lstStyle/>
            <a:p>
              <a:pPr algn="ctr"/>
              <a:r>
                <a:rPr lang="de-DE" sz="751" dirty="0">
                  <a:cs typeface="Arial" panose="020B0604020202020204" pitchFamily="34" charset="0"/>
                </a:rPr>
                <a:t>Finanzielle </a:t>
              </a:r>
            </a:p>
            <a:p>
              <a:pPr algn="ctr"/>
              <a:r>
                <a:rPr lang="de-DE" sz="751" dirty="0">
                  <a:cs typeface="Arial" panose="020B0604020202020204" pitchFamily="34" charset="0"/>
                </a:rPr>
                <a:t>Nachhaltigkeit</a:t>
              </a:r>
              <a:endParaRPr lang="de-DE" sz="826" dirty="0">
                <a:cs typeface="Arial" panose="020B0604020202020204" pitchFamily="34" charset="0"/>
              </a:endParaRPr>
            </a:p>
          </p:txBody>
        </p:sp>
      </p:grpSp>
      <p:pic>
        <p:nvPicPr>
          <p:cNvPr id="16" name="Inhaltsplatzhalter 4">
            <a:extLst>
              <a:ext uri="{FF2B5EF4-FFF2-40B4-BE49-F238E27FC236}">
                <a16:creationId xmlns:a16="http://schemas.microsoft.com/office/drawing/2014/main" id="{DBA4F009-E3F7-6FAF-C01D-5A3E6A698C0D}"/>
              </a:ext>
            </a:extLst>
          </p:cNvPr>
          <p:cNvPicPr>
            <a:picLocks noGrp="1" noChangeAspect="1"/>
          </p:cNvPicPr>
          <p:nvPr>
            <p:ph idx="1"/>
          </p:nvPr>
        </p:nvPicPr>
        <p:blipFill>
          <a:blip r:embed="rId4"/>
          <a:stretch>
            <a:fillRect/>
          </a:stretch>
        </p:blipFill>
        <p:spPr>
          <a:xfrm>
            <a:off x="5214270" y="1352166"/>
            <a:ext cx="4026770" cy="1797183"/>
          </a:xfrm>
          <a:prstGeom prst="rect">
            <a:avLst/>
          </a:prstGeom>
        </p:spPr>
      </p:pic>
      <p:pic>
        <p:nvPicPr>
          <p:cNvPr id="18" name="Grafik 17">
            <a:extLst>
              <a:ext uri="{FF2B5EF4-FFF2-40B4-BE49-F238E27FC236}">
                <a16:creationId xmlns:a16="http://schemas.microsoft.com/office/drawing/2014/main" id="{F738ECEC-2014-010F-9F98-9FD53447BBE2}"/>
              </a:ext>
            </a:extLst>
          </p:cNvPr>
          <p:cNvPicPr>
            <a:picLocks noChangeAspect="1"/>
          </p:cNvPicPr>
          <p:nvPr/>
        </p:nvPicPr>
        <p:blipFill>
          <a:blip r:embed="rId5"/>
          <a:stretch>
            <a:fillRect/>
          </a:stretch>
        </p:blipFill>
        <p:spPr>
          <a:xfrm>
            <a:off x="5152649" y="3300531"/>
            <a:ext cx="3843773" cy="2347128"/>
          </a:xfrm>
          <a:prstGeom prst="rect">
            <a:avLst/>
          </a:prstGeom>
        </p:spPr>
      </p:pic>
      <p:pic>
        <p:nvPicPr>
          <p:cNvPr id="19" name="Picture 2">
            <a:extLst>
              <a:ext uri="{FF2B5EF4-FFF2-40B4-BE49-F238E27FC236}">
                <a16:creationId xmlns:a16="http://schemas.microsoft.com/office/drawing/2014/main" id="{2AA7D2CB-DEF6-D68F-271E-90C1FBDCAE7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33748" y="832781"/>
            <a:ext cx="1579042" cy="526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0908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10DE39B-E63D-B8E8-D8A3-ABF2B47BAC04}"/>
              </a:ext>
            </a:extLst>
          </p:cNvPr>
          <p:cNvSpPr>
            <a:spLocks noGrp="1"/>
          </p:cNvSpPr>
          <p:nvPr>
            <p:ph sz="quarter" idx="13"/>
          </p:nvPr>
        </p:nvSpPr>
        <p:spPr>
          <a:xfrm>
            <a:off x="594297" y="5877272"/>
            <a:ext cx="8387406" cy="576680"/>
          </a:xfrm>
        </p:spPr>
        <p:txBody>
          <a:bodyPr/>
          <a:lstStyle/>
          <a:p>
            <a:pPr marL="0" indent="0"/>
            <a:r>
              <a:rPr lang="de-DE" dirty="0">
                <a:latin typeface="Arial"/>
                <a:cs typeface="Arial"/>
              </a:rPr>
              <a:t>Quelle: Gleißner, W./Baumüller, J. (2024): Doppelte Wesentlichkeit gem. CSRD und Nachhaltigkeitsrisiken – Ein Vorschlag für eine Operationalisierung samt Integration in das Risikomanagement, in: KoR Nr. 05, S. 202-209 (208).</a:t>
            </a:r>
          </a:p>
        </p:txBody>
      </p:sp>
      <p:sp>
        <p:nvSpPr>
          <p:cNvPr id="3" name="Titel 2">
            <a:extLst>
              <a:ext uri="{FF2B5EF4-FFF2-40B4-BE49-F238E27FC236}">
                <a16:creationId xmlns:a16="http://schemas.microsoft.com/office/drawing/2014/main" id="{0D14DE6F-3DEF-D705-7DF3-5C7D708609C4}"/>
              </a:ext>
            </a:extLst>
          </p:cNvPr>
          <p:cNvSpPr>
            <a:spLocks noGrp="1"/>
          </p:cNvSpPr>
          <p:nvPr>
            <p:ph type="title"/>
          </p:nvPr>
        </p:nvSpPr>
        <p:spPr/>
        <p:txBody>
          <a:bodyPr/>
          <a:lstStyle/>
          <a:p>
            <a:r>
              <a:rPr lang="de-DE" dirty="0"/>
              <a:t>Doppelte Wesentlichkeit in einer Matrix-Darstellung</a:t>
            </a:r>
          </a:p>
        </p:txBody>
      </p:sp>
      <p:sp>
        <p:nvSpPr>
          <p:cNvPr id="5" name="Textfeld 4">
            <a:extLst>
              <a:ext uri="{FF2B5EF4-FFF2-40B4-BE49-F238E27FC236}">
                <a16:creationId xmlns:a16="http://schemas.microsoft.com/office/drawing/2014/main" id="{EF358DE5-8A8E-5A58-F7DE-1F6CA6B94DF5}"/>
              </a:ext>
            </a:extLst>
          </p:cNvPr>
          <p:cNvSpPr txBox="1"/>
          <p:nvPr/>
        </p:nvSpPr>
        <p:spPr>
          <a:xfrm>
            <a:off x="5964005" y="3429001"/>
            <a:ext cx="2991655" cy="1907405"/>
          </a:xfrm>
          <a:prstGeom prst="rect">
            <a:avLst/>
          </a:prstGeom>
          <a:noFill/>
        </p:spPr>
        <p:txBody>
          <a:bodyPr wrap="square" lIns="66494" tIns="33247" rIns="66494" bIns="33247" rtlCol="0">
            <a:noAutofit/>
          </a:bodyPr>
          <a:lstStyle/>
          <a:p>
            <a:pPr algn="just"/>
            <a:endParaRPr lang="de-DE" sz="1478" dirty="0">
              <a:solidFill>
                <a:srgbClr val="002945"/>
              </a:solidFill>
            </a:endParaRPr>
          </a:p>
        </p:txBody>
      </p:sp>
      <p:pic>
        <p:nvPicPr>
          <p:cNvPr id="4" name="Grafik 3">
            <a:extLst>
              <a:ext uri="{FF2B5EF4-FFF2-40B4-BE49-F238E27FC236}">
                <a16:creationId xmlns:a16="http://schemas.microsoft.com/office/drawing/2014/main" id="{B6ACFAD5-C46F-CB8D-F2A6-F39ACDA2B692}"/>
              </a:ext>
            </a:extLst>
          </p:cNvPr>
          <p:cNvPicPr>
            <a:picLocks noChangeAspect="1"/>
          </p:cNvPicPr>
          <p:nvPr/>
        </p:nvPicPr>
        <p:blipFill rotWithShape="1">
          <a:blip r:embed="rId2"/>
          <a:srcRect t="2494" b="2729"/>
          <a:stretch/>
        </p:blipFill>
        <p:spPr>
          <a:xfrm>
            <a:off x="410858" y="1283547"/>
            <a:ext cx="4641572" cy="4241076"/>
          </a:xfrm>
          <a:prstGeom prst="rect">
            <a:avLst/>
          </a:prstGeom>
        </p:spPr>
      </p:pic>
      <p:pic>
        <p:nvPicPr>
          <p:cNvPr id="6" name="Grafik 5">
            <a:extLst>
              <a:ext uri="{FF2B5EF4-FFF2-40B4-BE49-F238E27FC236}">
                <a16:creationId xmlns:a16="http://schemas.microsoft.com/office/drawing/2014/main" id="{90269007-1146-A611-F6A5-F7E90EA7CD55}"/>
              </a:ext>
            </a:extLst>
          </p:cNvPr>
          <p:cNvPicPr>
            <a:picLocks noChangeAspect="1"/>
          </p:cNvPicPr>
          <p:nvPr/>
        </p:nvPicPr>
        <p:blipFill>
          <a:blip r:embed="rId3"/>
          <a:stretch>
            <a:fillRect/>
          </a:stretch>
        </p:blipFill>
        <p:spPr>
          <a:xfrm>
            <a:off x="5037900" y="1899479"/>
            <a:ext cx="3959020" cy="3195072"/>
          </a:xfrm>
          <a:prstGeom prst="rect">
            <a:avLst/>
          </a:prstGeom>
        </p:spPr>
      </p:pic>
    </p:spTree>
    <p:extLst>
      <p:ext uri="{BB962C8B-B14F-4D97-AF65-F5344CB8AC3E}">
        <p14:creationId xmlns:p14="http://schemas.microsoft.com/office/powerpoint/2010/main" val="23396156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203CB5-C65A-FBD1-EE01-CCD839ABBEC6}"/>
              </a:ext>
            </a:extLst>
          </p:cNvPr>
          <p:cNvSpPr>
            <a:spLocks noGrp="1"/>
          </p:cNvSpPr>
          <p:nvPr>
            <p:ph type="title"/>
          </p:nvPr>
        </p:nvSpPr>
        <p:spPr>
          <a:xfrm>
            <a:off x="739485" y="272124"/>
            <a:ext cx="7974922" cy="323852"/>
          </a:xfrm>
        </p:spPr>
        <p:txBody>
          <a:bodyPr/>
          <a:lstStyle/>
          <a:p>
            <a:r>
              <a:rPr lang="de-DE" sz="2000" dirty="0"/>
              <a:t>Studie der FutureValue Group zu Problemen </a:t>
            </a:r>
            <a:br>
              <a:rPr lang="de-DE" sz="2000" dirty="0"/>
            </a:br>
            <a:r>
              <a:rPr lang="de-DE" sz="2000" dirty="0"/>
              <a:t>der Umsetzung der CSRD </a:t>
            </a:r>
            <a:r>
              <a:rPr lang="de-DE" sz="1003" dirty="0"/>
              <a:t>(Gleißner, </a:t>
            </a:r>
            <a:r>
              <a:rPr lang="de-DE" sz="1003" dirty="0" err="1"/>
              <a:t>RethinkingFinance</a:t>
            </a:r>
            <a:r>
              <a:rPr lang="de-DE" sz="1003" dirty="0"/>
              <a:t>, 2024)</a:t>
            </a:r>
          </a:p>
        </p:txBody>
      </p:sp>
      <p:sp>
        <p:nvSpPr>
          <p:cNvPr id="4" name="Textfeld 3">
            <a:extLst>
              <a:ext uri="{FF2B5EF4-FFF2-40B4-BE49-F238E27FC236}">
                <a16:creationId xmlns:a16="http://schemas.microsoft.com/office/drawing/2014/main" id="{8A1DC87E-B0F6-43A6-BE4B-0CA703ED341E}"/>
              </a:ext>
            </a:extLst>
          </p:cNvPr>
          <p:cNvSpPr txBox="1"/>
          <p:nvPr/>
        </p:nvSpPr>
        <p:spPr>
          <a:xfrm>
            <a:off x="739485" y="2922217"/>
            <a:ext cx="8729000" cy="3306655"/>
          </a:xfrm>
          <a:prstGeom prst="rect">
            <a:avLst/>
          </a:prstGeom>
          <a:noFill/>
        </p:spPr>
        <p:txBody>
          <a:bodyPr wrap="square" lIns="66490" tIns="33245" rIns="66490" bIns="33245" rtlCol="0">
            <a:noAutofit/>
          </a:bodyPr>
          <a:lstStyle/>
          <a:p>
            <a:pPr algn="just" defTabSz="950996">
              <a:spcBef>
                <a:spcPts val="553"/>
              </a:spcBef>
              <a:spcAft>
                <a:spcPts val="553"/>
              </a:spcAft>
              <a:defRPr/>
            </a:pPr>
            <a:r>
              <a:rPr lang="de-DE" sz="1662" b="1" dirty="0">
                <a:solidFill>
                  <a:srgbClr val="002945"/>
                </a:solidFill>
                <a:latin typeface="Calibri" panose="020F0502020204030204" pitchFamily="34" charset="0"/>
                <a:ea typeface="Times New Roman" panose="02020603050405020304" pitchFamily="18" charset="0"/>
              </a:rPr>
              <a:t> Die wichtigsten Problemfelder:</a:t>
            </a:r>
            <a:endParaRPr lang="de-DE" sz="1662" b="1" dirty="0">
              <a:solidFill>
                <a:srgbClr val="002945"/>
              </a:solidFill>
              <a:latin typeface="Times New Roman" panose="02020603050405020304" pitchFamily="18" charset="0"/>
              <a:ea typeface="Times New Roman" panose="02020603050405020304" pitchFamily="18" charset="0"/>
            </a:endParaRPr>
          </a:p>
          <a:p>
            <a:pPr marL="316686" indent="-316686" algn="just" defTabSz="950996">
              <a:spcBef>
                <a:spcPts val="553"/>
              </a:spcBef>
              <a:spcAft>
                <a:spcPts val="553"/>
              </a:spcAft>
              <a:buFont typeface="+mj-lt"/>
              <a:buAutoNum type="arabicPeriod"/>
              <a:defRPr/>
            </a:pPr>
            <a:r>
              <a:rPr lang="de-DE" sz="1662" dirty="0">
                <a:solidFill>
                  <a:srgbClr val="002945"/>
                </a:solidFill>
                <a:latin typeface="Calibri" panose="020F0502020204030204" pitchFamily="34" charset="0"/>
                <a:ea typeface="Times New Roman" panose="02020603050405020304" pitchFamily="18" charset="0"/>
              </a:rPr>
              <a:t>Nicht genutzte „Filtermöglichkeit“ der Wesentlichkeitsanalyse (und primär Schätzung aus Befragung statt Messung basierend auf Daten)</a:t>
            </a:r>
          </a:p>
          <a:p>
            <a:pPr marL="316686" indent="-316686" algn="just" defTabSz="950996">
              <a:spcBef>
                <a:spcPts val="553"/>
              </a:spcBef>
              <a:spcAft>
                <a:spcPts val="553"/>
              </a:spcAft>
              <a:buFont typeface="+mj-lt"/>
              <a:buAutoNum type="arabicPeriod"/>
              <a:defRPr/>
            </a:pPr>
            <a:r>
              <a:rPr lang="de-DE" sz="1662" b="1" dirty="0">
                <a:solidFill>
                  <a:srgbClr val="002945"/>
                </a:solidFill>
                <a:latin typeface="Calibri" panose="020F0502020204030204" pitchFamily="34" charset="0"/>
                <a:ea typeface="Times New Roman" panose="02020603050405020304" pitchFamily="18" charset="0"/>
              </a:rPr>
              <a:t>Inkonsistenzen zwischen Nachhaltigkeitsmanagement und Risikomanagement </a:t>
            </a:r>
          </a:p>
          <a:p>
            <a:pPr marL="316686" indent="-316686" algn="just" defTabSz="950996">
              <a:spcBef>
                <a:spcPts val="553"/>
              </a:spcBef>
              <a:spcAft>
                <a:spcPts val="553"/>
              </a:spcAft>
              <a:buFont typeface="+mj-lt"/>
              <a:buAutoNum type="arabicPeriod"/>
              <a:defRPr/>
            </a:pPr>
            <a:r>
              <a:rPr lang="de-DE" sz="1662" b="1" dirty="0">
                <a:solidFill>
                  <a:srgbClr val="002945"/>
                </a:solidFill>
                <a:latin typeface="Calibri" panose="020F0502020204030204" pitchFamily="34" charset="0"/>
                <a:ea typeface="Times New Roman" panose="02020603050405020304" pitchFamily="18" charset="0"/>
              </a:rPr>
              <a:t>Unsachgemäße Quantifizierung </a:t>
            </a:r>
            <a:r>
              <a:rPr lang="de-DE" sz="1662" dirty="0">
                <a:solidFill>
                  <a:srgbClr val="002945"/>
                </a:solidFill>
                <a:latin typeface="Calibri" panose="020F0502020204030204" pitchFamily="34" charset="0"/>
                <a:ea typeface="Times New Roman" panose="02020603050405020304" pitchFamily="18" charset="0"/>
              </a:rPr>
              <a:t>der finanziellen Wirkungen </a:t>
            </a:r>
          </a:p>
          <a:p>
            <a:pPr marL="316686" indent="-316686" defTabSz="950996">
              <a:spcBef>
                <a:spcPts val="553"/>
              </a:spcBef>
              <a:spcAft>
                <a:spcPts val="553"/>
              </a:spcAft>
              <a:buFont typeface="+mj-lt"/>
              <a:buAutoNum type="arabicPeriod" startAt="4"/>
              <a:defRPr/>
            </a:pPr>
            <a:r>
              <a:rPr lang="de-DE" sz="1662" dirty="0">
                <a:solidFill>
                  <a:srgbClr val="002945"/>
                </a:solidFill>
                <a:latin typeface="Calibri" panose="020F0502020204030204" pitchFamily="34" charset="0"/>
                <a:ea typeface="Times New Roman" panose="02020603050405020304" pitchFamily="18" charset="0"/>
              </a:rPr>
              <a:t>Inkonsistente Beurteilung der Wesentlichkeit einzelner Aspekte</a:t>
            </a:r>
          </a:p>
          <a:p>
            <a:pPr marL="316686" indent="-316686" defTabSz="950996">
              <a:spcBef>
                <a:spcPts val="553"/>
              </a:spcBef>
              <a:spcAft>
                <a:spcPts val="553"/>
              </a:spcAft>
              <a:buFont typeface="+mj-lt"/>
              <a:buAutoNum type="arabicPeriod" startAt="4"/>
              <a:defRPr/>
            </a:pPr>
            <a:r>
              <a:rPr lang="de-DE" sz="1662" dirty="0">
                <a:solidFill>
                  <a:srgbClr val="002945"/>
                </a:solidFill>
                <a:latin typeface="Calibri" panose="020F0502020204030204" pitchFamily="34" charset="0"/>
                <a:ea typeface="Times New Roman" panose="02020603050405020304" pitchFamily="18" charset="0"/>
              </a:rPr>
              <a:t>Strategische Aspekte werden vernachlässigt</a:t>
            </a:r>
          </a:p>
          <a:p>
            <a:pPr marL="316686" indent="-316686" defTabSz="950996">
              <a:spcBef>
                <a:spcPts val="553"/>
              </a:spcBef>
              <a:spcAft>
                <a:spcPts val="553"/>
              </a:spcAft>
              <a:buFont typeface="+mj-lt"/>
              <a:buAutoNum type="arabicPeriod" startAt="4"/>
              <a:defRPr/>
            </a:pPr>
            <a:r>
              <a:rPr lang="de-DE" sz="1662" dirty="0">
                <a:solidFill>
                  <a:srgbClr val="002945"/>
                </a:solidFill>
                <a:latin typeface="Calibri" panose="020F0502020204030204" pitchFamily="34" charset="0"/>
                <a:ea typeface="Times New Roman" panose="02020603050405020304" pitchFamily="18" charset="0"/>
              </a:rPr>
              <a:t>Wesentliche Aspekte der Nachhaltigkeit werden nicht systematisch bei „</a:t>
            </a:r>
            <a:r>
              <a:rPr lang="de-DE" sz="1662" b="1" dirty="0">
                <a:solidFill>
                  <a:srgbClr val="002945"/>
                </a:solidFill>
                <a:latin typeface="Calibri" panose="020F0502020204030204" pitchFamily="34" charset="0"/>
                <a:ea typeface="Times New Roman" panose="02020603050405020304" pitchFamily="18" charset="0"/>
              </a:rPr>
              <a:t>unternehmerischen Entscheidungen</a:t>
            </a:r>
            <a:r>
              <a:rPr lang="de-DE" sz="1662" dirty="0">
                <a:solidFill>
                  <a:srgbClr val="002945"/>
                </a:solidFill>
                <a:latin typeface="Calibri" panose="020F0502020204030204" pitchFamily="34" charset="0"/>
                <a:ea typeface="Times New Roman" panose="02020603050405020304" pitchFamily="18" charset="0"/>
              </a:rPr>
              <a:t>“ (§93 AktG / §43 GmbHG) berücksichtigt</a:t>
            </a:r>
            <a:endParaRPr lang="de-DE" sz="1662" dirty="0">
              <a:solidFill>
                <a:srgbClr val="002945"/>
              </a:solidFill>
              <a:latin typeface="Times New Roman" panose="02020603050405020304" pitchFamily="18" charset="0"/>
              <a:ea typeface="Times New Roman" panose="02020603050405020304" pitchFamily="18" charset="0"/>
            </a:endParaRPr>
          </a:p>
        </p:txBody>
      </p:sp>
      <p:pic>
        <p:nvPicPr>
          <p:cNvPr id="3" name="Grafik 2">
            <a:extLst>
              <a:ext uri="{FF2B5EF4-FFF2-40B4-BE49-F238E27FC236}">
                <a16:creationId xmlns:a16="http://schemas.microsoft.com/office/drawing/2014/main" id="{3A8996B1-153A-FBC5-349A-FD1AAE3FFC05}"/>
              </a:ext>
            </a:extLst>
          </p:cNvPr>
          <p:cNvPicPr>
            <a:picLocks noChangeAspect="1"/>
          </p:cNvPicPr>
          <p:nvPr/>
        </p:nvPicPr>
        <p:blipFill>
          <a:blip r:embed="rId2"/>
          <a:stretch>
            <a:fillRect/>
          </a:stretch>
        </p:blipFill>
        <p:spPr>
          <a:xfrm>
            <a:off x="838066" y="1141733"/>
            <a:ext cx="3684373" cy="1885513"/>
          </a:xfrm>
          <a:prstGeom prst="rect">
            <a:avLst/>
          </a:prstGeom>
        </p:spPr>
      </p:pic>
      <p:pic>
        <p:nvPicPr>
          <p:cNvPr id="5" name="Grafik 4">
            <a:extLst>
              <a:ext uri="{FF2B5EF4-FFF2-40B4-BE49-F238E27FC236}">
                <a16:creationId xmlns:a16="http://schemas.microsoft.com/office/drawing/2014/main" id="{1635994A-A6A0-B2B0-8AC3-97E94265946E}"/>
              </a:ext>
            </a:extLst>
          </p:cNvPr>
          <p:cNvPicPr>
            <a:picLocks noChangeAspect="1"/>
          </p:cNvPicPr>
          <p:nvPr/>
        </p:nvPicPr>
        <p:blipFill>
          <a:blip r:embed="rId3"/>
          <a:stretch>
            <a:fillRect/>
          </a:stretch>
        </p:blipFill>
        <p:spPr>
          <a:xfrm>
            <a:off x="5103985" y="985450"/>
            <a:ext cx="3551984" cy="2168953"/>
          </a:xfrm>
          <a:prstGeom prst="rect">
            <a:avLst/>
          </a:prstGeom>
        </p:spPr>
      </p:pic>
      <p:pic>
        <p:nvPicPr>
          <p:cNvPr id="6" name="Picture 2">
            <a:extLst>
              <a:ext uri="{FF2B5EF4-FFF2-40B4-BE49-F238E27FC236}">
                <a16:creationId xmlns:a16="http://schemas.microsoft.com/office/drawing/2014/main" id="{41CBA877-92E2-DE51-EC7B-987A0508520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36040" y="66871"/>
            <a:ext cx="2203074" cy="734359"/>
          </a:xfrm>
          <a:prstGeom prst="rect">
            <a:avLst/>
          </a:prstGeom>
          <a:noFill/>
          <a:extLst>
            <a:ext uri="{909E8E84-426E-40DD-AFC4-6F175D3DCCD1}">
              <a14:hiddenFill xmlns:a14="http://schemas.microsoft.com/office/drawing/2010/main">
                <a:solidFill>
                  <a:srgbClr val="FFFFFF"/>
                </a:solidFill>
              </a14:hiddenFill>
            </a:ext>
          </a:extLst>
        </p:spPr>
      </p:pic>
      <p:sp>
        <p:nvSpPr>
          <p:cNvPr id="7" name="Inhaltsplatzhalter 1">
            <a:extLst>
              <a:ext uri="{FF2B5EF4-FFF2-40B4-BE49-F238E27FC236}">
                <a16:creationId xmlns:a16="http://schemas.microsoft.com/office/drawing/2014/main" id="{E1DA8135-EAF1-A95A-B098-074E7E162FCC}"/>
              </a:ext>
            </a:extLst>
          </p:cNvPr>
          <p:cNvSpPr txBox="1">
            <a:spLocks/>
          </p:cNvSpPr>
          <p:nvPr/>
        </p:nvSpPr>
        <p:spPr>
          <a:xfrm>
            <a:off x="513449" y="6093296"/>
            <a:ext cx="8653065" cy="576680"/>
          </a:xfrm>
          <a:prstGeom prst="rect">
            <a:avLst/>
          </a:prstGeom>
        </p:spPr>
        <p:txBody>
          <a:bodyPr/>
          <a:lstStyle>
            <a:lvl1pPr marL="361950" indent="-361950"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1pPr>
            <a:lvl2pPr marL="714375" indent="-352425"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2pPr>
            <a:lvl3pPr marL="1076325" indent="-361950"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3pPr>
            <a:lvl4pPr marL="1438275" indent="-361950"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4pPr>
            <a:lvl5pPr marL="1790700" indent="-352425"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5pPr>
            <a:lvl6pPr marL="2836972"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52785"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68598"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84411"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indent="0">
              <a:buNone/>
            </a:pPr>
            <a:r>
              <a:rPr lang="de-DE" sz="1000" dirty="0">
                <a:solidFill>
                  <a:schemeClr val="bg1">
                    <a:lumMod val="50000"/>
                  </a:schemeClr>
                </a:solidFill>
                <a:latin typeface="Arial"/>
                <a:cs typeface="Arial"/>
              </a:rPr>
              <a:t>Quelle: Gleißner, W. (2024): Nachhaltigkeit und ESG: Vorsicht bei der Umsetzung der Corporate </a:t>
            </a:r>
            <a:r>
              <a:rPr lang="de-DE" sz="1000" dirty="0" err="1">
                <a:solidFill>
                  <a:schemeClr val="bg1">
                    <a:lumMod val="50000"/>
                  </a:schemeClr>
                </a:solidFill>
                <a:latin typeface="Arial"/>
                <a:cs typeface="Arial"/>
              </a:rPr>
              <a:t>Sustainability</a:t>
            </a:r>
            <a:r>
              <a:rPr lang="de-DE" sz="1000" dirty="0">
                <a:solidFill>
                  <a:schemeClr val="bg1">
                    <a:lumMod val="50000"/>
                  </a:schemeClr>
                </a:solidFill>
                <a:latin typeface="Arial"/>
                <a:cs typeface="Arial"/>
              </a:rPr>
              <a:t> Reporting </a:t>
            </a:r>
            <a:r>
              <a:rPr lang="de-DE" sz="1000" dirty="0" err="1">
                <a:solidFill>
                  <a:schemeClr val="bg1">
                    <a:lumMod val="50000"/>
                  </a:schemeClr>
                </a:solidFill>
                <a:latin typeface="Arial"/>
                <a:cs typeface="Arial"/>
              </a:rPr>
              <a:t>Directive</a:t>
            </a:r>
            <a:r>
              <a:rPr lang="de-DE" sz="1000" dirty="0">
                <a:solidFill>
                  <a:schemeClr val="bg1">
                    <a:lumMod val="50000"/>
                  </a:schemeClr>
                </a:solidFill>
                <a:latin typeface="Arial"/>
                <a:cs typeface="Arial"/>
              </a:rPr>
              <a:t> (CSRD), in: </a:t>
            </a:r>
            <a:r>
              <a:rPr lang="de-DE" sz="1000" dirty="0" err="1">
                <a:solidFill>
                  <a:schemeClr val="bg1">
                    <a:lumMod val="50000"/>
                  </a:schemeClr>
                </a:solidFill>
                <a:latin typeface="Arial"/>
                <a:cs typeface="Arial"/>
              </a:rPr>
              <a:t>Rethinking</a:t>
            </a:r>
            <a:r>
              <a:rPr lang="de-DE" sz="1000" dirty="0">
                <a:solidFill>
                  <a:schemeClr val="bg1">
                    <a:lumMod val="50000"/>
                  </a:schemeClr>
                </a:solidFill>
                <a:latin typeface="Arial"/>
                <a:cs typeface="Arial"/>
              </a:rPr>
              <a:t> Finance, 7. Jg., Heft 1, S. 26-32.</a:t>
            </a:r>
          </a:p>
        </p:txBody>
      </p:sp>
    </p:spTree>
    <p:extLst>
      <p:ext uri="{BB962C8B-B14F-4D97-AF65-F5344CB8AC3E}">
        <p14:creationId xmlns:p14="http://schemas.microsoft.com/office/powerpoint/2010/main" val="1002099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672662" y="291352"/>
            <a:ext cx="6872626" cy="457087"/>
          </a:xfrm>
        </p:spPr>
        <p:txBody>
          <a:bodyPr>
            <a:normAutofit fontScale="90000"/>
          </a:bodyPr>
          <a:lstStyle/>
          <a:p>
            <a:pPr algn="l"/>
            <a:r>
              <a:rPr lang="de-DE" sz="1481" dirty="0"/>
              <a:t>Unsere Leitfrage für die Entwicklung des </a:t>
            </a:r>
            <a:r>
              <a:rPr lang="de-DE" sz="1481" dirty="0" err="1">
                <a:latin typeface="Century Schoolbook" panose="02040604050505020304" pitchFamily="18" charset="0"/>
              </a:rPr>
              <a:t>Q</a:t>
            </a:r>
            <a:r>
              <a:rPr lang="de-DE" sz="1481" dirty="0" err="1"/>
              <a:t>Score</a:t>
            </a:r>
            <a:r>
              <a:rPr lang="de-DE" sz="1481" dirty="0"/>
              <a:t>-Modells:  </a:t>
            </a:r>
            <a:br>
              <a:rPr lang="de-DE" sz="1481" dirty="0"/>
            </a:br>
            <a:r>
              <a:rPr lang="de-DE" dirty="0"/>
              <a:t>„Was ist belegbar wichtig, um Unternehmenserfolg nachhaltig – über Generationen – abzusichern?“</a:t>
            </a:r>
            <a:endParaRPr lang="de-DE" sz="1481" dirty="0"/>
          </a:p>
        </p:txBody>
      </p:sp>
      <p:sp>
        <p:nvSpPr>
          <p:cNvPr id="4" name="Inhaltsplatzhalter 3"/>
          <p:cNvSpPr>
            <a:spLocks noGrp="1"/>
          </p:cNvSpPr>
          <p:nvPr>
            <p:ph idx="1"/>
          </p:nvPr>
        </p:nvSpPr>
        <p:spPr>
          <a:xfrm>
            <a:off x="522555" y="1192309"/>
            <a:ext cx="4380815" cy="3809054"/>
          </a:xfrm>
        </p:spPr>
        <p:txBody>
          <a:bodyPr>
            <a:noAutofit/>
          </a:bodyPr>
          <a:lstStyle/>
          <a:p>
            <a:pPr marL="0" indent="0" algn="ctr">
              <a:lnSpc>
                <a:spcPct val="100000"/>
              </a:lnSpc>
              <a:spcBef>
                <a:spcPts val="0"/>
              </a:spcBef>
              <a:buNone/>
            </a:pPr>
            <a:r>
              <a:rPr lang="de-DE" sz="1203" b="1" dirty="0">
                <a:solidFill>
                  <a:schemeClr val="tx2">
                    <a:lumMod val="50000"/>
                  </a:schemeClr>
                </a:solidFill>
                <a:latin typeface="Arial"/>
              </a:rPr>
              <a:t>Absicherung des Erfolgs auf 3 Ebenen nötig! </a:t>
            </a:r>
            <a:endParaRPr lang="de-DE" sz="1203" b="1" dirty="0">
              <a:solidFill>
                <a:schemeClr val="tx2">
                  <a:lumMod val="50000"/>
                </a:schemeClr>
              </a:solidFill>
            </a:endParaRPr>
          </a:p>
          <a:p>
            <a:pPr marL="0" indent="0"/>
            <a:endParaRPr lang="de-DE" sz="1203" dirty="0">
              <a:solidFill>
                <a:schemeClr val="tx2">
                  <a:lumMod val="50000"/>
                </a:schemeClr>
              </a:solidFill>
            </a:endParaRPr>
          </a:p>
          <a:p>
            <a:pPr marL="0" indent="0"/>
            <a:endParaRPr lang="de-DE" sz="1203" dirty="0">
              <a:solidFill>
                <a:schemeClr val="tx2">
                  <a:lumMod val="50000"/>
                </a:schemeClr>
              </a:solidFill>
            </a:endParaRPr>
          </a:p>
          <a:p>
            <a:pPr marL="0" indent="0"/>
            <a:endParaRPr lang="de-DE" sz="1203" dirty="0">
              <a:solidFill>
                <a:schemeClr val="tx2">
                  <a:lumMod val="50000"/>
                </a:schemeClr>
              </a:solidFill>
            </a:endParaRPr>
          </a:p>
          <a:p>
            <a:pPr marL="0" indent="0"/>
            <a:endParaRPr lang="de-DE" sz="1203" dirty="0">
              <a:solidFill>
                <a:schemeClr val="tx2">
                  <a:lumMod val="50000"/>
                </a:schemeClr>
              </a:solidFill>
            </a:endParaRPr>
          </a:p>
          <a:p>
            <a:pPr marL="0" indent="0"/>
            <a:endParaRPr lang="de-DE" sz="1203" dirty="0">
              <a:solidFill>
                <a:schemeClr val="tx2">
                  <a:lumMod val="50000"/>
                </a:schemeClr>
              </a:solidFill>
            </a:endParaRPr>
          </a:p>
          <a:p>
            <a:pPr marL="0" indent="0"/>
            <a:endParaRPr lang="de-DE" sz="1203" dirty="0">
              <a:solidFill>
                <a:schemeClr val="tx2">
                  <a:lumMod val="50000"/>
                </a:schemeClr>
              </a:solidFill>
            </a:endParaRPr>
          </a:p>
          <a:p>
            <a:pPr marL="0" indent="0"/>
            <a:endParaRPr lang="de-DE" sz="1203" dirty="0">
              <a:solidFill>
                <a:schemeClr val="tx2">
                  <a:lumMod val="50000"/>
                </a:schemeClr>
              </a:solidFill>
            </a:endParaRPr>
          </a:p>
          <a:p>
            <a:pPr marL="0" indent="0"/>
            <a:endParaRPr lang="de-DE" sz="1203" dirty="0">
              <a:solidFill>
                <a:schemeClr val="tx2">
                  <a:lumMod val="50000"/>
                </a:schemeClr>
              </a:solidFill>
            </a:endParaRPr>
          </a:p>
          <a:p>
            <a:pPr marL="0" indent="0" algn="ctr">
              <a:buNone/>
            </a:pPr>
            <a:r>
              <a:rPr lang="de-DE" sz="1203" dirty="0">
                <a:solidFill>
                  <a:schemeClr val="tx2">
                    <a:lumMod val="50000"/>
                  </a:schemeClr>
                </a:solidFill>
              </a:rPr>
              <a:t>Es geht uns um die </a:t>
            </a:r>
            <a:r>
              <a:rPr lang="de-DE" sz="1203" b="1" dirty="0">
                <a:solidFill>
                  <a:schemeClr val="tx2">
                    <a:lumMod val="50000"/>
                  </a:schemeClr>
                </a:solidFill>
              </a:rPr>
              <a:t>Nutzung von wissenschaftlichen Erkenntnissen </a:t>
            </a:r>
            <a:r>
              <a:rPr lang="de-DE" sz="1203" dirty="0">
                <a:solidFill>
                  <a:schemeClr val="tx2">
                    <a:lumMod val="50000"/>
                  </a:schemeClr>
                </a:solidFill>
              </a:rPr>
              <a:t>aus Krisen- und Risikoforschung, strategischem Management und der empirischen Kapitalmarktforschung für einen ganzheitlichen und auf die tatsächlich belegbar wesentlichen Aspekte fokussierten Ansatz.</a:t>
            </a:r>
          </a:p>
          <a:p>
            <a:pPr marL="0" indent="0"/>
            <a:endParaRPr lang="de-DE" sz="1203" dirty="0">
              <a:solidFill>
                <a:schemeClr val="tx2">
                  <a:lumMod val="50000"/>
                </a:schemeClr>
              </a:solidFill>
            </a:endParaRPr>
          </a:p>
        </p:txBody>
      </p:sp>
      <p:sp>
        <p:nvSpPr>
          <p:cNvPr id="5" name="Titel 2"/>
          <p:cNvSpPr txBox="1">
            <a:spLocks/>
          </p:cNvSpPr>
          <p:nvPr/>
        </p:nvSpPr>
        <p:spPr>
          <a:xfrm>
            <a:off x="672661" y="2211481"/>
            <a:ext cx="5316345" cy="485971"/>
          </a:xfrm>
          <a:prstGeom prst="rect">
            <a:avLst/>
          </a:prstGeom>
        </p:spPr>
        <p:txBody>
          <a:bodyPr vert="horz" lIns="61322" tIns="30660" rIns="61322" bIns="30660" rtlCol="0" anchor="ctr" anchorCtr="0">
            <a:noAutofit/>
          </a:bodyPr>
          <a:lstStyle>
            <a:lvl1pPr algn="l" defTabSz="1029712" rtl="0" eaLnBrk="1" latinLnBrk="0" hangingPunct="1">
              <a:spcBef>
                <a:spcPct val="0"/>
              </a:spcBef>
              <a:buNone/>
              <a:defRPr sz="2000" b="1" kern="1200">
                <a:solidFill>
                  <a:srgbClr val="002945"/>
                </a:solidFill>
                <a:latin typeface="Arial" pitchFamily="34" charset="0"/>
                <a:ea typeface="+mj-ea"/>
                <a:cs typeface="Arial" pitchFamily="34" charset="0"/>
              </a:defRPr>
            </a:lvl1pPr>
          </a:lstStyle>
          <a:p>
            <a:pPr algn="ctr" defTabSz="544817"/>
            <a:endParaRPr lang="de-DE" sz="1376" dirty="0"/>
          </a:p>
        </p:txBody>
      </p:sp>
      <p:grpSp>
        <p:nvGrpSpPr>
          <p:cNvPr id="2" name="Gruppieren 1">
            <a:extLst>
              <a:ext uri="{FF2B5EF4-FFF2-40B4-BE49-F238E27FC236}">
                <a16:creationId xmlns:a16="http://schemas.microsoft.com/office/drawing/2014/main" id="{D89535E5-657E-4A6D-8C1B-7E45BA1477CA}"/>
              </a:ext>
            </a:extLst>
          </p:cNvPr>
          <p:cNvGrpSpPr/>
          <p:nvPr/>
        </p:nvGrpSpPr>
        <p:grpSpPr>
          <a:xfrm>
            <a:off x="1270628" y="1812672"/>
            <a:ext cx="2780919" cy="2682396"/>
            <a:chOff x="1891466" y="2196629"/>
            <a:chExt cx="5256584" cy="5070355"/>
          </a:xfrm>
        </p:grpSpPr>
        <p:sp>
          <p:nvSpPr>
            <p:cNvPr id="17" name="Ellipse 16"/>
            <p:cNvSpPr/>
            <p:nvPr/>
          </p:nvSpPr>
          <p:spPr>
            <a:xfrm>
              <a:off x="1891466" y="2196629"/>
              <a:ext cx="5256584" cy="5070355"/>
            </a:xfrm>
            <a:prstGeom prst="ellipse">
              <a:avLst/>
            </a:prstGeom>
            <a:solidFill>
              <a:srgbClr val="002945"/>
            </a:solidFill>
            <a:ln w="19050">
              <a:solidFill>
                <a:sysClr val="window" lastClr="FFFFFF"/>
              </a:solidFill>
            </a:ln>
          </p:spPr>
          <p:txBody>
            <a:bodyPr lIns="0" tIns="0" rIns="0" bIns="0" rtlCol="0" anchor="ctr">
              <a:noAutofit/>
            </a:bodyPr>
            <a:lstStyle/>
            <a:p>
              <a:pPr algn="ctr" defTabSz="483806">
                <a:lnSpc>
                  <a:spcPct val="120000"/>
                </a:lnSpc>
                <a:spcBef>
                  <a:spcPts val="317"/>
                </a:spcBef>
                <a:spcAft>
                  <a:spcPts val="317"/>
                </a:spcAft>
                <a:defRPr/>
              </a:pPr>
              <a:endParaRPr lang="de-DE" sz="847" kern="0" dirty="0">
                <a:solidFill>
                  <a:prstClr val="black"/>
                </a:solidFill>
                <a:latin typeface="Calibri"/>
              </a:endParaRPr>
            </a:p>
          </p:txBody>
        </p:sp>
        <p:sp>
          <p:nvSpPr>
            <p:cNvPr id="18" name="Ellipse 17"/>
            <p:cNvSpPr/>
            <p:nvPr/>
          </p:nvSpPr>
          <p:spPr>
            <a:xfrm>
              <a:off x="3065822" y="3311611"/>
              <a:ext cx="2915702" cy="2915702"/>
            </a:xfrm>
            <a:prstGeom prst="ellipse">
              <a:avLst/>
            </a:prstGeom>
            <a:solidFill>
              <a:srgbClr val="CBCDCF"/>
            </a:solidFill>
            <a:ln w="19050">
              <a:solidFill>
                <a:sysClr val="window" lastClr="FFFFFF"/>
              </a:solidFill>
            </a:ln>
          </p:spPr>
          <p:txBody>
            <a:bodyPr lIns="0" tIns="0" rIns="0" bIns="0" rtlCol="0" anchor="ctr">
              <a:noAutofit/>
            </a:bodyPr>
            <a:lstStyle/>
            <a:p>
              <a:pPr algn="ctr" defTabSz="483806">
                <a:lnSpc>
                  <a:spcPct val="120000"/>
                </a:lnSpc>
                <a:spcBef>
                  <a:spcPts val="317"/>
                </a:spcBef>
                <a:spcAft>
                  <a:spcPts val="317"/>
                </a:spcAft>
                <a:defRPr/>
              </a:pPr>
              <a:endParaRPr lang="de-DE" sz="847" kern="0" dirty="0">
                <a:solidFill>
                  <a:prstClr val="black"/>
                </a:solidFill>
                <a:latin typeface="Calibri"/>
              </a:endParaRPr>
            </a:p>
          </p:txBody>
        </p:sp>
        <p:sp>
          <p:nvSpPr>
            <p:cNvPr id="19" name="Ellipse 18"/>
            <p:cNvSpPr/>
            <p:nvPr/>
          </p:nvSpPr>
          <p:spPr>
            <a:xfrm>
              <a:off x="3690616" y="3936405"/>
              <a:ext cx="1666116" cy="1666116"/>
            </a:xfrm>
            <a:prstGeom prst="ellipse">
              <a:avLst/>
            </a:prstGeom>
            <a:solidFill>
              <a:srgbClr val="8064A2">
                <a:lumMod val="10000"/>
                <a:lumOff val="90000"/>
              </a:srgbClr>
            </a:solidFill>
            <a:ln w="19050">
              <a:solidFill>
                <a:sysClr val="window" lastClr="FFFFFF"/>
              </a:solidFill>
            </a:ln>
          </p:spPr>
          <p:txBody>
            <a:bodyPr lIns="0" tIns="0" rIns="0" bIns="0" rtlCol="0" anchor="ctr">
              <a:noAutofit/>
            </a:bodyPr>
            <a:lstStyle/>
            <a:p>
              <a:pPr algn="ctr" defTabSz="483806">
                <a:lnSpc>
                  <a:spcPct val="120000"/>
                </a:lnSpc>
                <a:spcBef>
                  <a:spcPts val="317"/>
                </a:spcBef>
                <a:spcAft>
                  <a:spcPts val="317"/>
                </a:spcAft>
                <a:defRPr/>
              </a:pPr>
              <a:endParaRPr lang="de-DE" sz="847" kern="0" dirty="0">
                <a:solidFill>
                  <a:prstClr val="black"/>
                </a:solidFill>
                <a:latin typeface="Calibri"/>
              </a:endParaRPr>
            </a:p>
          </p:txBody>
        </p:sp>
        <p:sp>
          <p:nvSpPr>
            <p:cNvPr id="20" name="Textfeld 19"/>
            <p:cNvSpPr txBox="1"/>
            <p:nvPr/>
          </p:nvSpPr>
          <p:spPr>
            <a:xfrm>
              <a:off x="4047640" y="3311611"/>
              <a:ext cx="952066" cy="654545"/>
            </a:xfrm>
            <a:prstGeom prst="rect">
              <a:avLst/>
            </a:prstGeom>
            <a:noFill/>
            <a:ln w="19050">
              <a:noFill/>
            </a:ln>
          </p:spPr>
          <p:txBody>
            <a:bodyPr lIns="0" tIns="0" rIns="0" bIns="0" rtlCol="0" anchor="ctr">
              <a:noAutofit/>
            </a:bodyPr>
            <a:lstStyle>
              <a:defPPr>
                <a:defRPr lang="de-DE"/>
              </a:defPPr>
              <a:lvl1pPr algn="ctr">
                <a:lnSpc>
                  <a:spcPct val="120000"/>
                </a:lnSpc>
                <a:spcBef>
                  <a:spcPts val="600"/>
                </a:spcBef>
                <a:spcAft>
                  <a:spcPts val="600"/>
                </a:spcAft>
                <a:defRPr b="1"/>
              </a:lvl1pPr>
            </a:lstStyle>
            <a:p>
              <a:pPr defTabSz="483806">
                <a:spcBef>
                  <a:spcPts val="317"/>
                </a:spcBef>
                <a:spcAft>
                  <a:spcPts val="317"/>
                </a:spcAft>
                <a:defRPr/>
              </a:pPr>
              <a:r>
                <a:rPr lang="de-DE" sz="847" b="0" kern="0" dirty="0">
                  <a:solidFill>
                    <a:prstClr val="black"/>
                  </a:solidFill>
                  <a:latin typeface="Calibri"/>
                </a:rPr>
                <a:t>robuste</a:t>
              </a:r>
            </a:p>
          </p:txBody>
        </p:sp>
        <p:sp>
          <p:nvSpPr>
            <p:cNvPr id="21" name="Textfeld 20"/>
            <p:cNvSpPr txBox="1"/>
            <p:nvPr/>
          </p:nvSpPr>
          <p:spPr>
            <a:xfrm>
              <a:off x="3869128" y="2508306"/>
              <a:ext cx="1309091" cy="654545"/>
            </a:xfrm>
            <a:prstGeom prst="rect">
              <a:avLst/>
            </a:prstGeom>
            <a:noFill/>
            <a:ln w="19050">
              <a:noFill/>
            </a:ln>
          </p:spPr>
          <p:txBody>
            <a:bodyPr wrap="square" lIns="0" tIns="0" rIns="0" bIns="0" rtlCol="0" anchor="ctr">
              <a:noAutofit/>
            </a:bodyPr>
            <a:lstStyle/>
            <a:p>
              <a:pPr algn="ctr" defTabSz="483806">
                <a:defRPr/>
              </a:pPr>
              <a:r>
                <a:rPr lang="de-DE" sz="847" kern="0" dirty="0">
                  <a:solidFill>
                    <a:prstClr val="white"/>
                  </a:solidFill>
                  <a:latin typeface="Calibri"/>
                </a:rPr>
                <a:t>Kompetenz im Umgang mit Unsicherheit</a:t>
              </a:r>
            </a:p>
          </p:txBody>
        </p:sp>
        <p:sp>
          <p:nvSpPr>
            <p:cNvPr id="22" name="Textfeld 21"/>
            <p:cNvSpPr txBox="1"/>
            <p:nvPr/>
          </p:nvSpPr>
          <p:spPr>
            <a:xfrm>
              <a:off x="3869128" y="4442190"/>
              <a:ext cx="1309091" cy="654545"/>
            </a:xfrm>
            <a:prstGeom prst="rect">
              <a:avLst/>
            </a:prstGeom>
            <a:noFill/>
            <a:ln w="19050">
              <a:noFill/>
            </a:ln>
          </p:spPr>
          <p:txBody>
            <a:bodyPr lIns="0" tIns="0" rIns="0" bIns="0" rtlCol="0" anchor="ctr">
              <a:noAutofit/>
            </a:bodyPr>
            <a:lstStyle>
              <a:defPPr>
                <a:defRPr lang="de-DE"/>
              </a:defPPr>
              <a:lvl1pPr algn="ctr">
                <a:lnSpc>
                  <a:spcPct val="120000"/>
                </a:lnSpc>
                <a:spcBef>
                  <a:spcPts val="600"/>
                </a:spcBef>
                <a:spcAft>
                  <a:spcPts val="600"/>
                </a:spcAft>
                <a:defRPr sz="800"/>
              </a:lvl1pPr>
            </a:lstStyle>
            <a:p>
              <a:pPr defTabSz="483806">
                <a:spcBef>
                  <a:spcPts val="317"/>
                </a:spcBef>
                <a:spcAft>
                  <a:spcPts val="317"/>
                </a:spcAft>
                <a:defRPr/>
              </a:pPr>
              <a:r>
                <a:rPr lang="de-DE" sz="847" kern="0" dirty="0">
                  <a:solidFill>
                    <a:prstClr val="black"/>
                  </a:solidFill>
                  <a:latin typeface="Calibri"/>
                </a:rPr>
                <a:t>finanzielle Nachhaltigkeit</a:t>
              </a:r>
            </a:p>
          </p:txBody>
        </p:sp>
        <p:sp>
          <p:nvSpPr>
            <p:cNvPr id="23" name="Textfeld 22"/>
            <p:cNvSpPr txBox="1"/>
            <p:nvPr/>
          </p:nvSpPr>
          <p:spPr>
            <a:xfrm>
              <a:off x="3683178" y="6376074"/>
              <a:ext cx="1799999" cy="654545"/>
            </a:xfrm>
            <a:prstGeom prst="rect">
              <a:avLst/>
            </a:prstGeom>
            <a:noFill/>
            <a:ln w="19050">
              <a:noFill/>
            </a:ln>
          </p:spPr>
          <p:txBody>
            <a:bodyPr wrap="square" lIns="0" tIns="0" rIns="0" bIns="0" rtlCol="0" anchor="ctr">
              <a:noAutofit/>
            </a:bodyPr>
            <a:lstStyle/>
            <a:p>
              <a:pPr algn="ctr" defTabSz="483806">
                <a:defRPr/>
              </a:pPr>
              <a:r>
                <a:rPr lang="de-DE" sz="847" kern="0" dirty="0">
                  <a:solidFill>
                    <a:prstClr val="white"/>
                  </a:solidFill>
                  <a:latin typeface="Calibri"/>
                </a:rPr>
                <a:t>gut vorbereitete unternehmerische Entscheidungen</a:t>
              </a:r>
            </a:p>
          </p:txBody>
        </p:sp>
        <p:sp>
          <p:nvSpPr>
            <p:cNvPr id="24" name="Textfeld 23"/>
            <p:cNvSpPr txBox="1"/>
            <p:nvPr/>
          </p:nvSpPr>
          <p:spPr>
            <a:xfrm>
              <a:off x="2082838" y="4442190"/>
              <a:ext cx="952066" cy="654545"/>
            </a:xfrm>
            <a:prstGeom prst="rect">
              <a:avLst/>
            </a:prstGeom>
            <a:noFill/>
            <a:ln w="19050">
              <a:noFill/>
            </a:ln>
          </p:spPr>
          <p:txBody>
            <a:bodyPr wrap="square" lIns="0" tIns="0" rIns="0" bIns="0" rtlCol="0" anchor="ctr">
              <a:noAutofit/>
            </a:bodyPr>
            <a:lstStyle/>
            <a:p>
              <a:pPr algn="ctr" defTabSz="483806">
                <a:defRPr/>
              </a:pPr>
              <a:r>
                <a:rPr lang="de-DE" sz="847" kern="0" dirty="0">
                  <a:solidFill>
                    <a:prstClr val="white"/>
                  </a:solidFill>
                  <a:latin typeface="Calibri"/>
                </a:rPr>
                <a:t>Risikofrüh-erkennung</a:t>
              </a:r>
            </a:p>
          </p:txBody>
        </p:sp>
        <p:sp>
          <p:nvSpPr>
            <p:cNvPr id="25" name="Textfeld 24"/>
            <p:cNvSpPr txBox="1"/>
            <p:nvPr/>
          </p:nvSpPr>
          <p:spPr>
            <a:xfrm>
              <a:off x="4047640" y="5572768"/>
              <a:ext cx="952066" cy="654545"/>
            </a:xfrm>
            <a:prstGeom prst="rect">
              <a:avLst/>
            </a:prstGeom>
            <a:noFill/>
            <a:ln w="19050">
              <a:noFill/>
            </a:ln>
          </p:spPr>
          <p:txBody>
            <a:bodyPr lIns="0" tIns="0" rIns="0" bIns="0" rtlCol="0" anchor="ctr">
              <a:noAutofit/>
            </a:bodyPr>
            <a:lstStyle>
              <a:defPPr>
                <a:defRPr lang="de-DE"/>
              </a:defPPr>
              <a:lvl1pPr algn="ctr">
                <a:lnSpc>
                  <a:spcPct val="120000"/>
                </a:lnSpc>
                <a:spcBef>
                  <a:spcPts val="600"/>
                </a:spcBef>
                <a:spcAft>
                  <a:spcPts val="600"/>
                </a:spcAft>
                <a:defRPr b="1"/>
              </a:lvl1pPr>
            </a:lstStyle>
            <a:p>
              <a:pPr defTabSz="483806">
                <a:spcBef>
                  <a:spcPts val="317"/>
                </a:spcBef>
                <a:spcAft>
                  <a:spcPts val="317"/>
                </a:spcAft>
                <a:defRPr/>
              </a:pPr>
              <a:r>
                <a:rPr lang="de-DE" sz="847" b="0" kern="0" dirty="0">
                  <a:solidFill>
                    <a:prstClr val="black"/>
                  </a:solidFill>
                  <a:latin typeface="Calibri"/>
                </a:rPr>
                <a:t>Strategie</a:t>
              </a:r>
            </a:p>
          </p:txBody>
        </p:sp>
      </p:grpSp>
      <p:sp>
        <p:nvSpPr>
          <p:cNvPr id="16" name="Inhaltsplatzhalter 3">
            <a:extLst>
              <a:ext uri="{FF2B5EF4-FFF2-40B4-BE49-F238E27FC236}">
                <a16:creationId xmlns:a16="http://schemas.microsoft.com/office/drawing/2014/main" id="{C63125CE-7A6C-4C0E-892E-A2BACF925970}"/>
              </a:ext>
            </a:extLst>
          </p:cNvPr>
          <p:cNvSpPr txBox="1">
            <a:spLocks/>
          </p:cNvSpPr>
          <p:nvPr/>
        </p:nvSpPr>
        <p:spPr>
          <a:xfrm>
            <a:off x="4919726" y="1218683"/>
            <a:ext cx="4512731" cy="4169840"/>
          </a:xfrm>
          <a:prstGeom prst="rect">
            <a:avLst/>
          </a:prstGeom>
        </p:spPr>
        <p:txBody>
          <a:bodyPr vert="horz" lIns="61322" tIns="30660" rIns="61322" bIns="30660" rtlCol="0">
            <a:noAutofit/>
          </a:bodyPr>
          <a:lstStyle>
            <a:lvl1pPr marL="582705" indent="-582705" algn="l" defTabSz="1660822" rtl="0" eaLnBrk="1" latinLnBrk="0" hangingPunct="1">
              <a:lnSpc>
                <a:spcPct val="120000"/>
              </a:lnSpc>
              <a:spcBef>
                <a:spcPts val="600"/>
              </a:spcBef>
              <a:spcAft>
                <a:spcPts val="600"/>
              </a:spcAft>
              <a:buFont typeface="Arial" pitchFamily="34" charset="0"/>
              <a:buChar char="•"/>
              <a:defRPr lang="de-DE" sz="1800" kern="1200" dirty="0">
                <a:solidFill>
                  <a:srgbClr val="002945"/>
                </a:solidFill>
                <a:latin typeface="Calibri" panose="020F0502020204030204" pitchFamily="34" charset="0"/>
                <a:ea typeface="+mn-ea"/>
                <a:cs typeface="Calibri" panose="020F0502020204030204" pitchFamily="34" charset="0"/>
              </a:defRPr>
            </a:lvl1pPr>
            <a:lvl2pPr marL="1150077" indent="-567373" algn="l" defTabSz="1660822" rtl="0" eaLnBrk="1" latinLnBrk="0" hangingPunct="1">
              <a:lnSpc>
                <a:spcPct val="120000"/>
              </a:lnSpc>
              <a:spcBef>
                <a:spcPts val="600"/>
              </a:spcBef>
              <a:spcAft>
                <a:spcPts val="600"/>
              </a:spcAft>
              <a:buFont typeface="Arial" pitchFamily="34" charset="0"/>
              <a:buChar char="–"/>
              <a:defRPr lang="de-DE" sz="1800" kern="1200" dirty="0">
                <a:solidFill>
                  <a:srgbClr val="002945"/>
                </a:solidFill>
                <a:latin typeface="Calibri" panose="020F0502020204030204" pitchFamily="34" charset="0"/>
                <a:ea typeface="+mn-ea"/>
                <a:cs typeface="Calibri" panose="020F0502020204030204" pitchFamily="34" charset="0"/>
              </a:defRPr>
            </a:lvl2pPr>
            <a:lvl3pPr marL="1732784" indent="-582705" algn="l" defTabSz="1660822" rtl="0" eaLnBrk="1" latinLnBrk="0" hangingPunct="1">
              <a:lnSpc>
                <a:spcPct val="120000"/>
              </a:lnSpc>
              <a:spcBef>
                <a:spcPts val="600"/>
              </a:spcBef>
              <a:spcAft>
                <a:spcPts val="600"/>
              </a:spcAft>
              <a:buFont typeface="Arial" pitchFamily="34" charset="0"/>
              <a:buChar char="•"/>
              <a:defRPr lang="de-DE" sz="1800" kern="1200" dirty="0">
                <a:solidFill>
                  <a:srgbClr val="002945"/>
                </a:solidFill>
                <a:latin typeface="Calibri" panose="020F0502020204030204" pitchFamily="34" charset="0"/>
                <a:ea typeface="+mn-ea"/>
                <a:cs typeface="Calibri" panose="020F0502020204030204" pitchFamily="34" charset="0"/>
              </a:defRPr>
            </a:lvl3pPr>
            <a:lvl4pPr marL="2315489" indent="-582705" algn="l" defTabSz="1660822" rtl="0" eaLnBrk="1" latinLnBrk="0" hangingPunct="1">
              <a:lnSpc>
                <a:spcPct val="120000"/>
              </a:lnSpc>
              <a:spcBef>
                <a:spcPts val="600"/>
              </a:spcBef>
              <a:spcAft>
                <a:spcPts val="600"/>
              </a:spcAft>
              <a:buFont typeface="Arial" pitchFamily="34" charset="0"/>
              <a:buChar char="–"/>
              <a:defRPr lang="de-DE" sz="1800" kern="1200" dirty="0">
                <a:solidFill>
                  <a:srgbClr val="002945"/>
                </a:solidFill>
                <a:latin typeface="Calibri" panose="020F0502020204030204" pitchFamily="34" charset="0"/>
                <a:ea typeface="+mn-ea"/>
                <a:cs typeface="Calibri" panose="020F0502020204030204" pitchFamily="34" charset="0"/>
              </a:defRPr>
            </a:lvl4pPr>
            <a:lvl5pPr marL="2882860" indent="-567373" algn="l" defTabSz="1660822" rtl="0" eaLnBrk="1" latinLnBrk="0" hangingPunct="1">
              <a:lnSpc>
                <a:spcPct val="120000"/>
              </a:lnSpc>
              <a:spcBef>
                <a:spcPts val="600"/>
              </a:spcBef>
              <a:spcAft>
                <a:spcPts val="600"/>
              </a:spcAft>
              <a:buFont typeface="Arial" pitchFamily="34" charset="0"/>
              <a:buChar char="»"/>
              <a:defRPr lang="de-DE" sz="1800" kern="1200" dirty="0">
                <a:solidFill>
                  <a:srgbClr val="002945"/>
                </a:solidFill>
                <a:latin typeface="Calibri" panose="020F0502020204030204" pitchFamily="34" charset="0"/>
                <a:ea typeface="+mn-ea"/>
                <a:cs typeface="Calibri" panose="020F0502020204030204" pitchFamily="34" charset="0"/>
              </a:defRPr>
            </a:lvl5pPr>
            <a:lvl6pPr marL="4567260" indent="-415207" algn="l" defTabSz="1660822" rtl="0" eaLnBrk="1" latinLnBrk="0" hangingPunct="1">
              <a:spcBef>
                <a:spcPct val="20000"/>
              </a:spcBef>
              <a:buFont typeface="Arial" pitchFamily="34" charset="0"/>
              <a:buChar char="•"/>
              <a:defRPr sz="3700" kern="1200">
                <a:solidFill>
                  <a:schemeClr val="tx1"/>
                </a:solidFill>
                <a:latin typeface="+mn-lt"/>
                <a:ea typeface="+mn-ea"/>
                <a:cs typeface="+mn-cs"/>
              </a:defRPr>
            </a:lvl6pPr>
            <a:lvl7pPr marL="5397670" indent="-415207" algn="l" defTabSz="1660822" rtl="0" eaLnBrk="1" latinLnBrk="0" hangingPunct="1">
              <a:spcBef>
                <a:spcPct val="20000"/>
              </a:spcBef>
              <a:buFont typeface="Arial" pitchFamily="34" charset="0"/>
              <a:buChar char="•"/>
              <a:defRPr sz="3700" kern="1200">
                <a:solidFill>
                  <a:schemeClr val="tx1"/>
                </a:solidFill>
                <a:latin typeface="+mn-lt"/>
                <a:ea typeface="+mn-ea"/>
                <a:cs typeface="+mn-cs"/>
              </a:defRPr>
            </a:lvl7pPr>
            <a:lvl8pPr marL="6228084" indent="-415207" algn="l" defTabSz="1660822" rtl="0" eaLnBrk="1" latinLnBrk="0" hangingPunct="1">
              <a:spcBef>
                <a:spcPct val="20000"/>
              </a:spcBef>
              <a:buFont typeface="Arial" pitchFamily="34" charset="0"/>
              <a:buChar char="•"/>
              <a:defRPr sz="3700" kern="1200">
                <a:solidFill>
                  <a:schemeClr val="tx1"/>
                </a:solidFill>
                <a:latin typeface="+mn-lt"/>
                <a:ea typeface="+mn-ea"/>
                <a:cs typeface="+mn-cs"/>
              </a:defRPr>
            </a:lvl8pPr>
            <a:lvl9pPr marL="7058494" indent="-415207" algn="l" defTabSz="1660822" rtl="0" eaLnBrk="1" latinLnBrk="0" hangingPunct="1">
              <a:spcBef>
                <a:spcPct val="20000"/>
              </a:spcBef>
              <a:buFont typeface="Arial" pitchFamily="34" charset="0"/>
              <a:buChar char="•"/>
              <a:defRPr sz="3700" kern="1200">
                <a:solidFill>
                  <a:schemeClr val="tx1"/>
                </a:solidFill>
                <a:latin typeface="+mn-lt"/>
                <a:ea typeface="+mn-ea"/>
                <a:cs typeface="+mn-cs"/>
              </a:defRPr>
            </a:lvl9pPr>
          </a:lstStyle>
          <a:p>
            <a:pPr marL="0" indent="0" defTabSz="878735">
              <a:spcBef>
                <a:spcPts val="317"/>
              </a:spcBef>
              <a:spcAft>
                <a:spcPts val="317"/>
              </a:spcAft>
              <a:buNone/>
            </a:pPr>
            <a:r>
              <a:rPr lang="de-DE" sz="1270" b="1" dirty="0">
                <a:latin typeface="Arial" panose="020B0604020202020204" pitchFamily="34" charset="0"/>
                <a:cs typeface="Arial" panose="020B0604020202020204" pitchFamily="34" charset="0"/>
              </a:rPr>
              <a:t>Die Studienlage….</a:t>
            </a:r>
          </a:p>
          <a:p>
            <a:pPr marL="308307" indent="-308307" defTabSz="878735">
              <a:spcBef>
                <a:spcPts val="317"/>
              </a:spcBef>
              <a:spcAft>
                <a:spcPts val="317"/>
              </a:spcAft>
              <a:buFont typeface="+mj-lt"/>
              <a:buAutoNum type="arabicPeriod"/>
            </a:pPr>
            <a:r>
              <a:rPr lang="de-DE" sz="1270" b="1" dirty="0">
                <a:latin typeface="Arial" panose="020B0604020202020204" pitchFamily="34" charset="0"/>
                <a:cs typeface="Arial" panose="020B0604020202020204" pitchFamily="34" charset="0"/>
              </a:rPr>
              <a:t>Qualitätsunternehmen</a:t>
            </a:r>
            <a:r>
              <a:rPr lang="de-DE" sz="1270" dirty="0">
                <a:latin typeface="Arial" panose="020B0604020202020204" pitchFamily="34" charset="0"/>
                <a:cs typeface="Arial" panose="020B0604020202020204" pitchFamily="34" charset="0"/>
              </a:rPr>
              <a:t>, speziell solche </a:t>
            </a:r>
            <a:r>
              <a:rPr lang="de-DE" sz="1270" b="1" dirty="0">
                <a:latin typeface="Arial" panose="020B0604020202020204" pitchFamily="34" charset="0"/>
                <a:cs typeface="Arial" panose="020B0604020202020204" pitchFamily="34" charset="0"/>
              </a:rPr>
              <a:t>mit hoher finanzieller Nachhaltigkeit</a:t>
            </a:r>
            <a:r>
              <a:rPr lang="de-DE" sz="1270" dirty="0">
                <a:latin typeface="Arial" panose="020B0604020202020204" pitchFamily="34" charset="0"/>
                <a:cs typeface="Arial" panose="020B0604020202020204" pitchFamily="34" charset="0"/>
              </a:rPr>
              <a:t>, sind überdurchschnittlich erfolgreich</a:t>
            </a:r>
          </a:p>
          <a:p>
            <a:pPr marL="308307" indent="-308307" defTabSz="878735">
              <a:spcBef>
                <a:spcPts val="317"/>
              </a:spcBef>
              <a:spcAft>
                <a:spcPts val="317"/>
              </a:spcAft>
              <a:buFont typeface="+mj-lt"/>
              <a:buAutoNum type="arabicPeriod"/>
            </a:pPr>
            <a:r>
              <a:rPr lang="de-DE" sz="1270" dirty="0">
                <a:latin typeface="Arial" panose="020B0604020202020204" pitchFamily="34" charset="0"/>
                <a:cs typeface="Arial" panose="020B0604020202020204" pitchFamily="34" charset="0"/>
              </a:rPr>
              <a:t>Unternehmen mit guten Ertrag-Risiko-Profil und </a:t>
            </a:r>
            <a:r>
              <a:rPr lang="de-DE" sz="1270" b="1" dirty="0">
                <a:latin typeface="Arial" panose="020B0604020202020204" pitchFamily="34" charset="0"/>
                <a:cs typeface="Arial" panose="020B0604020202020204" pitchFamily="34" charset="0"/>
              </a:rPr>
              <a:t>niedrigem „fundamentalen Risiko“ </a:t>
            </a:r>
            <a:r>
              <a:rPr lang="de-DE" sz="1270" dirty="0">
                <a:latin typeface="Arial" panose="020B0604020202020204" pitchFamily="34" charset="0"/>
                <a:cs typeface="Arial" panose="020B0604020202020204" pitchFamily="34" charset="0"/>
              </a:rPr>
              <a:t>sind auch an der Börse, insbesondere in Krisen, nachhaltig erfolgreich</a:t>
            </a:r>
          </a:p>
          <a:p>
            <a:pPr marL="308307" indent="-308307" defTabSz="878735">
              <a:spcBef>
                <a:spcPts val="317"/>
              </a:spcBef>
              <a:spcAft>
                <a:spcPts val="317"/>
              </a:spcAft>
              <a:buFont typeface="+mj-lt"/>
              <a:buAutoNum type="arabicPeriod"/>
            </a:pPr>
            <a:r>
              <a:rPr lang="de-DE" sz="1270" b="1" dirty="0">
                <a:latin typeface="Arial" panose="020B0604020202020204" pitchFamily="34" charset="0"/>
                <a:cs typeface="Arial" panose="020B0604020202020204" pitchFamily="34" charset="0"/>
              </a:rPr>
              <a:t>Resiliente Organisation </a:t>
            </a:r>
            <a:r>
              <a:rPr lang="de-DE" sz="1270" dirty="0">
                <a:latin typeface="Arial" panose="020B0604020202020204" pitchFamily="34" charset="0"/>
                <a:cs typeface="Arial" panose="020B0604020202020204" pitchFamily="34" charset="0"/>
              </a:rPr>
              <a:t>und </a:t>
            </a:r>
            <a:r>
              <a:rPr lang="de-DE" sz="1270" b="1" dirty="0">
                <a:latin typeface="Arial" panose="020B0604020202020204" pitchFamily="34" charset="0"/>
                <a:cs typeface="Arial" panose="020B0604020202020204" pitchFamily="34" charset="0"/>
              </a:rPr>
              <a:t>robuste Strategie </a:t>
            </a:r>
            <a:r>
              <a:rPr lang="de-DE" sz="1270" dirty="0">
                <a:latin typeface="Arial" panose="020B0604020202020204" pitchFamily="34" charset="0"/>
                <a:cs typeface="Arial" panose="020B0604020202020204" pitchFamily="34" charset="0"/>
              </a:rPr>
              <a:t>sichern den Erfolg langfristig </a:t>
            </a:r>
          </a:p>
          <a:p>
            <a:pPr marL="308307" indent="-308307" defTabSz="878735">
              <a:spcBef>
                <a:spcPts val="317"/>
              </a:spcBef>
              <a:spcAft>
                <a:spcPts val="317"/>
              </a:spcAft>
              <a:buFont typeface="+mj-lt"/>
              <a:buAutoNum type="arabicPeriod"/>
            </a:pPr>
            <a:r>
              <a:rPr lang="de-DE" sz="1270" dirty="0">
                <a:latin typeface="Arial" panose="020B0604020202020204" pitchFamily="34" charset="0"/>
                <a:cs typeface="Arial" panose="020B0604020202020204" pitchFamily="34" charset="0"/>
              </a:rPr>
              <a:t>Familienunternehmen sind aufgrund der </a:t>
            </a:r>
            <a:r>
              <a:rPr lang="de-DE" sz="1270" b="1" dirty="0">
                <a:latin typeface="Arial" panose="020B0604020202020204" pitchFamily="34" charset="0"/>
                <a:cs typeface="Arial" panose="020B0604020202020204" pitchFamily="34" charset="0"/>
              </a:rPr>
              <a:t>Langfristorientierung</a:t>
            </a:r>
            <a:r>
              <a:rPr lang="de-DE" sz="1270" dirty="0">
                <a:latin typeface="Arial" panose="020B0604020202020204" pitchFamily="34" charset="0"/>
                <a:cs typeface="Arial" panose="020B0604020202020204" pitchFamily="34" charset="0"/>
              </a:rPr>
              <a:t> überdurchschnittlich erfolgreich</a:t>
            </a:r>
          </a:p>
          <a:p>
            <a:pPr marL="308307" indent="-308307" defTabSz="878735">
              <a:spcBef>
                <a:spcPts val="317"/>
              </a:spcBef>
              <a:spcAft>
                <a:spcPts val="317"/>
              </a:spcAft>
              <a:buFont typeface="+mj-lt"/>
              <a:buAutoNum type="arabicPeriod"/>
            </a:pPr>
            <a:r>
              <a:rPr lang="de-DE" sz="1270" dirty="0">
                <a:latin typeface="Arial" panose="020B0604020202020204" pitchFamily="34" charset="0"/>
                <a:cs typeface="Arial" panose="020B0604020202020204" pitchFamily="34" charset="0"/>
              </a:rPr>
              <a:t>Gut vorbereitete </a:t>
            </a:r>
            <a:r>
              <a:rPr lang="de-DE" sz="1270" b="1" dirty="0">
                <a:latin typeface="Arial" panose="020B0604020202020204" pitchFamily="34" charset="0"/>
                <a:cs typeface="Arial" panose="020B0604020202020204" pitchFamily="34" charset="0"/>
              </a:rPr>
              <a:t>„unternehmerischer Entscheidungen“ </a:t>
            </a:r>
            <a:r>
              <a:rPr lang="de-DE" sz="1270" dirty="0">
                <a:latin typeface="Arial" panose="020B0604020202020204" pitchFamily="34" charset="0"/>
                <a:cs typeface="Arial" panose="020B0604020202020204" pitchFamily="34" charset="0"/>
              </a:rPr>
              <a:t>(§ 93 AktG) sind auch für mittelständische Familienunternehmen relevant – und helfen den Erfolg abzusichern.</a:t>
            </a:r>
          </a:p>
          <a:p>
            <a:pPr marL="308307" indent="-308307" defTabSz="878735">
              <a:spcBef>
                <a:spcPts val="317"/>
              </a:spcBef>
              <a:spcAft>
                <a:spcPts val="317"/>
              </a:spcAft>
              <a:buFont typeface="+mj-lt"/>
              <a:buAutoNum type="arabicPeriod"/>
            </a:pPr>
            <a:r>
              <a:rPr lang="de-DE" sz="1270" dirty="0">
                <a:latin typeface="Arial" panose="020B0604020202020204" pitchFamily="34" charset="0"/>
                <a:cs typeface="Arial" panose="020B0604020202020204" pitchFamily="34" charset="0"/>
              </a:rPr>
              <a:t>Ausgeprägte </a:t>
            </a:r>
            <a:r>
              <a:rPr lang="de-DE" sz="1270" b="1" dirty="0">
                <a:latin typeface="Arial" panose="020B0604020202020204" pitchFamily="34" charset="0"/>
                <a:cs typeface="Arial" panose="020B0604020202020204" pitchFamily="34" charset="0"/>
              </a:rPr>
              <a:t>Fähigkeit im Umgang mit Unsicherheiten (Chancen und Gefahren) </a:t>
            </a:r>
            <a:r>
              <a:rPr lang="de-DE" sz="1270" dirty="0">
                <a:latin typeface="Arial" panose="020B0604020202020204" pitchFamily="34" charset="0"/>
                <a:cs typeface="Arial" panose="020B0604020202020204" pitchFamily="34" charset="0"/>
              </a:rPr>
              <a:t>erhöht Krisenstabilität.</a:t>
            </a:r>
          </a:p>
        </p:txBody>
      </p:sp>
      <p:sp>
        <p:nvSpPr>
          <p:cNvPr id="6" name="Inhaltsplatzhalter 1">
            <a:extLst>
              <a:ext uri="{FF2B5EF4-FFF2-40B4-BE49-F238E27FC236}">
                <a16:creationId xmlns:a16="http://schemas.microsoft.com/office/drawing/2014/main" id="{6708EF9C-8F66-0D2E-D712-8B2F0E7619C4}"/>
              </a:ext>
            </a:extLst>
          </p:cNvPr>
          <p:cNvSpPr txBox="1">
            <a:spLocks/>
          </p:cNvSpPr>
          <p:nvPr/>
        </p:nvSpPr>
        <p:spPr>
          <a:xfrm>
            <a:off x="344488" y="5586895"/>
            <a:ext cx="9438001" cy="1080000"/>
          </a:xfrm>
          <a:prstGeom prst="rect">
            <a:avLst/>
          </a:prstGeom>
        </p:spPr>
        <p:txBody>
          <a:bodyPr>
            <a:noAutofit/>
          </a:bodyPr>
          <a:lstStyle>
            <a:lvl1pPr marL="361950" indent="-361950"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1pPr>
            <a:lvl2pPr marL="714375" indent="-352425"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2pPr>
            <a:lvl3pPr marL="1076325" indent="-361950"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3pPr>
            <a:lvl4pPr marL="1438275" indent="-361950"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4pPr>
            <a:lvl5pPr marL="1790700" indent="-352425"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5pPr>
            <a:lvl6pPr marL="2836972"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52785"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68598"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84411"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endParaRPr lang="de-DE" dirty="0"/>
          </a:p>
          <a:p>
            <a:pPr marL="0" indent="0">
              <a:buNone/>
            </a:pPr>
            <a:r>
              <a:rPr lang="de-DE" sz="1000" dirty="0">
                <a:solidFill>
                  <a:schemeClr val="bg1">
                    <a:lumMod val="50000"/>
                  </a:schemeClr>
                </a:solidFill>
                <a:latin typeface="Arial"/>
                <a:cs typeface="Arial"/>
              </a:rPr>
              <a:t>Quelle: </a:t>
            </a:r>
            <a:r>
              <a:rPr lang="en-US" sz="1000" dirty="0">
                <a:solidFill>
                  <a:schemeClr val="bg1">
                    <a:lumMod val="50000"/>
                  </a:schemeClr>
                </a:solidFill>
                <a:latin typeface="Arial"/>
                <a:cs typeface="Arial"/>
              </a:rPr>
              <a:t>Gleißner, W. (2023): Uncertainty and resilience in strategic management: profile of a robust company, in: International Journal of Risk Assessment and Management (IJRAM), Vol. 26, No. 1, pp.75-94, </a:t>
            </a:r>
            <a:r>
              <a:rPr lang="en-US" sz="1000" dirty="0">
                <a:solidFill>
                  <a:schemeClr val="bg1">
                    <a:lumMod val="50000"/>
                  </a:schemeClr>
                </a:solidFill>
                <a:latin typeface="Arial"/>
                <a:cs typeface="Arial"/>
                <a:hlinkClick r:id="rId2"/>
              </a:rPr>
              <a:t>https://dx.doi.org/10.1504/IJRAM.2023.132331</a:t>
            </a:r>
            <a:r>
              <a:rPr lang="en-US" sz="1000" dirty="0">
                <a:solidFill>
                  <a:schemeClr val="bg1">
                    <a:lumMod val="50000"/>
                  </a:schemeClr>
                </a:solidFill>
                <a:latin typeface="Arial"/>
                <a:cs typeface="Arial"/>
              </a:rPr>
              <a:t>.</a:t>
            </a:r>
            <a:endParaRPr lang="de-DE" sz="1000" dirty="0">
              <a:solidFill>
                <a:schemeClr val="bg1">
                  <a:lumMod val="50000"/>
                </a:schemeClr>
              </a:solidFill>
              <a:latin typeface="Arial"/>
              <a:cs typeface="Arial"/>
            </a:endParaRPr>
          </a:p>
        </p:txBody>
      </p:sp>
    </p:spTree>
    <p:extLst>
      <p:ext uri="{BB962C8B-B14F-4D97-AF65-F5344CB8AC3E}">
        <p14:creationId xmlns:p14="http://schemas.microsoft.com/office/powerpoint/2010/main" val="9051541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000" y="144000"/>
            <a:ext cx="8640000" cy="648000"/>
          </a:xfrm>
        </p:spPr>
        <p:txBody>
          <a:bodyPr/>
          <a:lstStyle/>
          <a:p>
            <a:r>
              <a:rPr lang="de-DE" dirty="0">
                <a:cs typeface="Arial" pitchFamily="34" charset="0"/>
              </a:rPr>
              <a:t>Bandbreitenplanung und simulationsbasiertes Unternehmensbewertung basierend auf </a:t>
            </a:r>
            <a:r>
              <a:rPr lang="de-DE" dirty="0"/>
              <a:t>E</a:t>
            </a:r>
            <a:r>
              <a:rPr lang="de-DE" dirty="0">
                <a:cs typeface="Arial" pitchFamily="34" charset="0"/>
              </a:rPr>
              <a:t>rtragsrisiko </a:t>
            </a:r>
            <a:r>
              <a:rPr lang="de-DE" sz="1200" dirty="0"/>
              <a:t>(Strategie Navigator)</a:t>
            </a:r>
          </a:p>
        </p:txBody>
      </p:sp>
      <p:graphicFrame>
        <p:nvGraphicFramePr>
          <p:cNvPr id="3" name="Objekt 2"/>
          <p:cNvGraphicFramePr>
            <a:graphicFrameLocks noChangeAspect="1"/>
          </p:cNvGraphicFramePr>
          <p:nvPr>
            <p:extLst>
              <p:ext uri="{D42A27DB-BD31-4B8C-83A1-F6EECF244321}">
                <p14:modId xmlns:p14="http://schemas.microsoft.com/office/powerpoint/2010/main" val="268136930"/>
              </p:ext>
            </p:extLst>
          </p:nvPr>
        </p:nvGraphicFramePr>
        <p:xfrm>
          <a:off x="336550" y="981570"/>
          <a:ext cx="6224588" cy="5254625"/>
        </p:xfrm>
        <a:graphic>
          <a:graphicData uri="http://schemas.openxmlformats.org/presentationml/2006/ole">
            <mc:AlternateContent xmlns:mc="http://schemas.openxmlformats.org/markup-compatibility/2006">
              <mc:Choice xmlns:v="urn:schemas-microsoft-com:vml" Requires="v">
                <p:oleObj name="PHOTO-PAINT Bild" r:id="rId3" imgW="8771429" imgH="7780952" progId="">
                  <p:embed/>
                </p:oleObj>
              </mc:Choice>
              <mc:Fallback>
                <p:oleObj name="PHOTO-PAINT Bild" r:id="rId3" imgW="8771429" imgH="7780952" progId="">
                  <p:embed/>
                  <p:pic>
                    <p:nvPicPr>
                      <p:cNvPr id="3" name="Objekt 2"/>
                      <p:cNvPicPr>
                        <a:picLocks noChangeAspect="1" noChangeArrowheads="1"/>
                      </p:cNvPicPr>
                      <p:nvPr/>
                    </p:nvPicPr>
                    <p:blipFill>
                      <a:blip r:embed="rId4">
                        <a:extLst>
                          <a:ext uri="{28A0092B-C50C-407E-A947-70E740481C1C}">
                            <a14:useLocalDpi xmlns:a14="http://schemas.microsoft.com/office/drawing/2010/main" val="0"/>
                          </a:ext>
                        </a:extLst>
                      </a:blip>
                      <a:srcRect b="7584"/>
                      <a:stretch>
                        <a:fillRect/>
                      </a:stretch>
                    </p:blipFill>
                    <p:spPr bwMode="auto">
                      <a:xfrm>
                        <a:off x="336550" y="981570"/>
                        <a:ext cx="6224588" cy="5254625"/>
                      </a:xfrm>
                      <a:prstGeom prst="rect">
                        <a:avLst/>
                      </a:prstGeom>
                      <a:noFill/>
                      <a:ln>
                        <a:noFill/>
                      </a:ln>
                      <a:effectLst/>
                      <a:extLst>
                        <a:ext uri="{909E8E84-426E-40DD-AFC4-6F175D3DCCD1}">
                          <a14:hiddenFill xmlns:a14="http://schemas.microsoft.com/office/drawing/2010/main">
                            <a:solidFill>
                              <a:srgbClr val="94C7E4"/>
                            </a:solidFill>
                          </a14:hiddenFill>
                        </a:ext>
                        <a:ext uri="{91240B29-F687-4F45-9708-019B960494DF}">
                          <a14:hiddenLine xmlns:a14="http://schemas.microsoft.com/office/drawing/2010/main" w="38100">
                            <a:solidFill>
                              <a:srgbClr val="000066"/>
                            </a:solidFill>
                            <a:prstDash val="sysDot"/>
                            <a:miter lim="800000"/>
                            <a:headEnd/>
                            <a:tailEnd/>
                          </a14:hiddenLine>
                        </a:ext>
                        <a:ext uri="{AF507438-7753-43E0-B8FC-AC1667EBCBE1}">
                          <a14:hiddenEffects xmlns:a14="http://schemas.microsoft.com/office/drawing/2010/main">
                            <a:effectLst>
                              <a:outerShdw dist="17961" dir="13500000" algn="ctr" rotWithShape="0">
                                <a:srgbClr val="597789"/>
                              </a:outerShdw>
                            </a:effectLst>
                          </a14:hiddenEffects>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472326029"/>
              </p:ext>
            </p:extLst>
          </p:nvPr>
        </p:nvGraphicFramePr>
        <p:xfrm>
          <a:off x="7015053" y="4720231"/>
          <a:ext cx="2330435" cy="398462"/>
        </p:xfrm>
        <a:graphic>
          <a:graphicData uri="http://schemas.openxmlformats.org/presentationml/2006/ole">
            <mc:AlternateContent xmlns:mc="http://schemas.openxmlformats.org/markup-compatibility/2006">
              <mc:Choice xmlns:v="urn:schemas-microsoft-com:vml" Requires="v">
                <p:oleObj name="Formel" r:id="rId5" imgW="2324100" imgH="393700" progId="Equation.3">
                  <p:embed/>
                </p:oleObj>
              </mc:Choice>
              <mc:Fallback>
                <p:oleObj name="Formel" r:id="rId5" imgW="2324100" imgH="393700" progId="Equation.3">
                  <p:embed/>
                  <p:pic>
                    <p:nvPicPr>
                      <p:cNvPr id="4"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5053" y="4720231"/>
                        <a:ext cx="2330435" cy="398462"/>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566068044"/>
              </p:ext>
            </p:extLst>
          </p:nvPr>
        </p:nvGraphicFramePr>
        <p:xfrm>
          <a:off x="7427785" y="4024906"/>
          <a:ext cx="1413003" cy="398462"/>
        </p:xfrm>
        <a:graphic>
          <a:graphicData uri="http://schemas.openxmlformats.org/presentationml/2006/ole">
            <mc:AlternateContent xmlns:mc="http://schemas.openxmlformats.org/markup-compatibility/2006">
              <mc:Choice xmlns:v="urn:schemas-microsoft-com:vml" Requires="v">
                <p:oleObj name="Equation" r:id="rId7" imgW="1345616" imgH="393529" progId="Equation.DSMT4">
                  <p:embed/>
                </p:oleObj>
              </mc:Choice>
              <mc:Fallback>
                <p:oleObj name="Equation" r:id="rId7" imgW="1345616" imgH="393529" progId="Equation.DSMT4">
                  <p:embed/>
                  <p:pic>
                    <p:nvPicPr>
                      <p:cNvPr id="5"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27785" y="4024906"/>
                        <a:ext cx="1413003" cy="398462"/>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183145425"/>
              </p:ext>
            </p:extLst>
          </p:nvPr>
        </p:nvGraphicFramePr>
        <p:xfrm>
          <a:off x="7501750" y="3342281"/>
          <a:ext cx="1339038" cy="425450"/>
        </p:xfrm>
        <a:graphic>
          <a:graphicData uri="http://schemas.openxmlformats.org/presentationml/2006/ole">
            <mc:AlternateContent xmlns:mc="http://schemas.openxmlformats.org/markup-compatibility/2006">
              <mc:Choice xmlns:v="urn:schemas-microsoft-com:vml" Requires="v">
                <p:oleObj name="Equation" r:id="rId9" imgW="1346200" imgH="419100" progId="Equation.DSMT4">
                  <p:embed/>
                </p:oleObj>
              </mc:Choice>
              <mc:Fallback>
                <p:oleObj name="Equation" r:id="rId9" imgW="1346200" imgH="419100" progId="Equation.DSMT4">
                  <p:embed/>
                  <p:pic>
                    <p:nvPicPr>
                      <p:cNvPr id="6"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01750" y="3342281"/>
                        <a:ext cx="1339038" cy="425450"/>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017118659"/>
              </p:ext>
            </p:extLst>
          </p:nvPr>
        </p:nvGraphicFramePr>
        <p:xfrm>
          <a:off x="6964363" y="2878138"/>
          <a:ext cx="2570162" cy="206375"/>
        </p:xfrm>
        <a:graphic>
          <a:graphicData uri="http://schemas.openxmlformats.org/presentationml/2006/ole">
            <mc:AlternateContent xmlns:mc="http://schemas.openxmlformats.org/markup-compatibility/2006">
              <mc:Choice xmlns:v="urn:schemas-microsoft-com:vml" Requires="v">
                <p:oleObj name="Equation" r:id="rId11" imgW="2450880" imgH="203040" progId="Equation.DSMT4">
                  <p:embed/>
                </p:oleObj>
              </mc:Choice>
              <mc:Fallback>
                <p:oleObj name="Equation" r:id="rId11" imgW="2450880" imgH="203040" progId="Equation.DSMT4">
                  <p:embed/>
                  <p:pic>
                    <p:nvPicPr>
                      <p:cNvPr id="7" name="Object 6"/>
                      <p:cNvPicPr>
                        <a:picLocks noChangeAspect="1" noChangeArrowheads="1"/>
                      </p:cNvPicPr>
                      <p:nvPr/>
                    </p:nvPicPr>
                    <p:blipFill>
                      <a:blip r:embed="rId12"/>
                      <a:srcRect/>
                      <a:stretch>
                        <a:fillRect/>
                      </a:stretch>
                    </p:blipFill>
                    <p:spPr bwMode="auto">
                      <a:xfrm>
                        <a:off x="6964363" y="2878138"/>
                        <a:ext cx="2570162" cy="206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776044867"/>
              </p:ext>
            </p:extLst>
          </p:nvPr>
        </p:nvGraphicFramePr>
        <p:xfrm>
          <a:off x="7483475" y="1050925"/>
          <a:ext cx="1357313" cy="436563"/>
        </p:xfrm>
        <a:graphic>
          <a:graphicData uri="http://schemas.openxmlformats.org/presentationml/2006/ole">
            <mc:AlternateContent xmlns:mc="http://schemas.openxmlformats.org/markup-compatibility/2006">
              <mc:Choice xmlns:v="urn:schemas-microsoft-com:vml" Requires="v">
                <p:oleObj name="Equation" r:id="rId13" imgW="1295280" imgH="431640" progId="Equation.DSMT4">
                  <p:embed/>
                </p:oleObj>
              </mc:Choice>
              <mc:Fallback>
                <p:oleObj name="Equation" r:id="rId13" imgW="1295280" imgH="431640" progId="Equation.DSMT4">
                  <p:embed/>
                  <p:pic>
                    <p:nvPicPr>
                      <p:cNvPr id="8" name="Object 7"/>
                      <p:cNvPicPr>
                        <a:picLocks noChangeAspect="1" noChangeArrowheads="1"/>
                      </p:cNvPicPr>
                      <p:nvPr/>
                    </p:nvPicPr>
                    <p:blipFill>
                      <a:blip r:embed="rId14"/>
                      <a:srcRect/>
                      <a:stretch>
                        <a:fillRect/>
                      </a:stretch>
                    </p:blipFill>
                    <p:spPr bwMode="auto">
                      <a:xfrm>
                        <a:off x="7483475" y="1050925"/>
                        <a:ext cx="1357313" cy="436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4"/>
          <p:cNvSpPr>
            <a:spLocks/>
          </p:cNvSpPr>
          <p:nvPr/>
        </p:nvSpPr>
        <p:spPr bwMode="invGray">
          <a:xfrm>
            <a:off x="6956558" y="1015011"/>
            <a:ext cx="2559050" cy="473075"/>
          </a:xfrm>
          <a:prstGeom prst="borderCallout1">
            <a:avLst>
              <a:gd name="adj1" fmla="val 49963"/>
              <a:gd name="adj2" fmla="val 273"/>
              <a:gd name="adj3" fmla="val 365306"/>
              <a:gd name="adj4" fmla="val -111917"/>
            </a:avLst>
          </a:prstGeom>
          <a:noFill/>
          <a:ln w="63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87649" tIns="43824" rIns="87649" bIns="43824" anchor="ctr"/>
          <a:lstStyle/>
          <a:p>
            <a:pPr algn="ctr" eaLnBrk="0" hangingPunct="0"/>
            <a:endParaRPr lang="de-DE" sz="1200" b="1" dirty="0">
              <a:solidFill>
                <a:srgbClr val="000066"/>
              </a:solidFill>
              <a:latin typeface="Helvetica" pitchFamily="34" charset="0"/>
            </a:endParaRPr>
          </a:p>
        </p:txBody>
      </p:sp>
      <p:sp>
        <p:nvSpPr>
          <p:cNvPr id="10" name="AutoShape 6"/>
          <p:cNvSpPr>
            <a:spLocks/>
          </p:cNvSpPr>
          <p:nvPr/>
        </p:nvSpPr>
        <p:spPr bwMode="invGray">
          <a:xfrm>
            <a:off x="6956558" y="2724743"/>
            <a:ext cx="2559050" cy="463550"/>
          </a:xfrm>
          <a:prstGeom prst="borderCallout1">
            <a:avLst>
              <a:gd name="adj1" fmla="val 49000"/>
              <a:gd name="adj2" fmla="val -542"/>
              <a:gd name="adj3" fmla="val 126736"/>
              <a:gd name="adj4" fmla="val -112343"/>
            </a:avLst>
          </a:prstGeom>
          <a:noFill/>
          <a:ln w="63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87649" tIns="43824" rIns="87649" bIns="43824" anchor="ctr"/>
          <a:lstStyle/>
          <a:p>
            <a:pPr algn="ctr" eaLnBrk="0" hangingPunct="0"/>
            <a:endParaRPr lang="de-DE" sz="1200" b="1" dirty="0">
              <a:solidFill>
                <a:srgbClr val="000066"/>
              </a:solidFill>
              <a:latin typeface="Helvetica" pitchFamily="34" charset="0"/>
            </a:endParaRPr>
          </a:p>
        </p:txBody>
      </p:sp>
      <p:sp>
        <p:nvSpPr>
          <p:cNvPr id="11" name="AutoShape 5"/>
          <p:cNvSpPr>
            <a:spLocks/>
          </p:cNvSpPr>
          <p:nvPr/>
        </p:nvSpPr>
        <p:spPr bwMode="invGray">
          <a:xfrm>
            <a:off x="6956558" y="1656356"/>
            <a:ext cx="2559050" cy="527050"/>
          </a:xfrm>
          <a:prstGeom prst="borderCallout1">
            <a:avLst>
              <a:gd name="adj1" fmla="val 43023"/>
              <a:gd name="adj2" fmla="val -134"/>
              <a:gd name="adj3" fmla="val 229269"/>
              <a:gd name="adj4" fmla="val -112130"/>
            </a:avLst>
          </a:prstGeom>
          <a:noFill/>
          <a:ln w="63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87649" tIns="43824" rIns="87649" bIns="43824" anchor="ctr"/>
          <a:lstStyle/>
          <a:p>
            <a:pPr algn="ctr" eaLnBrk="0" hangingPunct="0"/>
            <a:r>
              <a:rPr lang="de-DE" sz="1200" i="1" dirty="0">
                <a:latin typeface="Times New Roman" pitchFamily="18" charset="0"/>
              </a:rPr>
              <a:t>„Terminal Value“, d.h. DCF der Fortschreibungsperiode t &gt;T</a:t>
            </a:r>
          </a:p>
        </p:txBody>
      </p:sp>
      <p:sp>
        <p:nvSpPr>
          <p:cNvPr id="12" name="AutoShape 7"/>
          <p:cNvSpPr>
            <a:spLocks/>
          </p:cNvSpPr>
          <p:nvPr/>
        </p:nvSpPr>
        <p:spPr bwMode="invGray">
          <a:xfrm>
            <a:off x="6956558" y="3342348"/>
            <a:ext cx="2559050" cy="390525"/>
          </a:xfrm>
          <a:prstGeom prst="borderCallout1">
            <a:avLst>
              <a:gd name="adj1" fmla="val 50963"/>
              <a:gd name="adj2" fmla="val -134"/>
              <a:gd name="adj3" fmla="val 20986"/>
              <a:gd name="adj4" fmla="val -112694"/>
            </a:avLst>
          </a:prstGeom>
          <a:noFill/>
          <a:ln w="63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87649" tIns="43824" rIns="87649" bIns="43824" anchor="ctr"/>
          <a:lstStyle/>
          <a:p>
            <a:pPr algn="ctr" eaLnBrk="0" hangingPunct="0"/>
            <a:endParaRPr lang="de-DE" sz="1200" b="1" dirty="0">
              <a:solidFill>
                <a:srgbClr val="000066"/>
              </a:solidFill>
              <a:latin typeface="Helvetica" pitchFamily="34" charset="0"/>
            </a:endParaRPr>
          </a:p>
        </p:txBody>
      </p:sp>
      <p:sp>
        <p:nvSpPr>
          <p:cNvPr id="13" name="AutoShape 8"/>
          <p:cNvSpPr>
            <a:spLocks/>
          </p:cNvSpPr>
          <p:nvPr/>
        </p:nvSpPr>
        <p:spPr bwMode="invGray">
          <a:xfrm>
            <a:off x="6956558" y="3985218"/>
            <a:ext cx="2559050" cy="438150"/>
          </a:xfrm>
          <a:prstGeom prst="borderCallout1">
            <a:avLst>
              <a:gd name="adj1" fmla="val 49764"/>
              <a:gd name="adj2" fmla="val -542"/>
              <a:gd name="adj3" fmla="val -103676"/>
              <a:gd name="adj4" fmla="val -112130"/>
            </a:avLst>
          </a:prstGeom>
          <a:noFill/>
          <a:ln w="63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87649" tIns="43824" rIns="87649" bIns="43824" anchor="ctr"/>
          <a:lstStyle/>
          <a:p>
            <a:pPr algn="ctr" eaLnBrk="0" hangingPunct="0"/>
            <a:endParaRPr lang="de-DE" sz="1200" b="1" dirty="0">
              <a:solidFill>
                <a:srgbClr val="000066"/>
              </a:solidFill>
              <a:latin typeface="Helvetica" pitchFamily="34" charset="0"/>
            </a:endParaRPr>
          </a:p>
        </p:txBody>
      </p:sp>
      <p:sp>
        <p:nvSpPr>
          <p:cNvPr id="14" name="AutoShape 9"/>
          <p:cNvSpPr>
            <a:spLocks/>
          </p:cNvSpPr>
          <p:nvPr/>
        </p:nvSpPr>
        <p:spPr bwMode="invGray">
          <a:xfrm>
            <a:off x="6956558" y="4655143"/>
            <a:ext cx="2559050" cy="463550"/>
          </a:xfrm>
          <a:prstGeom prst="borderCallout1">
            <a:avLst>
              <a:gd name="adj1" fmla="val 47000"/>
              <a:gd name="adj2" fmla="val 273"/>
              <a:gd name="adj3" fmla="val -216667"/>
              <a:gd name="adj4" fmla="val -112130"/>
            </a:avLst>
          </a:prstGeom>
          <a:noFill/>
          <a:ln w="63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87649" tIns="43824" rIns="87649" bIns="43824" anchor="ctr"/>
          <a:lstStyle/>
          <a:p>
            <a:pPr algn="ctr" eaLnBrk="0" hangingPunct="0"/>
            <a:endParaRPr lang="de-DE" sz="1200" b="1" dirty="0">
              <a:solidFill>
                <a:srgbClr val="000066"/>
              </a:solidFill>
              <a:latin typeface="Helvetica" pitchFamily="34" charset="0"/>
            </a:endParaRPr>
          </a:p>
        </p:txBody>
      </p:sp>
      <p:pic>
        <p:nvPicPr>
          <p:cNvPr id="15" name="Picture 15"/>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769676" y="3742333"/>
            <a:ext cx="4794779" cy="256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17"/>
          <p:cNvSpPr txBox="1">
            <a:spLocks noChangeAspect="1" noChangeArrowheads="1"/>
          </p:cNvSpPr>
          <p:nvPr/>
        </p:nvSpPr>
        <p:spPr bwMode="auto">
          <a:xfrm rot="19788462">
            <a:off x="2010471" y="3316057"/>
            <a:ext cx="3221169" cy="400110"/>
          </a:xfrm>
          <a:prstGeom prst="rect">
            <a:avLst/>
          </a:prstGeom>
          <a:solidFill>
            <a:srgbClr val="AFB8C4">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de-DE" dirty="0">
                <a:latin typeface="Calibri" pitchFamily="34" charset="0"/>
              </a:rPr>
              <a:t>Beispielhafte Darstellung</a:t>
            </a:r>
          </a:p>
        </p:txBody>
      </p:sp>
      <p:cxnSp>
        <p:nvCxnSpPr>
          <p:cNvPr id="17" name="Gerade Verbindung mit Pfeil 21"/>
          <p:cNvCxnSpPr>
            <a:cxnSpLocks noChangeShapeType="1"/>
          </p:cNvCxnSpPr>
          <p:nvPr/>
        </p:nvCxnSpPr>
        <p:spPr bwMode="auto">
          <a:xfrm flipV="1">
            <a:off x="4017433" y="5679081"/>
            <a:ext cx="2608925" cy="277812"/>
          </a:xfrm>
          <a:prstGeom prst="straightConnector1">
            <a:avLst/>
          </a:prstGeom>
          <a:noFill/>
          <a:ln w="254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8" name="Rechteck 17"/>
          <p:cNvSpPr/>
          <p:nvPr/>
        </p:nvSpPr>
        <p:spPr>
          <a:xfrm>
            <a:off x="6733880" y="5301208"/>
            <a:ext cx="3004477" cy="784830"/>
          </a:xfrm>
          <a:prstGeom prst="rect">
            <a:avLst/>
          </a:prstGeom>
          <a:noFill/>
          <a:ln w="25400">
            <a:solidFill>
              <a:srgbClr val="89A2B9"/>
            </a:solidFill>
          </a:ln>
        </p:spPr>
        <p:txBody>
          <a:bodyPr lIns="36000" rIns="36000">
            <a:spAutoFit/>
          </a:bodyPr>
          <a:lstStyle/>
          <a:p>
            <a:pPr>
              <a:spcAft>
                <a:spcPts val="600"/>
              </a:spcAft>
              <a:defRPr/>
            </a:pPr>
            <a:r>
              <a:rPr lang="de-DE" sz="1600" b="1" u="sng" dirty="0"/>
              <a:t>Bewertung von Covenants:</a:t>
            </a:r>
          </a:p>
          <a:p>
            <a:pPr marL="85725" indent="-85725">
              <a:spcAft>
                <a:spcPts val="0"/>
              </a:spcAft>
              <a:buFont typeface="Arial" pitchFamily="34" charset="0"/>
              <a:buChar char="•"/>
              <a:defRPr/>
            </a:pPr>
            <a:r>
              <a:rPr lang="de-DE" sz="1200" dirty="0"/>
              <a:t>Wahrscheinlichkeit der Verletzung</a:t>
            </a:r>
          </a:p>
          <a:p>
            <a:pPr marL="85725" indent="-85725">
              <a:spcAft>
                <a:spcPts val="600"/>
              </a:spcAft>
              <a:buFont typeface="Arial" pitchFamily="34" charset="0"/>
              <a:buChar char="•"/>
              <a:defRPr/>
            </a:pPr>
            <a:r>
              <a:rPr lang="de-DE" sz="1200" dirty="0"/>
              <a:t>erwarteter Schaden </a:t>
            </a:r>
          </a:p>
        </p:txBody>
      </p:sp>
    </p:spTree>
    <p:extLst>
      <p:ext uri="{BB962C8B-B14F-4D97-AF65-F5344CB8AC3E}">
        <p14:creationId xmlns:p14="http://schemas.microsoft.com/office/powerpoint/2010/main" val="3984164610"/>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ChangeArrowheads="1"/>
          </p:cNvSpPr>
          <p:nvPr/>
        </p:nvSpPr>
        <p:spPr bwMode="auto">
          <a:xfrm>
            <a:off x="776288" y="1924050"/>
            <a:ext cx="8208962" cy="712788"/>
          </a:xfrm>
          <a:prstGeom prst="rect">
            <a:avLst/>
          </a:prstGeom>
          <a:solidFill>
            <a:srgbClr val="B2B2B2">
              <a:alpha val="50195"/>
            </a:srgbClr>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lIns="0" tIns="0" rIns="0" bIns="0" anchor="ctr"/>
          <a:lstStyle>
            <a:lvl1pPr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de-DE" altLang="de-DE" sz="1600" dirty="0"/>
          </a:p>
        </p:txBody>
      </p:sp>
      <p:sp>
        <p:nvSpPr>
          <p:cNvPr id="63492" name="Text12"/>
          <p:cNvSpPr>
            <a:spLocks noChangeArrowheads="1"/>
          </p:cNvSpPr>
          <p:nvPr/>
        </p:nvSpPr>
        <p:spPr bwMode="auto">
          <a:xfrm>
            <a:off x="866776" y="2122488"/>
            <a:ext cx="20732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30200"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3302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3302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3302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3302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de-DE" altLang="de-DE" sz="1400" dirty="0">
                <a:solidFill>
                  <a:schemeClr val="tx1"/>
                </a:solidFill>
              </a:rPr>
              <a:t>vermeiden</a:t>
            </a:r>
          </a:p>
        </p:txBody>
      </p:sp>
      <p:sp>
        <p:nvSpPr>
          <p:cNvPr id="63493" name="Rectangle 5"/>
          <p:cNvSpPr>
            <a:spLocks noChangeArrowheads="1"/>
          </p:cNvSpPr>
          <p:nvPr/>
        </p:nvSpPr>
        <p:spPr bwMode="auto">
          <a:xfrm>
            <a:off x="776288" y="2798763"/>
            <a:ext cx="8208962" cy="711200"/>
          </a:xfrm>
          <a:prstGeom prst="rect">
            <a:avLst/>
          </a:prstGeom>
          <a:solidFill>
            <a:srgbClr val="B2B2B2">
              <a:alpha val="50195"/>
            </a:srgbClr>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lIns="0" tIns="0" rIns="0" bIns="0" anchor="ctr"/>
          <a:lstStyle>
            <a:lvl1pPr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de-DE" altLang="de-DE" sz="1600" dirty="0"/>
          </a:p>
        </p:txBody>
      </p:sp>
      <p:sp>
        <p:nvSpPr>
          <p:cNvPr id="63494" name="Text12"/>
          <p:cNvSpPr>
            <a:spLocks noChangeArrowheads="1"/>
          </p:cNvSpPr>
          <p:nvPr/>
        </p:nvSpPr>
        <p:spPr bwMode="auto">
          <a:xfrm>
            <a:off x="866776" y="2995613"/>
            <a:ext cx="20732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30200"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3302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3302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3302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3302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de-DE" altLang="de-DE" sz="1400" dirty="0">
                <a:solidFill>
                  <a:schemeClr val="tx1"/>
                </a:solidFill>
              </a:rPr>
              <a:t>vermindern</a:t>
            </a:r>
          </a:p>
        </p:txBody>
      </p:sp>
      <p:sp>
        <p:nvSpPr>
          <p:cNvPr id="63495" name="Rectangle 7"/>
          <p:cNvSpPr>
            <a:spLocks noChangeArrowheads="1"/>
          </p:cNvSpPr>
          <p:nvPr/>
        </p:nvSpPr>
        <p:spPr bwMode="auto">
          <a:xfrm>
            <a:off x="776288" y="3671888"/>
            <a:ext cx="8208962" cy="711200"/>
          </a:xfrm>
          <a:prstGeom prst="rect">
            <a:avLst/>
          </a:prstGeom>
          <a:solidFill>
            <a:srgbClr val="B2B2B2">
              <a:alpha val="50195"/>
            </a:srgbClr>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lIns="0" tIns="0" rIns="0" bIns="0" anchor="ctr"/>
          <a:lstStyle>
            <a:lvl1pPr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de-DE" altLang="de-DE" sz="1600" dirty="0"/>
          </a:p>
        </p:txBody>
      </p:sp>
      <p:sp>
        <p:nvSpPr>
          <p:cNvPr id="63496" name="Text12"/>
          <p:cNvSpPr>
            <a:spLocks noChangeArrowheads="1"/>
          </p:cNvSpPr>
          <p:nvPr/>
        </p:nvSpPr>
        <p:spPr bwMode="auto">
          <a:xfrm>
            <a:off x="866776" y="3868738"/>
            <a:ext cx="20732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30200"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3302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3302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3302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3302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de-DE" altLang="de-DE" sz="1400" dirty="0">
                <a:solidFill>
                  <a:schemeClr val="tx1"/>
                </a:solidFill>
              </a:rPr>
              <a:t>begrenzen</a:t>
            </a:r>
          </a:p>
        </p:txBody>
      </p:sp>
      <p:sp>
        <p:nvSpPr>
          <p:cNvPr id="63497" name="Rectangle 9"/>
          <p:cNvSpPr>
            <a:spLocks noChangeArrowheads="1"/>
          </p:cNvSpPr>
          <p:nvPr/>
        </p:nvSpPr>
        <p:spPr bwMode="auto">
          <a:xfrm>
            <a:off x="776288" y="4546600"/>
            <a:ext cx="8208962" cy="706438"/>
          </a:xfrm>
          <a:prstGeom prst="rect">
            <a:avLst/>
          </a:prstGeom>
          <a:solidFill>
            <a:srgbClr val="B2B2B2">
              <a:alpha val="50195"/>
            </a:srgbClr>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lIns="0" tIns="0" rIns="0" bIns="0" anchor="ctr"/>
          <a:lstStyle>
            <a:lvl1pPr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de-DE" altLang="de-DE" sz="1600" dirty="0">
              <a:solidFill>
                <a:schemeClr val="tx1"/>
              </a:solidFill>
            </a:endParaRPr>
          </a:p>
        </p:txBody>
      </p:sp>
      <p:sp>
        <p:nvSpPr>
          <p:cNvPr id="63498" name="Text12"/>
          <p:cNvSpPr>
            <a:spLocks noChangeArrowheads="1"/>
          </p:cNvSpPr>
          <p:nvPr/>
        </p:nvSpPr>
        <p:spPr bwMode="auto">
          <a:xfrm>
            <a:off x="866776" y="4741863"/>
            <a:ext cx="20732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30200"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3302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3302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3302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3302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de-DE" altLang="de-DE" sz="1400" dirty="0">
                <a:solidFill>
                  <a:schemeClr val="tx1"/>
                </a:solidFill>
              </a:rPr>
              <a:t>transferieren</a:t>
            </a:r>
          </a:p>
        </p:txBody>
      </p:sp>
      <p:sp>
        <p:nvSpPr>
          <p:cNvPr id="63499" name="Rectangle 11"/>
          <p:cNvSpPr>
            <a:spLocks noChangeArrowheads="1"/>
          </p:cNvSpPr>
          <p:nvPr/>
        </p:nvSpPr>
        <p:spPr bwMode="auto">
          <a:xfrm>
            <a:off x="776288" y="5418139"/>
            <a:ext cx="8208962" cy="708025"/>
          </a:xfrm>
          <a:prstGeom prst="rect">
            <a:avLst/>
          </a:prstGeom>
          <a:solidFill>
            <a:srgbClr val="B2B2B2">
              <a:alpha val="50195"/>
            </a:srgbClr>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lIns="0" tIns="0" rIns="0" bIns="0" anchor="ctr"/>
          <a:lstStyle>
            <a:lvl1pPr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de-DE" altLang="de-DE" sz="1600" dirty="0">
              <a:solidFill>
                <a:schemeClr val="tx1"/>
              </a:solidFill>
            </a:endParaRPr>
          </a:p>
        </p:txBody>
      </p:sp>
      <p:sp>
        <p:nvSpPr>
          <p:cNvPr id="63500" name="Text12"/>
          <p:cNvSpPr>
            <a:spLocks noChangeArrowheads="1"/>
          </p:cNvSpPr>
          <p:nvPr/>
        </p:nvSpPr>
        <p:spPr bwMode="auto">
          <a:xfrm>
            <a:off x="866776" y="5613400"/>
            <a:ext cx="20732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30200"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3302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3302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3302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3302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de-DE" altLang="de-DE" sz="1400" dirty="0">
                <a:solidFill>
                  <a:schemeClr val="tx1"/>
                </a:solidFill>
              </a:rPr>
              <a:t>selbst tragen</a:t>
            </a:r>
          </a:p>
        </p:txBody>
      </p:sp>
      <p:sp>
        <p:nvSpPr>
          <p:cNvPr id="63501" name="Text12"/>
          <p:cNvSpPr>
            <a:spLocks noChangeArrowheads="1"/>
          </p:cNvSpPr>
          <p:nvPr/>
        </p:nvSpPr>
        <p:spPr bwMode="auto">
          <a:xfrm>
            <a:off x="2674939" y="1204914"/>
            <a:ext cx="116998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30200"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3302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3302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3302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3302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de-DE" altLang="de-DE" sz="1400" dirty="0">
                <a:solidFill>
                  <a:schemeClr val="tx1"/>
                </a:solidFill>
              </a:rPr>
              <a:t>Strategische Risiken</a:t>
            </a:r>
          </a:p>
        </p:txBody>
      </p:sp>
      <p:sp>
        <p:nvSpPr>
          <p:cNvPr id="63502" name="Text12"/>
          <p:cNvSpPr>
            <a:spLocks noChangeArrowheads="1"/>
          </p:cNvSpPr>
          <p:nvPr/>
        </p:nvSpPr>
        <p:spPr bwMode="auto">
          <a:xfrm>
            <a:off x="3975101" y="1204913"/>
            <a:ext cx="11715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30200"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3302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3302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3302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3302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de-DE" altLang="de-DE" sz="1400" dirty="0">
                <a:solidFill>
                  <a:schemeClr val="tx1"/>
                </a:solidFill>
              </a:rPr>
              <a:t>Marktrisiken</a:t>
            </a:r>
          </a:p>
        </p:txBody>
      </p:sp>
      <p:sp>
        <p:nvSpPr>
          <p:cNvPr id="63503" name="Text12"/>
          <p:cNvSpPr>
            <a:spLocks noChangeArrowheads="1"/>
          </p:cNvSpPr>
          <p:nvPr/>
        </p:nvSpPr>
        <p:spPr bwMode="auto">
          <a:xfrm>
            <a:off x="5233988" y="1204913"/>
            <a:ext cx="11684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30200"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3302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3302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3302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3302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de-DE" altLang="de-DE" sz="1400" dirty="0">
                <a:solidFill>
                  <a:schemeClr val="tx1"/>
                </a:solidFill>
              </a:rPr>
              <a:t>Finanzrisiken</a:t>
            </a:r>
          </a:p>
        </p:txBody>
      </p:sp>
      <p:sp>
        <p:nvSpPr>
          <p:cNvPr id="63504" name="Text12"/>
          <p:cNvSpPr>
            <a:spLocks noChangeArrowheads="1"/>
          </p:cNvSpPr>
          <p:nvPr/>
        </p:nvSpPr>
        <p:spPr bwMode="auto">
          <a:xfrm>
            <a:off x="6532563" y="1204914"/>
            <a:ext cx="1168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30200"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3302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3302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3302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3302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de-DE" altLang="de-DE" sz="1400" dirty="0">
                <a:solidFill>
                  <a:schemeClr val="tx1"/>
                </a:solidFill>
              </a:rPr>
              <a:t>Rechtliche Risiken</a:t>
            </a:r>
          </a:p>
        </p:txBody>
      </p:sp>
      <p:sp>
        <p:nvSpPr>
          <p:cNvPr id="63505" name="Line 17"/>
          <p:cNvSpPr>
            <a:spLocks noChangeShapeType="1"/>
          </p:cNvSpPr>
          <p:nvPr/>
        </p:nvSpPr>
        <p:spPr bwMode="auto">
          <a:xfrm>
            <a:off x="3868738" y="1123950"/>
            <a:ext cx="0" cy="5176838"/>
          </a:xfrm>
          <a:prstGeom prst="line">
            <a:avLst/>
          </a:prstGeom>
          <a:noFill/>
          <a:ln w="22225">
            <a:solidFill>
              <a:schemeClr val="bg2"/>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de-DE" dirty="0"/>
          </a:p>
        </p:txBody>
      </p:sp>
      <p:sp>
        <p:nvSpPr>
          <p:cNvPr id="63506" name="Line 18"/>
          <p:cNvSpPr>
            <a:spLocks noChangeShapeType="1"/>
          </p:cNvSpPr>
          <p:nvPr/>
        </p:nvSpPr>
        <p:spPr bwMode="auto">
          <a:xfrm>
            <a:off x="5148263" y="1123950"/>
            <a:ext cx="0" cy="5176838"/>
          </a:xfrm>
          <a:prstGeom prst="line">
            <a:avLst/>
          </a:prstGeom>
          <a:noFill/>
          <a:ln w="22225">
            <a:solidFill>
              <a:schemeClr val="bg2"/>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de-DE" dirty="0"/>
          </a:p>
        </p:txBody>
      </p:sp>
      <p:sp>
        <p:nvSpPr>
          <p:cNvPr id="63507" name="Line 19"/>
          <p:cNvSpPr>
            <a:spLocks noChangeShapeType="1"/>
          </p:cNvSpPr>
          <p:nvPr/>
        </p:nvSpPr>
        <p:spPr bwMode="auto">
          <a:xfrm>
            <a:off x="6430963" y="1123950"/>
            <a:ext cx="0" cy="5176838"/>
          </a:xfrm>
          <a:prstGeom prst="line">
            <a:avLst/>
          </a:prstGeom>
          <a:noFill/>
          <a:ln w="22225">
            <a:solidFill>
              <a:schemeClr val="bg2"/>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de-DE" dirty="0"/>
          </a:p>
        </p:txBody>
      </p:sp>
      <p:sp>
        <p:nvSpPr>
          <p:cNvPr id="63508" name="Line 20"/>
          <p:cNvSpPr>
            <a:spLocks noChangeShapeType="1"/>
          </p:cNvSpPr>
          <p:nvPr/>
        </p:nvSpPr>
        <p:spPr bwMode="auto">
          <a:xfrm>
            <a:off x="7708900" y="1123950"/>
            <a:ext cx="0" cy="5176838"/>
          </a:xfrm>
          <a:prstGeom prst="line">
            <a:avLst/>
          </a:prstGeom>
          <a:noFill/>
          <a:ln w="22225">
            <a:solidFill>
              <a:schemeClr val="bg2"/>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de-DE" dirty="0"/>
          </a:p>
        </p:txBody>
      </p:sp>
      <p:sp>
        <p:nvSpPr>
          <p:cNvPr id="63509" name="Line 21"/>
          <p:cNvSpPr>
            <a:spLocks noChangeShapeType="1"/>
          </p:cNvSpPr>
          <p:nvPr/>
        </p:nvSpPr>
        <p:spPr bwMode="auto">
          <a:xfrm>
            <a:off x="2589213" y="1123950"/>
            <a:ext cx="0" cy="5176838"/>
          </a:xfrm>
          <a:prstGeom prst="line">
            <a:avLst/>
          </a:prstGeom>
          <a:noFill/>
          <a:ln w="22225">
            <a:solidFill>
              <a:schemeClr val="bg2"/>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de-DE" dirty="0"/>
          </a:p>
        </p:txBody>
      </p:sp>
      <p:sp>
        <p:nvSpPr>
          <p:cNvPr id="63510" name="Text12"/>
          <p:cNvSpPr>
            <a:spLocks noChangeArrowheads="1"/>
          </p:cNvSpPr>
          <p:nvPr/>
        </p:nvSpPr>
        <p:spPr bwMode="auto">
          <a:xfrm>
            <a:off x="7769225" y="1204914"/>
            <a:ext cx="116998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30200"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3302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3302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3302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3302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de-DE" altLang="de-DE" sz="1400" dirty="0">
                <a:solidFill>
                  <a:schemeClr val="tx1"/>
                </a:solidFill>
              </a:rPr>
              <a:t>Leistungs- risiken</a:t>
            </a:r>
          </a:p>
        </p:txBody>
      </p:sp>
      <p:sp>
        <p:nvSpPr>
          <p:cNvPr id="63511" name="Text12"/>
          <p:cNvSpPr>
            <a:spLocks noChangeArrowheads="1"/>
          </p:cNvSpPr>
          <p:nvPr/>
        </p:nvSpPr>
        <p:spPr bwMode="auto">
          <a:xfrm>
            <a:off x="2674939" y="2052638"/>
            <a:ext cx="1169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30200"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3302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3302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3302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3302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de-DE" altLang="de-DE" sz="1300" dirty="0">
                <a:solidFill>
                  <a:schemeClr val="tx1"/>
                </a:solidFill>
              </a:rPr>
              <a:t>Ausstieg aus Geschäftsfeld</a:t>
            </a:r>
          </a:p>
        </p:txBody>
      </p:sp>
      <p:sp>
        <p:nvSpPr>
          <p:cNvPr id="63512" name="Text12"/>
          <p:cNvSpPr>
            <a:spLocks noChangeArrowheads="1"/>
          </p:cNvSpPr>
          <p:nvPr/>
        </p:nvSpPr>
        <p:spPr bwMode="auto">
          <a:xfrm>
            <a:off x="2674938" y="2857500"/>
            <a:ext cx="11303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30200"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3302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3302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3302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3302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eaLnBrk="1" hangingPunct="1">
              <a:lnSpc>
                <a:spcPts val="1400"/>
              </a:lnSpc>
              <a:buNone/>
            </a:pPr>
            <a:r>
              <a:rPr lang="de-DE" altLang="de-DE" sz="1300" dirty="0">
                <a:solidFill>
                  <a:schemeClr val="tx1"/>
                </a:solidFill>
              </a:rPr>
              <a:t>Kernkompe-tenzen aus-bauen</a:t>
            </a:r>
          </a:p>
        </p:txBody>
      </p:sp>
      <p:sp>
        <p:nvSpPr>
          <p:cNvPr id="63513" name="Text12"/>
          <p:cNvSpPr>
            <a:spLocks noChangeArrowheads="1"/>
          </p:cNvSpPr>
          <p:nvPr/>
        </p:nvSpPr>
        <p:spPr bwMode="auto">
          <a:xfrm>
            <a:off x="2674939" y="5551488"/>
            <a:ext cx="1169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30200"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3302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3302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3302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3302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de-DE" altLang="de-DE" sz="1300" dirty="0">
                <a:solidFill>
                  <a:schemeClr val="tx1"/>
                </a:solidFill>
              </a:rPr>
              <a:t>Eigenkapital erhöhen</a:t>
            </a:r>
          </a:p>
        </p:txBody>
      </p:sp>
      <p:sp>
        <p:nvSpPr>
          <p:cNvPr id="63514" name="Text12"/>
          <p:cNvSpPr>
            <a:spLocks noChangeArrowheads="1"/>
          </p:cNvSpPr>
          <p:nvPr/>
        </p:nvSpPr>
        <p:spPr bwMode="auto">
          <a:xfrm>
            <a:off x="5233988" y="2052638"/>
            <a:ext cx="1168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30200"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3302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3302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3302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3302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de-DE" altLang="de-DE" sz="1300" dirty="0">
                <a:solidFill>
                  <a:schemeClr val="tx1"/>
                </a:solidFill>
              </a:rPr>
              <a:t>Derivate vermeiden</a:t>
            </a:r>
          </a:p>
        </p:txBody>
      </p:sp>
      <p:sp>
        <p:nvSpPr>
          <p:cNvPr id="63515" name="Text12"/>
          <p:cNvSpPr>
            <a:spLocks noChangeArrowheads="1"/>
          </p:cNvSpPr>
          <p:nvPr/>
        </p:nvSpPr>
        <p:spPr bwMode="auto">
          <a:xfrm>
            <a:off x="3946525" y="2857500"/>
            <a:ext cx="1130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30200"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3302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3302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3302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3302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de-DE" altLang="de-DE" sz="1300" dirty="0">
                <a:solidFill>
                  <a:schemeClr val="tx1"/>
                </a:solidFill>
              </a:rPr>
              <a:t>Neue Ge-schäftsfelder</a:t>
            </a:r>
          </a:p>
        </p:txBody>
      </p:sp>
      <p:sp>
        <p:nvSpPr>
          <p:cNvPr id="63516" name="Text12"/>
          <p:cNvSpPr>
            <a:spLocks noChangeArrowheads="1"/>
          </p:cNvSpPr>
          <p:nvPr/>
        </p:nvSpPr>
        <p:spPr bwMode="auto">
          <a:xfrm>
            <a:off x="3932239" y="4672013"/>
            <a:ext cx="1216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30200"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3302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3302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3302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3302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de-DE" altLang="de-DE" sz="1300" dirty="0">
                <a:solidFill>
                  <a:schemeClr val="tx1"/>
                </a:solidFill>
              </a:rPr>
              <a:t>Rohstoffpreise absichern</a:t>
            </a:r>
          </a:p>
        </p:txBody>
      </p:sp>
      <p:sp>
        <p:nvSpPr>
          <p:cNvPr id="63517" name="Text12"/>
          <p:cNvSpPr>
            <a:spLocks noChangeArrowheads="1"/>
          </p:cNvSpPr>
          <p:nvPr/>
        </p:nvSpPr>
        <p:spPr bwMode="auto">
          <a:xfrm>
            <a:off x="5219700" y="4672014"/>
            <a:ext cx="121443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30200"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3302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3302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3302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3302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de-DE" altLang="de-DE" sz="1300" dirty="0">
                <a:solidFill>
                  <a:schemeClr val="tx1"/>
                </a:solidFill>
              </a:rPr>
              <a:t>Währungsswap</a:t>
            </a:r>
          </a:p>
        </p:txBody>
      </p:sp>
      <p:sp>
        <p:nvSpPr>
          <p:cNvPr id="63518" name="Text12"/>
          <p:cNvSpPr>
            <a:spLocks noChangeArrowheads="1"/>
          </p:cNvSpPr>
          <p:nvPr/>
        </p:nvSpPr>
        <p:spPr bwMode="auto">
          <a:xfrm>
            <a:off x="5219700" y="5480050"/>
            <a:ext cx="12636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30200"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3302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3302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3302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3302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de-DE" altLang="de-DE" sz="1300" dirty="0">
                <a:solidFill>
                  <a:schemeClr val="tx1"/>
                </a:solidFill>
              </a:rPr>
              <a:t>Ratingstrategien entwickeln</a:t>
            </a:r>
          </a:p>
        </p:txBody>
      </p:sp>
      <p:sp>
        <p:nvSpPr>
          <p:cNvPr id="63519" name="Text12"/>
          <p:cNvSpPr>
            <a:spLocks noChangeArrowheads="1"/>
          </p:cNvSpPr>
          <p:nvPr/>
        </p:nvSpPr>
        <p:spPr bwMode="auto">
          <a:xfrm>
            <a:off x="5233988" y="3771901"/>
            <a:ext cx="112871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30200"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3302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3302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3302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3302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de-DE" altLang="de-DE" sz="1300" dirty="0">
                <a:solidFill>
                  <a:schemeClr val="tx1"/>
                </a:solidFill>
              </a:rPr>
              <a:t>Zinscap</a:t>
            </a:r>
          </a:p>
        </p:txBody>
      </p:sp>
      <p:sp>
        <p:nvSpPr>
          <p:cNvPr id="63520" name="Text12"/>
          <p:cNvSpPr>
            <a:spLocks noChangeArrowheads="1"/>
          </p:cNvSpPr>
          <p:nvPr/>
        </p:nvSpPr>
        <p:spPr bwMode="auto">
          <a:xfrm>
            <a:off x="6532563" y="2857500"/>
            <a:ext cx="1130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30200"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3302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3302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3302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3302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de-DE" altLang="de-DE" sz="1300" dirty="0">
                <a:solidFill>
                  <a:schemeClr val="tx1"/>
                </a:solidFill>
              </a:rPr>
              <a:t>Verträge optimieren</a:t>
            </a:r>
          </a:p>
        </p:txBody>
      </p:sp>
      <p:sp>
        <p:nvSpPr>
          <p:cNvPr id="63521" name="Text12"/>
          <p:cNvSpPr>
            <a:spLocks noChangeArrowheads="1"/>
          </p:cNvSpPr>
          <p:nvPr/>
        </p:nvSpPr>
        <p:spPr bwMode="auto">
          <a:xfrm>
            <a:off x="6532563" y="4672013"/>
            <a:ext cx="1130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30200"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3302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3302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3302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3302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de-DE" altLang="de-DE" sz="1300" dirty="0">
                <a:solidFill>
                  <a:schemeClr val="tx1"/>
                </a:solidFill>
              </a:rPr>
              <a:t>Haftpflichtver-sicherung</a:t>
            </a:r>
          </a:p>
        </p:txBody>
      </p:sp>
      <p:sp>
        <p:nvSpPr>
          <p:cNvPr id="63522" name="Text12"/>
          <p:cNvSpPr>
            <a:spLocks noChangeArrowheads="1"/>
          </p:cNvSpPr>
          <p:nvPr/>
        </p:nvSpPr>
        <p:spPr bwMode="auto">
          <a:xfrm>
            <a:off x="7769225" y="4672013"/>
            <a:ext cx="1131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30200"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3302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3302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3302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3302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de-DE" altLang="de-DE" sz="1300" dirty="0">
                <a:solidFill>
                  <a:schemeClr val="tx1"/>
                </a:solidFill>
              </a:rPr>
              <a:t>BU-Versiche-rungen</a:t>
            </a:r>
          </a:p>
        </p:txBody>
      </p:sp>
      <p:sp>
        <p:nvSpPr>
          <p:cNvPr id="63523" name="Text12"/>
          <p:cNvSpPr>
            <a:spLocks noChangeArrowheads="1"/>
          </p:cNvSpPr>
          <p:nvPr/>
        </p:nvSpPr>
        <p:spPr bwMode="auto">
          <a:xfrm>
            <a:off x="7783514" y="3714751"/>
            <a:ext cx="11953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30200"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3302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3302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3302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3302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de-DE" altLang="de-DE" sz="1300" dirty="0">
                <a:solidFill>
                  <a:schemeClr val="tx1"/>
                </a:solidFill>
              </a:rPr>
              <a:t>Revisionspro-zesse definieren</a:t>
            </a:r>
          </a:p>
        </p:txBody>
      </p:sp>
      <p:sp>
        <p:nvSpPr>
          <p:cNvPr id="63524" name="Text12"/>
          <p:cNvSpPr>
            <a:spLocks noChangeArrowheads="1"/>
          </p:cNvSpPr>
          <p:nvPr/>
        </p:nvSpPr>
        <p:spPr bwMode="auto">
          <a:xfrm>
            <a:off x="7769225" y="2857500"/>
            <a:ext cx="119538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30200"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3302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3302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3302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3302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eaLnBrk="1" hangingPunct="1">
              <a:lnSpc>
                <a:spcPts val="1400"/>
              </a:lnSpc>
              <a:buNone/>
            </a:pPr>
            <a:r>
              <a:rPr lang="de-DE" altLang="de-DE" sz="1300" dirty="0">
                <a:solidFill>
                  <a:schemeClr val="tx1"/>
                </a:solidFill>
              </a:rPr>
              <a:t>Maschinen redundant auslegen</a:t>
            </a:r>
          </a:p>
        </p:txBody>
      </p:sp>
      <p:sp>
        <p:nvSpPr>
          <p:cNvPr id="63525" name="Text12"/>
          <p:cNvSpPr>
            <a:spLocks noChangeArrowheads="1"/>
          </p:cNvSpPr>
          <p:nvPr/>
        </p:nvSpPr>
        <p:spPr bwMode="auto">
          <a:xfrm>
            <a:off x="7769225" y="2052639"/>
            <a:ext cx="11953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30200"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3302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3302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3302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3302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3302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de-DE" altLang="de-DE" sz="1300" dirty="0">
                <a:solidFill>
                  <a:schemeClr val="tx1"/>
                </a:solidFill>
              </a:rPr>
              <a:t>Outsourcing</a:t>
            </a:r>
          </a:p>
        </p:txBody>
      </p:sp>
      <p:sp>
        <p:nvSpPr>
          <p:cNvPr id="2" name="Titel 1">
            <a:extLst>
              <a:ext uri="{FF2B5EF4-FFF2-40B4-BE49-F238E27FC236}">
                <a16:creationId xmlns:a16="http://schemas.microsoft.com/office/drawing/2014/main" id="{0DFAF11C-CD03-A8D2-AD08-26A72851A76F}"/>
              </a:ext>
            </a:extLst>
          </p:cNvPr>
          <p:cNvSpPr>
            <a:spLocks noGrp="1"/>
          </p:cNvSpPr>
          <p:nvPr>
            <p:ph type="title"/>
          </p:nvPr>
        </p:nvSpPr>
        <p:spPr/>
        <p:txBody>
          <a:bodyPr/>
          <a:lstStyle/>
          <a:p>
            <a:r>
              <a:rPr lang="de-DE" altLang="de-DE" dirty="0"/>
              <a:t>Die konkret erarbeiteten Handlungsalternativen werden in der</a:t>
            </a:r>
            <a:br>
              <a:rPr lang="de-DE" altLang="de-DE" dirty="0"/>
            </a:br>
            <a:r>
              <a:rPr lang="de-DE" altLang="de-DE" dirty="0"/>
              <a:t>Risiko Optimierungs-Matrix visualisiert</a:t>
            </a:r>
            <a:endParaRPr lang="de-DE" dirty="0"/>
          </a:p>
        </p:txBody>
      </p:sp>
    </p:spTree>
    <p:extLst>
      <p:ext uri="{BB962C8B-B14F-4D97-AF65-F5344CB8AC3E}">
        <p14:creationId xmlns:p14="http://schemas.microsoft.com/office/powerpoint/2010/main" val="362088240"/>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68000" y="144000"/>
            <a:ext cx="8640000" cy="648000"/>
          </a:xfrm>
        </p:spPr>
        <p:txBody>
          <a:bodyPr/>
          <a:lstStyle/>
          <a:p>
            <a:r>
              <a:rPr lang="de-DE" dirty="0"/>
              <a:t>Bewältigung strategischer Risiken und „Robuste Unternehmen“</a:t>
            </a:r>
          </a:p>
        </p:txBody>
      </p:sp>
      <p:grpSp>
        <p:nvGrpSpPr>
          <p:cNvPr id="2" name="Gruppieren 1">
            <a:extLst>
              <a:ext uri="{FF2B5EF4-FFF2-40B4-BE49-F238E27FC236}">
                <a16:creationId xmlns:a16="http://schemas.microsoft.com/office/drawing/2014/main" id="{042C6B41-D890-95EB-FAA4-D2D4B2030900}"/>
              </a:ext>
            </a:extLst>
          </p:cNvPr>
          <p:cNvGrpSpPr/>
          <p:nvPr/>
        </p:nvGrpSpPr>
        <p:grpSpPr>
          <a:xfrm>
            <a:off x="186225" y="1111967"/>
            <a:ext cx="9554987" cy="5089341"/>
            <a:chOff x="186225" y="1111967"/>
            <a:chExt cx="9554987" cy="5089341"/>
          </a:xfrm>
        </p:grpSpPr>
        <p:sp>
          <p:nvSpPr>
            <p:cNvPr id="3" name="AutoShape 3">
              <a:extLst>
                <a:ext uri="{FF2B5EF4-FFF2-40B4-BE49-F238E27FC236}">
                  <a16:creationId xmlns:a16="http://schemas.microsoft.com/office/drawing/2014/main" id="{BADF3F00-940A-3AFC-B7EB-0FD0F3195A30}"/>
                </a:ext>
              </a:extLst>
            </p:cNvPr>
            <p:cNvSpPr>
              <a:spLocks noChangeArrowheads="1"/>
            </p:cNvSpPr>
            <p:nvPr/>
          </p:nvSpPr>
          <p:spPr bwMode="auto">
            <a:xfrm>
              <a:off x="3332161" y="2260945"/>
              <a:ext cx="3240087" cy="2519363"/>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5898240 60000 65536"/>
                <a:gd name="T10" fmla="*/ 11796480 60000 65536"/>
                <a:gd name="T11" fmla="*/ 17694720 60000 65536"/>
                <a:gd name="T12" fmla="*/ 5400 w 21600"/>
                <a:gd name="T13" fmla="*/ 5400 h 21600"/>
                <a:gd name="T14" fmla="*/ 16200 w 21600"/>
                <a:gd name="T15" fmla="*/ 16200 h 21600"/>
              </a:gdLst>
              <a:ahLst/>
              <a:cxnLst>
                <a:cxn ang="T8">
                  <a:pos x="T0" y="T1"/>
                </a:cxn>
                <a:cxn ang="T9">
                  <a:pos x="T2" y="T3"/>
                </a:cxn>
                <a:cxn ang="T10">
                  <a:pos x="T4" y="T5"/>
                </a:cxn>
                <a:cxn ang="T11">
                  <a:pos x="T6" y="T7"/>
                </a:cxn>
              </a:cxnLst>
              <a:rect l="T12" t="T13" r="T14" b="T15"/>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close/>
                </a:path>
              </a:pathLst>
            </a:custGeom>
            <a:solidFill>
              <a:schemeClr val="accent5"/>
            </a:solidFill>
            <a:ln w="25400">
              <a:solidFill>
                <a:schemeClr val="accent2"/>
              </a:solidFill>
              <a:miter lim="800000"/>
              <a:headEnd/>
              <a:tailEnd/>
            </a:ln>
          </p:spPr>
          <p:txBody>
            <a:bodyPr wrap="none" anchor="ctr"/>
            <a:lstStyle/>
            <a:p>
              <a:pPr algn="ctr">
                <a:defRPr/>
              </a:pPr>
              <a:r>
                <a:rPr lang="de-DE" b="1" dirty="0"/>
                <a:t>Robuste </a:t>
              </a:r>
            </a:p>
            <a:p>
              <a:pPr algn="ctr">
                <a:defRPr/>
              </a:pPr>
              <a:r>
                <a:rPr lang="de-DE" b="1" dirty="0"/>
                <a:t>Unternehmens-</a:t>
              </a:r>
            </a:p>
            <a:p>
              <a:pPr algn="ctr">
                <a:defRPr/>
              </a:pPr>
              <a:r>
                <a:rPr lang="de-DE" b="1" dirty="0" err="1"/>
                <a:t>strategie</a:t>
              </a:r>
              <a:endParaRPr lang="de-DE" b="1" dirty="0"/>
            </a:p>
          </p:txBody>
        </p:sp>
        <p:sp>
          <p:nvSpPr>
            <p:cNvPr id="4" name="Text Box 4">
              <a:extLst>
                <a:ext uri="{FF2B5EF4-FFF2-40B4-BE49-F238E27FC236}">
                  <a16:creationId xmlns:a16="http://schemas.microsoft.com/office/drawing/2014/main" id="{CDEBDE44-CF0E-4C81-7038-E9A159DAD429}"/>
                </a:ext>
              </a:extLst>
            </p:cNvPr>
            <p:cNvSpPr txBox="1">
              <a:spLocks noChangeArrowheads="1"/>
            </p:cNvSpPr>
            <p:nvPr/>
          </p:nvSpPr>
          <p:spPr bwMode="auto">
            <a:xfrm>
              <a:off x="1100596" y="4893258"/>
              <a:ext cx="7704832" cy="1308050"/>
            </a:xfrm>
            <a:prstGeom prst="rect">
              <a:avLst/>
            </a:prstGeom>
            <a:solidFill>
              <a:schemeClr val="accent5"/>
            </a:solidFill>
            <a:ln w="25400">
              <a:solidFill>
                <a:schemeClr val="accent2"/>
              </a:solidFill>
              <a:miter lim="800000"/>
              <a:headEnd/>
              <a:tailEnd/>
            </a:ln>
          </p:spPr>
          <p:txBody>
            <a:bodyPr wrap="square" anchor="ctr">
              <a:spAutoFit/>
            </a:bodyPr>
            <a:lstStyle/>
            <a:p>
              <a:pPr marL="185738" indent="-185738">
                <a:spcBef>
                  <a:spcPct val="0"/>
                </a:spcBef>
                <a:spcAft>
                  <a:spcPts val="600"/>
                </a:spcAft>
                <a:buFont typeface="Wingdings" pitchFamily="2" charset="2"/>
                <a:buChar char="§"/>
                <a:defRPr/>
              </a:pPr>
              <a:r>
                <a:rPr lang="de-DE" sz="1600" dirty="0"/>
                <a:t>Flexibilität, Beweglichkeit und organisatorische Resilienz</a:t>
              </a:r>
            </a:p>
            <a:p>
              <a:pPr marL="185738" indent="-185738">
                <a:spcBef>
                  <a:spcPct val="0"/>
                </a:spcBef>
                <a:spcAft>
                  <a:spcPts val="600"/>
                </a:spcAft>
                <a:buFont typeface="Wingdings" pitchFamily="2" charset="2"/>
                <a:buChar char="§"/>
                <a:defRPr/>
              </a:pPr>
              <a:r>
                <a:rPr lang="de-DE" sz="1600" dirty="0"/>
                <a:t>Anpassungsfähigkeit an unvorhergesehene Entwicklungen (z.B. durch Reserven)</a:t>
              </a:r>
            </a:p>
            <a:p>
              <a:pPr marL="185738" indent="-185738">
                <a:spcBef>
                  <a:spcPct val="0"/>
                </a:spcBef>
                <a:spcAft>
                  <a:spcPts val="600"/>
                </a:spcAft>
                <a:buFont typeface="Wingdings" pitchFamily="2" charset="2"/>
                <a:buChar char="§"/>
                <a:defRPr/>
              </a:pPr>
              <a:r>
                <a:rPr lang="de-DE" sz="1600" dirty="0"/>
                <a:t>Reduzierung von Abhängigkeiten (z.B. durch Redundanzen)</a:t>
              </a:r>
            </a:p>
            <a:p>
              <a:pPr marL="185738" indent="-185738">
                <a:spcBef>
                  <a:spcPct val="0"/>
                </a:spcBef>
                <a:spcAft>
                  <a:spcPts val="600"/>
                </a:spcAft>
                <a:buFont typeface="Wingdings" pitchFamily="2" charset="2"/>
                <a:buChar char="§"/>
                <a:defRPr/>
              </a:pPr>
              <a:r>
                <a:rPr lang="de-DE" sz="1600" dirty="0"/>
                <a:t>Ausreichendes Risikodeckungspotentials (zur passiven Absicherung)</a:t>
              </a:r>
            </a:p>
          </p:txBody>
        </p:sp>
        <p:sp>
          <p:nvSpPr>
            <p:cNvPr id="5" name="Text Box 5">
              <a:extLst>
                <a:ext uri="{FF2B5EF4-FFF2-40B4-BE49-F238E27FC236}">
                  <a16:creationId xmlns:a16="http://schemas.microsoft.com/office/drawing/2014/main" id="{FEB79569-003A-8794-544B-890273C04A57}"/>
                </a:ext>
              </a:extLst>
            </p:cNvPr>
            <p:cNvSpPr txBox="1">
              <a:spLocks noChangeArrowheads="1"/>
            </p:cNvSpPr>
            <p:nvPr/>
          </p:nvSpPr>
          <p:spPr bwMode="auto">
            <a:xfrm>
              <a:off x="186225" y="2206800"/>
              <a:ext cx="2880000" cy="2560637"/>
            </a:xfrm>
            <a:prstGeom prst="rect">
              <a:avLst/>
            </a:prstGeom>
            <a:solidFill>
              <a:schemeClr val="accent5"/>
            </a:solidFill>
            <a:ln w="25400">
              <a:solidFill>
                <a:schemeClr val="accent2"/>
              </a:solidFill>
              <a:miter lim="800000"/>
              <a:headEnd/>
              <a:tailEnd/>
            </a:ln>
          </p:spPr>
          <p:txBody>
            <a:bodyPr anchor="ctr">
              <a:spAutoFit/>
            </a:bodyPr>
            <a:lstStyle/>
            <a:p>
              <a:pPr marL="185738" indent="-185738">
                <a:spcBef>
                  <a:spcPct val="0"/>
                </a:spcBef>
                <a:spcAft>
                  <a:spcPts val="300"/>
                </a:spcAft>
                <a:buFont typeface="Wingdings" pitchFamily="2" charset="2"/>
                <a:buChar char="§"/>
                <a:defRPr/>
              </a:pPr>
              <a:r>
                <a:rPr lang="de-DE" sz="1600" dirty="0"/>
                <a:t>Langfristig wertvolle und vielfältig nutzbare Kernkompetenzen</a:t>
              </a:r>
            </a:p>
            <a:p>
              <a:pPr marL="185738" indent="-185738">
                <a:spcBef>
                  <a:spcPct val="0"/>
                </a:spcBef>
                <a:spcAft>
                  <a:spcPts val="300"/>
                </a:spcAft>
                <a:buFont typeface="Wingdings" pitchFamily="2" charset="2"/>
                <a:buChar char="§"/>
                <a:defRPr/>
              </a:pPr>
              <a:r>
                <a:rPr lang="de-DE" sz="1600" dirty="0"/>
                <a:t>Diversifikation und Verlustbegrenzung</a:t>
              </a:r>
            </a:p>
            <a:p>
              <a:pPr marL="185738" indent="-185738">
                <a:spcBef>
                  <a:spcPct val="0"/>
                </a:spcBef>
                <a:spcAft>
                  <a:spcPts val="200"/>
                </a:spcAft>
                <a:buFont typeface="Wingdings" pitchFamily="2" charset="2"/>
                <a:buChar char="§"/>
                <a:defRPr/>
              </a:pPr>
              <a:r>
                <a:rPr lang="de-DE" sz="1600"/>
                <a:t>Wettbewerbsvorteile:</a:t>
              </a:r>
              <a:endParaRPr lang="de-DE" sz="1600" dirty="0"/>
            </a:p>
            <a:p>
              <a:pPr marL="542925" lvl="1" indent="-177800">
                <a:spcBef>
                  <a:spcPct val="0"/>
                </a:spcBef>
                <a:spcAft>
                  <a:spcPts val="200"/>
                </a:spcAft>
                <a:buFontTx/>
                <a:buChar char="-"/>
                <a:defRPr/>
              </a:pPr>
              <a:r>
                <a:rPr lang="de-DE" sz="1400" dirty="0"/>
                <a:t>Differenzierung von Wettbewerbern</a:t>
              </a:r>
            </a:p>
            <a:p>
              <a:pPr marL="542925" lvl="1" indent="-177800">
                <a:spcBef>
                  <a:spcPct val="0"/>
                </a:spcBef>
                <a:spcAft>
                  <a:spcPts val="200"/>
                </a:spcAft>
                <a:buFontTx/>
                <a:buChar char="-"/>
                <a:defRPr/>
              </a:pPr>
              <a:r>
                <a:rPr lang="de-DE" sz="1400" dirty="0"/>
                <a:t>Langfristige Bindung von Kunden</a:t>
              </a:r>
            </a:p>
          </p:txBody>
        </p:sp>
        <p:sp>
          <p:nvSpPr>
            <p:cNvPr id="6" name="Text Box 6">
              <a:extLst>
                <a:ext uri="{FF2B5EF4-FFF2-40B4-BE49-F238E27FC236}">
                  <a16:creationId xmlns:a16="http://schemas.microsoft.com/office/drawing/2014/main" id="{3A2A81A4-1F65-9642-63B1-E229984B6E79}"/>
                </a:ext>
              </a:extLst>
            </p:cNvPr>
            <p:cNvSpPr txBox="1">
              <a:spLocks noChangeArrowheads="1"/>
            </p:cNvSpPr>
            <p:nvPr/>
          </p:nvSpPr>
          <p:spPr bwMode="auto">
            <a:xfrm>
              <a:off x="6861212" y="2204864"/>
              <a:ext cx="2880000" cy="2559600"/>
            </a:xfrm>
            <a:prstGeom prst="rect">
              <a:avLst/>
            </a:prstGeom>
            <a:solidFill>
              <a:schemeClr val="accent5"/>
            </a:solidFill>
            <a:ln w="25400">
              <a:solidFill>
                <a:schemeClr val="accent2"/>
              </a:solidFill>
              <a:miter lim="800000"/>
              <a:headEnd/>
              <a:tailEnd/>
            </a:ln>
          </p:spPr>
          <p:txBody>
            <a:bodyPr anchor="ctr">
              <a:spAutoFit/>
            </a:bodyPr>
            <a:lstStyle/>
            <a:p>
              <a:pPr marL="185738" indent="-185738">
                <a:spcBef>
                  <a:spcPct val="0"/>
                </a:spcBef>
                <a:spcAft>
                  <a:spcPts val="600"/>
                </a:spcAft>
                <a:buFont typeface="Wingdings" pitchFamily="2" charset="2"/>
                <a:buChar char="§"/>
                <a:defRPr/>
              </a:pPr>
              <a:r>
                <a:rPr lang="de-DE" sz="1600" dirty="0"/>
                <a:t>Optimierung der Wertschöpfungskette</a:t>
              </a:r>
            </a:p>
            <a:p>
              <a:pPr marL="185738" indent="-185738">
                <a:spcBef>
                  <a:spcPct val="0"/>
                </a:spcBef>
                <a:spcAft>
                  <a:spcPts val="600"/>
                </a:spcAft>
                <a:buFont typeface="Wingdings" pitchFamily="2" charset="2"/>
                <a:buChar char="§"/>
                <a:defRPr/>
              </a:pPr>
              <a:r>
                <a:rPr lang="de-DE" sz="1600" dirty="0"/>
                <a:t>Unkomplizierte, stabile und flexible Arbeitsabläufe </a:t>
              </a:r>
            </a:p>
            <a:p>
              <a:pPr marL="185738" indent="-185738">
                <a:spcBef>
                  <a:spcPct val="0"/>
                </a:spcBef>
                <a:spcAft>
                  <a:spcPts val="600"/>
                </a:spcAft>
                <a:buFont typeface="Wingdings" pitchFamily="2" charset="2"/>
                <a:buChar char="§"/>
                <a:defRPr/>
              </a:pPr>
              <a:r>
                <a:rPr lang="de-DE" sz="1600" dirty="0"/>
                <a:t>Redundanzen und Bedingungen für selbstorganisierende Strukturen</a:t>
              </a:r>
            </a:p>
          </p:txBody>
        </p:sp>
        <p:sp>
          <p:nvSpPr>
            <p:cNvPr id="7" name="Text Box 7">
              <a:extLst>
                <a:ext uri="{FF2B5EF4-FFF2-40B4-BE49-F238E27FC236}">
                  <a16:creationId xmlns:a16="http://schemas.microsoft.com/office/drawing/2014/main" id="{F2994DDF-974C-1BA8-DF3E-326EA54BC514}"/>
                </a:ext>
              </a:extLst>
            </p:cNvPr>
            <p:cNvSpPr txBox="1">
              <a:spLocks noChangeArrowheads="1"/>
            </p:cNvSpPr>
            <p:nvPr/>
          </p:nvSpPr>
          <p:spPr bwMode="auto">
            <a:xfrm>
              <a:off x="1099576" y="1111967"/>
              <a:ext cx="7704000" cy="984885"/>
            </a:xfrm>
            <a:prstGeom prst="rect">
              <a:avLst/>
            </a:prstGeom>
            <a:solidFill>
              <a:schemeClr val="accent5"/>
            </a:solidFill>
            <a:ln w="25400">
              <a:solidFill>
                <a:schemeClr val="accent2"/>
              </a:solidFill>
              <a:miter lim="800000"/>
              <a:headEnd/>
              <a:tailEnd/>
            </a:ln>
          </p:spPr>
          <p:txBody>
            <a:bodyPr wrap="square" anchor="ctr">
              <a:spAutoFit/>
            </a:bodyPr>
            <a:lstStyle/>
            <a:p>
              <a:pPr marL="185738" indent="-185738">
                <a:spcBef>
                  <a:spcPct val="0"/>
                </a:spcBef>
                <a:spcAft>
                  <a:spcPts val="600"/>
                </a:spcAft>
                <a:buFont typeface="Wingdings" pitchFamily="2" charset="2"/>
                <a:buChar char="§"/>
                <a:defRPr/>
              </a:pPr>
              <a:r>
                <a:rPr lang="de-DE" sz="1600" dirty="0"/>
                <a:t>Leitbild</a:t>
              </a:r>
            </a:p>
            <a:p>
              <a:pPr marL="185738" indent="-185738">
                <a:spcBef>
                  <a:spcPct val="0"/>
                </a:spcBef>
                <a:spcAft>
                  <a:spcPts val="600"/>
                </a:spcAft>
                <a:buFont typeface="Wingdings" pitchFamily="2" charset="2"/>
                <a:buChar char="§"/>
                <a:defRPr/>
              </a:pPr>
              <a:r>
                <a:rPr lang="de-DE" sz="1600" dirty="0"/>
                <a:t>Zukunftssicherung für Unternehmen</a:t>
              </a:r>
            </a:p>
            <a:p>
              <a:pPr marL="185738" indent="-185738">
                <a:spcBef>
                  <a:spcPct val="0"/>
                </a:spcBef>
                <a:spcAft>
                  <a:spcPts val="600"/>
                </a:spcAft>
                <a:buFont typeface="Wingdings" pitchFamily="2" charset="2"/>
                <a:buChar char="§"/>
                <a:defRPr/>
              </a:pPr>
              <a:r>
                <a:rPr lang="de-DE" sz="1600" dirty="0"/>
                <a:t>Die Entwicklung und Umsetzung einer risikobewussten Unternehmensstrategie</a:t>
              </a:r>
            </a:p>
          </p:txBody>
        </p:sp>
      </p:grpSp>
      <p:sp>
        <p:nvSpPr>
          <p:cNvPr id="8" name="Inhaltsplatzhalter 4">
            <a:extLst>
              <a:ext uri="{FF2B5EF4-FFF2-40B4-BE49-F238E27FC236}">
                <a16:creationId xmlns:a16="http://schemas.microsoft.com/office/drawing/2014/main" id="{93DFD915-DB7E-2445-44DA-61BEABD368C6}"/>
              </a:ext>
            </a:extLst>
          </p:cNvPr>
          <p:cNvSpPr txBox="1">
            <a:spLocks/>
          </p:cNvSpPr>
          <p:nvPr/>
        </p:nvSpPr>
        <p:spPr>
          <a:xfrm>
            <a:off x="451956" y="6236389"/>
            <a:ext cx="8640000" cy="405264"/>
          </a:xfrm>
          <a:prstGeom prst="rect">
            <a:avLst/>
          </a:prstGeom>
        </p:spPr>
        <p:txBody>
          <a:bodyPr/>
          <a:lstStyle>
            <a:lvl1pPr marL="361950" indent="-361950"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1pPr>
            <a:lvl2pPr marL="714375" indent="-352425"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2pPr>
            <a:lvl3pPr marL="1076325" indent="-361950"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3pPr>
            <a:lvl4pPr marL="1438275" indent="-361950"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4pPr>
            <a:lvl5pPr marL="1790700" indent="-352425"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5pPr>
            <a:lvl6pPr marL="2836972"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52785"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68598"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84411"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indent="0">
              <a:buNone/>
            </a:pPr>
            <a:r>
              <a:rPr lang="de-DE" sz="1000" dirty="0">
                <a:solidFill>
                  <a:schemeClr val="bg1">
                    <a:lumMod val="50000"/>
                  </a:schemeClr>
                </a:solidFill>
              </a:rPr>
              <a:t>Quelle: Gleißner, W. (2022): Grundlagen des Risikomanagements, 4. Aufl., Vahlen Verlag München, S. 360.</a:t>
            </a:r>
          </a:p>
        </p:txBody>
      </p:sp>
    </p:spTree>
    <p:extLst>
      <p:ext uri="{BB962C8B-B14F-4D97-AF65-F5344CB8AC3E}">
        <p14:creationId xmlns:p14="http://schemas.microsoft.com/office/powerpoint/2010/main" val="3671970265"/>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AutoShape 7"/>
          <p:cNvSpPr>
            <a:spLocks noChangeArrowheads="1"/>
          </p:cNvSpPr>
          <p:nvPr/>
        </p:nvSpPr>
        <p:spPr bwMode="blackWhite">
          <a:xfrm>
            <a:off x="6121400" y="1154113"/>
            <a:ext cx="2184400" cy="481012"/>
          </a:xfrm>
          <a:prstGeom prst="roundRect">
            <a:avLst>
              <a:gd name="adj" fmla="val 12495"/>
            </a:avLst>
          </a:prstGeom>
          <a:solidFill>
            <a:schemeClr val="accent1"/>
          </a:solidFill>
          <a:ln w="12700">
            <a:solidFill>
              <a:schemeClr val="tx1"/>
            </a:solidFill>
            <a:round/>
            <a:headEnd/>
            <a:tailEnd/>
          </a:ln>
        </p:spPr>
        <p:txBody>
          <a:bodyPr wrap="none" lIns="83663" tIns="41831" rIns="83663" bIns="41831" anchor="ctr"/>
          <a:lstStyle>
            <a:lvl1pPr defTabSz="696913"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696913"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696913"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696913"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696913"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6969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6969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6969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6969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algn="ctr">
              <a:spcBef>
                <a:spcPct val="50000"/>
              </a:spcBef>
              <a:buClrTx/>
              <a:buSzTx/>
              <a:buFontTx/>
              <a:buNone/>
            </a:pPr>
            <a:r>
              <a:rPr lang="de-DE" altLang="de-DE" sz="1600" dirty="0">
                <a:solidFill>
                  <a:schemeClr val="bg1"/>
                </a:solidFill>
              </a:rPr>
              <a:t>Aufsichtsrat</a:t>
            </a:r>
          </a:p>
        </p:txBody>
      </p:sp>
      <p:sp>
        <p:nvSpPr>
          <p:cNvPr id="74756" name="Line 9"/>
          <p:cNvSpPr>
            <a:spLocks noChangeShapeType="1"/>
          </p:cNvSpPr>
          <p:nvPr/>
        </p:nvSpPr>
        <p:spPr bwMode="blackWhite">
          <a:xfrm>
            <a:off x="1827214" y="3148013"/>
            <a:ext cx="557053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dirty="0"/>
          </a:p>
        </p:txBody>
      </p:sp>
      <p:sp>
        <p:nvSpPr>
          <p:cNvPr id="74757" name="Line 10"/>
          <p:cNvSpPr>
            <a:spLocks noChangeShapeType="1"/>
          </p:cNvSpPr>
          <p:nvPr/>
        </p:nvSpPr>
        <p:spPr bwMode="blackWhite">
          <a:xfrm>
            <a:off x="1827213" y="3148014"/>
            <a:ext cx="0" cy="6619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dirty="0"/>
          </a:p>
        </p:txBody>
      </p:sp>
      <p:sp>
        <p:nvSpPr>
          <p:cNvPr id="74758" name="Line 11"/>
          <p:cNvSpPr>
            <a:spLocks noChangeShapeType="1"/>
          </p:cNvSpPr>
          <p:nvPr/>
        </p:nvSpPr>
        <p:spPr bwMode="blackWhite">
          <a:xfrm>
            <a:off x="6056313" y="3148014"/>
            <a:ext cx="0" cy="6619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dirty="0"/>
          </a:p>
        </p:txBody>
      </p:sp>
      <p:sp>
        <p:nvSpPr>
          <p:cNvPr id="74759" name="Line 14"/>
          <p:cNvSpPr>
            <a:spLocks noChangeShapeType="1"/>
          </p:cNvSpPr>
          <p:nvPr/>
        </p:nvSpPr>
        <p:spPr bwMode="blackWhite">
          <a:xfrm>
            <a:off x="1827213" y="4249739"/>
            <a:ext cx="0" cy="14001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dirty="0"/>
          </a:p>
        </p:txBody>
      </p:sp>
      <p:sp>
        <p:nvSpPr>
          <p:cNvPr id="74760" name="Line 15"/>
          <p:cNvSpPr>
            <a:spLocks noChangeShapeType="1"/>
          </p:cNvSpPr>
          <p:nvPr/>
        </p:nvSpPr>
        <p:spPr bwMode="blackWhite">
          <a:xfrm>
            <a:off x="1827214" y="4840288"/>
            <a:ext cx="26987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dirty="0"/>
          </a:p>
        </p:txBody>
      </p:sp>
      <p:sp>
        <p:nvSpPr>
          <p:cNvPr id="74761" name="Line 20"/>
          <p:cNvSpPr>
            <a:spLocks noChangeShapeType="1"/>
          </p:cNvSpPr>
          <p:nvPr/>
        </p:nvSpPr>
        <p:spPr bwMode="blackWhite">
          <a:xfrm>
            <a:off x="4511676" y="2557463"/>
            <a:ext cx="53816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dirty="0"/>
          </a:p>
        </p:txBody>
      </p:sp>
      <p:sp>
        <p:nvSpPr>
          <p:cNvPr id="74762" name="Line 21"/>
          <p:cNvSpPr>
            <a:spLocks noChangeShapeType="1"/>
          </p:cNvSpPr>
          <p:nvPr/>
        </p:nvSpPr>
        <p:spPr bwMode="blackWhite">
          <a:xfrm>
            <a:off x="4511675" y="1603375"/>
            <a:ext cx="0" cy="15446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dirty="0"/>
          </a:p>
        </p:txBody>
      </p:sp>
      <p:sp>
        <p:nvSpPr>
          <p:cNvPr id="74763" name="Rectangle 22"/>
          <p:cNvSpPr>
            <a:spLocks noChangeArrowheads="1"/>
          </p:cNvSpPr>
          <p:nvPr/>
        </p:nvSpPr>
        <p:spPr bwMode="blackWhite">
          <a:xfrm>
            <a:off x="5049838" y="2298700"/>
            <a:ext cx="2012950" cy="514350"/>
          </a:xfrm>
          <a:prstGeom prst="rect">
            <a:avLst/>
          </a:prstGeom>
          <a:solidFill>
            <a:srgbClr val="7FABD2"/>
          </a:solidFill>
          <a:ln w="9525">
            <a:solidFill>
              <a:schemeClr val="tx1"/>
            </a:solidFill>
            <a:miter lim="800000"/>
            <a:headEnd/>
            <a:tailEnd/>
          </a:ln>
        </p:spPr>
        <p:txBody>
          <a:bodyPr wrap="none" lIns="83663" tIns="41831" rIns="83663" bIns="41831" anchor="ctr"/>
          <a:lstStyle>
            <a:lvl1pPr defTabSz="836613"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836613"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836613"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836613"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836613"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8366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8366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8366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8366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ClrTx/>
              <a:buSzTx/>
              <a:buFontTx/>
              <a:buNone/>
            </a:pPr>
            <a:r>
              <a:rPr lang="de-AT" altLang="de-DE" sz="1300" dirty="0">
                <a:solidFill>
                  <a:schemeClr val="tx1"/>
                </a:solidFill>
              </a:rPr>
              <a:t>Zentrales</a:t>
            </a:r>
          </a:p>
          <a:p>
            <a:pPr algn="ctr">
              <a:spcBef>
                <a:spcPct val="0"/>
              </a:spcBef>
              <a:buClrTx/>
              <a:buSzTx/>
              <a:buFontTx/>
              <a:buNone/>
            </a:pPr>
            <a:r>
              <a:rPr lang="de-AT" altLang="de-DE" sz="1300" dirty="0">
                <a:solidFill>
                  <a:schemeClr val="tx1"/>
                </a:solidFill>
              </a:rPr>
              <a:t>Risiko-Controlling</a:t>
            </a:r>
          </a:p>
        </p:txBody>
      </p:sp>
      <p:sp>
        <p:nvSpPr>
          <p:cNvPr id="74764" name="Rectangle 23"/>
          <p:cNvSpPr>
            <a:spLocks noChangeArrowheads="1"/>
          </p:cNvSpPr>
          <p:nvPr/>
        </p:nvSpPr>
        <p:spPr bwMode="blackWhite">
          <a:xfrm>
            <a:off x="4979988" y="3810000"/>
            <a:ext cx="2082800" cy="514350"/>
          </a:xfrm>
          <a:prstGeom prst="rect">
            <a:avLst/>
          </a:prstGeom>
          <a:solidFill>
            <a:srgbClr val="0099FF"/>
          </a:solidFill>
          <a:ln w="9525">
            <a:solidFill>
              <a:schemeClr val="tx1"/>
            </a:solidFill>
            <a:miter lim="800000"/>
            <a:headEnd/>
            <a:tailEnd/>
          </a:ln>
        </p:spPr>
        <p:txBody>
          <a:bodyPr wrap="none" lIns="83663" tIns="41831" rIns="83663" bIns="41831" anchor="ctr"/>
          <a:lstStyle>
            <a:lvl1pPr defTabSz="836613"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836613"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836613"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836613"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836613"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8366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8366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8366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8366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ClrTx/>
              <a:buSzTx/>
              <a:buFontTx/>
              <a:buNone/>
            </a:pPr>
            <a:r>
              <a:rPr lang="de-AT" altLang="de-DE" sz="1300" dirty="0">
                <a:solidFill>
                  <a:schemeClr val="tx1"/>
                </a:solidFill>
              </a:rPr>
              <a:t>Zentralfunktion</a:t>
            </a:r>
          </a:p>
          <a:p>
            <a:pPr algn="ctr">
              <a:spcBef>
                <a:spcPct val="0"/>
              </a:spcBef>
              <a:buClrTx/>
              <a:buSzTx/>
              <a:buFontTx/>
              <a:buNone/>
            </a:pPr>
            <a:r>
              <a:rPr lang="de-AT" altLang="de-DE" sz="1300" dirty="0">
                <a:solidFill>
                  <a:schemeClr val="tx1"/>
                </a:solidFill>
              </a:rPr>
              <a:t>Leiter = Risk Owner</a:t>
            </a:r>
          </a:p>
        </p:txBody>
      </p:sp>
      <p:grpSp>
        <p:nvGrpSpPr>
          <p:cNvPr id="74765" name="Group 24"/>
          <p:cNvGrpSpPr>
            <a:grpSpLocks/>
          </p:cNvGrpSpPr>
          <p:nvPr/>
        </p:nvGrpSpPr>
        <p:grpSpPr bwMode="auto">
          <a:xfrm>
            <a:off x="2097089" y="4619625"/>
            <a:ext cx="2079625" cy="514350"/>
            <a:chOff x="1536" y="3024"/>
            <a:chExt cx="1488" cy="336"/>
          </a:xfrm>
        </p:grpSpPr>
        <p:sp>
          <p:nvSpPr>
            <p:cNvPr id="74782" name="Rectangle 25"/>
            <p:cNvSpPr>
              <a:spLocks noChangeArrowheads="1"/>
            </p:cNvSpPr>
            <p:nvPr/>
          </p:nvSpPr>
          <p:spPr bwMode="blackWhite">
            <a:xfrm>
              <a:off x="2926" y="3024"/>
              <a:ext cx="51" cy="94"/>
            </a:xfrm>
            <a:prstGeom prst="rect">
              <a:avLst/>
            </a:prstGeom>
            <a:solidFill>
              <a:srgbClr val="B2B2B2"/>
            </a:solidFill>
            <a:ln w="9525">
              <a:solidFill>
                <a:schemeClr val="tx1"/>
              </a:solidFill>
              <a:miter lim="800000"/>
              <a:headEnd/>
              <a:tailEnd/>
            </a:ln>
          </p:spPr>
          <p:txBody>
            <a:bodyPr wrap="none" anchor="ctr"/>
            <a:lstStyle>
              <a:lvl1pPr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endParaRPr lang="de-DE" altLang="de-DE" sz="1600" dirty="0">
                <a:solidFill>
                  <a:schemeClr val="tx1"/>
                </a:solidFill>
              </a:endParaRPr>
            </a:p>
          </p:txBody>
        </p:sp>
        <p:sp>
          <p:nvSpPr>
            <p:cNvPr id="74783" name="Rectangle 26"/>
            <p:cNvSpPr>
              <a:spLocks noChangeArrowheads="1"/>
            </p:cNvSpPr>
            <p:nvPr/>
          </p:nvSpPr>
          <p:spPr bwMode="blackWhite">
            <a:xfrm>
              <a:off x="1536" y="3024"/>
              <a:ext cx="1488" cy="336"/>
            </a:xfrm>
            <a:prstGeom prst="rect">
              <a:avLst/>
            </a:prstGeom>
            <a:solidFill>
              <a:srgbClr val="7FABD2"/>
            </a:solidFill>
            <a:ln w="9525">
              <a:solidFill>
                <a:schemeClr val="tx1"/>
              </a:solidFill>
              <a:miter lim="800000"/>
              <a:headEnd/>
              <a:tailEnd/>
            </a:ln>
          </p:spPr>
          <p:txBody>
            <a:bodyPr wrap="none" lIns="83663" tIns="41831" rIns="83663" bIns="41831" anchor="ctr"/>
            <a:lstStyle>
              <a:lvl1pPr defTabSz="836613"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836613"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836613"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836613"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836613"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8366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8366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8366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8366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ClrTx/>
                <a:buSzTx/>
                <a:buFontTx/>
                <a:buNone/>
              </a:pPr>
              <a:r>
                <a:rPr lang="de-AT" altLang="de-DE" sz="1300" dirty="0">
                  <a:solidFill>
                    <a:schemeClr val="tx1"/>
                  </a:solidFill>
                </a:rPr>
                <a:t>Dezentrales</a:t>
              </a:r>
            </a:p>
            <a:p>
              <a:pPr algn="ctr">
                <a:spcBef>
                  <a:spcPct val="0"/>
                </a:spcBef>
                <a:buClrTx/>
                <a:buSzTx/>
                <a:buFontTx/>
                <a:buNone/>
              </a:pPr>
              <a:r>
                <a:rPr lang="de-AT" altLang="de-DE" sz="1300" dirty="0">
                  <a:solidFill>
                    <a:schemeClr val="tx1"/>
                  </a:solidFill>
                </a:rPr>
                <a:t>Risiko-Controlling</a:t>
              </a:r>
            </a:p>
          </p:txBody>
        </p:sp>
      </p:grpSp>
      <p:sp>
        <p:nvSpPr>
          <p:cNvPr id="74766" name="AutoShape 27"/>
          <p:cNvSpPr>
            <a:spLocks noChangeArrowheads="1"/>
          </p:cNvSpPr>
          <p:nvPr/>
        </p:nvSpPr>
        <p:spPr bwMode="blackWhite">
          <a:xfrm>
            <a:off x="884238" y="3736976"/>
            <a:ext cx="2017712" cy="512763"/>
          </a:xfrm>
          <a:prstGeom prst="roundRect">
            <a:avLst>
              <a:gd name="adj" fmla="val 16667"/>
            </a:avLst>
          </a:prstGeom>
          <a:solidFill>
            <a:srgbClr val="0099FF"/>
          </a:solidFill>
          <a:ln w="9525">
            <a:solidFill>
              <a:schemeClr val="tx1"/>
            </a:solidFill>
            <a:round/>
            <a:headEnd/>
            <a:tailEnd/>
          </a:ln>
        </p:spPr>
        <p:txBody>
          <a:bodyPr wrap="none" lIns="83663" tIns="41831" rIns="83663" bIns="41831" anchor="ctr"/>
          <a:lstStyle>
            <a:lvl1pPr defTabSz="836613"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836613"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836613"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836613"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836613"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8366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8366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8366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8366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ClrTx/>
              <a:buSzTx/>
              <a:buFontTx/>
              <a:buNone/>
            </a:pPr>
            <a:r>
              <a:rPr lang="de-AT" altLang="de-DE" sz="1300" dirty="0">
                <a:solidFill>
                  <a:schemeClr val="tx1"/>
                </a:solidFill>
              </a:rPr>
              <a:t>Vorstand / GL </a:t>
            </a:r>
          </a:p>
          <a:p>
            <a:pPr algn="ctr">
              <a:spcBef>
                <a:spcPct val="0"/>
              </a:spcBef>
              <a:buClrTx/>
              <a:buSzTx/>
              <a:buFontTx/>
              <a:buNone/>
            </a:pPr>
            <a:r>
              <a:rPr lang="de-AT" altLang="de-DE" sz="1300" dirty="0">
                <a:solidFill>
                  <a:schemeClr val="tx1"/>
                </a:solidFill>
              </a:rPr>
              <a:t>Tochter-Gesellschaft</a:t>
            </a:r>
          </a:p>
        </p:txBody>
      </p:sp>
      <p:sp>
        <p:nvSpPr>
          <p:cNvPr id="74767" name="AutoShape 29"/>
          <p:cNvSpPr>
            <a:spLocks noChangeArrowheads="1"/>
          </p:cNvSpPr>
          <p:nvPr/>
        </p:nvSpPr>
        <p:spPr bwMode="blackWhite">
          <a:xfrm>
            <a:off x="3438526" y="1158876"/>
            <a:ext cx="2182813" cy="481013"/>
          </a:xfrm>
          <a:prstGeom prst="roundRect">
            <a:avLst>
              <a:gd name="adj" fmla="val 12495"/>
            </a:avLst>
          </a:prstGeom>
          <a:solidFill>
            <a:schemeClr val="bg2"/>
          </a:solidFill>
          <a:ln w="12700">
            <a:solidFill>
              <a:schemeClr val="tx1"/>
            </a:solidFill>
            <a:round/>
            <a:headEnd/>
            <a:tailEnd/>
          </a:ln>
        </p:spPr>
        <p:txBody>
          <a:bodyPr wrap="none" lIns="83663" tIns="41831" rIns="83663" bIns="41831" anchor="ctr"/>
          <a:lstStyle>
            <a:lvl1pPr defTabSz="696913"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696913"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696913"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696913"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696913"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6969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6969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6969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6969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algn="ctr">
              <a:spcBef>
                <a:spcPct val="50000"/>
              </a:spcBef>
              <a:buClrTx/>
              <a:buSzTx/>
              <a:buFontTx/>
              <a:buNone/>
            </a:pPr>
            <a:r>
              <a:rPr lang="de-DE" altLang="de-DE" sz="1600" dirty="0">
                <a:solidFill>
                  <a:schemeClr val="bg1"/>
                </a:solidFill>
              </a:rPr>
              <a:t>Vorstand</a:t>
            </a:r>
          </a:p>
        </p:txBody>
      </p:sp>
      <p:grpSp>
        <p:nvGrpSpPr>
          <p:cNvPr id="74768" name="Group 30"/>
          <p:cNvGrpSpPr>
            <a:grpSpLocks/>
          </p:cNvGrpSpPr>
          <p:nvPr/>
        </p:nvGrpSpPr>
        <p:grpSpPr bwMode="auto">
          <a:xfrm>
            <a:off x="768351" y="1393826"/>
            <a:ext cx="5344941" cy="4513263"/>
            <a:chOff x="539" y="920"/>
            <a:chExt cx="3823" cy="2944"/>
          </a:xfrm>
        </p:grpSpPr>
        <p:grpSp>
          <p:nvGrpSpPr>
            <p:cNvPr id="74771" name="Group 31"/>
            <p:cNvGrpSpPr>
              <a:grpSpLocks/>
            </p:cNvGrpSpPr>
            <p:nvPr/>
          </p:nvGrpSpPr>
          <p:grpSpPr bwMode="auto">
            <a:xfrm>
              <a:off x="539" y="1584"/>
              <a:ext cx="3109" cy="1032"/>
              <a:chOff x="539" y="1584"/>
              <a:chExt cx="3109" cy="1032"/>
            </a:xfrm>
          </p:grpSpPr>
          <p:cxnSp>
            <p:nvCxnSpPr>
              <p:cNvPr id="74780" name="AutoShape 32"/>
              <p:cNvCxnSpPr>
                <a:cxnSpLocks noChangeShapeType="1"/>
              </p:cNvCxnSpPr>
              <p:nvPr/>
            </p:nvCxnSpPr>
            <p:spPr bwMode="auto">
              <a:xfrm rot="10800000" flipH="1">
                <a:off x="624" y="1584"/>
                <a:ext cx="3024" cy="1032"/>
              </a:xfrm>
              <a:prstGeom prst="bentConnector3">
                <a:avLst>
                  <a:gd name="adj1" fmla="val -2681"/>
                </a:avLst>
              </a:prstGeom>
              <a:noFill/>
              <a:ln w="34925" cap="rnd">
                <a:solidFill>
                  <a:schemeClr val="tx1"/>
                </a:solidFill>
                <a:prstDash val="sysDot"/>
                <a:miter lim="800000"/>
                <a:headEnd/>
                <a:tailEnd type="triangle" w="med" len="med"/>
              </a:ln>
              <a:extLst>
                <a:ext uri="{909E8E84-426E-40DD-AFC4-6F175D3DCCD1}">
                  <a14:hiddenFill xmlns:a14="http://schemas.microsoft.com/office/drawing/2010/main">
                    <a:noFill/>
                  </a14:hiddenFill>
                </a:ext>
              </a:extLst>
            </p:spPr>
          </p:cxnSp>
          <p:sp>
            <p:nvSpPr>
              <p:cNvPr id="74781" name="Rectangle 33"/>
              <p:cNvSpPr>
                <a:spLocks noChangeArrowheads="1"/>
              </p:cNvSpPr>
              <p:nvPr/>
            </p:nvSpPr>
            <p:spPr bwMode="gray">
              <a:xfrm>
                <a:off x="539" y="1590"/>
                <a:ext cx="1011"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2792" tIns="40669" rIns="82792" bIns="40669">
                <a:spAutoFit/>
              </a:bodyPr>
              <a:lstStyle>
                <a:lvl1pPr defTabSz="836613"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836613"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836613"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836613"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836613"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8366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8366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8366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8366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a:spcBef>
                    <a:spcPct val="50000"/>
                  </a:spcBef>
                  <a:buClrTx/>
                  <a:buSzTx/>
                  <a:buFontTx/>
                  <a:buNone/>
                </a:pPr>
                <a:r>
                  <a:rPr lang="de-DE" altLang="de-DE" sz="1300" dirty="0">
                    <a:solidFill>
                      <a:schemeClr val="tx1"/>
                    </a:solidFill>
                  </a:rPr>
                  <a:t>Berichtsweg</a:t>
                </a:r>
              </a:p>
            </p:txBody>
          </p:sp>
        </p:grpSp>
        <p:grpSp>
          <p:nvGrpSpPr>
            <p:cNvPr id="74772" name="Group 34"/>
            <p:cNvGrpSpPr>
              <a:grpSpLocks/>
            </p:cNvGrpSpPr>
            <p:nvPr/>
          </p:nvGrpSpPr>
          <p:grpSpPr bwMode="auto">
            <a:xfrm>
              <a:off x="2059" y="2609"/>
              <a:ext cx="1114" cy="415"/>
              <a:chOff x="2059" y="2609"/>
              <a:chExt cx="1114" cy="415"/>
            </a:xfrm>
          </p:grpSpPr>
          <p:cxnSp>
            <p:nvCxnSpPr>
              <p:cNvPr id="74778" name="AutoShape 35"/>
              <p:cNvCxnSpPr>
                <a:cxnSpLocks noChangeShapeType="1"/>
                <a:stCxn id="74782" idx="0"/>
                <a:endCxn id="74766" idx="3"/>
              </p:cNvCxnSpPr>
              <p:nvPr/>
            </p:nvCxnSpPr>
            <p:spPr bwMode="auto">
              <a:xfrm rot="16200000" flipV="1">
                <a:off x="2274" y="2400"/>
                <a:ext cx="409" cy="839"/>
              </a:xfrm>
              <a:prstGeom prst="bentConnector2">
                <a:avLst/>
              </a:prstGeom>
              <a:noFill/>
              <a:ln w="34925" cap="rnd">
                <a:solidFill>
                  <a:schemeClr val="tx1"/>
                </a:solidFill>
                <a:prstDash val="sysDot"/>
                <a:miter lim="800000"/>
                <a:headEnd/>
                <a:tailEnd type="triangle" w="med" len="med"/>
              </a:ln>
              <a:extLst>
                <a:ext uri="{909E8E84-426E-40DD-AFC4-6F175D3DCCD1}">
                  <a14:hiddenFill xmlns:a14="http://schemas.microsoft.com/office/drawing/2010/main">
                    <a:noFill/>
                  </a14:hiddenFill>
                </a:ext>
              </a:extLst>
            </p:spPr>
          </p:cxnSp>
          <p:sp>
            <p:nvSpPr>
              <p:cNvPr id="74779" name="Rectangle 36"/>
              <p:cNvSpPr>
                <a:spLocks noChangeArrowheads="1"/>
              </p:cNvSpPr>
              <p:nvPr/>
            </p:nvSpPr>
            <p:spPr bwMode="gray">
              <a:xfrm>
                <a:off x="2161" y="2609"/>
                <a:ext cx="1012"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2792" tIns="40669" rIns="82792" bIns="40669">
                <a:spAutoFit/>
              </a:bodyPr>
              <a:lstStyle>
                <a:lvl1pPr defTabSz="836613"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836613"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836613"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836613"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836613"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8366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8366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8366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8366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a:spcBef>
                    <a:spcPct val="50000"/>
                  </a:spcBef>
                  <a:buClrTx/>
                  <a:buSzTx/>
                  <a:buFontTx/>
                  <a:buNone/>
                </a:pPr>
                <a:r>
                  <a:rPr lang="de-DE" altLang="de-DE" sz="1300" dirty="0">
                    <a:solidFill>
                      <a:schemeClr val="tx1"/>
                    </a:solidFill>
                  </a:rPr>
                  <a:t>Berichtsweg</a:t>
                </a:r>
              </a:p>
            </p:txBody>
          </p:sp>
        </p:grpSp>
        <p:cxnSp>
          <p:nvCxnSpPr>
            <p:cNvPr id="74773" name="AutoShape 37"/>
            <p:cNvCxnSpPr>
              <a:cxnSpLocks noChangeShapeType="1"/>
              <a:stCxn id="74767" idx="3"/>
              <a:endCxn id="74755" idx="1"/>
            </p:cNvCxnSpPr>
            <p:nvPr/>
          </p:nvCxnSpPr>
          <p:spPr bwMode="auto">
            <a:xfrm flipV="1">
              <a:off x="4004" y="920"/>
              <a:ext cx="358" cy="3"/>
            </a:xfrm>
            <a:prstGeom prst="straightConnector1">
              <a:avLst/>
            </a:prstGeom>
            <a:noFill/>
            <a:ln w="34925"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cxnSp>
        <p:sp>
          <p:nvSpPr>
            <p:cNvPr id="74774" name="Rectangle 38"/>
            <p:cNvSpPr>
              <a:spLocks noChangeArrowheads="1"/>
            </p:cNvSpPr>
            <p:nvPr/>
          </p:nvSpPr>
          <p:spPr bwMode="gray">
            <a:xfrm>
              <a:off x="2170" y="3673"/>
              <a:ext cx="1003"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2792" tIns="40669" rIns="82792" bIns="40669">
              <a:spAutoFit/>
            </a:bodyPr>
            <a:lstStyle>
              <a:lvl1pPr defTabSz="836613"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836613"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836613"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836613"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836613"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8366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8366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8366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8366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algn="r">
                <a:spcBef>
                  <a:spcPct val="50000"/>
                </a:spcBef>
                <a:buClrTx/>
                <a:buSzTx/>
                <a:buFontTx/>
                <a:buNone/>
              </a:pPr>
              <a:r>
                <a:rPr lang="de-DE" altLang="de-DE" sz="1300" dirty="0">
                  <a:solidFill>
                    <a:schemeClr val="tx1"/>
                  </a:solidFill>
                </a:rPr>
                <a:t>Berichtsweg</a:t>
              </a:r>
            </a:p>
          </p:txBody>
        </p:sp>
        <p:cxnSp>
          <p:nvCxnSpPr>
            <p:cNvPr id="74775" name="AutoShape 39"/>
            <p:cNvCxnSpPr>
              <a:cxnSpLocks noChangeShapeType="1"/>
              <a:stCxn id="74770" idx="3"/>
              <a:endCxn id="74783" idx="3"/>
            </p:cNvCxnSpPr>
            <p:nvPr/>
          </p:nvCxnSpPr>
          <p:spPr bwMode="auto">
            <a:xfrm flipV="1">
              <a:off x="2034" y="3192"/>
              <a:ext cx="942" cy="672"/>
            </a:xfrm>
            <a:prstGeom prst="bentConnector3">
              <a:avLst>
                <a:gd name="adj1" fmla="val 117347"/>
              </a:avLst>
            </a:prstGeom>
            <a:noFill/>
            <a:ln w="34925" cap="rnd">
              <a:solidFill>
                <a:schemeClr val="tx1"/>
              </a:solidFill>
              <a:prstDash val="sysDot"/>
              <a:miter lim="800000"/>
              <a:headEnd/>
              <a:tailEnd type="triangle" w="med" len="med"/>
            </a:ln>
            <a:extLst>
              <a:ext uri="{909E8E84-426E-40DD-AFC4-6F175D3DCCD1}">
                <a14:hiddenFill xmlns:a14="http://schemas.microsoft.com/office/drawing/2010/main">
                  <a:noFill/>
                </a14:hiddenFill>
              </a:ext>
            </a:extLst>
          </p:spPr>
        </p:cxnSp>
        <p:cxnSp>
          <p:nvCxnSpPr>
            <p:cNvPr id="74776" name="AutoShape 40"/>
            <p:cNvCxnSpPr>
              <a:cxnSpLocks noChangeShapeType="1"/>
              <a:stCxn id="74763" idx="0"/>
              <a:endCxn id="74769" idx="2"/>
            </p:cNvCxnSpPr>
            <p:nvPr/>
          </p:nvCxnSpPr>
          <p:spPr bwMode="auto">
            <a:xfrm rot="16200000" flipV="1">
              <a:off x="3718" y="907"/>
              <a:ext cx="430" cy="777"/>
            </a:xfrm>
            <a:prstGeom prst="bentConnector3">
              <a:avLst>
                <a:gd name="adj1" fmla="val 50000"/>
              </a:avLst>
            </a:prstGeom>
            <a:noFill/>
            <a:ln w="34925" cap="rnd">
              <a:solidFill>
                <a:schemeClr val="tx1"/>
              </a:solidFill>
              <a:prstDash val="sysDot"/>
              <a:miter lim="800000"/>
              <a:headEnd/>
              <a:tailEnd type="triangle" w="med" len="med"/>
            </a:ln>
            <a:extLst>
              <a:ext uri="{909E8E84-426E-40DD-AFC4-6F175D3DCCD1}">
                <a14:hiddenFill xmlns:a14="http://schemas.microsoft.com/office/drawing/2010/main">
                  <a:noFill/>
                </a14:hiddenFill>
              </a:ext>
            </a:extLst>
          </p:spPr>
        </p:cxnSp>
        <p:sp>
          <p:nvSpPr>
            <p:cNvPr id="74777" name="Rectangle 41"/>
            <p:cNvSpPr>
              <a:spLocks noChangeArrowheads="1"/>
            </p:cNvSpPr>
            <p:nvPr/>
          </p:nvSpPr>
          <p:spPr bwMode="gray">
            <a:xfrm>
              <a:off x="3342" y="1293"/>
              <a:ext cx="1020"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2792" tIns="40669" rIns="82792" bIns="40669">
              <a:spAutoFit/>
            </a:bodyPr>
            <a:lstStyle>
              <a:lvl1pPr defTabSz="836613"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836613"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836613"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836613"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836613"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8366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8366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8366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8366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algn="r">
                <a:spcBef>
                  <a:spcPct val="50000"/>
                </a:spcBef>
                <a:buClrTx/>
                <a:buSzTx/>
                <a:buFontTx/>
                <a:buNone/>
              </a:pPr>
              <a:r>
                <a:rPr lang="de-DE" altLang="de-DE" sz="1300" dirty="0">
                  <a:solidFill>
                    <a:schemeClr val="tx1"/>
                  </a:solidFill>
                </a:rPr>
                <a:t>Berichtsweg</a:t>
              </a:r>
            </a:p>
          </p:txBody>
        </p:sp>
      </p:grpSp>
      <p:sp>
        <p:nvSpPr>
          <p:cNvPr id="74769" name="Rectangle 42"/>
          <p:cNvSpPr>
            <a:spLocks noChangeArrowheads="1"/>
          </p:cNvSpPr>
          <p:nvPr/>
        </p:nvSpPr>
        <p:spPr bwMode="invGray">
          <a:xfrm>
            <a:off x="4933950" y="1547814"/>
            <a:ext cx="71438"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nchor="ctr"/>
          <a:lstStyle>
            <a:lvl1pPr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endParaRPr lang="de-DE" altLang="de-DE" sz="1600" dirty="0">
              <a:solidFill>
                <a:schemeClr val="tx1"/>
              </a:solidFill>
            </a:endParaRPr>
          </a:p>
        </p:txBody>
      </p:sp>
      <p:sp>
        <p:nvSpPr>
          <p:cNvPr id="74770" name="Rectangle 28"/>
          <p:cNvSpPr>
            <a:spLocks noChangeArrowheads="1"/>
          </p:cNvSpPr>
          <p:nvPr/>
        </p:nvSpPr>
        <p:spPr bwMode="blackWhite">
          <a:xfrm>
            <a:off x="779464" y="5649913"/>
            <a:ext cx="2079625" cy="514350"/>
          </a:xfrm>
          <a:prstGeom prst="rect">
            <a:avLst/>
          </a:prstGeom>
          <a:solidFill>
            <a:srgbClr val="0099FF"/>
          </a:solidFill>
          <a:ln w="9525">
            <a:solidFill>
              <a:schemeClr val="tx1"/>
            </a:solidFill>
            <a:miter lim="800000"/>
            <a:headEnd/>
            <a:tailEnd/>
          </a:ln>
        </p:spPr>
        <p:txBody>
          <a:bodyPr wrap="none" lIns="83663" tIns="41831" rIns="83663" bIns="41831" anchor="ctr"/>
          <a:lstStyle>
            <a:lvl1pPr defTabSz="836613" eaLnBrk="0" hangingPunct="0">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836613"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836613" eaLnBrk="0" hangingPunct="0">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836613" eaLnBrk="0" hangingPunct="0">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836613" eaLnBrk="0" hangingPunct="0">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8366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8366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8366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8366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ClrTx/>
              <a:buSzTx/>
              <a:buFontTx/>
              <a:buNone/>
            </a:pPr>
            <a:r>
              <a:rPr lang="de-AT" altLang="de-DE" sz="1300" dirty="0">
                <a:solidFill>
                  <a:schemeClr val="tx1"/>
                </a:solidFill>
              </a:rPr>
              <a:t>Risk Owner</a:t>
            </a:r>
          </a:p>
        </p:txBody>
      </p:sp>
      <p:sp>
        <p:nvSpPr>
          <p:cNvPr id="2" name="Titel 1">
            <a:extLst>
              <a:ext uri="{FF2B5EF4-FFF2-40B4-BE49-F238E27FC236}">
                <a16:creationId xmlns:a16="http://schemas.microsoft.com/office/drawing/2014/main" id="{B235BE1F-A139-29D6-BA59-93D8B349E853}"/>
              </a:ext>
            </a:extLst>
          </p:cNvPr>
          <p:cNvSpPr>
            <a:spLocks noGrp="1"/>
          </p:cNvSpPr>
          <p:nvPr>
            <p:ph type="title"/>
          </p:nvPr>
        </p:nvSpPr>
        <p:spPr/>
        <p:txBody>
          <a:bodyPr/>
          <a:lstStyle/>
          <a:p>
            <a:r>
              <a:rPr lang="de-DE" altLang="de-DE" dirty="0"/>
              <a:t>Organisation des Risikomanagementsystems</a:t>
            </a:r>
            <a:endParaRPr lang="de-DE" dirty="0"/>
          </a:p>
        </p:txBody>
      </p:sp>
    </p:spTree>
    <p:extLst>
      <p:ext uri="{BB962C8B-B14F-4D97-AF65-F5344CB8AC3E}">
        <p14:creationId xmlns:p14="http://schemas.microsoft.com/office/powerpoint/2010/main" val="3970198534"/>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Traditioneller Ablauf von Risikomanagementprozessen</a:t>
            </a:r>
          </a:p>
        </p:txBody>
      </p:sp>
      <p:grpSp>
        <p:nvGrpSpPr>
          <p:cNvPr id="4" name="Gruppieren 3"/>
          <p:cNvGrpSpPr/>
          <p:nvPr/>
        </p:nvGrpSpPr>
        <p:grpSpPr>
          <a:xfrm>
            <a:off x="482600" y="1630363"/>
            <a:ext cx="7196138" cy="4025900"/>
            <a:chOff x="482600" y="1630363"/>
            <a:chExt cx="7196138" cy="4025900"/>
          </a:xfrm>
        </p:grpSpPr>
        <p:grpSp>
          <p:nvGrpSpPr>
            <p:cNvPr id="5" name="Gruppieren 434"/>
            <p:cNvGrpSpPr>
              <a:grpSpLocks/>
            </p:cNvGrpSpPr>
            <p:nvPr/>
          </p:nvGrpSpPr>
          <p:grpSpPr bwMode="auto">
            <a:xfrm>
              <a:off x="1476375" y="1673225"/>
              <a:ext cx="4781550" cy="3132138"/>
              <a:chOff x="1210050" y="703353"/>
              <a:chExt cx="8455445" cy="5834782"/>
            </a:xfrm>
          </p:grpSpPr>
          <p:sp>
            <p:nvSpPr>
              <p:cNvPr id="14" name="Ellipse 13"/>
              <p:cNvSpPr/>
              <p:nvPr/>
            </p:nvSpPr>
            <p:spPr>
              <a:xfrm>
                <a:off x="1210050" y="1182438"/>
                <a:ext cx="8455445" cy="535569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lstStyle/>
              <a:p>
                <a:pPr eaLnBrk="1" fontAlgn="auto" hangingPunct="1">
                  <a:spcBef>
                    <a:spcPts val="0"/>
                  </a:spcBef>
                  <a:spcAft>
                    <a:spcPts val="0"/>
                  </a:spcAft>
                  <a:defRPr/>
                </a:pPr>
                <a:endParaRPr lang="de-DE" sz="1600" dirty="0">
                  <a:solidFill>
                    <a:schemeClr val="tx1"/>
                  </a:solidFill>
                  <a:latin typeface="Arial" pitchFamily="34" charset="0"/>
                  <a:cs typeface="Arial" pitchFamily="34" charset="0"/>
                </a:endParaRPr>
              </a:p>
            </p:txBody>
          </p:sp>
          <p:sp>
            <p:nvSpPr>
              <p:cNvPr id="15" name="Ellipse 14"/>
              <p:cNvSpPr/>
              <p:nvPr/>
            </p:nvSpPr>
            <p:spPr>
              <a:xfrm>
                <a:off x="1681668" y="703353"/>
                <a:ext cx="6987253" cy="53556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lstStyle/>
              <a:p>
                <a:pPr eaLnBrk="1" fontAlgn="auto" hangingPunct="1">
                  <a:spcBef>
                    <a:spcPts val="0"/>
                  </a:spcBef>
                  <a:spcAft>
                    <a:spcPts val="0"/>
                  </a:spcAft>
                  <a:defRPr/>
                </a:pPr>
                <a:endParaRPr lang="de-DE" sz="1600" dirty="0">
                  <a:solidFill>
                    <a:schemeClr val="tx1"/>
                  </a:solidFill>
                  <a:latin typeface="Arial" pitchFamily="34" charset="0"/>
                  <a:cs typeface="Arial" pitchFamily="34" charset="0"/>
                </a:endParaRPr>
              </a:p>
            </p:txBody>
          </p:sp>
        </p:grpSp>
        <p:sp>
          <p:nvSpPr>
            <p:cNvPr id="6" name="Rectangle 9"/>
            <p:cNvSpPr>
              <a:spLocks noChangeArrowheads="1"/>
            </p:cNvSpPr>
            <p:nvPr/>
          </p:nvSpPr>
          <p:spPr bwMode="blackWhite">
            <a:xfrm>
              <a:off x="787400" y="4294188"/>
              <a:ext cx="2489200" cy="1179512"/>
            </a:xfrm>
            <a:prstGeom prst="rect">
              <a:avLst/>
            </a:prstGeom>
            <a:solidFill>
              <a:srgbClr val="FFFFFF">
                <a:alpha val="50195"/>
              </a:srgbClr>
            </a:solidFill>
            <a:ln w="9525">
              <a:solidFill>
                <a:srgbClr val="002945"/>
              </a:solidFill>
              <a:miter lim="800000"/>
              <a:headEnd/>
              <a:tailEnd/>
            </a:ln>
          </p:spPr>
          <p:txBody>
            <a:bodyPr lIns="144000" tIns="72000" rIns="72000" bIns="72000" anchor="ctr">
              <a:spAutoFit/>
            </a:bodyPr>
            <a:lstStyle>
              <a:lvl1pPr defTabSz="6969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9691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969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969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969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969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969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969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969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300"/>
                </a:spcAft>
                <a:buFontTx/>
                <a:buNone/>
              </a:pPr>
              <a:r>
                <a:rPr lang="de-DE" altLang="de-DE" sz="1200" b="1" dirty="0">
                  <a:solidFill>
                    <a:srgbClr val="002945"/>
                  </a:solidFill>
                </a:rPr>
                <a:t>3. Risikobewältigungsmaßnahmen (RBM) durchführen</a:t>
              </a:r>
            </a:p>
            <a:p>
              <a:pPr>
                <a:spcBef>
                  <a:spcPct val="0"/>
                </a:spcBef>
                <a:spcAft>
                  <a:spcPts val="300"/>
                </a:spcAft>
                <a:buFont typeface="Wingdings" panose="05000000000000000000" pitchFamily="2" charset="2"/>
                <a:buChar char="§"/>
              </a:pPr>
              <a:r>
                <a:rPr lang="de-DE" altLang="de-DE" sz="1200" dirty="0">
                  <a:solidFill>
                    <a:srgbClr val="002945"/>
                  </a:solidFill>
                </a:rPr>
                <a:t> Ideen für RBM</a:t>
              </a:r>
            </a:p>
            <a:p>
              <a:pPr>
                <a:spcBef>
                  <a:spcPct val="0"/>
                </a:spcBef>
                <a:spcAft>
                  <a:spcPts val="300"/>
                </a:spcAft>
                <a:buFont typeface="Wingdings" panose="05000000000000000000" pitchFamily="2" charset="2"/>
                <a:buChar char="§"/>
              </a:pPr>
              <a:r>
                <a:rPr lang="de-DE" altLang="de-DE" sz="1200" dirty="0">
                  <a:solidFill>
                    <a:srgbClr val="002945"/>
                  </a:solidFill>
                </a:rPr>
                <a:t> Bewertung der RBM (Wertbeitrag)</a:t>
              </a:r>
            </a:p>
            <a:p>
              <a:pPr>
                <a:spcBef>
                  <a:spcPct val="0"/>
                </a:spcBef>
                <a:spcAft>
                  <a:spcPts val="300"/>
                </a:spcAft>
                <a:buFont typeface="Wingdings" panose="05000000000000000000" pitchFamily="2" charset="2"/>
                <a:buChar char="§"/>
              </a:pPr>
              <a:r>
                <a:rPr lang="de-DE" altLang="de-DE" sz="1200" dirty="0">
                  <a:solidFill>
                    <a:srgbClr val="002945"/>
                  </a:solidFill>
                </a:rPr>
                <a:t> Umsetzung der RBM</a:t>
              </a:r>
            </a:p>
          </p:txBody>
        </p:sp>
        <p:sp>
          <p:nvSpPr>
            <p:cNvPr id="7" name="Rectangle 13"/>
            <p:cNvSpPr>
              <a:spLocks noChangeArrowheads="1"/>
            </p:cNvSpPr>
            <p:nvPr/>
          </p:nvSpPr>
          <p:spPr bwMode="blackWhite">
            <a:xfrm>
              <a:off x="5086350" y="1630363"/>
              <a:ext cx="2592388" cy="1179512"/>
            </a:xfrm>
            <a:prstGeom prst="rect">
              <a:avLst/>
            </a:prstGeom>
            <a:solidFill>
              <a:srgbClr val="FFFFFF">
                <a:alpha val="50195"/>
              </a:srgbClr>
            </a:solidFill>
            <a:ln w="9525">
              <a:solidFill>
                <a:srgbClr val="002945"/>
              </a:solidFill>
              <a:miter lim="800000"/>
              <a:headEnd/>
              <a:tailEnd/>
            </a:ln>
          </p:spPr>
          <p:txBody>
            <a:bodyPr lIns="144000" tIns="72000" rIns="72000" bIns="72000" anchor="ctr">
              <a:spAutoFit/>
            </a:bodyPr>
            <a:lstStyle>
              <a:lvl1pPr defTabSz="6969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9691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969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969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969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969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969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969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969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300"/>
                </a:spcAft>
                <a:buFontTx/>
                <a:buNone/>
              </a:pPr>
              <a:r>
                <a:rPr lang="de-DE" altLang="de-DE" sz="1200" b="1" dirty="0">
                  <a:solidFill>
                    <a:srgbClr val="002945"/>
                  </a:solidFill>
                </a:rPr>
                <a:t>1. Risikoanalyse Status quo</a:t>
              </a:r>
            </a:p>
            <a:p>
              <a:pPr>
                <a:spcBef>
                  <a:spcPct val="0"/>
                </a:spcBef>
                <a:spcAft>
                  <a:spcPts val="300"/>
                </a:spcAft>
                <a:buFont typeface="Wingdings" panose="05000000000000000000" pitchFamily="2" charset="2"/>
                <a:buChar char="§"/>
              </a:pPr>
              <a:r>
                <a:rPr lang="de-DE" altLang="de-DE" sz="1200" dirty="0">
                  <a:solidFill>
                    <a:srgbClr val="002945"/>
                  </a:solidFill>
                </a:rPr>
                <a:t> Risikoidentifikation</a:t>
              </a:r>
            </a:p>
            <a:p>
              <a:pPr>
                <a:spcBef>
                  <a:spcPct val="0"/>
                </a:spcBef>
                <a:spcAft>
                  <a:spcPts val="300"/>
                </a:spcAft>
                <a:buFont typeface="Wingdings" panose="05000000000000000000" pitchFamily="2" charset="2"/>
                <a:buChar char="§"/>
              </a:pPr>
              <a:r>
                <a:rPr lang="de-DE" altLang="de-DE" sz="1200" dirty="0">
                  <a:solidFill>
                    <a:srgbClr val="002945"/>
                  </a:solidFill>
                </a:rPr>
                <a:t> Risikoquantifizierung</a:t>
              </a:r>
            </a:p>
            <a:p>
              <a:pPr>
                <a:spcBef>
                  <a:spcPct val="0"/>
                </a:spcBef>
                <a:spcAft>
                  <a:spcPts val="300"/>
                </a:spcAft>
                <a:buFont typeface="Wingdings" panose="05000000000000000000" pitchFamily="2" charset="2"/>
                <a:buChar char="§"/>
              </a:pPr>
              <a:r>
                <a:rPr lang="de-DE" altLang="de-DE" sz="1200" dirty="0">
                  <a:solidFill>
                    <a:srgbClr val="002945"/>
                  </a:solidFill>
                </a:rPr>
                <a:t> Risikomaße und Risikowertbeitrag  </a:t>
              </a:r>
              <a:br>
                <a:rPr lang="de-DE" altLang="de-DE" sz="1200" dirty="0">
                  <a:solidFill>
                    <a:srgbClr val="002945"/>
                  </a:solidFill>
                </a:rPr>
              </a:br>
              <a:r>
                <a:rPr lang="de-DE" altLang="de-DE" sz="1200" dirty="0">
                  <a:solidFill>
                    <a:srgbClr val="002945"/>
                  </a:solidFill>
                </a:rPr>
                <a:t>   (Priorisierung)</a:t>
              </a:r>
            </a:p>
          </p:txBody>
        </p:sp>
        <p:sp>
          <p:nvSpPr>
            <p:cNvPr id="8" name="Rectangle 15"/>
            <p:cNvSpPr>
              <a:spLocks noChangeArrowheads="1"/>
            </p:cNvSpPr>
            <p:nvPr/>
          </p:nvSpPr>
          <p:spPr bwMode="blackWhite">
            <a:xfrm>
              <a:off x="5100638" y="4111625"/>
              <a:ext cx="2563812" cy="1544638"/>
            </a:xfrm>
            <a:prstGeom prst="rect">
              <a:avLst/>
            </a:prstGeom>
            <a:solidFill>
              <a:srgbClr val="FFFFFF">
                <a:alpha val="50195"/>
              </a:srgbClr>
            </a:solidFill>
            <a:ln w="9525">
              <a:solidFill>
                <a:srgbClr val="002945"/>
              </a:solidFill>
              <a:miter lim="800000"/>
              <a:headEnd/>
              <a:tailEnd/>
            </a:ln>
          </p:spPr>
          <p:txBody>
            <a:bodyPr lIns="144000" tIns="72000" rIns="72000" bIns="72000" anchor="ctr">
              <a:spAutoFit/>
            </a:bodyPr>
            <a:lstStyle>
              <a:lvl1pPr defTabSz="6969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9691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969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969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969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969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969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969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969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300"/>
                </a:spcAft>
                <a:buFontTx/>
                <a:buNone/>
              </a:pPr>
              <a:r>
                <a:rPr lang="de-DE" altLang="de-DE" sz="1200" b="1" dirty="0">
                  <a:solidFill>
                    <a:srgbClr val="002945"/>
                  </a:solidFill>
                </a:rPr>
                <a:t>2. Risikoaggregation Status quo</a:t>
              </a:r>
            </a:p>
            <a:p>
              <a:pPr>
                <a:spcBef>
                  <a:spcPct val="0"/>
                </a:spcBef>
                <a:spcAft>
                  <a:spcPts val="300"/>
                </a:spcAft>
                <a:buFont typeface="Wingdings" panose="05000000000000000000" pitchFamily="2" charset="2"/>
                <a:buChar char="§"/>
              </a:pPr>
              <a:r>
                <a:rPr lang="de-DE" altLang="de-DE" sz="1200" dirty="0">
                  <a:solidFill>
                    <a:srgbClr val="002945"/>
                  </a:solidFill>
                </a:rPr>
                <a:t> Berechnung Gesamtrisikoumfang </a:t>
              </a:r>
              <a:br>
                <a:rPr lang="de-DE" altLang="de-DE" sz="1200" dirty="0">
                  <a:solidFill>
                    <a:srgbClr val="002945"/>
                  </a:solidFill>
                </a:rPr>
              </a:br>
              <a:r>
                <a:rPr lang="de-DE" altLang="de-DE" sz="1200" dirty="0">
                  <a:solidFill>
                    <a:srgbClr val="002945"/>
                  </a:solidFill>
                </a:rPr>
                <a:t>   (Eigenkapitalbedarf)</a:t>
              </a:r>
            </a:p>
            <a:p>
              <a:pPr>
                <a:spcBef>
                  <a:spcPct val="0"/>
                </a:spcBef>
                <a:spcAft>
                  <a:spcPts val="300"/>
                </a:spcAft>
                <a:buFont typeface="Wingdings" panose="05000000000000000000" pitchFamily="2" charset="2"/>
                <a:buChar char="§"/>
              </a:pPr>
              <a:r>
                <a:rPr lang="de-DE" altLang="de-DE" sz="1200" dirty="0">
                  <a:solidFill>
                    <a:srgbClr val="002945"/>
                  </a:solidFill>
                </a:rPr>
                <a:t> Ratingprognose für Basis- und </a:t>
              </a:r>
              <a:br>
                <a:rPr lang="de-DE" altLang="de-DE" sz="1200" dirty="0">
                  <a:solidFill>
                    <a:srgbClr val="002945"/>
                  </a:solidFill>
                </a:rPr>
              </a:br>
              <a:r>
                <a:rPr lang="de-DE" altLang="de-DE" sz="1200" dirty="0">
                  <a:solidFill>
                    <a:srgbClr val="002945"/>
                  </a:solidFill>
                </a:rPr>
                <a:t>   Stressszenarien</a:t>
              </a:r>
            </a:p>
            <a:p>
              <a:pPr>
                <a:spcBef>
                  <a:spcPct val="0"/>
                </a:spcBef>
                <a:spcAft>
                  <a:spcPts val="300"/>
                </a:spcAft>
                <a:buFont typeface="Wingdings" panose="05000000000000000000" pitchFamily="2" charset="2"/>
                <a:buChar char="§"/>
              </a:pPr>
              <a:r>
                <a:rPr lang="de-DE" altLang="de-DE" sz="1200" dirty="0">
                  <a:solidFill>
                    <a:srgbClr val="002945"/>
                  </a:solidFill>
                </a:rPr>
                <a:t> risikogerechte Kapitalkosten  als </a:t>
              </a:r>
              <a:br>
                <a:rPr lang="de-DE" altLang="de-DE" sz="1200" dirty="0">
                  <a:solidFill>
                    <a:srgbClr val="002945"/>
                  </a:solidFill>
                </a:rPr>
              </a:br>
              <a:r>
                <a:rPr lang="de-DE" altLang="de-DE" sz="1200" dirty="0">
                  <a:solidFill>
                    <a:srgbClr val="002945"/>
                  </a:solidFill>
                </a:rPr>
                <a:t>   Renditeanforderungen</a:t>
              </a:r>
            </a:p>
          </p:txBody>
        </p:sp>
        <p:sp>
          <p:nvSpPr>
            <p:cNvPr id="9" name="Rectangle 19"/>
            <p:cNvSpPr>
              <a:spLocks noChangeArrowheads="1"/>
            </p:cNvSpPr>
            <p:nvPr/>
          </p:nvSpPr>
          <p:spPr bwMode="blackWhite">
            <a:xfrm>
              <a:off x="482600" y="1649413"/>
              <a:ext cx="3081338" cy="1141412"/>
            </a:xfrm>
            <a:prstGeom prst="rect">
              <a:avLst/>
            </a:prstGeom>
            <a:solidFill>
              <a:srgbClr val="FFFFFF">
                <a:alpha val="50195"/>
              </a:srgbClr>
            </a:solidFill>
            <a:ln w="9525">
              <a:solidFill>
                <a:srgbClr val="002945"/>
              </a:solidFill>
              <a:miter lim="800000"/>
              <a:headEnd/>
              <a:tailEnd/>
            </a:ln>
          </p:spPr>
          <p:txBody>
            <a:bodyPr lIns="144000" tIns="72000" rIns="72000" bIns="72000" anchor="ctr">
              <a:spAutoFit/>
            </a:bodyPr>
            <a:lstStyle>
              <a:lvl1pPr defTabSz="6969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9691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969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969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969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969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969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969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969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300"/>
                </a:spcAft>
                <a:buFontTx/>
                <a:buNone/>
              </a:pPr>
              <a:r>
                <a:rPr lang="de-DE" altLang="de-DE" sz="1200" b="1" dirty="0">
                  <a:solidFill>
                    <a:srgbClr val="002945"/>
                  </a:solidFill>
                </a:rPr>
                <a:t>4. Monitoring: Überwachung und Reporting</a:t>
              </a:r>
            </a:p>
            <a:p>
              <a:pPr>
                <a:spcBef>
                  <a:spcPct val="0"/>
                </a:spcBef>
                <a:spcAft>
                  <a:spcPts val="300"/>
                </a:spcAft>
                <a:buFont typeface="Wingdings" panose="05000000000000000000" pitchFamily="2" charset="2"/>
                <a:buChar char="§"/>
              </a:pPr>
              <a:r>
                <a:rPr lang="de-DE" altLang="de-DE" sz="1200" dirty="0">
                  <a:solidFill>
                    <a:srgbClr val="002945"/>
                  </a:solidFill>
                </a:rPr>
                <a:t> kontinuierliche Überwachung der Risiken</a:t>
              </a:r>
            </a:p>
            <a:p>
              <a:pPr>
                <a:spcBef>
                  <a:spcPct val="0"/>
                </a:spcBef>
                <a:spcAft>
                  <a:spcPts val="300"/>
                </a:spcAft>
                <a:buFont typeface="Wingdings" panose="05000000000000000000" pitchFamily="2" charset="2"/>
                <a:buChar char="§"/>
              </a:pPr>
              <a:r>
                <a:rPr lang="de-DE" altLang="de-DE" sz="1200" dirty="0">
                  <a:solidFill>
                    <a:srgbClr val="002945"/>
                  </a:solidFill>
                </a:rPr>
                <a:t> Erfassung, Auswertung und Weiterleitung </a:t>
              </a:r>
              <a:br>
                <a:rPr lang="de-DE" altLang="de-DE" sz="1200" dirty="0">
                  <a:solidFill>
                    <a:srgbClr val="002945"/>
                  </a:solidFill>
                </a:rPr>
              </a:br>
              <a:r>
                <a:rPr lang="de-DE" altLang="de-DE" sz="1200" dirty="0">
                  <a:solidFill>
                    <a:srgbClr val="002945"/>
                  </a:solidFill>
                </a:rPr>
                <a:t>   neuer Informationen: Transparenz über </a:t>
              </a:r>
              <a:br>
                <a:rPr lang="de-DE" altLang="de-DE" sz="1200" dirty="0">
                  <a:solidFill>
                    <a:srgbClr val="002945"/>
                  </a:solidFill>
                </a:rPr>
              </a:br>
              <a:r>
                <a:rPr lang="de-DE" altLang="de-DE" sz="1200" dirty="0">
                  <a:solidFill>
                    <a:srgbClr val="002945"/>
                  </a:solidFill>
                </a:rPr>
                <a:t>   Einzelrisiken</a:t>
              </a:r>
            </a:p>
          </p:txBody>
        </p:sp>
        <p:cxnSp>
          <p:nvCxnSpPr>
            <p:cNvPr id="10" name="Gerade Verbindung mit Pfeil 9"/>
            <p:cNvCxnSpPr>
              <a:stCxn id="9" idx="3"/>
              <a:endCxn id="7" idx="1"/>
            </p:cNvCxnSpPr>
            <p:nvPr/>
          </p:nvCxnSpPr>
          <p:spPr>
            <a:xfrm>
              <a:off x="3563938" y="2220913"/>
              <a:ext cx="1522412" cy="0"/>
            </a:xfrm>
            <a:prstGeom prst="straightConnector1">
              <a:avLst/>
            </a:prstGeom>
            <a:ln w="57150">
              <a:solidFill>
                <a:srgbClr val="002945"/>
              </a:solidFill>
              <a:tailEnd type="arrow"/>
            </a:ln>
          </p:spPr>
          <p:style>
            <a:lnRef idx="1">
              <a:schemeClr val="accent1"/>
            </a:lnRef>
            <a:fillRef idx="0">
              <a:schemeClr val="accent1"/>
            </a:fillRef>
            <a:effectRef idx="0">
              <a:schemeClr val="accent1"/>
            </a:effectRef>
            <a:fontRef idx="minor">
              <a:schemeClr val="tx1"/>
            </a:fontRef>
          </p:style>
        </p:cxnSp>
        <p:cxnSp>
          <p:nvCxnSpPr>
            <p:cNvPr id="11" name="Gerade Verbindung mit Pfeil 10"/>
            <p:cNvCxnSpPr>
              <a:stCxn id="6" idx="0"/>
              <a:endCxn id="9" idx="2"/>
            </p:cNvCxnSpPr>
            <p:nvPr/>
          </p:nvCxnSpPr>
          <p:spPr>
            <a:xfrm flipH="1" flipV="1">
              <a:off x="2024063" y="2790825"/>
              <a:ext cx="7937" cy="1503363"/>
            </a:xfrm>
            <a:prstGeom prst="straightConnector1">
              <a:avLst/>
            </a:prstGeom>
            <a:ln w="57150">
              <a:solidFill>
                <a:srgbClr val="002945"/>
              </a:solidFill>
              <a:tailEnd type="arrow"/>
            </a:ln>
          </p:spPr>
          <p:style>
            <a:lnRef idx="1">
              <a:schemeClr val="accent1"/>
            </a:lnRef>
            <a:fillRef idx="0">
              <a:schemeClr val="accent1"/>
            </a:fillRef>
            <a:effectRef idx="0">
              <a:schemeClr val="accent1"/>
            </a:effectRef>
            <a:fontRef idx="minor">
              <a:schemeClr val="tx1"/>
            </a:fontRef>
          </p:style>
        </p:cxnSp>
        <p:cxnSp>
          <p:nvCxnSpPr>
            <p:cNvPr id="12" name="Gerade Verbindung mit Pfeil 109"/>
            <p:cNvCxnSpPr>
              <a:cxnSpLocks noChangeShapeType="1"/>
              <a:stCxn id="7" idx="2"/>
              <a:endCxn id="8" idx="0"/>
            </p:cNvCxnSpPr>
            <p:nvPr/>
          </p:nvCxnSpPr>
          <p:spPr bwMode="auto">
            <a:xfrm>
              <a:off x="6383338" y="2809875"/>
              <a:ext cx="0" cy="1301750"/>
            </a:xfrm>
            <a:prstGeom prst="straightConnector1">
              <a:avLst/>
            </a:prstGeom>
            <a:noFill/>
            <a:ln w="57150" algn="ctr">
              <a:solidFill>
                <a:srgbClr val="002945"/>
              </a:solidFill>
              <a:round/>
              <a:headEnd/>
              <a:tailEnd type="arrow" w="med" len="med"/>
            </a:ln>
            <a:extLst>
              <a:ext uri="{909E8E84-426E-40DD-AFC4-6F175D3DCCD1}">
                <a14:hiddenFill xmlns:a14="http://schemas.microsoft.com/office/drawing/2010/main">
                  <a:noFill/>
                </a14:hiddenFill>
              </a:ext>
            </a:extLst>
          </p:spPr>
        </p:cxnSp>
        <p:cxnSp>
          <p:nvCxnSpPr>
            <p:cNvPr id="13" name="Gerade Verbindung mit Pfeil 12"/>
            <p:cNvCxnSpPr>
              <a:stCxn id="8" idx="1"/>
              <a:endCxn id="6" idx="3"/>
            </p:cNvCxnSpPr>
            <p:nvPr/>
          </p:nvCxnSpPr>
          <p:spPr>
            <a:xfrm flipH="1">
              <a:off x="3276600" y="4884738"/>
              <a:ext cx="1824038" cy="0"/>
            </a:xfrm>
            <a:prstGeom prst="straightConnector1">
              <a:avLst/>
            </a:prstGeom>
            <a:ln w="57150">
              <a:solidFill>
                <a:srgbClr val="002945"/>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142889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ieren 4">
            <a:extLst>
              <a:ext uri="{FF2B5EF4-FFF2-40B4-BE49-F238E27FC236}">
                <a16:creationId xmlns:a16="http://schemas.microsoft.com/office/drawing/2014/main" id="{FFF06CA0-89F3-4157-B06B-1FFF9DD88B09}"/>
              </a:ext>
            </a:extLst>
          </p:cNvPr>
          <p:cNvGrpSpPr/>
          <p:nvPr/>
        </p:nvGrpSpPr>
        <p:grpSpPr>
          <a:xfrm>
            <a:off x="1992344" y="1853885"/>
            <a:ext cx="5148572" cy="4134116"/>
            <a:chOff x="1858597" y="1315268"/>
            <a:chExt cx="7628526" cy="4698459"/>
          </a:xfrm>
        </p:grpSpPr>
        <p:sp>
          <p:nvSpPr>
            <p:cNvPr id="6" name="Ellipse 5">
              <a:extLst>
                <a:ext uri="{FF2B5EF4-FFF2-40B4-BE49-F238E27FC236}">
                  <a16:creationId xmlns:a16="http://schemas.microsoft.com/office/drawing/2014/main" id="{9D6B2C32-5483-471D-8A03-6BBAC0A1FC20}"/>
                </a:ext>
              </a:extLst>
            </p:cNvPr>
            <p:cNvSpPr/>
            <p:nvPr/>
          </p:nvSpPr>
          <p:spPr>
            <a:xfrm>
              <a:off x="1869853" y="1315268"/>
              <a:ext cx="7617270" cy="4698459"/>
            </a:xfrm>
            <a:prstGeom prst="ellipse">
              <a:avLst/>
            </a:prstGeom>
            <a:solidFill>
              <a:srgbClr val="9BA1B2">
                <a:lumMod val="60000"/>
                <a:lumOff val="40000"/>
              </a:srgbClr>
            </a:solidFill>
            <a:ln w="25400" cap="flat" cmpd="sng" algn="ctr">
              <a:noFill/>
              <a:prstDash val="soli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defTabSz="915589">
                <a:defRPr/>
              </a:pPr>
              <a:endParaRPr lang="de-DE" sz="1600" kern="0">
                <a:solidFill>
                  <a:srgbClr val="152236"/>
                </a:solidFill>
                <a:latin typeface="Calibri"/>
                <a:cs typeface="Arial" pitchFamily="34" charset="0"/>
              </a:endParaRPr>
            </a:p>
          </p:txBody>
        </p:sp>
        <p:sp>
          <p:nvSpPr>
            <p:cNvPr id="7" name="Ellipse 6">
              <a:extLst>
                <a:ext uri="{FF2B5EF4-FFF2-40B4-BE49-F238E27FC236}">
                  <a16:creationId xmlns:a16="http://schemas.microsoft.com/office/drawing/2014/main" id="{7C1CA6A0-1B98-45AF-B0A2-628645D16DA5}"/>
                </a:ext>
              </a:extLst>
            </p:cNvPr>
            <p:cNvSpPr/>
            <p:nvPr/>
          </p:nvSpPr>
          <p:spPr>
            <a:xfrm>
              <a:off x="1858597" y="1348977"/>
              <a:ext cx="7617268" cy="4297473"/>
            </a:xfrm>
            <a:prstGeom prst="ellipse">
              <a:avLst/>
            </a:prstGeom>
            <a:solidFill>
              <a:srgbClr val="FFFFFF"/>
            </a:solidFill>
            <a:ln w="25400" cap="flat" cmpd="sng" algn="ctr">
              <a:noFill/>
              <a:prstDash val="soli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defTabSz="915589">
                <a:defRPr/>
              </a:pPr>
              <a:endParaRPr lang="de-DE" sz="1600" kern="0">
                <a:solidFill>
                  <a:srgbClr val="152236"/>
                </a:solidFill>
                <a:latin typeface="Calibri"/>
                <a:cs typeface="Arial" pitchFamily="34" charset="0"/>
              </a:endParaRPr>
            </a:p>
          </p:txBody>
        </p:sp>
      </p:grpSp>
      <p:grpSp>
        <p:nvGrpSpPr>
          <p:cNvPr id="8" name="Gruppieren 7">
            <a:extLst>
              <a:ext uri="{FF2B5EF4-FFF2-40B4-BE49-F238E27FC236}">
                <a16:creationId xmlns:a16="http://schemas.microsoft.com/office/drawing/2014/main" id="{DA48CE84-CCB0-4C1C-88F8-54C56424FC07}"/>
              </a:ext>
            </a:extLst>
          </p:cNvPr>
          <p:cNvGrpSpPr/>
          <p:nvPr/>
        </p:nvGrpSpPr>
        <p:grpSpPr>
          <a:xfrm>
            <a:off x="1261943" y="1425127"/>
            <a:ext cx="7752045" cy="4134116"/>
            <a:chOff x="1869853" y="1315268"/>
            <a:chExt cx="7617270" cy="4698459"/>
          </a:xfrm>
        </p:grpSpPr>
        <p:sp>
          <p:nvSpPr>
            <p:cNvPr id="9" name="Ellipse 8">
              <a:extLst>
                <a:ext uri="{FF2B5EF4-FFF2-40B4-BE49-F238E27FC236}">
                  <a16:creationId xmlns:a16="http://schemas.microsoft.com/office/drawing/2014/main" id="{2FDB8493-B7F3-48E2-918F-520990D070A5}"/>
                </a:ext>
              </a:extLst>
            </p:cNvPr>
            <p:cNvSpPr/>
            <p:nvPr/>
          </p:nvSpPr>
          <p:spPr>
            <a:xfrm>
              <a:off x="1869853" y="1315268"/>
              <a:ext cx="7617270" cy="4698459"/>
            </a:xfrm>
            <a:prstGeom prst="ellipse">
              <a:avLst/>
            </a:prstGeom>
            <a:solidFill>
              <a:srgbClr val="FFFFFF">
                <a:lumMod val="85000"/>
              </a:srgbClr>
            </a:solidFill>
            <a:ln w="25400" cap="flat" cmpd="sng" algn="ctr">
              <a:noFill/>
              <a:prstDash val="soli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defTabSz="915589">
                <a:defRPr/>
              </a:pPr>
              <a:endParaRPr lang="de-DE" sz="1600" kern="0">
                <a:solidFill>
                  <a:srgbClr val="152236"/>
                </a:solidFill>
                <a:latin typeface="Calibri"/>
                <a:cs typeface="Arial" pitchFamily="34" charset="0"/>
              </a:endParaRPr>
            </a:p>
          </p:txBody>
        </p:sp>
        <p:sp>
          <p:nvSpPr>
            <p:cNvPr id="10" name="Ellipse 9">
              <a:extLst>
                <a:ext uri="{FF2B5EF4-FFF2-40B4-BE49-F238E27FC236}">
                  <a16:creationId xmlns:a16="http://schemas.microsoft.com/office/drawing/2014/main" id="{FA936463-3489-451C-8248-955447711FE1}"/>
                </a:ext>
              </a:extLst>
            </p:cNvPr>
            <p:cNvSpPr/>
            <p:nvPr/>
          </p:nvSpPr>
          <p:spPr>
            <a:xfrm>
              <a:off x="2019908" y="1393356"/>
              <a:ext cx="6924789" cy="4297473"/>
            </a:xfrm>
            <a:prstGeom prst="ellipse">
              <a:avLst/>
            </a:prstGeom>
            <a:solidFill>
              <a:srgbClr val="FFFFFF"/>
            </a:solidFill>
            <a:ln w="25400" cap="flat" cmpd="sng" algn="ctr">
              <a:noFill/>
              <a:prstDash val="soli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defTabSz="915589">
                <a:defRPr/>
              </a:pPr>
              <a:endParaRPr lang="de-DE" sz="1600" kern="0">
                <a:solidFill>
                  <a:srgbClr val="152236"/>
                </a:solidFill>
                <a:latin typeface="Calibri"/>
                <a:cs typeface="Arial" pitchFamily="34" charset="0"/>
              </a:endParaRPr>
            </a:p>
          </p:txBody>
        </p:sp>
      </p:grpSp>
      <p:grpSp>
        <p:nvGrpSpPr>
          <p:cNvPr id="11" name="Gruppieren 10">
            <a:extLst>
              <a:ext uri="{FF2B5EF4-FFF2-40B4-BE49-F238E27FC236}">
                <a16:creationId xmlns:a16="http://schemas.microsoft.com/office/drawing/2014/main" id="{DD39BEC8-1BBB-4F82-B5DC-3817CE23CEA4}"/>
              </a:ext>
            </a:extLst>
          </p:cNvPr>
          <p:cNvGrpSpPr/>
          <p:nvPr/>
        </p:nvGrpSpPr>
        <p:grpSpPr>
          <a:xfrm>
            <a:off x="1267158" y="1484227"/>
            <a:ext cx="5545461" cy="3748721"/>
            <a:chOff x="1210050" y="1182456"/>
            <a:chExt cx="8455445" cy="5355679"/>
          </a:xfrm>
        </p:grpSpPr>
        <p:sp>
          <p:nvSpPr>
            <p:cNvPr id="12" name="Ellipse 11">
              <a:extLst>
                <a:ext uri="{FF2B5EF4-FFF2-40B4-BE49-F238E27FC236}">
                  <a16:creationId xmlns:a16="http://schemas.microsoft.com/office/drawing/2014/main" id="{6822F0C8-F949-4821-B463-931D59481D11}"/>
                </a:ext>
              </a:extLst>
            </p:cNvPr>
            <p:cNvSpPr/>
            <p:nvPr/>
          </p:nvSpPr>
          <p:spPr>
            <a:xfrm>
              <a:off x="1210050" y="1182456"/>
              <a:ext cx="8455445" cy="5355679"/>
            </a:xfrm>
            <a:prstGeom prst="ellipse">
              <a:avLst/>
            </a:prstGeom>
            <a:solidFill>
              <a:srgbClr val="FFFFFF">
                <a:lumMod val="75000"/>
              </a:srgbClr>
            </a:solidFill>
            <a:ln w="25400" cap="flat" cmpd="sng" algn="ctr">
              <a:noFill/>
              <a:prstDash val="soli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defTabSz="915589">
                <a:defRPr/>
              </a:pPr>
              <a:endParaRPr lang="de-DE" sz="1600" kern="0">
                <a:solidFill>
                  <a:srgbClr val="152236"/>
                </a:solidFill>
                <a:latin typeface="Calibri"/>
                <a:cs typeface="Arial" pitchFamily="34" charset="0"/>
              </a:endParaRPr>
            </a:p>
          </p:txBody>
        </p:sp>
        <p:sp>
          <p:nvSpPr>
            <p:cNvPr id="13" name="Ellipse 12">
              <a:extLst>
                <a:ext uri="{FF2B5EF4-FFF2-40B4-BE49-F238E27FC236}">
                  <a16:creationId xmlns:a16="http://schemas.microsoft.com/office/drawing/2014/main" id="{3E87273B-BA1E-4434-97D6-73259C283A6C}"/>
                </a:ext>
              </a:extLst>
            </p:cNvPr>
            <p:cNvSpPr/>
            <p:nvPr/>
          </p:nvSpPr>
          <p:spPr>
            <a:xfrm>
              <a:off x="1796345" y="1182457"/>
              <a:ext cx="6987971" cy="4852883"/>
            </a:xfrm>
            <a:prstGeom prst="ellipse">
              <a:avLst/>
            </a:prstGeom>
            <a:solidFill>
              <a:srgbClr val="FFFFFF"/>
            </a:solidFill>
            <a:ln w="25400" cap="flat" cmpd="sng" algn="ctr">
              <a:noFill/>
              <a:prstDash val="soli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defTabSz="915589">
                <a:defRPr/>
              </a:pPr>
              <a:endParaRPr lang="de-DE" sz="1600" kern="0">
                <a:solidFill>
                  <a:srgbClr val="152236"/>
                </a:solidFill>
                <a:latin typeface="Calibri"/>
                <a:cs typeface="Arial" pitchFamily="34" charset="0"/>
              </a:endParaRPr>
            </a:p>
          </p:txBody>
        </p:sp>
      </p:grpSp>
      <p:cxnSp>
        <p:nvCxnSpPr>
          <p:cNvPr id="14" name="Gerade Verbindung mit Pfeil 13">
            <a:extLst>
              <a:ext uri="{FF2B5EF4-FFF2-40B4-BE49-F238E27FC236}">
                <a16:creationId xmlns:a16="http://schemas.microsoft.com/office/drawing/2014/main" id="{3FFA369C-48CA-4173-A267-8C4EB91FBECF}"/>
              </a:ext>
            </a:extLst>
          </p:cNvPr>
          <p:cNvCxnSpPr>
            <a:endCxn id="36" idx="1"/>
          </p:cNvCxnSpPr>
          <p:nvPr/>
        </p:nvCxnSpPr>
        <p:spPr>
          <a:xfrm>
            <a:off x="1992345" y="1422962"/>
            <a:ext cx="1092121" cy="0"/>
          </a:xfrm>
          <a:prstGeom prst="straightConnector1">
            <a:avLst/>
          </a:prstGeom>
          <a:noFill/>
          <a:ln w="28575" cap="flat" cmpd="sng" algn="ctr">
            <a:solidFill>
              <a:srgbClr val="002945"/>
            </a:solidFill>
            <a:prstDash val="solid"/>
            <a:tailEnd type="arrow"/>
          </a:ln>
          <a:effectLst/>
        </p:spPr>
      </p:cxnSp>
      <p:sp>
        <p:nvSpPr>
          <p:cNvPr id="15" name="Textfeld 14">
            <a:extLst>
              <a:ext uri="{FF2B5EF4-FFF2-40B4-BE49-F238E27FC236}">
                <a16:creationId xmlns:a16="http://schemas.microsoft.com/office/drawing/2014/main" id="{98FE7230-8017-40F7-97B7-400B754E42FF}"/>
              </a:ext>
            </a:extLst>
          </p:cNvPr>
          <p:cNvSpPr txBox="1"/>
          <p:nvPr/>
        </p:nvSpPr>
        <p:spPr>
          <a:xfrm rot="20490298">
            <a:off x="5175769" y="1222813"/>
            <a:ext cx="310134" cy="257369"/>
          </a:xfrm>
          <a:prstGeom prst="rect">
            <a:avLst/>
          </a:prstGeom>
          <a:solidFill>
            <a:srgbClr val="FFFFFF"/>
          </a:solidFill>
        </p:spPr>
        <p:txBody>
          <a:bodyPr wrap="none" lIns="0" tIns="0" rIns="0" bIns="0" rtlCol="0" anchor="ctr">
            <a:noAutofit/>
          </a:bodyPr>
          <a:lstStyle/>
          <a:p>
            <a:pPr algn="ctr" defTabSz="915589">
              <a:defRPr/>
            </a:pPr>
            <a:r>
              <a:rPr lang="de-DE" sz="1200" b="1" kern="0">
                <a:solidFill>
                  <a:srgbClr val="152236"/>
                </a:solidFill>
                <a:latin typeface="Calibri"/>
                <a:cs typeface="Arial" pitchFamily="34" charset="0"/>
              </a:rPr>
              <a:t>JA</a:t>
            </a:r>
          </a:p>
        </p:txBody>
      </p:sp>
      <p:sp>
        <p:nvSpPr>
          <p:cNvPr id="16" name="Textfeld 15">
            <a:extLst>
              <a:ext uri="{FF2B5EF4-FFF2-40B4-BE49-F238E27FC236}">
                <a16:creationId xmlns:a16="http://schemas.microsoft.com/office/drawing/2014/main" id="{6D9E0570-7410-4796-9786-57805E9C8E1B}"/>
              </a:ext>
            </a:extLst>
          </p:cNvPr>
          <p:cNvSpPr txBox="1"/>
          <p:nvPr/>
        </p:nvSpPr>
        <p:spPr>
          <a:xfrm rot="20490298">
            <a:off x="4930774" y="5688907"/>
            <a:ext cx="461651" cy="257369"/>
          </a:xfrm>
          <a:prstGeom prst="rect">
            <a:avLst/>
          </a:prstGeom>
          <a:solidFill>
            <a:srgbClr val="FFFFFF"/>
          </a:solidFill>
        </p:spPr>
        <p:txBody>
          <a:bodyPr wrap="square" lIns="0" tIns="0" rIns="0" bIns="0" rtlCol="0" anchor="ctr">
            <a:noAutofit/>
          </a:bodyPr>
          <a:lstStyle/>
          <a:p>
            <a:pPr algn="ctr" defTabSz="915589">
              <a:defRPr/>
            </a:pPr>
            <a:r>
              <a:rPr lang="de-DE" sz="1200" b="1" kern="0">
                <a:solidFill>
                  <a:srgbClr val="152236"/>
                </a:solidFill>
                <a:latin typeface="Calibri"/>
                <a:cs typeface="Arial" pitchFamily="34" charset="0"/>
              </a:rPr>
              <a:t>JA</a:t>
            </a:r>
          </a:p>
        </p:txBody>
      </p:sp>
      <p:sp>
        <p:nvSpPr>
          <p:cNvPr id="17" name="Textfeld 16">
            <a:extLst>
              <a:ext uri="{FF2B5EF4-FFF2-40B4-BE49-F238E27FC236}">
                <a16:creationId xmlns:a16="http://schemas.microsoft.com/office/drawing/2014/main" id="{6528FD72-FE65-466A-8033-14035F48E43D}"/>
              </a:ext>
            </a:extLst>
          </p:cNvPr>
          <p:cNvSpPr txBox="1"/>
          <p:nvPr/>
        </p:nvSpPr>
        <p:spPr>
          <a:xfrm rot="20490298">
            <a:off x="5046409" y="1700382"/>
            <a:ext cx="503103" cy="257369"/>
          </a:xfrm>
          <a:prstGeom prst="rect">
            <a:avLst/>
          </a:prstGeom>
          <a:solidFill>
            <a:srgbClr val="FFFFFF"/>
          </a:solidFill>
        </p:spPr>
        <p:txBody>
          <a:bodyPr wrap="none" lIns="0" tIns="0" rIns="0" bIns="0" rtlCol="0" anchor="ctr">
            <a:noAutofit/>
          </a:bodyPr>
          <a:lstStyle/>
          <a:p>
            <a:pPr algn="ctr" defTabSz="915589">
              <a:defRPr/>
            </a:pPr>
            <a:r>
              <a:rPr lang="de-DE" sz="1200" b="1" kern="0">
                <a:solidFill>
                  <a:srgbClr val="152236"/>
                </a:solidFill>
                <a:latin typeface="Calibri"/>
                <a:cs typeface="Arial" pitchFamily="34" charset="0"/>
              </a:rPr>
              <a:t>NEIN</a:t>
            </a:r>
          </a:p>
        </p:txBody>
      </p:sp>
      <p:sp>
        <p:nvSpPr>
          <p:cNvPr id="18" name="Textfeld 17">
            <a:extLst>
              <a:ext uri="{FF2B5EF4-FFF2-40B4-BE49-F238E27FC236}">
                <a16:creationId xmlns:a16="http://schemas.microsoft.com/office/drawing/2014/main" id="{B47FC6D7-7713-421C-9E73-4CBD5132B7E3}"/>
              </a:ext>
            </a:extLst>
          </p:cNvPr>
          <p:cNvSpPr txBox="1"/>
          <p:nvPr/>
        </p:nvSpPr>
        <p:spPr>
          <a:xfrm rot="20490298">
            <a:off x="4886415" y="5300783"/>
            <a:ext cx="503103" cy="257369"/>
          </a:xfrm>
          <a:prstGeom prst="rect">
            <a:avLst/>
          </a:prstGeom>
          <a:solidFill>
            <a:srgbClr val="FFFFFF"/>
          </a:solidFill>
        </p:spPr>
        <p:txBody>
          <a:bodyPr wrap="none" lIns="0" tIns="0" rIns="0" bIns="0" rtlCol="0" anchor="ctr">
            <a:noAutofit/>
          </a:bodyPr>
          <a:lstStyle/>
          <a:p>
            <a:pPr algn="ctr" defTabSz="915589">
              <a:defRPr/>
            </a:pPr>
            <a:r>
              <a:rPr lang="de-DE" sz="1200" b="1" kern="0" dirty="0">
                <a:solidFill>
                  <a:srgbClr val="152236"/>
                </a:solidFill>
                <a:latin typeface="Calibri"/>
                <a:cs typeface="Arial" pitchFamily="34" charset="0"/>
              </a:rPr>
              <a:t>NEIN</a:t>
            </a:r>
          </a:p>
        </p:txBody>
      </p:sp>
      <p:sp>
        <p:nvSpPr>
          <p:cNvPr id="19" name="Eingekerbter Richtungspfeil 206">
            <a:extLst>
              <a:ext uri="{FF2B5EF4-FFF2-40B4-BE49-F238E27FC236}">
                <a16:creationId xmlns:a16="http://schemas.microsoft.com/office/drawing/2014/main" id="{2ACB50D1-F4F2-4C87-A250-08DED67EE74D}"/>
              </a:ext>
            </a:extLst>
          </p:cNvPr>
          <p:cNvSpPr/>
          <p:nvPr/>
        </p:nvSpPr>
        <p:spPr>
          <a:xfrm rot="2410958">
            <a:off x="5625143" y="1942479"/>
            <a:ext cx="490806" cy="280313"/>
          </a:xfrm>
          <a:prstGeom prst="chevron">
            <a:avLst>
              <a:gd name="adj" fmla="val 66807"/>
            </a:avLst>
          </a:prstGeom>
          <a:solidFill>
            <a:srgbClr val="FFFFFF"/>
          </a:solidFill>
          <a:ln w="25400" cap="flat" cmpd="sng" algn="ctr">
            <a:noFill/>
            <a:prstDash val="solid"/>
          </a:ln>
          <a:effectLst/>
        </p:spPr>
        <p:txBody>
          <a:bodyPr lIns="0" tIns="0" rIns="0" bIns="0" rtlCol="0" anchor="ctr">
            <a:noAutofit/>
          </a:bodyPr>
          <a:lstStyle/>
          <a:p>
            <a:pPr algn="ctr" defTabSz="915589">
              <a:defRPr/>
            </a:pPr>
            <a:endParaRPr lang="de-DE" sz="1800" kern="0">
              <a:solidFill>
                <a:srgbClr val="152236"/>
              </a:solidFill>
              <a:latin typeface="Calibri"/>
            </a:endParaRPr>
          </a:p>
        </p:txBody>
      </p:sp>
      <p:sp>
        <p:nvSpPr>
          <p:cNvPr id="20" name="Eingekerbter Richtungspfeil 207">
            <a:extLst>
              <a:ext uri="{FF2B5EF4-FFF2-40B4-BE49-F238E27FC236}">
                <a16:creationId xmlns:a16="http://schemas.microsoft.com/office/drawing/2014/main" id="{A128822E-6603-4DC0-BE58-BB97DF6005E2}"/>
              </a:ext>
            </a:extLst>
          </p:cNvPr>
          <p:cNvSpPr/>
          <p:nvPr/>
        </p:nvSpPr>
        <p:spPr>
          <a:xfrm rot="6774836">
            <a:off x="6187907" y="3307172"/>
            <a:ext cx="461516" cy="716044"/>
          </a:xfrm>
          <a:prstGeom prst="chevron">
            <a:avLst>
              <a:gd name="adj" fmla="val 44883"/>
            </a:avLst>
          </a:prstGeom>
          <a:solidFill>
            <a:srgbClr val="FFFFFF"/>
          </a:solidFill>
          <a:ln w="25400" cap="flat" cmpd="sng" algn="ctr">
            <a:noFill/>
            <a:prstDash val="solid"/>
          </a:ln>
          <a:effectLst/>
        </p:spPr>
        <p:txBody>
          <a:bodyPr lIns="0" tIns="0" rIns="0" bIns="0" rtlCol="0" anchor="ctr">
            <a:noAutofit/>
          </a:bodyPr>
          <a:lstStyle/>
          <a:p>
            <a:pPr algn="ctr" defTabSz="915589">
              <a:defRPr/>
            </a:pPr>
            <a:endParaRPr lang="de-DE" sz="1800" kern="0">
              <a:solidFill>
                <a:srgbClr val="152236"/>
              </a:solidFill>
              <a:latin typeface="Calibri"/>
            </a:endParaRPr>
          </a:p>
        </p:txBody>
      </p:sp>
      <p:sp>
        <p:nvSpPr>
          <p:cNvPr id="21" name="Eingekerbter Richtungspfeil 208">
            <a:extLst>
              <a:ext uri="{FF2B5EF4-FFF2-40B4-BE49-F238E27FC236}">
                <a16:creationId xmlns:a16="http://schemas.microsoft.com/office/drawing/2014/main" id="{0BAFB500-706E-4131-9496-1B6B4F92E7C9}"/>
              </a:ext>
            </a:extLst>
          </p:cNvPr>
          <p:cNvSpPr/>
          <p:nvPr/>
        </p:nvSpPr>
        <p:spPr>
          <a:xfrm rot="10547638">
            <a:off x="4105052" y="4784278"/>
            <a:ext cx="678571" cy="451756"/>
          </a:xfrm>
          <a:prstGeom prst="chevron">
            <a:avLst>
              <a:gd name="adj" fmla="val 55938"/>
            </a:avLst>
          </a:prstGeom>
          <a:solidFill>
            <a:srgbClr val="FFFFFF"/>
          </a:solidFill>
          <a:ln w="25400" cap="flat" cmpd="sng" algn="ctr">
            <a:noFill/>
            <a:prstDash val="solid"/>
          </a:ln>
          <a:effectLst/>
        </p:spPr>
        <p:txBody>
          <a:bodyPr lIns="0" tIns="0" rIns="0" bIns="0" rtlCol="0" anchor="ctr">
            <a:noAutofit/>
          </a:bodyPr>
          <a:lstStyle/>
          <a:p>
            <a:pPr algn="ctr" defTabSz="915589">
              <a:defRPr/>
            </a:pPr>
            <a:endParaRPr lang="de-DE" sz="1800" kern="0">
              <a:solidFill>
                <a:srgbClr val="152236"/>
              </a:solidFill>
              <a:latin typeface="Calibri"/>
            </a:endParaRPr>
          </a:p>
        </p:txBody>
      </p:sp>
      <p:sp>
        <p:nvSpPr>
          <p:cNvPr id="22" name="Eingekerbter Richtungspfeil 211">
            <a:extLst>
              <a:ext uri="{FF2B5EF4-FFF2-40B4-BE49-F238E27FC236}">
                <a16:creationId xmlns:a16="http://schemas.microsoft.com/office/drawing/2014/main" id="{E11BBB32-EB6F-4F3F-AE4D-A9D49AD5012D}"/>
              </a:ext>
            </a:extLst>
          </p:cNvPr>
          <p:cNvSpPr/>
          <p:nvPr/>
        </p:nvSpPr>
        <p:spPr>
          <a:xfrm rot="15089889">
            <a:off x="1207402" y="3391954"/>
            <a:ext cx="590915" cy="489067"/>
          </a:xfrm>
          <a:prstGeom prst="chevron">
            <a:avLst>
              <a:gd name="adj" fmla="val 59194"/>
            </a:avLst>
          </a:prstGeom>
          <a:solidFill>
            <a:srgbClr val="FFFFFF"/>
          </a:solidFill>
          <a:ln w="25400" cap="flat" cmpd="sng" algn="ctr">
            <a:noFill/>
            <a:prstDash val="solid"/>
          </a:ln>
          <a:effectLst/>
        </p:spPr>
        <p:txBody>
          <a:bodyPr lIns="0" tIns="0" rIns="0" bIns="0" rtlCol="0" anchor="ctr">
            <a:noAutofit/>
          </a:bodyPr>
          <a:lstStyle/>
          <a:p>
            <a:pPr algn="ctr" defTabSz="915589">
              <a:defRPr/>
            </a:pPr>
            <a:endParaRPr lang="de-DE" sz="1800" kern="0">
              <a:solidFill>
                <a:srgbClr val="152236"/>
              </a:solidFill>
              <a:latin typeface="Calibri"/>
            </a:endParaRPr>
          </a:p>
        </p:txBody>
      </p:sp>
      <p:sp>
        <p:nvSpPr>
          <p:cNvPr id="23" name="Eingekerbter Richtungspfeil 212">
            <a:extLst>
              <a:ext uri="{FF2B5EF4-FFF2-40B4-BE49-F238E27FC236}">
                <a16:creationId xmlns:a16="http://schemas.microsoft.com/office/drawing/2014/main" id="{25FB7B64-03B0-4964-8474-4E3A41FADD2A}"/>
              </a:ext>
            </a:extLst>
          </p:cNvPr>
          <p:cNvSpPr/>
          <p:nvPr/>
        </p:nvSpPr>
        <p:spPr>
          <a:xfrm rot="19000046">
            <a:off x="1917559" y="2058394"/>
            <a:ext cx="246809" cy="174053"/>
          </a:xfrm>
          <a:prstGeom prst="chevron">
            <a:avLst>
              <a:gd name="adj" fmla="val 62750"/>
            </a:avLst>
          </a:prstGeom>
          <a:solidFill>
            <a:srgbClr val="FFFFFF"/>
          </a:solidFill>
          <a:ln w="25400" cap="flat" cmpd="sng" algn="ctr">
            <a:noFill/>
            <a:prstDash val="solid"/>
          </a:ln>
          <a:effectLst/>
        </p:spPr>
        <p:txBody>
          <a:bodyPr lIns="0" tIns="0" rIns="0" bIns="0" rtlCol="0" anchor="ctr">
            <a:noAutofit/>
          </a:bodyPr>
          <a:lstStyle/>
          <a:p>
            <a:pPr algn="ctr" defTabSz="915589">
              <a:defRPr/>
            </a:pPr>
            <a:endParaRPr lang="de-DE" sz="1800" kern="0">
              <a:solidFill>
                <a:srgbClr val="152236"/>
              </a:solidFill>
              <a:latin typeface="Calibri"/>
            </a:endParaRPr>
          </a:p>
        </p:txBody>
      </p:sp>
      <p:sp>
        <p:nvSpPr>
          <p:cNvPr id="24" name="Eingekerbter Richtungspfeil 213">
            <a:extLst>
              <a:ext uri="{FF2B5EF4-FFF2-40B4-BE49-F238E27FC236}">
                <a16:creationId xmlns:a16="http://schemas.microsoft.com/office/drawing/2014/main" id="{7DA89614-2347-48A8-9050-A0011074123E}"/>
              </a:ext>
            </a:extLst>
          </p:cNvPr>
          <p:cNvSpPr/>
          <p:nvPr/>
        </p:nvSpPr>
        <p:spPr>
          <a:xfrm rot="9765482">
            <a:off x="7463417" y="4768207"/>
            <a:ext cx="640157" cy="495274"/>
          </a:xfrm>
          <a:prstGeom prst="chevron">
            <a:avLst>
              <a:gd name="adj" fmla="val 53554"/>
            </a:avLst>
          </a:prstGeom>
          <a:solidFill>
            <a:srgbClr val="FFFFFF"/>
          </a:solidFill>
          <a:ln w="25400" cap="flat" cmpd="sng" algn="ctr">
            <a:noFill/>
            <a:prstDash val="solid"/>
          </a:ln>
          <a:effectLst/>
        </p:spPr>
        <p:txBody>
          <a:bodyPr lIns="0" tIns="0" rIns="0" bIns="0" rtlCol="0" anchor="ctr">
            <a:noAutofit/>
          </a:bodyPr>
          <a:lstStyle/>
          <a:p>
            <a:pPr algn="ctr" defTabSz="915589">
              <a:defRPr/>
            </a:pPr>
            <a:endParaRPr lang="de-DE" sz="1800" kern="0">
              <a:solidFill>
                <a:srgbClr val="152236"/>
              </a:solidFill>
              <a:latin typeface="Calibri"/>
            </a:endParaRPr>
          </a:p>
        </p:txBody>
      </p:sp>
      <p:sp>
        <p:nvSpPr>
          <p:cNvPr id="25" name="Eingekerbter Richtungspfeil 230">
            <a:extLst>
              <a:ext uri="{FF2B5EF4-FFF2-40B4-BE49-F238E27FC236}">
                <a16:creationId xmlns:a16="http://schemas.microsoft.com/office/drawing/2014/main" id="{A9BBB047-7679-44B9-9FBC-ACBC6302BBB1}"/>
              </a:ext>
            </a:extLst>
          </p:cNvPr>
          <p:cNvSpPr/>
          <p:nvPr/>
        </p:nvSpPr>
        <p:spPr>
          <a:xfrm rot="11226460">
            <a:off x="4115033" y="5631695"/>
            <a:ext cx="480960" cy="372106"/>
          </a:xfrm>
          <a:prstGeom prst="chevron">
            <a:avLst>
              <a:gd name="adj" fmla="val 42396"/>
            </a:avLst>
          </a:prstGeom>
          <a:solidFill>
            <a:srgbClr val="FFFFFF"/>
          </a:solidFill>
          <a:ln w="25400" cap="flat" cmpd="sng" algn="ctr">
            <a:noFill/>
            <a:prstDash val="solid"/>
          </a:ln>
          <a:effectLst/>
        </p:spPr>
        <p:txBody>
          <a:bodyPr lIns="0" tIns="0" rIns="0" bIns="0" rtlCol="0" anchor="ctr">
            <a:noAutofit/>
          </a:bodyPr>
          <a:lstStyle/>
          <a:p>
            <a:pPr algn="ctr" defTabSz="915589">
              <a:defRPr/>
            </a:pPr>
            <a:endParaRPr lang="de-DE" sz="1800" kern="0">
              <a:solidFill>
                <a:srgbClr val="152236"/>
              </a:solidFill>
              <a:latin typeface="Calibri"/>
            </a:endParaRPr>
          </a:p>
        </p:txBody>
      </p:sp>
      <p:sp>
        <p:nvSpPr>
          <p:cNvPr id="26" name="Eingekerbter Richtungspfeil 231">
            <a:extLst>
              <a:ext uri="{FF2B5EF4-FFF2-40B4-BE49-F238E27FC236}">
                <a16:creationId xmlns:a16="http://schemas.microsoft.com/office/drawing/2014/main" id="{1A7D7DD7-A63F-4DF6-BA8F-2E626C2992BB}"/>
              </a:ext>
            </a:extLst>
          </p:cNvPr>
          <p:cNvSpPr/>
          <p:nvPr/>
        </p:nvSpPr>
        <p:spPr>
          <a:xfrm rot="12966025">
            <a:off x="2662757" y="5183222"/>
            <a:ext cx="446187" cy="301953"/>
          </a:xfrm>
          <a:prstGeom prst="chevron">
            <a:avLst>
              <a:gd name="adj" fmla="val 62103"/>
            </a:avLst>
          </a:prstGeom>
          <a:solidFill>
            <a:srgbClr val="FFFFFF"/>
          </a:solidFill>
          <a:ln w="25400" cap="flat" cmpd="sng" algn="ctr">
            <a:noFill/>
            <a:prstDash val="solid"/>
          </a:ln>
          <a:effectLst/>
        </p:spPr>
        <p:txBody>
          <a:bodyPr lIns="0" tIns="0" rIns="0" bIns="0" rtlCol="0" anchor="ctr">
            <a:noAutofit/>
          </a:bodyPr>
          <a:lstStyle/>
          <a:p>
            <a:pPr algn="ctr" defTabSz="915589">
              <a:defRPr/>
            </a:pPr>
            <a:endParaRPr lang="de-DE" sz="1800" kern="0">
              <a:solidFill>
                <a:srgbClr val="152236"/>
              </a:solidFill>
              <a:latin typeface="Calibri"/>
            </a:endParaRPr>
          </a:p>
        </p:txBody>
      </p:sp>
      <p:sp>
        <p:nvSpPr>
          <p:cNvPr id="27" name="Eingekerbter Richtungspfeil 232">
            <a:extLst>
              <a:ext uri="{FF2B5EF4-FFF2-40B4-BE49-F238E27FC236}">
                <a16:creationId xmlns:a16="http://schemas.microsoft.com/office/drawing/2014/main" id="{E123A1FD-BF5C-4A31-BA8F-3DCE51984C10}"/>
              </a:ext>
            </a:extLst>
          </p:cNvPr>
          <p:cNvSpPr/>
          <p:nvPr/>
        </p:nvSpPr>
        <p:spPr>
          <a:xfrm rot="1855509">
            <a:off x="7615380" y="1794773"/>
            <a:ext cx="490806" cy="280313"/>
          </a:xfrm>
          <a:prstGeom prst="chevron">
            <a:avLst>
              <a:gd name="adj" fmla="val 62843"/>
            </a:avLst>
          </a:prstGeom>
          <a:solidFill>
            <a:srgbClr val="FFFFFF"/>
          </a:solidFill>
          <a:ln w="25400" cap="flat" cmpd="sng" algn="ctr">
            <a:noFill/>
            <a:prstDash val="solid"/>
          </a:ln>
          <a:effectLst/>
        </p:spPr>
        <p:txBody>
          <a:bodyPr lIns="0" tIns="0" rIns="0" bIns="0" rtlCol="0" anchor="ctr">
            <a:noAutofit/>
          </a:bodyPr>
          <a:lstStyle/>
          <a:p>
            <a:pPr algn="ctr" defTabSz="915589">
              <a:defRPr/>
            </a:pPr>
            <a:endParaRPr lang="de-DE" sz="1800" kern="0">
              <a:solidFill>
                <a:srgbClr val="152236"/>
              </a:solidFill>
              <a:latin typeface="Calibri"/>
            </a:endParaRPr>
          </a:p>
        </p:txBody>
      </p:sp>
      <p:sp>
        <p:nvSpPr>
          <p:cNvPr id="28" name="Eingekerbter Richtungspfeil 233">
            <a:extLst>
              <a:ext uri="{FF2B5EF4-FFF2-40B4-BE49-F238E27FC236}">
                <a16:creationId xmlns:a16="http://schemas.microsoft.com/office/drawing/2014/main" id="{5114500B-59D2-4E19-BE87-5DC6B0031C03}"/>
              </a:ext>
            </a:extLst>
          </p:cNvPr>
          <p:cNvSpPr/>
          <p:nvPr/>
        </p:nvSpPr>
        <p:spPr>
          <a:xfrm rot="4589763">
            <a:off x="8894423" y="2595898"/>
            <a:ext cx="461516" cy="591771"/>
          </a:xfrm>
          <a:prstGeom prst="chevron">
            <a:avLst>
              <a:gd name="adj" fmla="val 38863"/>
            </a:avLst>
          </a:prstGeom>
          <a:solidFill>
            <a:srgbClr val="FFFFFF"/>
          </a:solidFill>
          <a:ln w="25400" cap="flat" cmpd="sng" algn="ctr">
            <a:noFill/>
            <a:prstDash val="solid"/>
          </a:ln>
          <a:effectLst/>
        </p:spPr>
        <p:txBody>
          <a:bodyPr lIns="0" tIns="0" rIns="0" bIns="0" rtlCol="0" anchor="ctr">
            <a:noAutofit/>
          </a:bodyPr>
          <a:lstStyle/>
          <a:p>
            <a:pPr algn="ctr" defTabSz="915589">
              <a:defRPr/>
            </a:pPr>
            <a:endParaRPr lang="de-DE" sz="1800" kern="0">
              <a:solidFill>
                <a:srgbClr val="152236"/>
              </a:solidFill>
              <a:latin typeface="Calibri"/>
            </a:endParaRPr>
          </a:p>
        </p:txBody>
      </p:sp>
      <p:sp>
        <p:nvSpPr>
          <p:cNvPr id="29" name="Eingekerbter Richtungspfeil 234">
            <a:extLst>
              <a:ext uri="{FF2B5EF4-FFF2-40B4-BE49-F238E27FC236}">
                <a16:creationId xmlns:a16="http://schemas.microsoft.com/office/drawing/2014/main" id="{6A1C7FE7-9E28-4C2A-8864-7337EFB36883}"/>
              </a:ext>
            </a:extLst>
          </p:cNvPr>
          <p:cNvSpPr/>
          <p:nvPr/>
        </p:nvSpPr>
        <p:spPr>
          <a:xfrm rot="7203059">
            <a:off x="8838163" y="3813805"/>
            <a:ext cx="461516" cy="650949"/>
          </a:xfrm>
          <a:prstGeom prst="chevron">
            <a:avLst>
              <a:gd name="adj" fmla="val 46290"/>
            </a:avLst>
          </a:prstGeom>
          <a:solidFill>
            <a:srgbClr val="FFFFFF"/>
          </a:solidFill>
          <a:ln w="25400" cap="flat" cmpd="sng" algn="ctr">
            <a:noFill/>
            <a:prstDash val="solid"/>
          </a:ln>
          <a:effectLst/>
        </p:spPr>
        <p:txBody>
          <a:bodyPr lIns="0" tIns="0" rIns="0" bIns="0" rtlCol="0" anchor="ctr">
            <a:noAutofit/>
          </a:bodyPr>
          <a:lstStyle/>
          <a:p>
            <a:pPr algn="ctr" defTabSz="915589">
              <a:defRPr/>
            </a:pPr>
            <a:endParaRPr lang="de-DE" sz="1800" kern="0">
              <a:solidFill>
                <a:srgbClr val="152236"/>
              </a:solidFill>
              <a:latin typeface="Calibri"/>
            </a:endParaRPr>
          </a:p>
        </p:txBody>
      </p:sp>
      <p:sp>
        <p:nvSpPr>
          <p:cNvPr id="30" name="Eingekerbter Richtungspfeil 219">
            <a:extLst>
              <a:ext uri="{FF2B5EF4-FFF2-40B4-BE49-F238E27FC236}">
                <a16:creationId xmlns:a16="http://schemas.microsoft.com/office/drawing/2014/main" id="{356A60F1-5FA8-435F-A260-16D63563C781}"/>
              </a:ext>
            </a:extLst>
          </p:cNvPr>
          <p:cNvSpPr/>
          <p:nvPr/>
        </p:nvSpPr>
        <p:spPr>
          <a:xfrm rot="11226460">
            <a:off x="4120147" y="5198403"/>
            <a:ext cx="529055" cy="338278"/>
          </a:xfrm>
          <a:prstGeom prst="chevron">
            <a:avLst>
              <a:gd name="adj" fmla="val 42396"/>
            </a:avLst>
          </a:prstGeom>
          <a:solidFill>
            <a:srgbClr val="FFFFFF"/>
          </a:solidFill>
          <a:ln w="25400" cap="flat" cmpd="sng" algn="ctr">
            <a:noFill/>
            <a:prstDash val="solid"/>
          </a:ln>
          <a:effectLst/>
        </p:spPr>
        <p:txBody>
          <a:bodyPr lIns="0" tIns="0" rIns="0" bIns="0" rtlCol="0" anchor="ctr">
            <a:noAutofit/>
          </a:bodyPr>
          <a:lstStyle/>
          <a:p>
            <a:pPr algn="ctr" defTabSz="915589">
              <a:defRPr/>
            </a:pPr>
            <a:endParaRPr lang="de-DE" sz="1800" kern="0">
              <a:solidFill>
                <a:srgbClr val="152236"/>
              </a:solidFill>
              <a:latin typeface="Calibri"/>
            </a:endParaRPr>
          </a:p>
        </p:txBody>
      </p:sp>
      <p:sp>
        <p:nvSpPr>
          <p:cNvPr id="31" name="Rectangle 9">
            <a:extLst>
              <a:ext uri="{FF2B5EF4-FFF2-40B4-BE49-F238E27FC236}">
                <a16:creationId xmlns:a16="http://schemas.microsoft.com/office/drawing/2014/main" id="{E02006B2-FC05-45E6-8C66-D6218DBC1D6F}"/>
              </a:ext>
            </a:extLst>
          </p:cNvPr>
          <p:cNvSpPr>
            <a:spLocks noChangeArrowheads="1"/>
          </p:cNvSpPr>
          <p:nvPr/>
        </p:nvSpPr>
        <p:spPr bwMode="blackWhite">
          <a:xfrm>
            <a:off x="1855784" y="3839483"/>
            <a:ext cx="1950000" cy="720000"/>
          </a:xfrm>
          <a:prstGeom prst="rect">
            <a:avLst/>
          </a:prstGeom>
          <a:solidFill>
            <a:srgbClr val="FFFFFF">
              <a:alpha val="60000"/>
            </a:srgbClr>
          </a:solidFill>
          <a:ln>
            <a:solidFill>
              <a:srgbClr val="002945"/>
            </a:solidFill>
          </a:ln>
        </p:spPr>
        <p:txBody>
          <a:bodyPr wrap="square" lIns="0" tIns="0" rIns="0" bIns="0" anchor="ctr" anchorCtr="0">
            <a:noAutofit/>
          </a:bodyPr>
          <a:lstStyle/>
          <a:p>
            <a:pPr algn="ctr" defTabSz="697819">
              <a:spcAft>
                <a:spcPts val="300"/>
              </a:spcAft>
              <a:defRPr/>
            </a:pPr>
            <a:r>
              <a:rPr lang="de-DE" sz="1400" b="1" u="sng" kern="0">
                <a:solidFill>
                  <a:srgbClr val="002945"/>
                </a:solidFill>
                <a:latin typeface="Calibri"/>
                <a:cs typeface="Arial" pitchFamily="34" charset="0"/>
              </a:rPr>
              <a:t>Risikobewältigung</a:t>
            </a:r>
            <a:r>
              <a:rPr lang="de-DE" sz="1400" b="1" kern="0">
                <a:solidFill>
                  <a:srgbClr val="002945"/>
                </a:solidFill>
                <a:latin typeface="Calibri"/>
                <a:cs typeface="Arial" pitchFamily="34" charset="0"/>
              </a:rPr>
              <a:t>s-</a:t>
            </a:r>
          </a:p>
          <a:p>
            <a:pPr algn="ctr" defTabSz="697819">
              <a:spcAft>
                <a:spcPts val="300"/>
              </a:spcAft>
              <a:defRPr/>
            </a:pPr>
            <a:r>
              <a:rPr lang="de-DE" sz="1400" b="1" kern="0" err="1">
                <a:solidFill>
                  <a:srgbClr val="002945"/>
                </a:solidFill>
                <a:latin typeface="Calibri"/>
                <a:cs typeface="Arial" pitchFamily="34" charset="0"/>
              </a:rPr>
              <a:t>aßnahmen</a:t>
            </a:r>
            <a:r>
              <a:rPr lang="de-DE" sz="1400" b="1" kern="0">
                <a:solidFill>
                  <a:srgbClr val="002945"/>
                </a:solidFill>
                <a:latin typeface="Calibri"/>
                <a:cs typeface="Arial" pitchFamily="34" charset="0"/>
              </a:rPr>
              <a:t> </a:t>
            </a:r>
          </a:p>
        </p:txBody>
      </p:sp>
      <p:sp>
        <p:nvSpPr>
          <p:cNvPr id="32" name="Rectangle 13">
            <a:extLst>
              <a:ext uri="{FF2B5EF4-FFF2-40B4-BE49-F238E27FC236}">
                <a16:creationId xmlns:a16="http://schemas.microsoft.com/office/drawing/2014/main" id="{8D9FFD11-F4BF-4BAF-846B-C34F775DE792}"/>
              </a:ext>
            </a:extLst>
          </p:cNvPr>
          <p:cNvSpPr>
            <a:spLocks noChangeArrowheads="1"/>
          </p:cNvSpPr>
          <p:nvPr/>
        </p:nvSpPr>
        <p:spPr bwMode="blackWhite">
          <a:xfrm>
            <a:off x="4410613" y="2490233"/>
            <a:ext cx="1950000" cy="720000"/>
          </a:xfrm>
          <a:prstGeom prst="rect">
            <a:avLst/>
          </a:prstGeom>
          <a:solidFill>
            <a:srgbClr val="FFFFFF">
              <a:alpha val="60000"/>
            </a:srgbClr>
          </a:solidFill>
          <a:ln>
            <a:solidFill>
              <a:srgbClr val="002945"/>
            </a:solidFill>
          </a:ln>
        </p:spPr>
        <p:txBody>
          <a:bodyPr wrap="square" lIns="0" tIns="0" rIns="0" bIns="0" anchor="ctr" anchorCtr="0">
            <a:noAutofit/>
          </a:bodyPr>
          <a:lstStyle/>
          <a:p>
            <a:pPr algn="ctr" defTabSz="697819">
              <a:spcAft>
                <a:spcPts val="300"/>
              </a:spcAft>
              <a:defRPr/>
            </a:pPr>
            <a:r>
              <a:rPr lang="de-DE" sz="1400" b="1" u="sng" kern="0" dirty="0">
                <a:solidFill>
                  <a:srgbClr val="002945"/>
                </a:solidFill>
                <a:latin typeface="Calibri"/>
                <a:cs typeface="Arial" pitchFamily="34" charset="0"/>
              </a:rPr>
              <a:t>Risikoanalyse</a:t>
            </a:r>
          </a:p>
          <a:p>
            <a:pPr algn="ctr" defTabSz="697819">
              <a:spcAft>
                <a:spcPts val="300"/>
              </a:spcAft>
              <a:defRPr/>
            </a:pPr>
            <a:r>
              <a:rPr lang="de-DE" sz="1400" b="1" kern="0" dirty="0">
                <a:solidFill>
                  <a:srgbClr val="002945"/>
                </a:solidFill>
                <a:latin typeface="Calibri"/>
                <a:cs typeface="Arial" pitchFamily="34" charset="0"/>
              </a:rPr>
              <a:t>Status Quo</a:t>
            </a:r>
          </a:p>
        </p:txBody>
      </p:sp>
      <p:sp>
        <p:nvSpPr>
          <p:cNvPr id="33" name="Rectangle 15">
            <a:extLst>
              <a:ext uri="{FF2B5EF4-FFF2-40B4-BE49-F238E27FC236}">
                <a16:creationId xmlns:a16="http://schemas.microsoft.com/office/drawing/2014/main" id="{80267310-037A-4A0C-8748-3CD3F7B737DF}"/>
              </a:ext>
            </a:extLst>
          </p:cNvPr>
          <p:cNvSpPr>
            <a:spLocks noChangeArrowheads="1"/>
          </p:cNvSpPr>
          <p:nvPr/>
        </p:nvSpPr>
        <p:spPr bwMode="blackWhite">
          <a:xfrm>
            <a:off x="4270290" y="3830654"/>
            <a:ext cx="1950000" cy="720000"/>
          </a:xfrm>
          <a:prstGeom prst="rect">
            <a:avLst/>
          </a:prstGeom>
          <a:solidFill>
            <a:srgbClr val="FFFFFF">
              <a:alpha val="60000"/>
            </a:srgbClr>
          </a:solidFill>
          <a:ln>
            <a:solidFill>
              <a:srgbClr val="002945"/>
            </a:solidFill>
          </a:ln>
        </p:spPr>
        <p:txBody>
          <a:bodyPr wrap="square" lIns="0" tIns="0" rIns="0" bIns="0" anchor="ctr" anchorCtr="0">
            <a:noAutofit/>
          </a:bodyPr>
          <a:lstStyle/>
          <a:p>
            <a:pPr algn="ctr" defTabSz="697819">
              <a:spcAft>
                <a:spcPts val="300"/>
              </a:spcAft>
              <a:defRPr/>
            </a:pPr>
            <a:r>
              <a:rPr lang="de-DE" sz="1400" b="1" u="sng" kern="0">
                <a:solidFill>
                  <a:srgbClr val="002945"/>
                </a:solidFill>
                <a:latin typeface="Calibri"/>
                <a:cs typeface="Arial" pitchFamily="34" charset="0"/>
              </a:rPr>
              <a:t>Risikoaggregation</a:t>
            </a:r>
          </a:p>
          <a:p>
            <a:pPr algn="ctr" defTabSz="697819">
              <a:spcAft>
                <a:spcPts val="300"/>
              </a:spcAft>
              <a:defRPr/>
            </a:pPr>
            <a:r>
              <a:rPr lang="de-DE" sz="1400" b="1" kern="0">
                <a:solidFill>
                  <a:srgbClr val="002945"/>
                </a:solidFill>
                <a:latin typeface="Calibri"/>
                <a:cs typeface="Arial" pitchFamily="34" charset="0"/>
              </a:rPr>
              <a:t>Status Quo</a:t>
            </a:r>
          </a:p>
        </p:txBody>
      </p:sp>
      <p:sp>
        <p:nvSpPr>
          <p:cNvPr id="34" name="Rectangle 19">
            <a:extLst>
              <a:ext uri="{FF2B5EF4-FFF2-40B4-BE49-F238E27FC236}">
                <a16:creationId xmlns:a16="http://schemas.microsoft.com/office/drawing/2014/main" id="{B7CF50DE-B8E8-4B5A-B28C-AF022BFCB422}"/>
              </a:ext>
            </a:extLst>
          </p:cNvPr>
          <p:cNvSpPr>
            <a:spLocks noChangeArrowheads="1"/>
          </p:cNvSpPr>
          <p:nvPr/>
        </p:nvSpPr>
        <p:spPr bwMode="blackWhite">
          <a:xfrm>
            <a:off x="1453202" y="2502876"/>
            <a:ext cx="1950000" cy="720000"/>
          </a:xfrm>
          <a:prstGeom prst="rect">
            <a:avLst/>
          </a:prstGeom>
          <a:solidFill>
            <a:srgbClr val="FFFFFF">
              <a:alpha val="60000"/>
            </a:srgbClr>
          </a:solidFill>
          <a:ln>
            <a:solidFill>
              <a:srgbClr val="002945"/>
            </a:solidFill>
          </a:ln>
        </p:spPr>
        <p:txBody>
          <a:bodyPr wrap="square" lIns="0" tIns="0" rIns="0" bIns="0" anchor="ctr" anchorCtr="0">
            <a:noAutofit/>
          </a:bodyPr>
          <a:lstStyle/>
          <a:p>
            <a:pPr algn="ctr" defTabSz="697819">
              <a:spcAft>
                <a:spcPts val="300"/>
              </a:spcAft>
              <a:defRPr/>
            </a:pPr>
            <a:r>
              <a:rPr lang="de-DE" sz="1400" b="1" u="sng" kern="0" dirty="0">
                <a:solidFill>
                  <a:srgbClr val="002945"/>
                </a:solidFill>
                <a:latin typeface="Calibri"/>
                <a:cs typeface="Arial" pitchFamily="34" charset="0"/>
              </a:rPr>
              <a:t>Monitoring</a:t>
            </a:r>
          </a:p>
          <a:p>
            <a:pPr algn="ctr" defTabSz="697819">
              <a:spcAft>
                <a:spcPts val="300"/>
              </a:spcAft>
              <a:defRPr/>
            </a:pPr>
            <a:r>
              <a:rPr lang="de-DE" sz="1400" b="1" kern="0" dirty="0">
                <a:solidFill>
                  <a:srgbClr val="002945"/>
                </a:solidFill>
                <a:latin typeface="Calibri"/>
                <a:cs typeface="Arial" pitchFamily="34" charset="0"/>
              </a:rPr>
              <a:t>Überwachung, Reporting</a:t>
            </a:r>
          </a:p>
        </p:txBody>
      </p:sp>
      <p:sp>
        <p:nvSpPr>
          <p:cNvPr id="35" name="Textfeld 34">
            <a:extLst>
              <a:ext uri="{FF2B5EF4-FFF2-40B4-BE49-F238E27FC236}">
                <a16:creationId xmlns:a16="http://schemas.microsoft.com/office/drawing/2014/main" id="{50E6C0D8-81A6-4C22-96E5-3EB817DA8FD5}"/>
              </a:ext>
            </a:extLst>
          </p:cNvPr>
          <p:cNvSpPr txBox="1"/>
          <p:nvPr/>
        </p:nvSpPr>
        <p:spPr>
          <a:xfrm>
            <a:off x="5765891" y="1237757"/>
            <a:ext cx="1950000" cy="720000"/>
          </a:xfrm>
          <a:prstGeom prst="rect">
            <a:avLst/>
          </a:prstGeom>
          <a:solidFill>
            <a:srgbClr val="FFFFFF">
              <a:alpha val="60000"/>
            </a:srgbClr>
          </a:solidFill>
          <a:ln>
            <a:solidFill>
              <a:srgbClr val="002945"/>
            </a:solidFill>
          </a:ln>
        </p:spPr>
        <p:txBody>
          <a:bodyPr wrap="square" lIns="0" tIns="0" rIns="0" bIns="0" rtlCol="0" anchor="ctr" anchorCtr="0">
            <a:noAutofit/>
          </a:bodyPr>
          <a:lstStyle/>
          <a:p>
            <a:pPr algn="ctr">
              <a:spcAft>
                <a:spcPts val="300"/>
              </a:spcAft>
            </a:pPr>
            <a:r>
              <a:rPr lang="de-DE" sz="1400" b="1" u="sng">
                <a:solidFill>
                  <a:srgbClr val="002945"/>
                </a:solidFill>
                <a:latin typeface="Calibri"/>
                <a:cs typeface="Arial" pitchFamily="34" charset="0"/>
              </a:rPr>
              <a:t>Planung</a:t>
            </a:r>
          </a:p>
          <a:p>
            <a:pPr algn="ctr">
              <a:spcAft>
                <a:spcPts val="300"/>
              </a:spcAft>
            </a:pPr>
            <a:r>
              <a:rPr lang="de-DE" sz="1400" b="1">
                <a:solidFill>
                  <a:srgbClr val="002945"/>
                </a:solidFill>
                <a:latin typeface="Calibri"/>
                <a:cs typeface="Arial" pitchFamily="34" charset="0"/>
              </a:rPr>
              <a:t>der Maßnahme</a:t>
            </a:r>
          </a:p>
        </p:txBody>
      </p:sp>
      <p:sp>
        <p:nvSpPr>
          <p:cNvPr id="36" name="Textfeld 35">
            <a:extLst>
              <a:ext uri="{FF2B5EF4-FFF2-40B4-BE49-F238E27FC236}">
                <a16:creationId xmlns:a16="http://schemas.microsoft.com/office/drawing/2014/main" id="{9DF8B9D2-0DED-4004-936E-44AF7ECFDC81}"/>
              </a:ext>
            </a:extLst>
          </p:cNvPr>
          <p:cNvSpPr txBox="1"/>
          <p:nvPr/>
        </p:nvSpPr>
        <p:spPr>
          <a:xfrm>
            <a:off x="3084466" y="1062963"/>
            <a:ext cx="1950000" cy="720000"/>
          </a:xfrm>
          <a:prstGeom prst="rect">
            <a:avLst/>
          </a:prstGeom>
          <a:solidFill>
            <a:srgbClr val="FFFFFF">
              <a:alpha val="60000"/>
            </a:srgbClr>
          </a:solidFill>
          <a:ln>
            <a:solidFill>
              <a:srgbClr val="002945"/>
            </a:solidFill>
          </a:ln>
        </p:spPr>
        <p:txBody>
          <a:bodyPr wrap="square" lIns="0" tIns="0" rIns="0" bIns="0" rtlCol="0" anchor="ctr" anchorCtr="0">
            <a:noAutofit/>
          </a:bodyPr>
          <a:lstStyle/>
          <a:p>
            <a:pPr algn="ctr">
              <a:spcAft>
                <a:spcPts val="300"/>
              </a:spcAft>
            </a:pPr>
            <a:r>
              <a:rPr lang="de-DE" sz="1400" b="1" u="sng" dirty="0">
                <a:solidFill>
                  <a:srgbClr val="002945"/>
                </a:solidFill>
                <a:latin typeface="Calibri"/>
                <a:cs typeface="Arial" pitchFamily="34" charset="0"/>
              </a:rPr>
              <a:t>Maßnahme</a:t>
            </a:r>
            <a:r>
              <a:rPr lang="de-DE" sz="1400" b="1" dirty="0">
                <a:solidFill>
                  <a:srgbClr val="002945"/>
                </a:solidFill>
                <a:latin typeface="Calibri"/>
                <a:cs typeface="Arial" pitchFamily="34" charset="0"/>
              </a:rPr>
              <a:t> mit Wirkung</a:t>
            </a:r>
          </a:p>
          <a:p>
            <a:pPr algn="ctr">
              <a:spcAft>
                <a:spcPts val="300"/>
              </a:spcAft>
            </a:pPr>
            <a:r>
              <a:rPr lang="de-DE" sz="1400" b="1" dirty="0">
                <a:solidFill>
                  <a:srgbClr val="002945"/>
                </a:solidFill>
                <a:latin typeface="Calibri"/>
                <a:cs typeface="Arial" pitchFamily="34" charset="0"/>
              </a:rPr>
              <a:t>auf das Ertrag-Risiko-Profil: </a:t>
            </a:r>
          </a:p>
        </p:txBody>
      </p:sp>
      <p:sp>
        <p:nvSpPr>
          <p:cNvPr id="37" name="Textfeld 36">
            <a:extLst>
              <a:ext uri="{FF2B5EF4-FFF2-40B4-BE49-F238E27FC236}">
                <a16:creationId xmlns:a16="http://schemas.microsoft.com/office/drawing/2014/main" id="{8A107292-F15A-4D45-AE2E-E5830774EF12}"/>
              </a:ext>
            </a:extLst>
          </p:cNvPr>
          <p:cNvSpPr txBox="1"/>
          <p:nvPr/>
        </p:nvSpPr>
        <p:spPr>
          <a:xfrm>
            <a:off x="7466697" y="2152501"/>
            <a:ext cx="1950000" cy="720000"/>
          </a:xfrm>
          <a:prstGeom prst="rect">
            <a:avLst/>
          </a:prstGeom>
          <a:solidFill>
            <a:srgbClr val="FFFFFF">
              <a:alpha val="60000"/>
            </a:srgbClr>
          </a:solidFill>
          <a:ln>
            <a:solidFill>
              <a:srgbClr val="002945"/>
            </a:solidFill>
          </a:ln>
        </p:spPr>
        <p:txBody>
          <a:bodyPr wrap="square" lIns="0" tIns="0" rIns="0" bIns="0" anchor="ctr" anchorCtr="0">
            <a:noAutofit/>
          </a:bodyPr>
          <a:lstStyle>
            <a:defPPr>
              <a:defRPr lang="de-DE"/>
            </a:defPPr>
            <a:lvl1pPr marL="88900" marR="0" lvl="0" defTabSz="696913" eaLnBrk="0" fontAlgn="auto" hangingPunct="0">
              <a:spcAft>
                <a:spcPts val="300"/>
              </a:spcAft>
              <a:buClrTx/>
              <a:buSzTx/>
              <a:buFontTx/>
              <a:buNone/>
              <a:tabLst/>
              <a:defRPr kumimoji="0" sz="1200" b="1" i="0" u="none" strike="noStrike" kern="0" cap="none" spc="0" normalizeH="0" baseline="0">
                <a:ln>
                  <a:noFill/>
                </a:ln>
                <a:solidFill>
                  <a:srgbClr val="002945"/>
                </a:solidFill>
                <a:effectLst/>
                <a:uLnTx/>
                <a:uFillTx/>
              </a:defRPr>
            </a:lvl1pPr>
          </a:lstStyle>
          <a:p>
            <a:pPr marL="0" algn="ctr"/>
            <a:r>
              <a:rPr lang="de-DE" sz="1400" u="sng">
                <a:latin typeface="Calibri"/>
                <a:cs typeface="Arial" pitchFamily="34" charset="0"/>
              </a:rPr>
              <a:t>Risikoanalyse</a:t>
            </a:r>
          </a:p>
          <a:p>
            <a:pPr marL="0" algn="ctr"/>
            <a:r>
              <a:rPr lang="de-DE" sz="1400">
                <a:latin typeface="Calibri"/>
                <a:cs typeface="Arial" pitchFamily="34" charset="0"/>
              </a:rPr>
              <a:t>Status Quo plus Maßnahme</a:t>
            </a:r>
          </a:p>
        </p:txBody>
      </p:sp>
      <p:sp>
        <p:nvSpPr>
          <p:cNvPr id="38" name="Textfeld 37">
            <a:extLst>
              <a:ext uri="{FF2B5EF4-FFF2-40B4-BE49-F238E27FC236}">
                <a16:creationId xmlns:a16="http://schemas.microsoft.com/office/drawing/2014/main" id="{08BDE4CF-DF59-4ACF-9568-A68F71E349E9}"/>
              </a:ext>
            </a:extLst>
          </p:cNvPr>
          <p:cNvSpPr txBox="1"/>
          <p:nvPr/>
        </p:nvSpPr>
        <p:spPr>
          <a:xfrm>
            <a:off x="7685440" y="3218940"/>
            <a:ext cx="1950000" cy="720000"/>
          </a:xfrm>
          <a:prstGeom prst="rect">
            <a:avLst/>
          </a:prstGeom>
          <a:solidFill>
            <a:srgbClr val="FFFFFF">
              <a:alpha val="60000"/>
            </a:srgbClr>
          </a:solidFill>
          <a:ln>
            <a:solidFill>
              <a:srgbClr val="002945"/>
            </a:solidFill>
          </a:ln>
        </p:spPr>
        <p:txBody>
          <a:bodyPr wrap="square" lIns="0" tIns="0" rIns="0" bIns="0" anchor="ctr" anchorCtr="0">
            <a:noAutofit/>
          </a:bodyPr>
          <a:lstStyle>
            <a:defPPr>
              <a:defRPr lang="de-DE"/>
            </a:defPPr>
            <a:lvl1pPr marL="88900" marR="0" lvl="0" defTabSz="696913" eaLnBrk="0" fontAlgn="auto" hangingPunct="0">
              <a:spcAft>
                <a:spcPts val="300"/>
              </a:spcAft>
              <a:buClrTx/>
              <a:buSzTx/>
              <a:buFontTx/>
              <a:buNone/>
              <a:tabLst/>
              <a:defRPr kumimoji="0" sz="1200" b="1" i="0" u="none" strike="noStrike" kern="0" cap="none" spc="0" normalizeH="0" baseline="0">
                <a:ln>
                  <a:noFill/>
                </a:ln>
                <a:solidFill>
                  <a:srgbClr val="002945"/>
                </a:solidFill>
                <a:effectLst/>
                <a:uLnTx/>
                <a:uFillTx/>
              </a:defRPr>
            </a:lvl1pPr>
          </a:lstStyle>
          <a:p>
            <a:pPr marL="0" algn="ctr"/>
            <a:r>
              <a:rPr lang="de-DE" sz="1400" u="sng">
                <a:latin typeface="Calibri"/>
                <a:cs typeface="Arial" pitchFamily="34" charset="0"/>
              </a:rPr>
              <a:t>Risikoaggregation</a:t>
            </a:r>
          </a:p>
          <a:p>
            <a:pPr marL="0" algn="ctr"/>
            <a:r>
              <a:rPr lang="de-DE" sz="1400">
                <a:latin typeface="Calibri"/>
                <a:cs typeface="Arial" pitchFamily="34" charset="0"/>
              </a:rPr>
              <a:t>Status Quo plus Maßnahme</a:t>
            </a:r>
          </a:p>
        </p:txBody>
      </p:sp>
      <p:sp>
        <p:nvSpPr>
          <p:cNvPr id="39" name="Textfeld 38">
            <a:extLst>
              <a:ext uri="{FF2B5EF4-FFF2-40B4-BE49-F238E27FC236}">
                <a16:creationId xmlns:a16="http://schemas.microsoft.com/office/drawing/2014/main" id="{7CDA6756-ACA1-4BA9-ABA4-3ED52F9C0AD4}"/>
              </a:ext>
            </a:extLst>
          </p:cNvPr>
          <p:cNvSpPr txBox="1"/>
          <p:nvPr/>
        </p:nvSpPr>
        <p:spPr>
          <a:xfrm>
            <a:off x="1980918" y="5246782"/>
            <a:ext cx="1950000" cy="720000"/>
          </a:xfrm>
          <a:prstGeom prst="rect">
            <a:avLst/>
          </a:prstGeom>
          <a:solidFill>
            <a:srgbClr val="FFFFFF">
              <a:alpha val="60000"/>
            </a:srgbClr>
          </a:solidFill>
          <a:ln w="9525">
            <a:solidFill>
              <a:srgbClr val="002945"/>
            </a:solidFill>
          </a:ln>
        </p:spPr>
        <p:txBody>
          <a:bodyPr wrap="square" lIns="0" tIns="0" rIns="0" bIns="0" rtlCol="0" anchor="ctr" anchorCtr="0">
            <a:noAutofit/>
          </a:bodyPr>
          <a:lstStyle>
            <a:defPPr>
              <a:defRPr lang="de-DE"/>
            </a:defPPr>
            <a:lvl1pPr>
              <a:defRPr sz="1600"/>
            </a:lvl1pPr>
          </a:lstStyle>
          <a:p>
            <a:pPr algn="ctr">
              <a:spcAft>
                <a:spcPts val="300"/>
              </a:spcAft>
            </a:pPr>
            <a:r>
              <a:rPr lang="de-DE" sz="1400" b="1" u="sng" dirty="0">
                <a:solidFill>
                  <a:srgbClr val="002945"/>
                </a:solidFill>
                <a:latin typeface="Calibri"/>
                <a:cs typeface="Arial" pitchFamily="34" charset="0"/>
              </a:rPr>
              <a:t>Durchführung</a:t>
            </a:r>
          </a:p>
          <a:p>
            <a:pPr algn="ctr">
              <a:spcAft>
                <a:spcPts val="300"/>
              </a:spcAft>
            </a:pPr>
            <a:r>
              <a:rPr lang="de-DE" sz="1400" b="1" dirty="0">
                <a:solidFill>
                  <a:srgbClr val="002945"/>
                </a:solidFill>
                <a:latin typeface="Calibri"/>
                <a:cs typeface="Arial" pitchFamily="34" charset="0"/>
              </a:rPr>
              <a:t>der Maßnahme</a:t>
            </a:r>
          </a:p>
        </p:txBody>
      </p:sp>
      <p:sp>
        <p:nvSpPr>
          <p:cNvPr id="40" name="Textfeld 39">
            <a:extLst>
              <a:ext uri="{FF2B5EF4-FFF2-40B4-BE49-F238E27FC236}">
                <a16:creationId xmlns:a16="http://schemas.microsoft.com/office/drawing/2014/main" id="{0B501DB9-D10C-4802-BAE0-FAFF71BA4B4C}"/>
              </a:ext>
            </a:extLst>
          </p:cNvPr>
          <p:cNvSpPr txBox="1"/>
          <p:nvPr/>
        </p:nvSpPr>
        <p:spPr>
          <a:xfrm>
            <a:off x="5580961" y="5051978"/>
            <a:ext cx="1950000" cy="720000"/>
          </a:xfrm>
          <a:prstGeom prst="rect">
            <a:avLst/>
          </a:prstGeom>
          <a:solidFill>
            <a:srgbClr val="FFFFFF">
              <a:alpha val="60000"/>
            </a:srgbClr>
          </a:solidFill>
          <a:ln>
            <a:solidFill>
              <a:srgbClr val="002945"/>
            </a:solidFill>
          </a:ln>
        </p:spPr>
        <p:txBody>
          <a:bodyPr wrap="square" lIns="0" tIns="0" rIns="0" bIns="0" rtlCol="0" anchor="ctr" anchorCtr="0">
            <a:noAutofit/>
          </a:bodyPr>
          <a:lstStyle>
            <a:defPPr>
              <a:defRPr lang="de-DE"/>
            </a:defPPr>
            <a:lvl1pPr algn="ctr">
              <a:spcAft>
                <a:spcPts val="300"/>
              </a:spcAft>
              <a:defRPr sz="1200" b="1" u="sng">
                <a:solidFill>
                  <a:srgbClr val="002945"/>
                </a:solidFill>
                <a:cs typeface="Arial" pitchFamily="34" charset="0"/>
              </a:defRPr>
            </a:lvl1pPr>
          </a:lstStyle>
          <a:p>
            <a:r>
              <a:rPr lang="de-DE" sz="1400" dirty="0">
                <a:latin typeface="Calibri"/>
              </a:rPr>
              <a:t>Entscheidung</a:t>
            </a:r>
            <a:r>
              <a:rPr lang="de-DE" sz="1400" u="none" dirty="0">
                <a:latin typeface="Calibri"/>
              </a:rPr>
              <a:t> zur Durch-</a:t>
            </a:r>
          </a:p>
          <a:p>
            <a:r>
              <a:rPr lang="de-DE" sz="1400" u="none" dirty="0" err="1">
                <a:latin typeface="Calibri"/>
              </a:rPr>
              <a:t>führung</a:t>
            </a:r>
            <a:r>
              <a:rPr lang="de-DE" sz="1400" u="none" dirty="0">
                <a:latin typeface="Calibri"/>
              </a:rPr>
              <a:t> der Maßnahme:</a:t>
            </a:r>
          </a:p>
        </p:txBody>
      </p:sp>
      <p:sp>
        <p:nvSpPr>
          <p:cNvPr id="41" name="Textfeld 40">
            <a:extLst>
              <a:ext uri="{FF2B5EF4-FFF2-40B4-BE49-F238E27FC236}">
                <a16:creationId xmlns:a16="http://schemas.microsoft.com/office/drawing/2014/main" id="{72B7EF3E-D692-4DF9-8391-D76D90BE2226}"/>
              </a:ext>
            </a:extLst>
          </p:cNvPr>
          <p:cNvSpPr txBox="1"/>
          <p:nvPr/>
        </p:nvSpPr>
        <p:spPr>
          <a:xfrm>
            <a:off x="7354122" y="4100939"/>
            <a:ext cx="1916217" cy="720000"/>
          </a:xfrm>
          <a:prstGeom prst="rect">
            <a:avLst/>
          </a:prstGeom>
          <a:solidFill>
            <a:srgbClr val="FFFFFF">
              <a:alpha val="60000"/>
            </a:srgbClr>
          </a:solidFill>
          <a:ln w="9525">
            <a:solidFill>
              <a:srgbClr val="002945"/>
            </a:solidFill>
          </a:ln>
        </p:spPr>
        <p:txBody>
          <a:bodyPr wrap="square" lIns="0" tIns="0" rIns="0" bIns="0" rtlCol="0" anchor="ctr" anchorCtr="0">
            <a:noAutofit/>
          </a:bodyPr>
          <a:lstStyle>
            <a:defPPr>
              <a:defRPr lang="de-DE"/>
            </a:defPPr>
            <a:lvl1pPr>
              <a:defRPr sz="1600"/>
            </a:lvl1pPr>
          </a:lstStyle>
          <a:p>
            <a:pPr algn="ctr">
              <a:spcAft>
                <a:spcPts val="300"/>
              </a:spcAft>
            </a:pPr>
            <a:r>
              <a:rPr lang="de-DE" sz="1400" b="1" u="sng" dirty="0">
                <a:solidFill>
                  <a:srgbClr val="002945"/>
                </a:solidFill>
                <a:latin typeface="Calibri"/>
                <a:cs typeface="Arial" pitchFamily="34" charset="0"/>
              </a:rPr>
              <a:t>Risikogerechte Bewertung</a:t>
            </a:r>
          </a:p>
          <a:p>
            <a:pPr algn="ctr">
              <a:spcAft>
                <a:spcPts val="300"/>
              </a:spcAft>
            </a:pPr>
            <a:r>
              <a:rPr lang="de-DE" sz="1400" b="1" dirty="0">
                <a:solidFill>
                  <a:srgbClr val="002945"/>
                </a:solidFill>
                <a:latin typeface="Calibri"/>
                <a:cs typeface="Arial" pitchFamily="34" charset="0"/>
              </a:rPr>
              <a:t>der Maßnahme</a:t>
            </a:r>
            <a:endParaRPr lang="de-DE" sz="1400" kern="0" dirty="0">
              <a:solidFill>
                <a:srgbClr val="002945"/>
              </a:solidFill>
              <a:latin typeface="Calibri"/>
              <a:cs typeface="Arial" pitchFamily="34" charset="0"/>
            </a:endParaRPr>
          </a:p>
        </p:txBody>
      </p:sp>
      <p:sp>
        <p:nvSpPr>
          <p:cNvPr id="42" name="Textfeld 41">
            <a:extLst>
              <a:ext uri="{FF2B5EF4-FFF2-40B4-BE49-F238E27FC236}">
                <a16:creationId xmlns:a16="http://schemas.microsoft.com/office/drawing/2014/main" id="{F53D0524-9B12-481A-ACEF-915B20390C4B}"/>
              </a:ext>
            </a:extLst>
          </p:cNvPr>
          <p:cNvSpPr txBox="1"/>
          <p:nvPr/>
        </p:nvSpPr>
        <p:spPr>
          <a:xfrm>
            <a:off x="120487" y="836712"/>
            <a:ext cx="1851990" cy="1260000"/>
          </a:xfrm>
          <a:prstGeom prst="rect">
            <a:avLst/>
          </a:prstGeom>
          <a:solidFill>
            <a:srgbClr val="FFFFFF">
              <a:alpha val="60000"/>
            </a:srgbClr>
          </a:solidFill>
          <a:ln>
            <a:solidFill>
              <a:srgbClr val="002945"/>
            </a:solidFill>
          </a:ln>
        </p:spPr>
        <p:txBody>
          <a:bodyPr wrap="none" lIns="72094" tIns="0" rIns="72094" bIns="0" rtlCol="0" anchor="ctr" anchorCtr="0">
            <a:noAutofit/>
          </a:bodyPr>
          <a:lstStyle/>
          <a:p>
            <a:pPr>
              <a:spcAft>
                <a:spcPts val="300"/>
              </a:spcAft>
            </a:pPr>
            <a:r>
              <a:rPr lang="de-DE" sz="1400" b="1" dirty="0">
                <a:solidFill>
                  <a:srgbClr val="002945"/>
                </a:solidFill>
                <a:latin typeface="Calibri"/>
                <a:cs typeface="Arial" pitchFamily="34" charset="0"/>
              </a:rPr>
              <a:t>Analysen aus</a:t>
            </a:r>
          </a:p>
          <a:p>
            <a:pPr marL="171673" indent="-171673">
              <a:spcAft>
                <a:spcPts val="300"/>
              </a:spcAft>
              <a:buFont typeface="Arial" panose="020B0604020202020204" pitchFamily="34" charset="0"/>
              <a:buChar char="•"/>
            </a:pPr>
            <a:r>
              <a:rPr lang="de-DE" sz="1400" b="1" dirty="0">
                <a:solidFill>
                  <a:srgbClr val="002945"/>
                </a:solidFill>
                <a:latin typeface="Calibri"/>
                <a:cs typeface="Arial" pitchFamily="34" charset="0"/>
              </a:rPr>
              <a:t>Strategie</a:t>
            </a:r>
          </a:p>
          <a:p>
            <a:pPr marL="171673" indent="-171673">
              <a:spcAft>
                <a:spcPts val="300"/>
              </a:spcAft>
              <a:buFont typeface="Arial" panose="020B0604020202020204" pitchFamily="34" charset="0"/>
              <a:buChar char="•"/>
            </a:pPr>
            <a:r>
              <a:rPr lang="de-DE" sz="1400" b="1" dirty="0">
                <a:solidFill>
                  <a:srgbClr val="002945"/>
                </a:solidFill>
                <a:latin typeface="Calibri"/>
                <a:cs typeface="Arial" pitchFamily="34" charset="0"/>
              </a:rPr>
              <a:t>Produktion</a:t>
            </a:r>
          </a:p>
          <a:p>
            <a:pPr marL="171673" indent="-171673">
              <a:spcAft>
                <a:spcPts val="300"/>
              </a:spcAft>
              <a:buFont typeface="Arial" panose="020B0604020202020204" pitchFamily="34" charset="0"/>
              <a:buChar char="•"/>
            </a:pPr>
            <a:r>
              <a:rPr lang="de-DE" sz="1400" b="1" dirty="0">
                <a:solidFill>
                  <a:srgbClr val="002945"/>
                </a:solidFill>
                <a:latin typeface="Calibri"/>
                <a:cs typeface="Arial" pitchFamily="34" charset="0"/>
              </a:rPr>
              <a:t>Marketing/Vertrieb</a:t>
            </a:r>
          </a:p>
          <a:p>
            <a:pPr marL="171673" indent="-171673">
              <a:spcAft>
                <a:spcPts val="300"/>
              </a:spcAft>
              <a:buFont typeface="Arial" panose="020B0604020202020204" pitchFamily="34" charset="0"/>
              <a:buChar char="•"/>
            </a:pPr>
            <a:r>
              <a:rPr lang="de-DE" sz="1400" b="1" dirty="0">
                <a:solidFill>
                  <a:srgbClr val="002945"/>
                </a:solidFill>
                <a:latin typeface="Calibri"/>
                <a:cs typeface="Arial" pitchFamily="34" charset="0"/>
              </a:rPr>
              <a:t>Controlling</a:t>
            </a:r>
          </a:p>
        </p:txBody>
      </p:sp>
      <p:sp>
        <p:nvSpPr>
          <p:cNvPr id="2" name="Inhaltsplatzhalter 1">
            <a:extLst>
              <a:ext uri="{FF2B5EF4-FFF2-40B4-BE49-F238E27FC236}">
                <a16:creationId xmlns:a16="http://schemas.microsoft.com/office/drawing/2014/main" id="{AFAE85B9-E38C-E6A0-D90A-0DAD3BA50976}"/>
              </a:ext>
            </a:extLst>
          </p:cNvPr>
          <p:cNvSpPr>
            <a:spLocks noGrp="1"/>
          </p:cNvSpPr>
          <p:nvPr>
            <p:ph sz="quarter" idx="13"/>
          </p:nvPr>
        </p:nvSpPr>
        <p:spPr/>
        <p:txBody>
          <a:bodyPr/>
          <a:lstStyle/>
          <a:p>
            <a:pPr marL="0" indent="0">
              <a:buNone/>
            </a:pPr>
            <a:r>
              <a:rPr lang="de-DE" i="0" dirty="0"/>
              <a:t>Vgl. Gleißner, W. (2020): Integratives Risikomanagement. Schnittstellen zu Controlling, Compliance und Interner Revision, in: Controlling, 32. Jg., Nr. 4, S. 23–29 und Gleißner, W. (2018): Risikomanagement 20 Jahre nach KonTraG: Auf dem Weg zum entscheidungsorientierten Risikomanagement, in: Der Betrieb vom 16.11.2018, Heft 46, S. 2769-2774.</a:t>
            </a:r>
          </a:p>
        </p:txBody>
      </p:sp>
      <p:sp>
        <p:nvSpPr>
          <p:cNvPr id="4" name="Titel 3">
            <a:extLst>
              <a:ext uri="{FF2B5EF4-FFF2-40B4-BE49-F238E27FC236}">
                <a16:creationId xmlns:a16="http://schemas.microsoft.com/office/drawing/2014/main" id="{98E44554-8B40-4F3A-60A3-3DB584039E42}"/>
              </a:ext>
            </a:extLst>
          </p:cNvPr>
          <p:cNvSpPr>
            <a:spLocks noGrp="1"/>
          </p:cNvSpPr>
          <p:nvPr>
            <p:ph type="title"/>
          </p:nvPr>
        </p:nvSpPr>
        <p:spPr/>
        <p:txBody>
          <a:bodyPr/>
          <a:lstStyle/>
          <a:p>
            <a:r>
              <a:rPr lang="de-DE" sz="2000" kern="0" dirty="0">
                <a:ea typeface="Times New Roman" panose="02020603050405020304" pitchFamily="18" charset="0"/>
              </a:rPr>
              <a:t>Ablauf im integrierten, entscheidungsorientierten Risikomanagementsystem </a:t>
            </a:r>
            <a:endParaRPr lang="de-DE" dirty="0"/>
          </a:p>
        </p:txBody>
      </p:sp>
    </p:spTree>
    <p:extLst>
      <p:ext uri="{BB962C8B-B14F-4D97-AF65-F5344CB8AC3E}">
        <p14:creationId xmlns:p14="http://schemas.microsoft.com/office/powerpoint/2010/main" val="3881939378"/>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38C4F-1150-1CA8-D7E3-E979150CD356}"/>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E87E9DDC-7A7B-93DF-CF53-E5B64A9B568E}"/>
              </a:ext>
            </a:extLst>
          </p:cNvPr>
          <p:cNvSpPr>
            <a:spLocks noGrp="1"/>
          </p:cNvSpPr>
          <p:nvPr>
            <p:ph type="title"/>
          </p:nvPr>
        </p:nvSpPr>
        <p:spPr/>
        <p:txBody>
          <a:bodyPr/>
          <a:lstStyle/>
          <a:p>
            <a:r>
              <a:rPr lang="de-DE" dirty="0"/>
              <a:t>Integration von Risikomanagement und Controlling</a:t>
            </a:r>
          </a:p>
        </p:txBody>
      </p:sp>
      <p:sp>
        <p:nvSpPr>
          <p:cNvPr id="4" name="Inhaltsplatzhalter 4">
            <a:extLst>
              <a:ext uri="{FF2B5EF4-FFF2-40B4-BE49-F238E27FC236}">
                <a16:creationId xmlns:a16="http://schemas.microsoft.com/office/drawing/2014/main" id="{D74E209A-8F4A-ADCD-58ED-EDCCC9A91850}"/>
              </a:ext>
            </a:extLst>
          </p:cNvPr>
          <p:cNvSpPr txBox="1">
            <a:spLocks/>
          </p:cNvSpPr>
          <p:nvPr/>
        </p:nvSpPr>
        <p:spPr>
          <a:xfrm>
            <a:off x="475377" y="6021288"/>
            <a:ext cx="8640000" cy="405264"/>
          </a:xfrm>
          <a:prstGeom prst="rect">
            <a:avLst/>
          </a:prstGeom>
        </p:spPr>
        <p:txBody>
          <a:bodyPr/>
          <a:lstStyle>
            <a:lvl1pPr marL="361950" indent="-361950"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1pPr>
            <a:lvl2pPr marL="714375" indent="-352425"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2pPr>
            <a:lvl3pPr marL="1076325" indent="-361950"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3pPr>
            <a:lvl4pPr marL="1438275" indent="-361950"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4pPr>
            <a:lvl5pPr marL="1790700" indent="-352425"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5pPr>
            <a:lvl6pPr marL="2836972"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52785"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68598"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84411"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indent="0">
              <a:buNone/>
            </a:pPr>
            <a:r>
              <a:rPr lang="de-DE" sz="1000" dirty="0">
                <a:solidFill>
                  <a:schemeClr val="bg1">
                    <a:lumMod val="50000"/>
                  </a:schemeClr>
                </a:solidFill>
              </a:rPr>
              <a:t>Quelle: Gleißner, W. (2020): Integratives Risikomanagement. Schnittstellen zu Controlling, Compliance und Interner Revision, in: Controlling, 32. Jg., Heft 4/2020, S. 23-29.</a:t>
            </a:r>
          </a:p>
        </p:txBody>
      </p:sp>
      <p:sp>
        <p:nvSpPr>
          <p:cNvPr id="5" name="Textfeld 4">
            <a:extLst>
              <a:ext uri="{FF2B5EF4-FFF2-40B4-BE49-F238E27FC236}">
                <a16:creationId xmlns:a16="http://schemas.microsoft.com/office/drawing/2014/main" id="{1E1D9B2D-EB4D-0F7F-35D4-8A284D4A5093}"/>
              </a:ext>
            </a:extLst>
          </p:cNvPr>
          <p:cNvSpPr txBox="1"/>
          <p:nvPr/>
        </p:nvSpPr>
        <p:spPr>
          <a:xfrm>
            <a:off x="468000" y="1412776"/>
            <a:ext cx="8949496" cy="2870016"/>
          </a:xfrm>
          <a:prstGeom prst="rect">
            <a:avLst/>
          </a:prstGeom>
          <a:noFill/>
        </p:spPr>
        <p:txBody>
          <a:bodyPr wrap="square" rtlCol="0">
            <a:spAutoFit/>
          </a:bodyPr>
          <a:lstStyle/>
          <a:p>
            <a:pPr algn="l" rtl="0" fontAlgn="base">
              <a:lnSpc>
                <a:spcPts val="1500"/>
              </a:lnSpc>
              <a:buFont typeface="+mj-lt"/>
              <a:buAutoNum type="arabicPeriod"/>
            </a:pPr>
            <a:r>
              <a:rPr lang="de-DE" sz="1400" dirty="0">
                <a:solidFill>
                  <a:srgbClr val="002945"/>
                </a:solidFill>
                <a:latin typeface="Arial" pitchFamily="34" charset="0"/>
                <a:cs typeface="Arial" pitchFamily="34" charset="0"/>
              </a:rPr>
              <a:t> Nutzung von Planung und Budgetierung für </a:t>
            </a:r>
            <a:r>
              <a:rPr lang="de-DE" sz="1400">
                <a:solidFill>
                  <a:srgbClr val="002945"/>
                </a:solidFill>
                <a:latin typeface="Arial" pitchFamily="34" charset="0"/>
                <a:cs typeface="Arial" pitchFamily="34" charset="0"/>
              </a:rPr>
              <a:t>die Risikoidentifikation</a:t>
            </a:r>
            <a:endParaRPr lang="de-DE" sz="1400" dirty="0">
              <a:solidFill>
                <a:srgbClr val="002945"/>
              </a:solidFill>
              <a:latin typeface="Arial" pitchFamily="34" charset="0"/>
              <a:cs typeface="Arial" pitchFamily="34" charset="0"/>
            </a:endParaRPr>
          </a:p>
          <a:p>
            <a:pPr algn="l" rtl="0" fontAlgn="base">
              <a:lnSpc>
                <a:spcPts val="1500"/>
              </a:lnSpc>
              <a:buFont typeface="+mj-lt"/>
              <a:buAutoNum type="arabicPeriod"/>
            </a:pPr>
            <a:endParaRPr lang="de-DE" sz="1400" dirty="0">
              <a:solidFill>
                <a:srgbClr val="002945"/>
              </a:solidFill>
              <a:latin typeface="Arial" pitchFamily="34" charset="0"/>
              <a:cs typeface="Arial" pitchFamily="34" charset="0"/>
            </a:endParaRPr>
          </a:p>
          <a:p>
            <a:pPr algn="l" rtl="0" fontAlgn="base">
              <a:lnSpc>
                <a:spcPts val="1500"/>
              </a:lnSpc>
              <a:buFont typeface="+mj-lt"/>
              <a:buAutoNum type="arabicPeriod"/>
            </a:pPr>
            <a:r>
              <a:rPr lang="de-DE" sz="1400" dirty="0">
                <a:solidFill>
                  <a:srgbClr val="002945"/>
                </a:solidFill>
                <a:latin typeface="Arial" pitchFamily="34" charset="0"/>
                <a:cs typeface="Arial" pitchFamily="34" charset="0"/>
              </a:rPr>
              <a:t> Risikoquantifizierung und Planung</a:t>
            </a:r>
            <a:r>
              <a:rPr lang="en-US" sz="1400" dirty="0">
                <a:solidFill>
                  <a:srgbClr val="002945"/>
                </a:solidFill>
                <a:latin typeface="Arial" pitchFamily="34" charset="0"/>
                <a:cs typeface="Arial" pitchFamily="34" charset="0"/>
              </a:rPr>
              <a:t>​</a:t>
            </a:r>
          </a:p>
          <a:p>
            <a:pPr algn="l" rtl="0" fontAlgn="base">
              <a:lnSpc>
                <a:spcPts val="1500"/>
              </a:lnSpc>
              <a:buFont typeface="+mj-lt"/>
              <a:buAutoNum type="arabicPeriod"/>
            </a:pPr>
            <a:endParaRPr lang="en-US" sz="1400" dirty="0">
              <a:solidFill>
                <a:srgbClr val="002945"/>
              </a:solidFill>
              <a:latin typeface="Arial" pitchFamily="34" charset="0"/>
              <a:cs typeface="Arial" pitchFamily="34" charset="0"/>
            </a:endParaRPr>
          </a:p>
          <a:p>
            <a:pPr algn="l" rtl="0" fontAlgn="base">
              <a:lnSpc>
                <a:spcPts val="1500"/>
              </a:lnSpc>
              <a:buFont typeface="+mj-lt"/>
              <a:buAutoNum type="arabicPeriod"/>
            </a:pPr>
            <a:r>
              <a:rPr lang="de-DE" sz="1400" dirty="0">
                <a:solidFill>
                  <a:srgbClr val="002945"/>
                </a:solidFill>
                <a:latin typeface="Arial" pitchFamily="34" charset="0"/>
                <a:cs typeface="Arial" pitchFamily="34" charset="0"/>
              </a:rPr>
              <a:t> Identifikation von Risiken mittels Abweichungsanalyse</a:t>
            </a:r>
            <a:r>
              <a:rPr lang="en-US" sz="1400" dirty="0">
                <a:solidFill>
                  <a:srgbClr val="002945"/>
                </a:solidFill>
                <a:latin typeface="Arial" pitchFamily="34" charset="0"/>
                <a:cs typeface="Arial" pitchFamily="34" charset="0"/>
              </a:rPr>
              <a:t>​</a:t>
            </a:r>
          </a:p>
          <a:p>
            <a:pPr algn="l" rtl="0" fontAlgn="base">
              <a:lnSpc>
                <a:spcPts val="1500"/>
              </a:lnSpc>
              <a:buFont typeface="+mj-lt"/>
              <a:buAutoNum type="arabicPeriod"/>
            </a:pPr>
            <a:endParaRPr lang="en-US" sz="1400" dirty="0">
              <a:solidFill>
                <a:srgbClr val="002945"/>
              </a:solidFill>
              <a:latin typeface="Arial" pitchFamily="34" charset="0"/>
              <a:cs typeface="Arial" pitchFamily="34" charset="0"/>
            </a:endParaRPr>
          </a:p>
          <a:p>
            <a:pPr algn="l" rtl="0" fontAlgn="base">
              <a:lnSpc>
                <a:spcPts val="1500"/>
              </a:lnSpc>
              <a:buFont typeface="+mj-lt"/>
              <a:buAutoNum type="arabicPeriod"/>
            </a:pPr>
            <a:r>
              <a:rPr lang="de-DE" sz="1400" dirty="0">
                <a:solidFill>
                  <a:srgbClr val="002945"/>
                </a:solidFill>
                <a:latin typeface="Arial" pitchFamily="34" charset="0"/>
                <a:cs typeface="Arial" pitchFamily="34" charset="0"/>
              </a:rPr>
              <a:t> Quantifizierung von Risiken auf Basis von Planabweichungen</a:t>
            </a:r>
            <a:r>
              <a:rPr lang="en-US" sz="1400" dirty="0">
                <a:solidFill>
                  <a:srgbClr val="002945"/>
                </a:solidFill>
                <a:latin typeface="Arial" pitchFamily="34" charset="0"/>
                <a:cs typeface="Arial" pitchFamily="34" charset="0"/>
              </a:rPr>
              <a:t>​</a:t>
            </a:r>
          </a:p>
          <a:p>
            <a:pPr algn="l" rtl="0" fontAlgn="base">
              <a:lnSpc>
                <a:spcPts val="1500"/>
              </a:lnSpc>
              <a:buFont typeface="+mj-lt"/>
              <a:buAutoNum type="arabicPeriod"/>
            </a:pPr>
            <a:endParaRPr lang="en-US" sz="1400" dirty="0">
              <a:solidFill>
                <a:srgbClr val="002945"/>
              </a:solidFill>
              <a:latin typeface="Arial" pitchFamily="34" charset="0"/>
              <a:cs typeface="Arial" pitchFamily="34" charset="0"/>
            </a:endParaRPr>
          </a:p>
          <a:p>
            <a:pPr algn="l" rtl="0" fontAlgn="base">
              <a:lnSpc>
                <a:spcPts val="1500"/>
              </a:lnSpc>
              <a:buFont typeface="+mj-lt"/>
              <a:buAutoNum type="arabicPeriod"/>
            </a:pPr>
            <a:r>
              <a:rPr lang="de-DE" sz="1400" dirty="0">
                <a:solidFill>
                  <a:srgbClr val="002945"/>
                </a:solidFill>
                <a:latin typeface="Arial" pitchFamily="34" charset="0"/>
                <a:cs typeface="Arial" pitchFamily="34" charset="0"/>
              </a:rPr>
              <a:t> Integration von Risikobewältigungsmaßnahmen in die Unternehmenssteuerung</a:t>
            </a:r>
            <a:r>
              <a:rPr lang="en-US" sz="1400" dirty="0">
                <a:solidFill>
                  <a:srgbClr val="002945"/>
                </a:solidFill>
                <a:latin typeface="Arial" pitchFamily="34" charset="0"/>
                <a:cs typeface="Arial" pitchFamily="34" charset="0"/>
              </a:rPr>
              <a:t>​</a:t>
            </a:r>
          </a:p>
          <a:p>
            <a:pPr algn="l" rtl="0" fontAlgn="base">
              <a:lnSpc>
                <a:spcPts val="1500"/>
              </a:lnSpc>
              <a:buFont typeface="+mj-lt"/>
              <a:buAutoNum type="arabicPeriod"/>
            </a:pPr>
            <a:endParaRPr lang="en-US" sz="1400" dirty="0">
              <a:solidFill>
                <a:srgbClr val="002945"/>
              </a:solidFill>
              <a:latin typeface="Arial" pitchFamily="34" charset="0"/>
              <a:cs typeface="Arial" pitchFamily="34" charset="0"/>
            </a:endParaRPr>
          </a:p>
          <a:p>
            <a:pPr algn="l" rtl="0" fontAlgn="base">
              <a:lnSpc>
                <a:spcPts val="1500"/>
              </a:lnSpc>
              <a:buFont typeface="+mj-lt"/>
              <a:buAutoNum type="arabicPeriod"/>
            </a:pPr>
            <a:r>
              <a:rPr lang="de-DE" sz="1400" dirty="0">
                <a:solidFill>
                  <a:srgbClr val="002945"/>
                </a:solidFill>
                <a:latin typeface="Arial" pitchFamily="34" charset="0"/>
                <a:cs typeface="Arial" pitchFamily="34" charset="0"/>
              </a:rPr>
              <a:t> Entscheidungsvorbereitung</a:t>
            </a:r>
            <a:r>
              <a:rPr lang="en-US" sz="1400" dirty="0">
                <a:solidFill>
                  <a:srgbClr val="002945"/>
                </a:solidFill>
                <a:latin typeface="Arial" pitchFamily="34" charset="0"/>
                <a:cs typeface="Arial" pitchFamily="34" charset="0"/>
              </a:rPr>
              <a:t>​</a:t>
            </a:r>
          </a:p>
          <a:p>
            <a:pPr algn="l" rtl="0" fontAlgn="base">
              <a:lnSpc>
                <a:spcPts val="1500"/>
              </a:lnSpc>
              <a:buFont typeface="+mj-lt"/>
              <a:buAutoNum type="arabicPeriod"/>
            </a:pPr>
            <a:endParaRPr lang="en-US" sz="1400" dirty="0">
              <a:solidFill>
                <a:srgbClr val="002945"/>
              </a:solidFill>
              <a:latin typeface="Arial" pitchFamily="34" charset="0"/>
              <a:cs typeface="Arial" pitchFamily="34" charset="0"/>
            </a:endParaRPr>
          </a:p>
          <a:p>
            <a:pPr algn="l" rtl="0" fontAlgn="base">
              <a:lnSpc>
                <a:spcPts val="1500"/>
              </a:lnSpc>
              <a:buFont typeface="+mj-lt"/>
              <a:buAutoNum type="arabicPeriod"/>
            </a:pPr>
            <a:r>
              <a:rPr lang="de-DE" sz="1400" dirty="0">
                <a:solidFill>
                  <a:srgbClr val="002945"/>
                </a:solidFill>
                <a:latin typeface="Arial" pitchFamily="34" charset="0"/>
                <a:cs typeface="Arial" pitchFamily="34" charset="0"/>
              </a:rPr>
              <a:t> Strategisches Risikocontrolling mit </a:t>
            </a:r>
            <a:r>
              <a:rPr lang="de-DE" sz="1400" dirty="0" err="1">
                <a:solidFill>
                  <a:srgbClr val="002945"/>
                </a:solidFill>
                <a:latin typeface="Arial" pitchFamily="34" charset="0"/>
                <a:cs typeface="Arial" pitchFamily="34" charset="0"/>
              </a:rPr>
              <a:t>Balanced</a:t>
            </a:r>
            <a:r>
              <a:rPr lang="de-DE" sz="1400" dirty="0">
                <a:solidFill>
                  <a:srgbClr val="002945"/>
                </a:solidFill>
                <a:latin typeface="Arial" pitchFamily="34" charset="0"/>
                <a:cs typeface="Arial" pitchFamily="34" charset="0"/>
              </a:rPr>
              <a:t> </a:t>
            </a:r>
            <a:r>
              <a:rPr lang="de-DE" sz="1400" dirty="0" err="1">
                <a:solidFill>
                  <a:srgbClr val="002945"/>
                </a:solidFill>
                <a:latin typeface="Arial" pitchFamily="34" charset="0"/>
                <a:cs typeface="Arial" pitchFamily="34" charset="0"/>
              </a:rPr>
              <a:t>Scorecard</a:t>
            </a:r>
            <a:endParaRPr lang="en-US" sz="1400" dirty="0">
              <a:solidFill>
                <a:srgbClr val="002945"/>
              </a:solidFill>
              <a:latin typeface="Arial" pitchFamily="34" charset="0"/>
              <a:cs typeface="Arial" pitchFamily="34" charset="0"/>
            </a:endParaRPr>
          </a:p>
          <a:p>
            <a:endParaRPr lang="de-DE" sz="1800" dirty="0"/>
          </a:p>
        </p:txBody>
      </p:sp>
    </p:spTree>
    <p:extLst>
      <p:ext uri="{BB962C8B-B14F-4D97-AF65-F5344CB8AC3E}">
        <p14:creationId xmlns:p14="http://schemas.microsoft.com/office/powerpoint/2010/main" val="2760917379"/>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10 Kriterien zur Analyse des Risikomanagements von ….</a:t>
            </a:r>
            <a:br>
              <a:rPr lang="de-DE" dirty="0"/>
            </a:br>
            <a:r>
              <a:rPr lang="de-DE" sz="773" dirty="0"/>
              <a:t>(Analyse orientiert an gesetzlichen Anforderungen und DIIR RS 2.1 (2022); </a:t>
            </a:r>
          </a:p>
        </p:txBody>
      </p:sp>
      <p:sp>
        <p:nvSpPr>
          <p:cNvPr id="5" name="Textfeld 4">
            <a:extLst>
              <a:ext uri="{FF2B5EF4-FFF2-40B4-BE49-F238E27FC236}">
                <a16:creationId xmlns:a16="http://schemas.microsoft.com/office/drawing/2014/main" id="{0D0E04B8-AE74-8C1B-B65C-4FE7B83D2637}"/>
              </a:ext>
            </a:extLst>
          </p:cNvPr>
          <p:cNvSpPr txBox="1"/>
          <p:nvPr/>
        </p:nvSpPr>
        <p:spPr>
          <a:xfrm>
            <a:off x="495519" y="6086302"/>
            <a:ext cx="8148833" cy="270732"/>
          </a:xfrm>
          <a:prstGeom prst="rect">
            <a:avLst/>
          </a:prstGeom>
          <a:noFill/>
        </p:spPr>
        <p:txBody>
          <a:bodyPr wrap="square" rtlCol="0">
            <a:spAutoFit/>
          </a:bodyPr>
          <a:lstStyle/>
          <a:p>
            <a:pPr fontAlgn="b"/>
            <a:r>
              <a:rPr lang="de-DE" sz="1161" dirty="0">
                <a:solidFill>
                  <a:srgbClr val="000000"/>
                </a:solidFill>
                <a:latin typeface="Calibri"/>
              </a:rPr>
              <a:t>Punkte pro Aussage: 0 „nicht erfüllt“ (bzw. ohne Angabe)	1 „teilweise erfüllt“ 	2 (nahezu) „voll erfüllt" </a:t>
            </a:r>
          </a:p>
        </p:txBody>
      </p:sp>
      <p:graphicFrame>
        <p:nvGraphicFramePr>
          <p:cNvPr id="6" name="Tabelle 5"/>
          <p:cNvGraphicFramePr>
            <a:graphicFrameLocks noGrp="1"/>
          </p:cNvGraphicFramePr>
          <p:nvPr>
            <p:extLst>
              <p:ext uri="{D42A27DB-BD31-4B8C-83A1-F6EECF244321}">
                <p14:modId xmlns:p14="http://schemas.microsoft.com/office/powerpoint/2010/main" val="4251461802"/>
              </p:ext>
            </p:extLst>
          </p:nvPr>
        </p:nvGraphicFramePr>
        <p:xfrm>
          <a:off x="539367" y="998420"/>
          <a:ext cx="9366633" cy="5327049"/>
        </p:xfrm>
        <a:graphic>
          <a:graphicData uri="http://schemas.openxmlformats.org/drawingml/2006/table">
            <a:tbl>
              <a:tblPr/>
              <a:tblGrid>
                <a:gridCol w="278561">
                  <a:extLst>
                    <a:ext uri="{9D8B030D-6E8A-4147-A177-3AD203B41FA5}">
                      <a16:colId xmlns:a16="http://schemas.microsoft.com/office/drawing/2014/main" val="20000"/>
                    </a:ext>
                  </a:extLst>
                </a:gridCol>
                <a:gridCol w="7486343">
                  <a:extLst>
                    <a:ext uri="{9D8B030D-6E8A-4147-A177-3AD203B41FA5}">
                      <a16:colId xmlns:a16="http://schemas.microsoft.com/office/drawing/2014/main" val="20001"/>
                    </a:ext>
                  </a:extLst>
                </a:gridCol>
                <a:gridCol w="557123">
                  <a:extLst>
                    <a:ext uri="{9D8B030D-6E8A-4147-A177-3AD203B41FA5}">
                      <a16:colId xmlns:a16="http://schemas.microsoft.com/office/drawing/2014/main" val="20002"/>
                    </a:ext>
                  </a:extLst>
                </a:gridCol>
                <a:gridCol w="1044606">
                  <a:extLst>
                    <a:ext uri="{9D8B030D-6E8A-4147-A177-3AD203B41FA5}">
                      <a16:colId xmlns:a16="http://schemas.microsoft.com/office/drawing/2014/main" val="20003"/>
                    </a:ext>
                  </a:extLst>
                </a:gridCol>
              </a:tblGrid>
              <a:tr h="217789">
                <a:tc>
                  <a:txBody>
                    <a:bodyPr/>
                    <a:lstStyle/>
                    <a:p>
                      <a:pPr algn="ctr" fontAlgn="t"/>
                      <a:r>
                        <a:rPr lang="de-DE" sz="1200" b="1" i="0" u="none" strike="noStrike" dirty="0">
                          <a:solidFill>
                            <a:srgbClr val="000000"/>
                          </a:solidFill>
                          <a:effectLst/>
                          <a:latin typeface="Calibri"/>
                        </a:rPr>
                        <a:t> </a:t>
                      </a:r>
                    </a:p>
                  </a:txBody>
                  <a:tcPr marL="34820" marR="34820" marT="17410" marB="17410">
                    <a:lnL>
                      <a:noFill/>
                    </a:lnL>
                    <a:lnR>
                      <a:noFill/>
                    </a:lnR>
                    <a:lnT>
                      <a:noFill/>
                    </a:lnT>
                    <a:lnB>
                      <a:noFill/>
                    </a:lnB>
                    <a:solidFill>
                      <a:srgbClr val="33CCFF"/>
                    </a:solidFill>
                  </a:tcPr>
                </a:tc>
                <a:tc>
                  <a:txBody>
                    <a:bodyPr/>
                    <a:lstStyle/>
                    <a:p>
                      <a:pPr algn="l" fontAlgn="b"/>
                      <a:r>
                        <a:rPr lang="de-DE" sz="1200" b="1" i="0" u="none" strike="noStrike" dirty="0">
                          <a:solidFill>
                            <a:srgbClr val="000000"/>
                          </a:solidFill>
                          <a:effectLst/>
                          <a:latin typeface="Calibri"/>
                        </a:rPr>
                        <a:t>§ 91 Abs. 2, 3 AktG und § 1 </a:t>
                      </a:r>
                      <a:r>
                        <a:rPr lang="de-DE" sz="1200" b="1" i="0" u="none" strike="noStrike" dirty="0" err="1">
                          <a:solidFill>
                            <a:srgbClr val="000000"/>
                          </a:solidFill>
                          <a:effectLst/>
                          <a:latin typeface="Calibri"/>
                        </a:rPr>
                        <a:t>StaRUG</a:t>
                      </a:r>
                      <a:r>
                        <a:rPr lang="de-DE" sz="1200" b="1" i="0" u="none" strike="noStrike" dirty="0">
                          <a:solidFill>
                            <a:srgbClr val="000000"/>
                          </a:solidFill>
                          <a:effectLst/>
                          <a:latin typeface="Calibri"/>
                        </a:rPr>
                        <a:t> (Krisenfrüherkennung)</a:t>
                      </a:r>
                    </a:p>
                  </a:txBody>
                  <a:tcPr marL="34820" marR="34820" marT="17410" marB="17410">
                    <a:lnL>
                      <a:noFill/>
                    </a:lnL>
                    <a:lnR>
                      <a:noFill/>
                    </a:lnR>
                    <a:lnT>
                      <a:noFill/>
                    </a:lnT>
                    <a:lnB>
                      <a:noFill/>
                    </a:lnB>
                    <a:solidFill>
                      <a:srgbClr val="33CCFF"/>
                    </a:solidFill>
                  </a:tcPr>
                </a:tc>
                <a:tc>
                  <a:txBody>
                    <a:bodyPr/>
                    <a:lstStyle/>
                    <a:p>
                      <a:pPr algn="ctr" fontAlgn="b"/>
                      <a:r>
                        <a:rPr lang="de-DE" sz="1200" b="1" i="0" u="none" strike="noStrike">
                          <a:solidFill>
                            <a:srgbClr val="000000"/>
                          </a:solidFill>
                          <a:effectLst/>
                          <a:latin typeface="Calibri"/>
                        </a:rPr>
                        <a:t>Punkte</a:t>
                      </a:r>
                    </a:p>
                  </a:txBody>
                  <a:tcPr marL="34820" marR="34820" marT="17410" marB="17410">
                    <a:lnL>
                      <a:noFill/>
                    </a:lnL>
                    <a:lnR>
                      <a:noFill/>
                    </a:lnR>
                    <a:lnT>
                      <a:noFill/>
                    </a:lnT>
                    <a:lnB w="6350" cap="flat" cmpd="sng" algn="ctr">
                      <a:solidFill>
                        <a:srgbClr val="000000"/>
                      </a:solidFill>
                      <a:prstDash val="solid"/>
                      <a:round/>
                      <a:headEnd type="none" w="med" len="med"/>
                      <a:tailEnd type="none" w="med" len="med"/>
                    </a:lnB>
                    <a:solidFill>
                      <a:srgbClr val="33CCFF"/>
                    </a:solidFill>
                  </a:tcPr>
                </a:tc>
                <a:tc>
                  <a:txBody>
                    <a:bodyPr/>
                    <a:lstStyle/>
                    <a:p>
                      <a:pPr algn="l" fontAlgn="b"/>
                      <a:endParaRPr lang="de-DE" sz="1200" b="1" i="0" u="none" strike="noStrike">
                        <a:solidFill>
                          <a:srgbClr val="000000"/>
                        </a:solidFill>
                        <a:effectLst/>
                        <a:latin typeface="Calibri"/>
                      </a:endParaRPr>
                    </a:p>
                  </a:txBody>
                  <a:tcPr marL="34820" marR="34820" marT="17410" marB="17410">
                    <a:lnL>
                      <a:noFill/>
                    </a:lnL>
                    <a:lnR>
                      <a:noFill/>
                    </a:lnR>
                    <a:lnT>
                      <a:noFill/>
                    </a:lnT>
                    <a:lnB>
                      <a:noFill/>
                    </a:lnB>
                  </a:tcPr>
                </a:tc>
                <a:extLst>
                  <a:ext uri="{0D108BD9-81ED-4DB2-BD59-A6C34878D82A}">
                    <a16:rowId xmlns:a16="http://schemas.microsoft.com/office/drawing/2014/main" val="10000"/>
                  </a:ext>
                </a:extLst>
              </a:tr>
              <a:tr h="583725">
                <a:tc>
                  <a:txBody>
                    <a:bodyPr/>
                    <a:lstStyle/>
                    <a:p>
                      <a:pPr algn="ctr" fontAlgn="t"/>
                      <a:r>
                        <a:rPr lang="de-DE" sz="1200" b="1" i="0" u="none" strike="noStrike" dirty="0">
                          <a:solidFill>
                            <a:srgbClr val="000000"/>
                          </a:solidFill>
                          <a:effectLst/>
                          <a:latin typeface="Calibri"/>
                        </a:rPr>
                        <a:t>1</a:t>
                      </a:r>
                    </a:p>
                  </a:txBody>
                  <a:tcPr marL="34820" marR="34820" marT="17410" marB="17410">
                    <a:lnL>
                      <a:noFill/>
                    </a:lnL>
                    <a:lnR>
                      <a:noFill/>
                    </a:lnR>
                    <a:lnT>
                      <a:noFill/>
                    </a:lnT>
                    <a:lnB>
                      <a:noFill/>
                    </a:lnB>
                  </a:tcPr>
                </a:tc>
                <a:tc>
                  <a:txBody>
                    <a:bodyPr/>
                    <a:lstStyle/>
                    <a:p>
                      <a:pPr algn="l" rtl="0" fontAlgn="t"/>
                      <a:r>
                        <a:rPr lang="de-DE" sz="1200" b="0" i="0" u="none" strike="noStrike" dirty="0">
                          <a:solidFill>
                            <a:srgbClr val="000000"/>
                          </a:solidFill>
                          <a:effectLst/>
                          <a:latin typeface="Calibri"/>
                        </a:rPr>
                        <a:t>Es existiert ein dokumentiertes und erläutertes Risikomanagementsystem (§ 91 Abs. 3 AktG), dessen Organisation und Prozesse angemessen und wirksam erscheinen (insbesondere zur Identifikation, Analyse und Überwachung von Risiken).</a:t>
                      </a:r>
                    </a:p>
                  </a:txBody>
                  <a:tcPr marL="34820" marR="34820" marT="17410" marB="17410">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t"/>
                      <a:endParaRPr lang="de-DE" sz="1200" b="0" i="0" u="none" strike="noStrike" dirty="0">
                        <a:solidFill>
                          <a:srgbClr val="000000"/>
                        </a:solidFill>
                        <a:effectLst/>
                        <a:latin typeface="Calibri"/>
                      </a:endParaRPr>
                    </a:p>
                  </a:txBody>
                  <a:tcPr marL="34820" marR="34820" marT="17410" marB="1741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1200" b="0" i="0" u="none" strike="noStrike" dirty="0">
                        <a:solidFill>
                          <a:srgbClr val="000000"/>
                        </a:solidFill>
                        <a:effectLst/>
                        <a:latin typeface="Calibri"/>
                      </a:endParaRPr>
                    </a:p>
                  </a:txBody>
                  <a:tcPr marL="34820" marR="34820" marT="17410" marB="17410">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7"/>
                  </a:ext>
                </a:extLst>
              </a:tr>
              <a:tr h="400757">
                <a:tc>
                  <a:txBody>
                    <a:bodyPr/>
                    <a:lstStyle/>
                    <a:p>
                      <a:pPr algn="ctr" fontAlgn="t"/>
                      <a:r>
                        <a:rPr lang="de-DE" sz="1200" b="1" i="0" u="none" strike="noStrike" dirty="0">
                          <a:solidFill>
                            <a:srgbClr val="000000"/>
                          </a:solidFill>
                          <a:effectLst/>
                          <a:latin typeface="Calibri"/>
                        </a:rPr>
                        <a:t>2</a:t>
                      </a:r>
                    </a:p>
                  </a:txBody>
                  <a:tcPr marL="34820" marR="34820" marT="17410" marB="17410">
                    <a:lnL>
                      <a:noFill/>
                    </a:lnL>
                    <a:lnR>
                      <a:noFill/>
                    </a:lnR>
                    <a:lnT>
                      <a:noFill/>
                    </a:lnT>
                    <a:lnB>
                      <a:noFill/>
                    </a:lnB>
                  </a:tcPr>
                </a:tc>
                <a:tc>
                  <a:txBody>
                    <a:bodyPr/>
                    <a:lstStyle/>
                    <a:p>
                      <a:pPr algn="l" rtl="0" fontAlgn="t"/>
                      <a:r>
                        <a:rPr lang="de-DE" sz="1200" b="0" i="0" u="none" strike="noStrike" dirty="0">
                          <a:solidFill>
                            <a:srgbClr val="000000"/>
                          </a:solidFill>
                          <a:effectLst/>
                          <a:latin typeface="Calibri"/>
                        </a:rPr>
                        <a:t>Die Risikoaggregation ist vorhanden und wird mit einer adäquaten Methode (Monte-Carlo-Simulation) und mit Bezug zur Unternehmensplanung durchgeführt.</a:t>
                      </a:r>
                    </a:p>
                  </a:txBody>
                  <a:tcPr marL="34820" marR="34820" marT="17410" marB="17410">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t"/>
                      <a:endParaRPr lang="de-DE" sz="1200" b="0" i="0" u="none" strike="noStrike" dirty="0">
                        <a:solidFill>
                          <a:srgbClr val="000000"/>
                        </a:solidFill>
                        <a:effectLst/>
                        <a:latin typeface="Calibri"/>
                      </a:endParaRPr>
                    </a:p>
                  </a:txBody>
                  <a:tcPr marL="34820" marR="34820" marT="17410" marB="1741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1200" b="0" i="0" u="none" strike="noStrike" dirty="0">
                        <a:solidFill>
                          <a:srgbClr val="000000"/>
                        </a:solidFill>
                        <a:effectLst/>
                        <a:latin typeface="Calibri"/>
                      </a:endParaRPr>
                    </a:p>
                  </a:txBody>
                  <a:tcPr marL="34820" marR="34820" marT="17410" marB="17410">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1"/>
                  </a:ext>
                </a:extLst>
              </a:tr>
              <a:tr h="448323">
                <a:tc>
                  <a:txBody>
                    <a:bodyPr/>
                    <a:lstStyle/>
                    <a:p>
                      <a:pPr algn="ctr" fontAlgn="t"/>
                      <a:r>
                        <a:rPr lang="de-DE" sz="1200" b="1" i="0" u="none" strike="noStrike" dirty="0">
                          <a:solidFill>
                            <a:srgbClr val="000000"/>
                          </a:solidFill>
                          <a:effectLst/>
                          <a:latin typeface="Calibri"/>
                        </a:rPr>
                        <a:t>3</a:t>
                      </a:r>
                    </a:p>
                  </a:txBody>
                  <a:tcPr marL="34820" marR="34820" marT="17410" marB="17410">
                    <a:lnL>
                      <a:noFill/>
                    </a:lnL>
                    <a:lnR>
                      <a:noFill/>
                    </a:lnR>
                    <a:lnT>
                      <a:noFill/>
                    </a:lnT>
                    <a:lnB>
                      <a:noFill/>
                    </a:lnB>
                  </a:tcPr>
                </a:tc>
                <a:tc>
                  <a:txBody>
                    <a:bodyPr/>
                    <a:lstStyle/>
                    <a:p>
                      <a:pPr algn="l" rtl="0" fontAlgn="t"/>
                      <a:r>
                        <a:rPr lang="de-DE" sz="1200" b="0" i="0" u="none" strike="noStrike" dirty="0">
                          <a:solidFill>
                            <a:srgbClr val="000000"/>
                          </a:solidFill>
                          <a:effectLst/>
                          <a:latin typeface="Calibri"/>
                        </a:rPr>
                        <a:t>Alle wesentlichen Netto-Risiken (Gefahren und Chancen) sind analysiert, auch solche, die nur oder primär Liquiditätswirkung oder bilanzielle Wirkungen haben (Risiken werden nicht nur hinsichtlich Ergebniswirkung betrachtet).</a:t>
                      </a:r>
                    </a:p>
                  </a:txBody>
                  <a:tcPr marL="34820" marR="34820" marT="17410" marB="17410">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t"/>
                      <a:endParaRPr lang="de-DE" sz="1200" b="0" i="0" u="none" strike="noStrike" dirty="0">
                        <a:solidFill>
                          <a:srgbClr val="000000"/>
                        </a:solidFill>
                        <a:effectLst/>
                        <a:latin typeface="Calibri"/>
                      </a:endParaRPr>
                    </a:p>
                  </a:txBody>
                  <a:tcPr marL="34820" marR="34820" marT="17410" marB="1741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1200" b="0" i="0" u="none" strike="noStrike" dirty="0">
                        <a:solidFill>
                          <a:srgbClr val="000000"/>
                        </a:solidFill>
                        <a:effectLst/>
                        <a:latin typeface="Calibri"/>
                      </a:endParaRPr>
                    </a:p>
                  </a:txBody>
                  <a:tcPr marL="34820" marR="34820" marT="17410" marB="17410">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2"/>
                  </a:ext>
                </a:extLst>
              </a:tr>
              <a:tr h="400757">
                <a:tc>
                  <a:txBody>
                    <a:bodyPr/>
                    <a:lstStyle/>
                    <a:p>
                      <a:pPr algn="ctr" fontAlgn="t"/>
                      <a:r>
                        <a:rPr lang="de-DE" sz="1200" b="1" i="0" u="none" strike="noStrike" dirty="0">
                          <a:solidFill>
                            <a:srgbClr val="000000"/>
                          </a:solidFill>
                          <a:effectLst/>
                          <a:latin typeface="Calibri"/>
                        </a:rPr>
                        <a:t>4</a:t>
                      </a:r>
                    </a:p>
                  </a:txBody>
                  <a:tcPr marL="34820" marR="34820" marT="17410" marB="17410">
                    <a:lnL>
                      <a:noFill/>
                    </a:lnL>
                    <a:lnR>
                      <a:noFill/>
                    </a:lnR>
                    <a:lnT>
                      <a:noFill/>
                    </a:lnT>
                    <a:lnB>
                      <a:noFill/>
                    </a:lnB>
                  </a:tcPr>
                </a:tc>
                <a:tc>
                  <a:txBody>
                    <a:bodyPr/>
                    <a:lstStyle/>
                    <a:p>
                      <a:pPr algn="l" rtl="0" fontAlgn="t"/>
                      <a:r>
                        <a:rPr lang="de-DE" sz="1200" b="0" i="0" u="none" strike="noStrike" dirty="0">
                          <a:solidFill>
                            <a:srgbClr val="000000"/>
                          </a:solidFill>
                          <a:effectLst/>
                          <a:latin typeface="Calibri"/>
                        </a:rPr>
                        <a:t>Das Risikomanagementsystem betrachtet seltene, aber relevante „Extremrisiken“ mit potenziell bestandsgefährdenden Auswirkungen (z. B. mögliche volkswirtschaftliche Krisen).</a:t>
                      </a:r>
                    </a:p>
                  </a:txBody>
                  <a:tcPr marL="34820" marR="34820" marT="17410" marB="17410">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t"/>
                      <a:endParaRPr lang="de-DE" sz="1200" b="0" i="0" u="none" strike="noStrike" dirty="0">
                        <a:solidFill>
                          <a:srgbClr val="000000"/>
                        </a:solidFill>
                        <a:effectLst/>
                        <a:latin typeface="Calibri"/>
                      </a:endParaRPr>
                    </a:p>
                  </a:txBody>
                  <a:tcPr marL="34820" marR="34820" marT="17410" marB="1741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1200" b="0" i="0" u="none" strike="noStrike" dirty="0">
                        <a:solidFill>
                          <a:srgbClr val="000000"/>
                        </a:solidFill>
                        <a:effectLst/>
                        <a:latin typeface="Calibri"/>
                      </a:endParaRPr>
                    </a:p>
                  </a:txBody>
                  <a:tcPr marL="34820" marR="34820" marT="17410" marB="17410">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3"/>
                  </a:ext>
                </a:extLst>
              </a:tr>
              <a:tr h="400757">
                <a:tc>
                  <a:txBody>
                    <a:bodyPr/>
                    <a:lstStyle/>
                    <a:p>
                      <a:pPr algn="ctr" fontAlgn="t"/>
                      <a:r>
                        <a:rPr lang="de-DE" sz="1200" b="1" i="0" u="none" strike="noStrike" dirty="0">
                          <a:solidFill>
                            <a:srgbClr val="000000"/>
                          </a:solidFill>
                          <a:effectLst/>
                          <a:latin typeface="Calibri"/>
                        </a:rPr>
                        <a:t>5</a:t>
                      </a:r>
                    </a:p>
                  </a:txBody>
                  <a:tcPr marL="34820" marR="34820" marT="17410" marB="17410">
                    <a:lnL>
                      <a:noFill/>
                    </a:lnL>
                    <a:lnR>
                      <a:noFill/>
                    </a:lnR>
                    <a:lnT>
                      <a:noFill/>
                    </a:lnT>
                    <a:lnB>
                      <a:noFill/>
                    </a:lnB>
                  </a:tcPr>
                </a:tc>
                <a:tc>
                  <a:txBody>
                    <a:bodyPr/>
                    <a:lstStyle/>
                    <a:p>
                      <a:pPr algn="l" rtl="0" fontAlgn="t"/>
                      <a:r>
                        <a:rPr lang="de-DE" sz="1200" b="0" i="0" u="none" strike="noStrike" dirty="0">
                          <a:solidFill>
                            <a:srgbClr val="000000"/>
                          </a:solidFill>
                          <a:effectLst/>
                          <a:latin typeface="Calibri"/>
                        </a:rPr>
                        <a:t>Die Risikoquantifizierung erfolgt sachgerecht, d. h. es werden geeignete Verteilungsfunktionen verwendet (und die Risikoquantifizierung basiert nicht nur auf Eintrittswahrscheinlichkeit und (erwarteter) Schadenshöhe).</a:t>
                      </a:r>
                    </a:p>
                  </a:txBody>
                  <a:tcPr marL="34820" marR="34820" marT="17410" marB="17410">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t"/>
                      <a:endParaRPr lang="de-DE" sz="1200" b="0" i="0" u="none" strike="noStrike" dirty="0">
                        <a:solidFill>
                          <a:srgbClr val="000000"/>
                        </a:solidFill>
                        <a:effectLst/>
                        <a:latin typeface="Calibri"/>
                      </a:endParaRPr>
                    </a:p>
                  </a:txBody>
                  <a:tcPr marL="34820" marR="34820" marT="17410" marB="1741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1200" b="0" i="0" u="none" strike="noStrike" dirty="0">
                        <a:solidFill>
                          <a:srgbClr val="000000"/>
                        </a:solidFill>
                        <a:effectLst/>
                        <a:latin typeface="Calibri"/>
                      </a:endParaRPr>
                    </a:p>
                  </a:txBody>
                  <a:tcPr marL="34820" marR="34820" marT="17410" marB="17410">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4"/>
                  </a:ext>
                </a:extLst>
              </a:tr>
              <a:tr h="400757">
                <a:tc>
                  <a:txBody>
                    <a:bodyPr/>
                    <a:lstStyle/>
                    <a:p>
                      <a:pPr algn="ctr" fontAlgn="t"/>
                      <a:r>
                        <a:rPr lang="de-DE" sz="1200" b="1" i="0" u="none" strike="noStrike" dirty="0">
                          <a:solidFill>
                            <a:srgbClr val="000000"/>
                          </a:solidFill>
                          <a:effectLst/>
                          <a:latin typeface="Calibri"/>
                        </a:rPr>
                        <a:t>6</a:t>
                      </a:r>
                    </a:p>
                  </a:txBody>
                  <a:tcPr marL="34820" marR="34820" marT="17410" marB="17410">
                    <a:lnL>
                      <a:noFill/>
                    </a:lnL>
                    <a:lnR>
                      <a:noFill/>
                    </a:lnR>
                    <a:lnT>
                      <a:noFill/>
                    </a:lnT>
                    <a:lnB>
                      <a:noFill/>
                    </a:lnB>
                  </a:tcPr>
                </a:tc>
                <a:tc>
                  <a:txBody>
                    <a:bodyPr/>
                    <a:lstStyle/>
                    <a:p>
                      <a:pPr algn="l" rtl="0" fontAlgn="t"/>
                      <a:r>
                        <a:rPr lang="de-DE" sz="1200" b="0" i="0" u="none" strike="noStrike" dirty="0">
                          <a:solidFill>
                            <a:srgbClr val="000000"/>
                          </a:solidFill>
                          <a:effectLst/>
                          <a:latin typeface="Calibri"/>
                        </a:rPr>
                        <a:t>Der Begriff der „bestandsgefährdenden Entwicklungen“ ist sachgerecht operationalisiert (unter Beachtung z.B. möglicher Bedrohungen von Rating und Covenants) und es gibt eine Kennzahl für den „Grad des Bestandsgefährdung“.</a:t>
                      </a:r>
                    </a:p>
                  </a:txBody>
                  <a:tcPr marL="34820" marR="34820" marT="17410" marB="17410">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t"/>
                      <a:endParaRPr lang="de-DE" sz="1200" b="0" i="0" u="none" strike="noStrike" dirty="0">
                        <a:solidFill>
                          <a:srgbClr val="000000"/>
                        </a:solidFill>
                        <a:effectLst/>
                        <a:latin typeface="Calibri"/>
                      </a:endParaRPr>
                    </a:p>
                  </a:txBody>
                  <a:tcPr marL="34820" marR="34820" marT="17410" marB="1741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1200" b="0" i="0" u="none" strike="noStrike" dirty="0">
                        <a:solidFill>
                          <a:srgbClr val="000000"/>
                        </a:solidFill>
                        <a:effectLst/>
                        <a:latin typeface="Calibri"/>
                      </a:endParaRPr>
                    </a:p>
                  </a:txBody>
                  <a:tcPr marL="34820" marR="34820" marT="17410" marB="17410">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5"/>
                  </a:ext>
                </a:extLst>
              </a:tr>
              <a:tr h="400757">
                <a:tc>
                  <a:txBody>
                    <a:bodyPr/>
                    <a:lstStyle/>
                    <a:p>
                      <a:pPr algn="ctr" fontAlgn="t"/>
                      <a:r>
                        <a:rPr lang="de-DE" sz="1200" b="1" i="0" u="none" strike="noStrike" dirty="0">
                          <a:solidFill>
                            <a:srgbClr val="000000"/>
                          </a:solidFill>
                          <a:effectLst/>
                          <a:latin typeface="Calibri"/>
                        </a:rPr>
                        <a:t>7</a:t>
                      </a:r>
                    </a:p>
                  </a:txBody>
                  <a:tcPr marL="34820" marR="34820" marT="17410" marB="17410">
                    <a:lnL>
                      <a:noFill/>
                    </a:lnL>
                    <a:lnR>
                      <a:noFill/>
                    </a:lnR>
                    <a:lnT>
                      <a:noFill/>
                    </a:lnT>
                    <a:lnB>
                      <a:noFill/>
                    </a:lnB>
                  </a:tcPr>
                </a:tc>
                <a:tc>
                  <a:txBody>
                    <a:bodyPr/>
                    <a:lstStyle/>
                    <a:p>
                      <a:pPr algn="l" rtl="0" fontAlgn="t"/>
                      <a:r>
                        <a:rPr lang="de-DE" sz="1200" b="0" i="0" u="none" strike="noStrike" dirty="0">
                          <a:solidFill>
                            <a:srgbClr val="000000"/>
                          </a:solidFill>
                          <a:effectLst/>
                          <a:latin typeface="Calibri"/>
                        </a:rPr>
                        <a:t>Für die Kennzahlen zur Bestandsgefährdung gibt es einen Schwellenwert, ab dem (1) „geeignete Gegenmaßnahmen“ initiiert werden und (2) das Aufsichtsgremium informiert wird (§ 1 </a:t>
                      </a:r>
                      <a:r>
                        <a:rPr lang="de-DE" sz="1200" b="0" i="0" u="none" strike="noStrike" dirty="0" err="1">
                          <a:solidFill>
                            <a:srgbClr val="000000"/>
                          </a:solidFill>
                          <a:effectLst/>
                          <a:latin typeface="Calibri"/>
                        </a:rPr>
                        <a:t>StaRUG</a:t>
                      </a:r>
                      <a:r>
                        <a:rPr lang="de-DE" sz="1200" b="0" i="0" u="none" strike="noStrike" dirty="0">
                          <a:solidFill>
                            <a:srgbClr val="000000"/>
                          </a:solidFill>
                          <a:effectLst/>
                          <a:latin typeface="Calibri"/>
                        </a:rPr>
                        <a:t>).</a:t>
                      </a:r>
                    </a:p>
                  </a:txBody>
                  <a:tcPr marL="34820" marR="34820" marT="17410" marB="17410">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t"/>
                      <a:endParaRPr lang="de-DE" sz="1200" b="0" i="0" u="none" strike="noStrike" dirty="0">
                        <a:solidFill>
                          <a:srgbClr val="000000"/>
                        </a:solidFill>
                        <a:effectLst/>
                        <a:latin typeface="Calibri"/>
                      </a:endParaRPr>
                    </a:p>
                  </a:txBody>
                  <a:tcPr marL="34820" marR="34820" marT="17410" marB="1741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1200" b="0" i="0" u="none" strike="noStrike" dirty="0">
                        <a:solidFill>
                          <a:srgbClr val="000000"/>
                        </a:solidFill>
                        <a:effectLst/>
                        <a:latin typeface="Calibri"/>
                      </a:endParaRPr>
                    </a:p>
                  </a:txBody>
                  <a:tcPr marL="34820" marR="34820" marT="17410" marB="17410">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6"/>
                  </a:ext>
                </a:extLst>
              </a:tr>
              <a:tr h="217789">
                <a:tc>
                  <a:txBody>
                    <a:bodyPr/>
                    <a:lstStyle/>
                    <a:p>
                      <a:pPr algn="ctr" fontAlgn="t"/>
                      <a:endParaRPr lang="de-DE" sz="1200" b="0" i="0" u="none" strike="noStrike" dirty="0">
                        <a:solidFill>
                          <a:srgbClr val="000000"/>
                        </a:solidFill>
                        <a:effectLst/>
                        <a:latin typeface="Calibri"/>
                      </a:endParaRPr>
                    </a:p>
                  </a:txBody>
                  <a:tcPr marL="34820" marR="34820" marT="17410" marB="17410">
                    <a:lnL>
                      <a:noFill/>
                    </a:lnL>
                    <a:lnR>
                      <a:noFill/>
                    </a:lnR>
                    <a:lnT w="25400" cap="flat" cmpd="dbl" algn="ctr">
                      <a:noFill/>
                      <a:prstDash val="solid"/>
                      <a:round/>
                      <a:headEnd type="none" w="med" len="med"/>
                      <a:tailEnd type="none" w="med" len="med"/>
                    </a:lnT>
                    <a:lnB>
                      <a:noFill/>
                    </a:lnB>
                  </a:tcPr>
                </a:tc>
                <a:tc>
                  <a:txBody>
                    <a:bodyPr/>
                    <a:lstStyle/>
                    <a:p>
                      <a:pPr algn="l" fontAlgn="b"/>
                      <a:endParaRPr lang="de-DE" sz="1200" b="0" i="0" u="none" strike="noStrike" dirty="0">
                        <a:solidFill>
                          <a:srgbClr val="000000"/>
                        </a:solidFill>
                        <a:effectLst/>
                        <a:latin typeface="Calibri"/>
                      </a:endParaRPr>
                    </a:p>
                  </a:txBody>
                  <a:tcPr marL="34820" marR="34820" marT="17410" marB="17410">
                    <a:lnL>
                      <a:noFill/>
                    </a:lnL>
                    <a:lnR>
                      <a:noFill/>
                    </a:lnR>
                    <a:lnT w="25400" cap="flat" cmpd="dbl" algn="ctr">
                      <a:noFill/>
                      <a:prstDash val="solid"/>
                      <a:round/>
                      <a:headEnd type="none" w="med" len="med"/>
                      <a:tailEnd type="none" w="med" len="med"/>
                    </a:lnT>
                    <a:lnB>
                      <a:noFill/>
                    </a:lnB>
                  </a:tcPr>
                </a:tc>
                <a:tc>
                  <a:txBody>
                    <a:bodyPr/>
                    <a:lstStyle/>
                    <a:p>
                      <a:pPr algn="ctr" fontAlgn="t"/>
                      <a:r>
                        <a:rPr lang="de-DE" sz="1200" b="1" i="0" u="none" strike="noStrike" dirty="0">
                          <a:solidFill>
                            <a:srgbClr val="000000"/>
                          </a:solidFill>
                          <a:effectLst/>
                          <a:latin typeface="Calibri"/>
                        </a:rPr>
                        <a:t>0</a:t>
                      </a:r>
                    </a:p>
                  </a:txBody>
                  <a:tcPr marL="34820" marR="34820" marT="17410" marB="1741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de-DE" sz="1200" b="0" i="0" u="none" strike="noStrike" dirty="0">
                          <a:solidFill>
                            <a:srgbClr val="000000"/>
                          </a:solidFill>
                          <a:effectLst/>
                          <a:latin typeface="Calibri"/>
                        </a:rPr>
                        <a:t>von 14 Punkten</a:t>
                      </a:r>
                    </a:p>
                  </a:txBody>
                  <a:tcPr marL="34820" marR="34820" marT="17410" marB="17410">
                    <a:lnL>
                      <a:noFill/>
                    </a:lnL>
                    <a:lnR>
                      <a:noFill/>
                    </a:lnR>
                    <a:lnT>
                      <a:noFill/>
                    </a:lnT>
                    <a:lnB>
                      <a:noFill/>
                    </a:lnB>
                  </a:tcPr>
                </a:tc>
                <a:extLst>
                  <a:ext uri="{0D108BD9-81ED-4DB2-BD59-A6C34878D82A}">
                    <a16:rowId xmlns:a16="http://schemas.microsoft.com/office/drawing/2014/main" val="10008"/>
                  </a:ext>
                </a:extLst>
              </a:tr>
              <a:tr h="217789">
                <a:tc>
                  <a:txBody>
                    <a:bodyPr/>
                    <a:lstStyle/>
                    <a:p>
                      <a:pPr algn="ctr" fontAlgn="t"/>
                      <a:r>
                        <a:rPr lang="de-DE" sz="1200" b="1" i="0" u="none" strike="noStrike" dirty="0">
                          <a:solidFill>
                            <a:srgbClr val="000000"/>
                          </a:solidFill>
                          <a:effectLst/>
                          <a:latin typeface="Calibri"/>
                        </a:rPr>
                        <a:t> </a:t>
                      </a:r>
                    </a:p>
                  </a:txBody>
                  <a:tcPr marL="34820" marR="34820" marT="17410" marB="17410">
                    <a:lnL>
                      <a:noFill/>
                    </a:lnL>
                    <a:lnR>
                      <a:noFill/>
                    </a:lnR>
                    <a:lnT>
                      <a:noFill/>
                    </a:lnT>
                    <a:lnB>
                      <a:noFill/>
                    </a:lnB>
                    <a:solidFill>
                      <a:srgbClr val="33CCFF"/>
                    </a:solidFill>
                  </a:tcPr>
                </a:tc>
                <a:tc>
                  <a:txBody>
                    <a:bodyPr/>
                    <a:lstStyle/>
                    <a:p>
                      <a:pPr algn="l" fontAlgn="b"/>
                      <a:r>
                        <a:rPr lang="de-DE" sz="1200" b="1" i="0" u="none" strike="noStrike" dirty="0">
                          <a:solidFill>
                            <a:srgbClr val="000000"/>
                          </a:solidFill>
                          <a:effectLst/>
                          <a:latin typeface="Calibri"/>
                        </a:rPr>
                        <a:t>§ 93 AktG (Entscheidungsvorbereitung / Business </a:t>
                      </a:r>
                      <a:r>
                        <a:rPr lang="de-DE" sz="1200" b="1" i="0" u="none" strike="noStrike" dirty="0" err="1">
                          <a:solidFill>
                            <a:srgbClr val="000000"/>
                          </a:solidFill>
                          <a:effectLst/>
                          <a:latin typeface="Calibri"/>
                        </a:rPr>
                        <a:t>Judement</a:t>
                      </a:r>
                      <a:r>
                        <a:rPr lang="de-DE" sz="1200" b="1" i="0" u="none" strike="noStrike" dirty="0">
                          <a:solidFill>
                            <a:srgbClr val="000000"/>
                          </a:solidFill>
                          <a:effectLst/>
                          <a:latin typeface="Calibri"/>
                        </a:rPr>
                        <a:t> Rule)</a:t>
                      </a:r>
                    </a:p>
                  </a:txBody>
                  <a:tcPr marL="34820" marR="34820" marT="17410" marB="17410">
                    <a:lnL>
                      <a:noFill/>
                    </a:lnL>
                    <a:lnR>
                      <a:noFill/>
                    </a:lnR>
                    <a:lnT>
                      <a:noFill/>
                    </a:lnT>
                    <a:lnB>
                      <a:noFill/>
                    </a:lnB>
                    <a:solidFill>
                      <a:srgbClr val="33CCFF"/>
                    </a:solidFill>
                  </a:tcPr>
                </a:tc>
                <a:tc>
                  <a:txBody>
                    <a:bodyPr/>
                    <a:lstStyle/>
                    <a:p>
                      <a:pPr algn="ctr" fontAlgn="t"/>
                      <a:r>
                        <a:rPr lang="de-DE" sz="1200" b="1" i="0" u="none" strike="noStrike" dirty="0">
                          <a:solidFill>
                            <a:srgbClr val="000000"/>
                          </a:solidFill>
                          <a:effectLst/>
                          <a:latin typeface="Calibri"/>
                        </a:rPr>
                        <a:t> </a:t>
                      </a:r>
                    </a:p>
                  </a:txBody>
                  <a:tcPr marL="34820" marR="34820" marT="17410" marB="17410">
                    <a:lnL>
                      <a:noFill/>
                    </a:lnL>
                    <a:lnR>
                      <a:noFill/>
                    </a:lnR>
                    <a:lnT>
                      <a:noFill/>
                    </a:lnT>
                    <a:lnB w="6350" cap="flat" cmpd="sng" algn="ctr">
                      <a:solidFill>
                        <a:srgbClr val="000000"/>
                      </a:solidFill>
                      <a:prstDash val="solid"/>
                      <a:round/>
                      <a:headEnd type="none" w="med" len="med"/>
                      <a:tailEnd type="none" w="med" len="med"/>
                    </a:lnB>
                    <a:solidFill>
                      <a:srgbClr val="33CCFF"/>
                    </a:solidFill>
                  </a:tcPr>
                </a:tc>
                <a:tc>
                  <a:txBody>
                    <a:bodyPr/>
                    <a:lstStyle/>
                    <a:p>
                      <a:pPr algn="l" fontAlgn="b"/>
                      <a:endParaRPr lang="de-DE" sz="1200" b="1" i="0" u="none" strike="noStrike">
                        <a:solidFill>
                          <a:srgbClr val="000000"/>
                        </a:solidFill>
                        <a:effectLst/>
                        <a:latin typeface="Calibri"/>
                      </a:endParaRPr>
                    </a:p>
                  </a:txBody>
                  <a:tcPr marL="34820" marR="34820" marT="17410" marB="17410">
                    <a:lnL>
                      <a:noFill/>
                    </a:lnL>
                    <a:lnR>
                      <a:noFill/>
                    </a:lnR>
                    <a:lnT>
                      <a:noFill/>
                    </a:lnT>
                    <a:lnB>
                      <a:noFill/>
                    </a:lnB>
                  </a:tcPr>
                </a:tc>
                <a:extLst>
                  <a:ext uri="{0D108BD9-81ED-4DB2-BD59-A6C34878D82A}">
                    <a16:rowId xmlns:a16="http://schemas.microsoft.com/office/drawing/2014/main" val="10009"/>
                  </a:ext>
                </a:extLst>
              </a:tr>
              <a:tr h="583725">
                <a:tc>
                  <a:txBody>
                    <a:bodyPr/>
                    <a:lstStyle/>
                    <a:p>
                      <a:pPr algn="ctr" fontAlgn="t"/>
                      <a:r>
                        <a:rPr lang="de-DE" sz="1200" b="1" i="0" u="none" strike="noStrike" dirty="0">
                          <a:solidFill>
                            <a:srgbClr val="000000"/>
                          </a:solidFill>
                          <a:effectLst/>
                          <a:latin typeface="Calibri"/>
                        </a:rPr>
                        <a:t>8</a:t>
                      </a:r>
                    </a:p>
                  </a:txBody>
                  <a:tcPr marL="34820" marR="34820" marT="17410" marB="17410">
                    <a:lnL>
                      <a:noFill/>
                    </a:lnL>
                    <a:lnR>
                      <a:noFill/>
                    </a:lnR>
                    <a:lnT>
                      <a:noFill/>
                    </a:lnT>
                    <a:lnB>
                      <a:noFill/>
                    </a:lnB>
                  </a:tcPr>
                </a:tc>
                <a:tc>
                  <a:txBody>
                    <a:bodyPr/>
                    <a:lstStyle/>
                    <a:p>
                      <a:pPr algn="l" rtl="0" fontAlgn="t"/>
                      <a:r>
                        <a:rPr lang="de-DE" sz="1200" b="0" i="0" u="none" strike="noStrike" dirty="0">
                          <a:solidFill>
                            <a:srgbClr val="000000"/>
                          </a:solidFill>
                          <a:effectLst/>
                          <a:latin typeface="Calibri"/>
                        </a:rPr>
                        <a:t>Es gibt Regelungen und Prozesse, um für „unternehmerische Entscheidungen“ der Geschäftsleitung belegbar angemessene Informationen, bspw. die mit den Entscheidungen verbundenen Risiken, bereitzustellen und zu dokumentieren.</a:t>
                      </a:r>
                    </a:p>
                  </a:txBody>
                  <a:tcPr marL="34820" marR="34820" marT="17410" marB="17410">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t"/>
                      <a:endParaRPr lang="de-DE" sz="1200" b="0" i="0" u="none" strike="noStrike" dirty="0">
                        <a:solidFill>
                          <a:srgbClr val="000000"/>
                        </a:solidFill>
                        <a:effectLst/>
                        <a:latin typeface="Calibri"/>
                      </a:endParaRPr>
                    </a:p>
                  </a:txBody>
                  <a:tcPr marL="34820" marR="34820" marT="17410" marB="1741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1200" b="0" i="0" u="none" strike="noStrike" dirty="0">
                        <a:solidFill>
                          <a:srgbClr val="FF0000"/>
                        </a:solidFill>
                        <a:effectLst/>
                        <a:latin typeface="Calibri"/>
                      </a:endParaRPr>
                    </a:p>
                  </a:txBody>
                  <a:tcPr marL="34820" marR="34820" marT="17410" marB="17410">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0"/>
                  </a:ext>
                </a:extLst>
              </a:tr>
              <a:tr h="400757">
                <a:tc>
                  <a:txBody>
                    <a:bodyPr/>
                    <a:lstStyle/>
                    <a:p>
                      <a:pPr algn="ctr" fontAlgn="t"/>
                      <a:r>
                        <a:rPr lang="de-DE" sz="1200" b="1" i="0" u="none" strike="noStrike" dirty="0">
                          <a:solidFill>
                            <a:srgbClr val="000000"/>
                          </a:solidFill>
                          <a:effectLst/>
                          <a:latin typeface="Calibri"/>
                        </a:rPr>
                        <a:t>9</a:t>
                      </a:r>
                    </a:p>
                  </a:txBody>
                  <a:tcPr marL="34820" marR="34820" marT="17410" marB="17410">
                    <a:lnL>
                      <a:noFill/>
                    </a:lnL>
                    <a:lnR>
                      <a:noFill/>
                    </a:lnR>
                    <a:lnT>
                      <a:noFill/>
                    </a:lnT>
                    <a:lnB>
                      <a:noFill/>
                    </a:lnB>
                  </a:tcPr>
                </a:tc>
                <a:tc>
                  <a:txBody>
                    <a:bodyPr/>
                    <a:lstStyle/>
                    <a:p>
                      <a:pPr algn="l" rtl="0" fontAlgn="t"/>
                      <a:r>
                        <a:rPr lang="de-DE" sz="1200" b="0" i="0" u="none" strike="noStrike" dirty="0">
                          <a:solidFill>
                            <a:srgbClr val="000000"/>
                          </a:solidFill>
                          <a:effectLst/>
                          <a:latin typeface="Calibri"/>
                        </a:rPr>
                        <a:t>Die Entscheidungsvorlagen enthalten neutrale und quantitative Risikoinformationen, die Wirkung der Entscheidung auf den Gesamtrisikoumfang des Unternehmens wird berechnet und im Entscheidungskalkül berücksichtigt.</a:t>
                      </a:r>
                    </a:p>
                  </a:txBody>
                  <a:tcPr marL="34820" marR="34820" marT="17410" marB="17410">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t"/>
                      <a:endParaRPr lang="de-DE" sz="1200" b="0" i="0" u="none" strike="noStrike" dirty="0">
                        <a:solidFill>
                          <a:srgbClr val="000000"/>
                        </a:solidFill>
                        <a:effectLst/>
                        <a:latin typeface="Calibri"/>
                      </a:endParaRPr>
                    </a:p>
                  </a:txBody>
                  <a:tcPr marL="34820" marR="34820" marT="17410" marB="1741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1200" b="0" i="0" u="none" strike="noStrike" dirty="0">
                        <a:solidFill>
                          <a:srgbClr val="FF0000"/>
                        </a:solidFill>
                        <a:effectLst/>
                        <a:latin typeface="Calibri"/>
                      </a:endParaRPr>
                    </a:p>
                  </a:txBody>
                  <a:tcPr marL="34820" marR="34820" marT="17410" marB="17410">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1"/>
                  </a:ext>
                </a:extLst>
              </a:tr>
              <a:tr h="217789">
                <a:tc>
                  <a:txBody>
                    <a:bodyPr/>
                    <a:lstStyle/>
                    <a:p>
                      <a:pPr algn="ctr" fontAlgn="t"/>
                      <a:r>
                        <a:rPr lang="de-DE" sz="1200" b="1" i="0" u="none" strike="noStrike" dirty="0">
                          <a:solidFill>
                            <a:srgbClr val="000000"/>
                          </a:solidFill>
                          <a:effectLst/>
                          <a:latin typeface="Calibri"/>
                        </a:rPr>
                        <a:t>10</a:t>
                      </a:r>
                    </a:p>
                  </a:txBody>
                  <a:tcPr marL="34820" marR="34820" marT="17410" marB="17410">
                    <a:lnL>
                      <a:noFill/>
                    </a:lnL>
                    <a:lnR>
                      <a:noFill/>
                    </a:lnR>
                    <a:lnT>
                      <a:noFill/>
                    </a:lnT>
                    <a:lnB w="25400" cap="flat" cmpd="dbl" algn="ctr">
                      <a:solidFill>
                        <a:srgbClr val="000000"/>
                      </a:solidFill>
                      <a:prstDash val="solid"/>
                      <a:round/>
                      <a:headEnd type="none" w="med" len="med"/>
                      <a:tailEnd type="none" w="med" len="med"/>
                    </a:lnB>
                  </a:tcPr>
                </a:tc>
                <a:tc>
                  <a:txBody>
                    <a:bodyPr/>
                    <a:lstStyle/>
                    <a:p>
                      <a:pPr algn="l" rtl="0" fontAlgn="t"/>
                      <a:r>
                        <a:rPr lang="de-DE" sz="1200" b="0" i="0" u="none" strike="noStrike" dirty="0">
                          <a:solidFill>
                            <a:srgbClr val="000000"/>
                          </a:solidFill>
                          <a:effectLst/>
                          <a:latin typeface="Calibri"/>
                        </a:rPr>
                        <a:t>Leicht erkennbare Risiken, bspw. unsichere Planannahmen, sind in den Entscheidungsvorlagen analysiert.</a:t>
                      </a:r>
                    </a:p>
                  </a:txBody>
                  <a:tcPr marL="34820" marR="34820" marT="17410" marB="17410">
                    <a:lnL>
                      <a:noFill/>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tc>
                  <a:txBody>
                    <a:bodyPr/>
                    <a:lstStyle/>
                    <a:p>
                      <a:pPr algn="ctr" fontAlgn="t"/>
                      <a:endParaRPr lang="de-DE" sz="1200" b="0" i="0" u="none" strike="noStrike" dirty="0">
                        <a:solidFill>
                          <a:srgbClr val="000000"/>
                        </a:solidFill>
                        <a:effectLst/>
                        <a:latin typeface="Calibri"/>
                      </a:endParaRPr>
                    </a:p>
                  </a:txBody>
                  <a:tcPr marL="34820" marR="34820" marT="17410" marB="1741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de-DE" sz="1200" b="0" i="0" u="none" strike="noStrike" dirty="0">
                        <a:solidFill>
                          <a:srgbClr val="FF0000"/>
                        </a:solidFill>
                        <a:effectLst/>
                        <a:latin typeface="Calibri"/>
                      </a:endParaRPr>
                    </a:p>
                  </a:txBody>
                  <a:tcPr marL="34820" marR="34820" marT="17410" marB="17410">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2"/>
                  </a:ext>
                </a:extLst>
              </a:tr>
              <a:tr h="217789">
                <a:tc>
                  <a:txBody>
                    <a:bodyPr/>
                    <a:lstStyle/>
                    <a:p>
                      <a:pPr algn="ctr" fontAlgn="t"/>
                      <a:endParaRPr lang="de-DE" sz="1200" b="0" i="0" u="none" strike="noStrike">
                        <a:solidFill>
                          <a:srgbClr val="000000"/>
                        </a:solidFill>
                        <a:effectLst/>
                        <a:latin typeface="Calibri"/>
                      </a:endParaRPr>
                    </a:p>
                  </a:txBody>
                  <a:tcPr marL="34820" marR="34820" marT="17410" marB="17410">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de-DE" sz="1200" b="0" i="0" u="none" strike="noStrike" dirty="0">
                        <a:solidFill>
                          <a:srgbClr val="000000"/>
                        </a:solidFill>
                        <a:effectLst/>
                        <a:latin typeface="Calibri"/>
                      </a:endParaRPr>
                    </a:p>
                  </a:txBody>
                  <a:tcPr marL="34820" marR="34820" marT="17410" marB="17410">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r>
                        <a:rPr lang="de-DE" sz="1200" b="1" i="0" u="none" strike="noStrike" dirty="0">
                          <a:solidFill>
                            <a:srgbClr val="000000"/>
                          </a:solidFill>
                          <a:effectLst/>
                          <a:latin typeface="Calibri"/>
                        </a:rPr>
                        <a:t>0</a:t>
                      </a:r>
                    </a:p>
                  </a:txBody>
                  <a:tcPr marL="34820" marR="34820" marT="17410" marB="17410">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de-DE" sz="1200" b="0" i="0" u="none" strike="noStrike" dirty="0">
                          <a:solidFill>
                            <a:srgbClr val="000000"/>
                          </a:solidFill>
                          <a:effectLst/>
                          <a:latin typeface="Calibri"/>
                        </a:rPr>
                        <a:t>von 6 Punkten</a:t>
                      </a:r>
                    </a:p>
                  </a:txBody>
                  <a:tcPr marL="34820" marR="34820" marT="17410" marB="17410">
                    <a:lnL>
                      <a:noFill/>
                    </a:lnL>
                    <a:lnR>
                      <a:noFill/>
                    </a:lnR>
                    <a:lnT>
                      <a:noFill/>
                    </a:lnT>
                    <a:lnB>
                      <a:noFill/>
                    </a:lnB>
                  </a:tcPr>
                </a:tc>
                <a:extLst>
                  <a:ext uri="{0D108BD9-81ED-4DB2-BD59-A6C34878D82A}">
                    <a16:rowId xmlns:a16="http://schemas.microsoft.com/office/drawing/2014/main" val="10013"/>
                  </a:ext>
                </a:extLst>
              </a:tr>
              <a:tr h="217789">
                <a:tc>
                  <a:txBody>
                    <a:bodyPr/>
                    <a:lstStyle/>
                    <a:p>
                      <a:pPr algn="ctr" fontAlgn="t"/>
                      <a:endParaRPr lang="de-DE" sz="1200" b="0" i="0" u="none" strike="noStrike">
                        <a:solidFill>
                          <a:srgbClr val="000000"/>
                        </a:solidFill>
                        <a:effectLst/>
                        <a:latin typeface="Calibri"/>
                      </a:endParaRPr>
                    </a:p>
                  </a:txBody>
                  <a:tcPr marL="34820" marR="34820" marT="17410" marB="17410">
                    <a:lnL>
                      <a:noFill/>
                    </a:lnL>
                    <a:lnR>
                      <a:noFill/>
                    </a:lnR>
                    <a:lnT>
                      <a:noFill/>
                    </a:lnT>
                    <a:lnB>
                      <a:noFill/>
                    </a:lnB>
                  </a:tcPr>
                </a:tc>
                <a:tc>
                  <a:txBody>
                    <a:bodyPr/>
                    <a:lstStyle/>
                    <a:p>
                      <a:pPr algn="l" fontAlgn="b"/>
                      <a:endParaRPr lang="de-DE" sz="1200" b="0" i="0" u="none" strike="noStrike" dirty="0">
                        <a:solidFill>
                          <a:srgbClr val="000000"/>
                        </a:solidFill>
                        <a:effectLst/>
                        <a:latin typeface="Calibri"/>
                      </a:endParaRPr>
                    </a:p>
                  </a:txBody>
                  <a:tcPr marL="34820" marR="34820" marT="17410" marB="17410">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endParaRPr lang="de-DE" sz="1200" b="1" i="0" u="none" strike="noStrike" dirty="0">
                        <a:solidFill>
                          <a:srgbClr val="000000"/>
                        </a:solidFill>
                        <a:effectLst/>
                        <a:latin typeface="Calibri"/>
                      </a:endParaRPr>
                    </a:p>
                  </a:txBody>
                  <a:tcPr marL="34820" marR="34820" marT="17410" marB="1741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FF"/>
                    </a:solidFill>
                  </a:tcPr>
                </a:tc>
                <a:tc>
                  <a:txBody>
                    <a:bodyPr/>
                    <a:lstStyle/>
                    <a:p>
                      <a:pPr algn="l" fontAlgn="b"/>
                      <a:r>
                        <a:rPr lang="de-DE" sz="1200" b="0" i="0" u="none" strike="noStrike" dirty="0">
                          <a:solidFill>
                            <a:srgbClr val="000000"/>
                          </a:solidFill>
                          <a:effectLst/>
                          <a:latin typeface="Calibri"/>
                        </a:rPr>
                        <a:t>von 20</a:t>
                      </a:r>
                      <a:r>
                        <a:rPr lang="de-DE" sz="1200" b="0" i="0" u="none" strike="noStrike" baseline="0" dirty="0">
                          <a:solidFill>
                            <a:srgbClr val="000000"/>
                          </a:solidFill>
                          <a:effectLst/>
                          <a:latin typeface="Calibri"/>
                        </a:rPr>
                        <a:t> </a:t>
                      </a:r>
                      <a:r>
                        <a:rPr lang="de-DE" sz="1200" b="0" i="0" u="none" strike="noStrike" dirty="0">
                          <a:solidFill>
                            <a:srgbClr val="000000"/>
                          </a:solidFill>
                          <a:effectLst/>
                          <a:latin typeface="Calibri"/>
                        </a:rPr>
                        <a:t>Punkten</a:t>
                      </a:r>
                    </a:p>
                  </a:txBody>
                  <a:tcPr marL="34820" marR="34820" marT="17410" marB="1741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37876283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Kriterien zur Stufe 3 („regulatorische Mindestanforderungen“)</a:t>
            </a:r>
          </a:p>
        </p:txBody>
      </p:sp>
      <p:sp>
        <p:nvSpPr>
          <p:cNvPr id="2" name="Inhaltsplatzhalter 1"/>
          <p:cNvSpPr>
            <a:spLocks noGrp="1"/>
          </p:cNvSpPr>
          <p:nvPr>
            <p:ph sz="quarter" idx="13"/>
          </p:nvPr>
        </p:nvSpPr>
        <p:spPr/>
        <p:txBody>
          <a:bodyPr/>
          <a:lstStyle/>
          <a:p>
            <a:pPr marL="0" indent="0"/>
            <a:r>
              <a:rPr lang="de-DE" dirty="0"/>
              <a:t>Quelle: </a:t>
            </a:r>
            <a:r>
              <a:rPr lang="de-DE" dirty="0" err="1"/>
              <a:t>Gleißner</a:t>
            </a:r>
            <a:r>
              <a:rPr lang="de-DE" dirty="0"/>
              <a:t>, W. (2018): Prüfung des Risikomanagements – ein Reifegradmodell, in: Der Aufsichtsrat, Heft 2/2018, S. 18 – 21</a:t>
            </a:r>
            <a:endParaRPr lang="de-DE" dirty="0">
              <a:latin typeface="Aria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512" y="792000"/>
            <a:ext cx="7365308" cy="529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2926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Kriterien zur Stufe 4 („entscheidungsorientiertes Risikomanagement“)</a:t>
            </a:r>
          </a:p>
        </p:txBody>
      </p:sp>
      <p:sp>
        <p:nvSpPr>
          <p:cNvPr id="2" name="Inhaltsplatzhalter 1"/>
          <p:cNvSpPr>
            <a:spLocks noGrp="1"/>
          </p:cNvSpPr>
          <p:nvPr>
            <p:ph sz="quarter" idx="13"/>
          </p:nvPr>
        </p:nvSpPr>
        <p:spPr/>
        <p:txBody>
          <a:bodyPr/>
          <a:lstStyle/>
          <a:p>
            <a:pPr marL="0" indent="0"/>
            <a:r>
              <a:rPr lang="de-DE" dirty="0"/>
              <a:t>Quelle: </a:t>
            </a:r>
            <a:r>
              <a:rPr lang="de-DE" dirty="0" err="1"/>
              <a:t>Gleißner</a:t>
            </a:r>
            <a:r>
              <a:rPr lang="de-DE" dirty="0"/>
              <a:t>, W. (2018): Prüfung des Risikomanagements – ein Reifegradmodell, in: Der Aufsichtsrat, Heft 2/2018, S. 18 – 21</a:t>
            </a:r>
            <a:endParaRPr lang="de-DE" dirty="0">
              <a:latin typeface="Aria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512" y="792000"/>
            <a:ext cx="7149730" cy="5255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733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3E880741-AD8E-1D08-A485-ACCDED50AB59}"/>
              </a:ext>
            </a:extLst>
          </p:cNvPr>
          <p:cNvPicPr>
            <a:picLocks noChangeAspect="1"/>
          </p:cNvPicPr>
          <p:nvPr/>
        </p:nvPicPr>
        <p:blipFill>
          <a:blip r:embed="rId3"/>
          <a:stretch>
            <a:fillRect/>
          </a:stretch>
        </p:blipFill>
        <p:spPr>
          <a:xfrm>
            <a:off x="752492" y="1070989"/>
            <a:ext cx="7648102" cy="4734275"/>
          </a:xfrm>
          <a:prstGeom prst="rect">
            <a:avLst/>
          </a:prstGeom>
        </p:spPr>
      </p:pic>
      <p:sp>
        <p:nvSpPr>
          <p:cNvPr id="486" name="PlaceHolder 1"/>
          <p:cNvSpPr>
            <a:spLocks noGrp="1"/>
          </p:cNvSpPr>
          <p:nvPr>
            <p:ph type="title"/>
          </p:nvPr>
        </p:nvSpPr>
        <p:spPr/>
        <p:txBody>
          <a:bodyPr/>
          <a:lstStyle/>
          <a:p>
            <a:r>
              <a:rPr lang="de-DE" dirty="0"/>
              <a:t>Die Kriterien der Zukunftsfähigkeit (</a:t>
            </a:r>
            <a:r>
              <a:rPr lang="de-DE" dirty="0" err="1"/>
              <a:t>QScore</a:t>
            </a:r>
            <a:r>
              <a:rPr lang="de-DE" dirty="0"/>
              <a:t>) &amp;</a:t>
            </a:r>
            <a:br>
              <a:rPr lang="de-DE" dirty="0"/>
            </a:br>
            <a:r>
              <a:rPr lang="de-DE" dirty="0"/>
              <a:t>… und die Bedeutung von Planung &amp; Risiko</a:t>
            </a:r>
          </a:p>
        </p:txBody>
      </p:sp>
      <p:graphicFrame>
        <p:nvGraphicFramePr>
          <p:cNvPr id="488" name="Tabelle 7"/>
          <p:cNvGraphicFramePr/>
          <p:nvPr>
            <p:extLst>
              <p:ext uri="{D42A27DB-BD31-4B8C-83A1-F6EECF244321}">
                <p14:modId xmlns:p14="http://schemas.microsoft.com/office/powerpoint/2010/main" val="320948383"/>
              </p:ext>
            </p:extLst>
          </p:nvPr>
        </p:nvGraphicFramePr>
        <p:xfrm>
          <a:off x="6732128" y="91890"/>
          <a:ext cx="2541352" cy="752220"/>
        </p:xfrm>
        <a:graphic>
          <a:graphicData uri="http://schemas.openxmlformats.org/drawingml/2006/table">
            <a:tbl>
              <a:tblPr/>
              <a:tblGrid>
                <a:gridCol w="385054">
                  <a:extLst>
                    <a:ext uri="{9D8B030D-6E8A-4147-A177-3AD203B41FA5}">
                      <a16:colId xmlns:a16="http://schemas.microsoft.com/office/drawing/2014/main" val="20000"/>
                    </a:ext>
                  </a:extLst>
                </a:gridCol>
                <a:gridCol w="924128">
                  <a:extLst>
                    <a:ext uri="{9D8B030D-6E8A-4147-A177-3AD203B41FA5}">
                      <a16:colId xmlns:a16="http://schemas.microsoft.com/office/drawing/2014/main" val="20001"/>
                    </a:ext>
                  </a:extLst>
                </a:gridCol>
                <a:gridCol w="513404">
                  <a:extLst>
                    <a:ext uri="{9D8B030D-6E8A-4147-A177-3AD203B41FA5}">
                      <a16:colId xmlns:a16="http://schemas.microsoft.com/office/drawing/2014/main" val="73306097"/>
                    </a:ext>
                  </a:extLst>
                </a:gridCol>
                <a:gridCol w="718766">
                  <a:extLst>
                    <a:ext uri="{9D8B030D-6E8A-4147-A177-3AD203B41FA5}">
                      <a16:colId xmlns:a16="http://schemas.microsoft.com/office/drawing/2014/main" val="1073062696"/>
                    </a:ext>
                  </a:extLst>
                </a:gridCol>
              </a:tblGrid>
              <a:tr h="188055">
                <a:tc>
                  <a:txBody>
                    <a:bodyPr/>
                    <a:lstStyle/>
                    <a:p>
                      <a:pPr algn="ctr">
                        <a:lnSpc>
                          <a:spcPct val="100000"/>
                        </a:lnSpc>
                        <a:tabLst>
                          <a:tab pos="0" algn="l"/>
                        </a:tabLst>
                      </a:pPr>
                      <a:endParaRPr lang="en-GB" sz="1000" b="0" strike="noStrike" spc="-1" dirty="0">
                        <a:solidFill>
                          <a:srgbClr val="000000"/>
                        </a:solidFill>
                        <a:latin typeface="Arial"/>
                      </a:endParaRPr>
                    </a:p>
                  </a:txBody>
                  <a:tcPr marL="16622" marR="16622" marT="16622" marB="16622" anchor="ctr">
                    <a:lnL>
                      <a:noFill/>
                    </a:lnL>
                    <a:lnR>
                      <a:noFill/>
                    </a:lnR>
                    <a:lnT>
                      <a:noFill/>
                    </a:lnT>
                    <a:lnB w="2880">
                      <a:solidFill>
                        <a:srgbClr val="FFFFFF"/>
                      </a:solidFill>
                      <a:prstDash val="solid"/>
                    </a:lnB>
                    <a:solidFill>
                      <a:srgbClr val="E7E8E9"/>
                    </a:solidFill>
                  </a:tcPr>
                </a:tc>
                <a:tc gridSpan="3">
                  <a:txBody>
                    <a:bodyPr/>
                    <a:lstStyle/>
                    <a:p>
                      <a:pPr>
                        <a:lnSpc>
                          <a:spcPct val="100000"/>
                        </a:lnSpc>
                        <a:tabLst>
                          <a:tab pos="0" algn="l"/>
                        </a:tabLst>
                      </a:pPr>
                      <a:r>
                        <a:rPr lang="de-DE" sz="700" b="0" strike="noStrike" spc="-1" dirty="0">
                          <a:solidFill>
                            <a:srgbClr val="002945"/>
                          </a:solidFill>
                          <a:latin typeface="Calibri"/>
                        </a:rPr>
                        <a:t>Kriterium für Zukunftsfähigkeit </a:t>
                      </a:r>
                      <a:endParaRPr lang="en-GB" sz="700" b="0" strike="noStrike" spc="-1" dirty="0">
                        <a:solidFill>
                          <a:srgbClr val="000000"/>
                        </a:solidFill>
                        <a:latin typeface="Arial"/>
                      </a:endParaRPr>
                    </a:p>
                  </a:txBody>
                  <a:tcPr marL="16622" marR="16622" marT="16622" marB="16622" anchor="ctr">
                    <a:lnL>
                      <a:noFill/>
                    </a:lnL>
                    <a:lnR>
                      <a:noFill/>
                    </a:lnR>
                    <a:lnT>
                      <a:noFill/>
                    </a:lnT>
                    <a:lnB w="2880">
                      <a:solidFill>
                        <a:srgbClr val="FFFFFF"/>
                      </a:solidFill>
                      <a:prstDash val="solid"/>
                    </a:lnB>
                    <a:no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22667140"/>
                  </a:ext>
                </a:extLst>
              </a:tr>
              <a:tr h="188055">
                <a:tc>
                  <a:txBody>
                    <a:bodyPr/>
                    <a:lstStyle/>
                    <a:p>
                      <a:pPr algn="ctr">
                        <a:lnSpc>
                          <a:spcPct val="100000"/>
                        </a:lnSpc>
                        <a:tabLst>
                          <a:tab pos="0" algn="l"/>
                        </a:tabLst>
                      </a:pPr>
                      <a:r>
                        <a:rPr lang="de-DE" sz="1000" b="1" strike="noStrike" spc="-1" dirty="0">
                          <a:solidFill>
                            <a:srgbClr val="00B050"/>
                          </a:solidFill>
                          <a:latin typeface="Webdings"/>
                        </a:rPr>
                        <a:t></a:t>
                      </a:r>
                      <a:endParaRPr lang="en-GB" sz="1000" b="0" strike="noStrike" spc="-1" dirty="0">
                        <a:solidFill>
                          <a:srgbClr val="000000"/>
                        </a:solidFill>
                        <a:latin typeface="Arial"/>
                      </a:endParaRPr>
                    </a:p>
                  </a:txBody>
                  <a:tcPr marL="16622" marR="16622" marT="16622" marB="16622" anchor="ctr">
                    <a:lnL>
                      <a:noFill/>
                    </a:lnL>
                    <a:lnR>
                      <a:noFill/>
                    </a:lnR>
                    <a:lnT w="2880" cap="flat" cmpd="sng" algn="ctr">
                      <a:solidFill>
                        <a:srgbClr val="FFFFFF"/>
                      </a:solidFill>
                      <a:prstDash val="solid"/>
                      <a:round/>
                      <a:headEnd type="none" w="med" len="med"/>
                      <a:tailEnd type="none" w="med" len="med"/>
                    </a:lnT>
                    <a:lnB w="2880">
                      <a:solidFill>
                        <a:srgbClr val="FFFFFF"/>
                      </a:solidFill>
                      <a:prstDash val="solid"/>
                    </a:lnB>
                    <a:solidFill>
                      <a:srgbClr val="E7E8E9"/>
                    </a:solidFill>
                  </a:tcPr>
                </a:tc>
                <a:tc>
                  <a:txBody>
                    <a:bodyPr/>
                    <a:lstStyle/>
                    <a:p>
                      <a:pPr>
                        <a:lnSpc>
                          <a:spcPct val="100000"/>
                        </a:lnSpc>
                        <a:tabLst>
                          <a:tab pos="0" algn="l"/>
                        </a:tabLst>
                      </a:pPr>
                      <a:r>
                        <a:rPr lang="de-DE" sz="700" b="0" strike="noStrike" spc="-1" dirty="0">
                          <a:solidFill>
                            <a:srgbClr val="002945"/>
                          </a:solidFill>
                          <a:latin typeface="Calibri"/>
                        </a:rPr>
                        <a:t>Erfüllt</a:t>
                      </a:r>
                      <a:endParaRPr lang="en-GB" sz="700" b="0" strike="noStrike" spc="-1" dirty="0">
                        <a:solidFill>
                          <a:srgbClr val="000000"/>
                        </a:solidFill>
                        <a:latin typeface="Arial"/>
                      </a:endParaRPr>
                    </a:p>
                  </a:txBody>
                  <a:tcPr marL="16622" marR="16622" marT="16622" marB="16622" anchor="ctr">
                    <a:lnL>
                      <a:noFill/>
                    </a:lnL>
                    <a:lnR>
                      <a:noFill/>
                    </a:lnR>
                    <a:lnT w="2880" cap="flat" cmpd="sng" algn="ctr">
                      <a:solidFill>
                        <a:srgbClr val="FFFFFF"/>
                      </a:solidFill>
                      <a:prstDash val="solid"/>
                      <a:round/>
                      <a:headEnd type="none" w="med" len="med"/>
                      <a:tailEnd type="none" w="med" len="med"/>
                    </a:lnT>
                    <a:lnB w="2880">
                      <a:solidFill>
                        <a:srgbClr val="FFFFFF"/>
                      </a:solidFill>
                      <a:prstDash val="solid"/>
                    </a:lnB>
                    <a:noFill/>
                  </a:tcPr>
                </a:tc>
                <a:tc>
                  <a:txBody>
                    <a:bodyPr/>
                    <a:lstStyle/>
                    <a:p>
                      <a:pPr>
                        <a:lnSpc>
                          <a:spcPct val="100000"/>
                        </a:lnSpc>
                        <a:tabLst>
                          <a:tab pos="0" algn="l"/>
                        </a:tabLst>
                      </a:pPr>
                      <a:endParaRPr lang="en-GB" sz="700" b="0" strike="noStrike" spc="-1" dirty="0">
                        <a:solidFill>
                          <a:srgbClr val="000000"/>
                        </a:solidFill>
                        <a:latin typeface="Arial"/>
                      </a:endParaRPr>
                    </a:p>
                  </a:txBody>
                  <a:tcPr marL="16622" marR="16622" marT="16622" marB="16622" anchor="ctr">
                    <a:lnL>
                      <a:noFill/>
                    </a:lnL>
                    <a:lnR>
                      <a:noFill/>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noFill/>
                  </a:tcPr>
                </a:tc>
                <a:tc>
                  <a:txBody>
                    <a:bodyPr/>
                    <a:lstStyle/>
                    <a:p>
                      <a:pPr>
                        <a:lnSpc>
                          <a:spcPct val="100000"/>
                        </a:lnSpc>
                        <a:tabLst>
                          <a:tab pos="0" algn="l"/>
                        </a:tabLst>
                      </a:pPr>
                      <a:r>
                        <a:rPr lang="en-GB" sz="700" b="0" strike="noStrike" spc="-1" dirty="0">
                          <a:solidFill>
                            <a:srgbClr val="000000"/>
                          </a:solidFill>
                          <a:latin typeface="Arial"/>
                        </a:rPr>
                        <a:t>Gold</a:t>
                      </a:r>
                    </a:p>
                  </a:txBody>
                  <a:tcPr marL="16622" marR="16622" marT="16622" marB="16622" anchor="ctr">
                    <a:lnL>
                      <a:noFill/>
                    </a:lnL>
                    <a:lnR>
                      <a:noFill/>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0000"/>
                  </a:ext>
                </a:extLst>
              </a:tr>
              <a:tr h="188055">
                <a:tc>
                  <a:txBody>
                    <a:bodyPr/>
                    <a:lstStyle/>
                    <a:p>
                      <a:pPr algn="ctr">
                        <a:lnSpc>
                          <a:spcPct val="100000"/>
                        </a:lnSpc>
                        <a:tabLst>
                          <a:tab pos="0" algn="l"/>
                        </a:tabLst>
                      </a:pPr>
                      <a:r>
                        <a:rPr lang="de-DE" sz="1000" b="1" strike="noStrike" spc="-1">
                          <a:solidFill>
                            <a:srgbClr val="FFFF00"/>
                          </a:solidFill>
                          <a:latin typeface="Webdings"/>
                        </a:rPr>
                        <a:t></a:t>
                      </a:r>
                      <a:endParaRPr lang="en-GB" sz="1000" b="0" strike="noStrike" spc="-1">
                        <a:solidFill>
                          <a:srgbClr val="000000"/>
                        </a:solidFill>
                        <a:latin typeface="Arial"/>
                      </a:endParaRPr>
                    </a:p>
                  </a:txBody>
                  <a:tcPr marL="16622" marR="16622" marT="16622" marB="16622" anchor="ctr">
                    <a:lnL>
                      <a:noFill/>
                    </a:lnL>
                    <a:lnR>
                      <a:noFill/>
                    </a:lnR>
                    <a:lnT w="2880">
                      <a:solidFill>
                        <a:srgbClr val="FFFFFF"/>
                      </a:solidFill>
                      <a:prstDash val="solid"/>
                    </a:lnT>
                    <a:lnB w="2880">
                      <a:solidFill>
                        <a:srgbClr val="FFFFFF"/>
                      </a:solidFill>
                      <a:prstDash val="solid"/>
                    </a:lnB>
                    <a:solidFill>
                      <a:srgbClr val="E7E8E9"/>
                    </a:solidFill>
                  </a:tcPr>
                </a:tc>
                <a:tc>
                  <a:txBody>
                    <a:bodyPr/>
                    <a:lstStyle/>
                    <a:p>
                      <a:pPr>
                        <a:lnSpc>
                          <a:spcPct val="100000"/>
                        </a:lnSpc>
                      </a:pPr>
                      <a:r>
                        <a:rPr lang="de-DE" sz="700" b="0" strike="noStrike" spc="-1" dirty="0">
                          <a:solidFill>
                            <a:srgbClr val="002945"/>
                          </a:solidFill>
                          <a:latin typeface="Calibri"/>
                        </a:rPr>
                        <a:t>Nicht erfüllt</a:t>
                      </a:r>
                      <a:endParaRPr lang="en-GB" sz="700" b="0" strike="noStrike" spc="-1" dirty="0">
                        <a:solidFill>
                          <a:srgbClr val="000000"/>
                        </a:solidFill>
                        <a:latin typeface="Arial"/>
                      </a:endParaRPr>
                    </a:p>
                  </a:txBody>
                  <a:tcPr marL="16622" marR="16622" marT="16622" marB="16622" anchor="ctr">
                    <a:lnL>
                      <a:noFill/>
                    </a:lnL>
                    <a:lnR>
                      <a:noFill/>
                    </a:lnR>
                    <a:lnT w="2880">
                      <a:solidFill>
                        <a:srgbClr val="FFFFFF"/>
                      </a:solidFill>
                      <a:prstDash val="solid"/>
                    </a:lnT>
                    <a:lnB w="2880">
                      <a:solidFill>
                        <a:srgbClr val="FFFFFF"/>
                      </a:solidFill>
                      <a:prstDash val="solid"/>
                    </a:lnB>
                    <a:noFill/>
                  </a:tcPr>
                </a:tc>
                <a:tc>
                  <a:txBody>
                    <a:bodyPr/>
                    <a:lstStyle/>
                    <a:p>
                      <a:pPr>
                        <a:lnSpc>
                          <a:spcPct val="100000"/>
                        </a:lnSpc>
                      </a:pPr>
                      <a:endParaRPr lang="en-GB" sz="700" b="0" strike="noStrike" spc="-1" dirty="0">
                        <a:solidFill>
                          <a:srgbClr val="000000"/>
                        </a:solidFill>
                        <a:latin typeface="Arial"/>
                      </a:endParaRPr>
                    </a:p>
                  </a:txBody>
                  <a:tcPr marL="16622" marR="16622" marT="16622" marB="16622" anchor="ctr">
                    <a:lnL>
                      <a:noFill/>
                    </a:lnL>
                    <a:lnR>
                      <a:noFill/>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noFill/>
                  </a:tcPr>
                </a:tc>
                <a:tc>
                  <a:txBody>
                    <a:bodyPr/>
                    <a:lstStyle/>
                    <a:p>
                      <a:pPr>
                        <a:lnSpc>
                          <a:spcPct val="100000"/>
                        </a:lnSpc>
                      </a:pPr>
                      <a:r>
                        <a:rPr lang="en-GB" sz="700" b="0" strike="noStrike" spc="-1" dirty="0">
                          <a:solidFill>
                            <a:srgbClr val="000000"/>
                          </a:solidFill>
                          <a:latin typeface="Arial"/>
                        </a:rPr>
                        <a:t>Silber</a:t>
                      </a:r>
                    </a:p>
                  </a:txBody>
                  <a:tcPr marL="16622" marR="16622" marT="16622" marB="16622" anchor="ctr">
                    <a:lnL>
                      <a:noFill/>
                    </a:lnL>
                    <a:lnR>
                      <a:noFill/>
                    </a:lnR>
                    <a:lnT w="2880" cap="flat" cmpd="sng" algn="ctr">
                      <a:solidFill>
                        <a:srgbClr val="FFFFFF"/>
                      </a:solidFill>
                      <a:prstDash val="solid"/>
                      <a:round/>
                      <a:headEnd type="none" w="med" len="med"/>
                      <a:tailEnd type="none" w="med" len="med"/>
                    </a:lnT>
                    <a:lnB w="288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0001"/>
                  </a:ext>
                </a:extLst>
              </a:tr>
              <a:tr h="188055">
                <a:tc>
                  <a:txBody>
                    <a:bodyPr/>
                    <a:lstStyle/>
                    <a:p>
                      <a:pPr algn="ctr">
                        <a:lnSpc>
                          <a:spcPct val="100000"/>
                        </a:lnSpc>
                        <a:tabLst>
                          <a:tab pos="0" algn="l"/>
                        </a:tabLst>
                      </a:pPr>
                      <a:r>
                        <a:rPr lang="de-DE" sz="1000" b="1" strike="noStrike" spc="-1" dirty="0">
                          <a:solidFill>
                            <a:srgbClr val="FF0000"/>
                          </a:solidFill>
                          <a:latin typeface="Webdings"/>
                        </a:rPr>
                        <a:t></a:t>
                      </a:r>
                      <a:endParaRPr lang="en-GB" sz="1000" b="0" strike="noStrike" spc="-1" dirty="0">
                        <a:solidFill>
                          <a:srgbClr val="000000"/>
                        </a:solidFill>
                        <a:latin typeface="Arial"/>
                      </a:endParaRPr>
                    </a:p>
                  </a:txBody>
                  <a:tcPr marL="16622" marR="16622" marT="16622" marB="16622" anchor="ctr">
                    <a:lnL>
                      <a:noFill/>
                    </a:lnL>
                    <a:lnR>
                      <a:noFill/>
                    </a:lnR>
                    <a:lnT w="2880">
                      <a:solidFill>
                        <a:srgbClr val="FFFFFF"/>
                      </a:solidFill>
                      <a:prstDash val="solid"/>
                    </a:lnT>
                    <a:lnB>
                      <a:noFill/>
                    </a:lnB>
                    <a:solidFill>
                      <a:srgbClr val="E7E8E9"/>
                    </a:solidFill>
                  </a:tcPr>
                </a:tc>
                <a:tc>
                  <a:txBody>
                    <a:bodyPr/>
                    <a:lstStyle/>
                    <a:p>
                      <a:pPr>
                        <a:lnSpc>
                          <a:spcPct val="100000"/>
                        </a:lnSpc>
                        <a:tabLst>
                          <a:tab pos="0" algn="l"/>
                        </a:tabLst>
                      </a:pPr>
                      <a:r>
                        <a:rPr lang="de-DE" sz="700" b="0" strike="noStrike" spc="-1" dirty="0">
                          <a:solidFill>
                            <a:srgbClr val="002945"/>
                          </a:solidFill>
                          <a:latin typeface="Calibri"/>
                        </a:rPr>
                        <a:t>Kritisches Niveau</a:t>
                      </a:r>
                      <a:endParaRPr lang="en-GB" sz="700" b="0" strike="noStrike" spc="-1" dirty="0">
                        <a:solidFill>
                          <a:srgbClr val="000000"/>
                        </a:solidFill>
                        <a:latin typeface="Arial"/>
                      </a:endParaRPr>
                    </a:p>
                  </a:txBody>
                  <a:tcPr marL="16622" marR="16622" marT="16622" marB="16622" anchor="ctr">
                    <a:lnL>
                      <a:noFill/>
                    </a:lnL>
                    <a:lnR>
                      <a:noFill/>
                    </a:lnR>
                    <a:lnT w="2880">
                      <a:solidFill>
                        <a:srgbClr val="FFFFFF"/>
                      </a:solidFill>
                      <a:prstDash val="solid"/>
                    </a:lnT>
                    <a:lnB>
                      <a:noFill/>
                    </a:lnB>
                    <a:noFill/>
                  </a:tcPr>
                </a:tc>
                <a:tc>
                  <a:txBody>
                    <a:bodyPr/>
                    <a:lstStyle/>
                    <a:p>
                      <a:pPr>
                        <a:lnSpc>
                          <a:spcPct val="100000"/>
                        </a:lnSpc>
                        <a:tabLst>
                          <a:tab pos="0" algn="l"/>
                        </a:tabLst>
                      </a:pPr>
                      <a:endParaRPr lang="en-GB" sz="700" b="0" strike="noStrike" spc="-1" dirty="0">
                        <a:solidFill>
                          <a:srgbClr val="000000"/>
                        </a:solidFill>
                        <a:latin typeface="Arial"/>
                      </a:endParaRPr>
                    </a:p>
                  </a:txBody>
                  <a:tcPr marL="16622" marR="16622" marT="16622" marB="16622" anchor="ctr">
                    <a:lnL>
                      <a:noFill/>
                    </a:lnL>
                    <a:lnR>
                      <a:noFill/>
                    </a:lnR>
                    <a:lnT w="2880" cap="flat" cmpd="sng" algn="ctr">
                      <a:solidFill>
                        <a:srgbClr val="FFFFFF"/>
                      </a:solidFill>
                      <a:prstDash val="solid"/>
                      <a:round/>
                      <a:headEnd type="none" w="med" len="med"/>
                      <a:tailEnd type="none" w="med" len="med"/>
                    </a:lnT>
                    <a:lnB>
                      <a:noFill/>
                    </a:lnB>
                    <a:noFill/>
                  </a:tcPr>
                </a:tc>
                <a:tc>
                  <a:txBody>
                    <a:bodyPr/>
                    <a:lstStyle/>
                    <a:p>
                      <a:pPr>
                        <a:lnSpc>
                          <a:spcPct val="100000"/>
                        </a:lnSpc>
                        <a:tabLst>
                          <a:tab pos="0" algn="l"/>
                        </a:tabLst>
                      </a:pPr>
                      <a:r>
                        <a:rPr lang="en-GB" sz="700" b="0" strike="noStrike" spc="-1" dirty="0">
                          <a:solidFill>
                            <a:srgbClr val="000000"/>
                          </a:solidFill>
                          <a:latin typeface="Arial"/>
                        </a:rPr>
                        <a:t>Bronze</a:t>
                      </a:r>
                    </a:p>
                  </a:txBody>
                  <a:tcPr marL="16622" marR="16622" marT="16622" marB="16622" anchor="ctr">
                    <a:lnL>
                      <a:noFill/>
                    </a:lnL>
                    <a:lnR>
                      <a:noFill/>
                    </a:lnR>
                    <a:lnT w="2880" cap="flat" cmpd="sng" algn="ctr">
                      <a:solidFill>
                        <a:srgbClr val="FFFFFF"/>
                      </a:solidFill>
                      <a:prstDash val="solid"/>
                      <a:round/>
                      <a:headEnd type="none" w="med" len="med"/>
                      <a:tailEnd type="none" w="med" len="med"/>
                    </a:lnT>
                    <a:lnB>
                      <a:noFill/>
                    </a:lnB>
                    <a:noFill/>
                  </a:tcPr>
                </a:tc>
                <a:extLst>
                  <a:ext uri="{0D108BD9-81ED-4DB2-BD59-A6C34878D82A}">
                    <a16:rowId xmlns:a16="http://schemas.microsoft.com/office/drawing/2014/main" val="10002"/>
                  </a:ext>
                </a:extLst>
              </a:tr>
            </a:tbl>
          </a:graphicData>
        </a:graphic>
      </p:graphicFrame>
      <p:pic>
        <p:nvPicPr>
          <p:cNvPr id="3" name="Grafik 2" descr="Menüband mit einfarbiger Füllung">
            <a:extLst>
              <a:ext uri="{FF2B5EF4-FFF2-40B4-BE49-F238E27FC236}">
                <a16:creationId xmlns:a16="http://schemas.microsoft.com/office/drawing/2014/main" id="{21FCE4F8-F28F-0A5D-B1C0-E01C15D7399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80217" y="668322"/>
            <a:ext cx="199758" cy="199758"/>
          </a:xfrm>
          <a:prstGeom prst="rect">
            <a:avLst/>
          </a:prstGeom>
        </p:spPr>
      </p:pic>
      <p:pic>
        <p:nvPicPr>
          <p:cNvPr id="6" name="Grafik 5" descr="Menüband mit einfarbiger Füllung">
            <a:extLst>
              <a:ext uri="{FF2B5EF4-FFF2-40B4-BE49-F238E27FC236}">
                <a16:creationId xmlns:a16="http://schemas.microsoft.com/office/drawing/2014/main" id="{05577E44-AF1F-A931-7332-A4FBF44799E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280217" y="471363"/>
            <a:ext cx="199758" cy="199758"/>
          </a:xfrm>
          <a:prstGeom prst="rect">
            <a:avLst/>
          </a:prstGeom>
        </p:spPr>
      </p:pic>
      <p:pic>
        <p:nvPicPr>
          <p:cNvPr id="7" name="Grafik 6" descr="Menüband mit einfarbiger Füllung">
            <a:extLst>
              <a:ext uri="{FF2B5EF4-FFF2-40B4-BE49-F238E27FC236}">
                <a16:creationId xmlns:a16="http://schemas.microsoft.com/office/drawing/2014/main" id="{A181CA3C-4FC3-A791-609A-94368327675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281634" y="255656"/>
            <a:ext cx="199758" cy="199758"/>
          </a:xfrm>
          <a:prstGeom prst="rect">
            <a:avLst/>
          </a:prstGeom>
        </p:spPr>
      </p:pic>
      <p:sp>
        <p:nvSpPr>
          <p:cNvPr id="2" name="Inhaltsplatzhalter 1">
            <a:extLst>
              <a:ext uri="{FF2B5EF4-FFF2-40B4-BE49-F238E27FC236}">
                <a16:creationId xmlns:a16="http://schemas.microsoft.com/office/drawing/2014/main" id="{497C6416-8607-B3B2-0C9B-9F2063C30869}"/>
              </a:ext>
            </a:extLst>
          </p:cNvPr>
          <p:cNvSpPr txBox="1">
            <a:spLocks/>
          </p:cNvSpPr>
          <p:nvPr/>
        </p:nvSpPr>
        <p:spPr>
          <a:xfrm>
            <a:off x="344488" y="5404427"/>
            <a:ext cx="9438001" cy="1080000"/>
          </a:xfrm>
          <a:prstGeom prst="rect">
            <a:avLst/>
          </a:prstGeom>
        </p:spPr>
        <p:txBody>
          <a:bodyPr>
            <a:noAutofit/>
          </a:bodyPr>
          <a:lstStyle>
            <a:lvl1pPr marL="361950" indent="-361950"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1pPr>
            <a:lvl2pPr marL="714375" indent="-352425"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2pPr>
            <a:lvl3pPr marL="1076325" indent="-361950"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3pPr>
            <a:lvl4pPr marL="1438275" indent="-361950"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4pPr>
            <a:lvl5pPr marL="1790700" indent="-352425"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5pPr>
            <a:lvl6pPr marL="2836972"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52785"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68598"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84411"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endParaRPr lang="de-DE" dirty="0"/>
          </a:p>
          <a:p>
            <a:pPr marL="0" indent="0">
              <a:buNone/>
            </a:pPr>
            <a:r>
              <a:rPr lang="de-DE" sz="1000" dirty="0">
                <a:solidFill>
                  <a:schemeClr val="bg1">
                    <a:lumMod val="50000"/>
                  </a:schemeClr>
                </a:solidFill>
                <a:latin typeface="Arial"/>
                <a:cs typeface="Arial"/>
              </a:rPr>
              <a:t>Quelle: Gleißner, W./Weissman, A. (2024): Das zukunftsfähige Familienunternehmen. Mit dem </a:t>
            </a:r>
            <a:r>
              <a:rPr lang="de-DE" sz="1000" dirty="0" err="1">
                <a:solidFill>
                  <a:schemeClr val="bg1">
                    <a:lumMod val="50000"/>
                  </a:schemeClr>
                </a:solidFill>
                <a:latin typeface="Arial"/>
                <a:cs typeface="Arial"/>
              </a:rPr>
              <a:t>QScore</a:t>
            </a:r>
            <a:r>
              <a:rPr lang="de-DE" sz="1000" dirty="0">
                <a:solidFill>
                  <a:schemeClr val="bg1">
                    <a:lumMod val="50000"/>
                  </a:schemeClr>
                </a:solidFill>
                <a:latin typeface="Arial"/>
                <a:cs typeface="Arial"/>
              </a:rPr>
              <a:t> zu Unabhängigkeit, Resilienz und Robustheit, in der Reihe </a:t>
            </a:r>
            <a:r>
              <a:rPr lang="de-DE" sz="1000" dirty="0" err="1">
                <a:solidFill>
                  <a:schemeClr val="bg1">
                    <a:lumMod val="50000"/>
                  </a:schemeClr>
                </a:solidFill>
                <a:latin typeface="Arial"/>
                <a:cs typeface="Arial"/>
              </a:rPr>
              <a:t>essentials</a:t>
            </a:r>
            <a:r>
              <a:rPr lang="de-DE" sz="1000" dirty="0">
                <a:solidFill>
                  <a:schemeClr val="bg1">
                    <a:lumMod val="50000"/>
                  </a:schemeClr>
                </a:solidFill>
                <a:latin typeface="Arial"/>
                <a:cs typeface="Arial"/>
              </a:rPr>
              <a:t> im Springer Gabler Verlag Wiesbaden erschienen, steht Ihnen kostenfrei über Open Access zur Verfügung: </a:t>
            </a:r>
            <a:r>
              <a:rPr lang="de-DE" sz="1000" dirty="0">
                <a:solidFill>
                  <a:schemeClr val="bg1">
                    <a:lumMod val="50000"/>
                  </a:schemeClr>
                </a:solidFill>
                <a:latin typeface="Arial"/>
                <a:cs typeface="Arial"/>
                <a:hlinkClick r:id="rId10"/>
              </a:rPr>
              <a:t>https://link.springer.com/book/10.1007/978-3-658-42787-0</a:t>
            </a:r>
            <a:r>
              <a:rPr lang="de-DE" sz="1000" dirty="0">
                <a:solidFill>
                  <a:schemeClr val="bg1">
                    <a:lumMod val="50000"/>
                  </a:schemeClr>
                </a:solidFill>
                <a:latin typeface="Arial"/>
                <a:cs typeface="Arial"/>
              </a:rPr>
              <a:t>.</a:t>
            </a:r>
          </a:p>
          <a:p>
            <a:pPr marL="0" indent="0">
              <a:buNone/>
            </a:pPr>
            <a:endParaRPr lang="de-DE" sz="1000" dirty="0">
              <a:solidFill>
                <a:schemeClr val="bg1">
                  <a:lumMod val="50000"/>
                </a:schemeClr>
              </a:solidFill>
              <a:latin typeface="Arial"/>
              <a:cs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60512" y="144000"/>
            <a:ext cx="9362568" cy="648000"/>
          </a:xfrm>
        </p:spPr>
        <p:txBody>
          <a:bodyPr/>
          <a:lstStyle/>
          <a:p>
            <a:r>
              <a:rPr lang="de-DE" altLang="de-DE" dirty="0"/>
              <a:t>Wertorientiertes Controlling &amp; Bewertung einer strategischen Handlungs-option (Strategiebewertung: Beurteilung des Ertrag-Risiko-Profils)</a:t>
            </a:r>
            <a:endParaRPr lang="de-DE" dirty="0"/>
          </a:p>
        </p:txBody>
      </p:sp>
      <p:sp>
        <p:nvSpPr>
          <p:cNvPr id="7" name="Rechteck 6"/>
          <p:cNvSpPr/>
          <p:nvPr/>
        </p:nvSpPr>
        <p:spPr>
          <a:xfrm>
            <a:off x="454728" y="933910"/>
            <a:ext cx="8866757" cy="767259"/>
          </a:xfrm>
          <a:prstGeom prst="rect">
            <a:avLst/>
          </a:prstGeom>
        </p:spPr>
        <p:txBody>
          <a:bodyPr wrap="square" lIns="84516" tIns="42258" rIns="84516" bIns="42258">
            <a:spAutoFit/>
          </a:bodyPr>
          <a:lstStyle/>
          <a:p>
            <a:r>
              <a:rPr lang="de-DE" altLang="de-DE" sz="1477" b="1" kern="0" dirty="0">
                <a:latin typeface="Arial"/>
                <a:ea typeface="+mj-ea"/>
                <a:cs typeface="+mj-cs"/>
              </a:rPr>
              <a:t>Der Wert einer Zahlungsreihe ist der sichere Geldbetrag, der „äquivalent </a:t>
            </a:r>
            <a:r>
              <a:rPr lang="de-DE" altLang="de-DE" sz="1477" b="1" kern="0" dirty="0">
                <a:ea typeface="+mj-ea"/>
                <a:cs typeface="+mj-cs"/>
              </a:rPr>
              <a:t>ist“ zu den zu bewertenden (unsicheren) Zahlungen </a:t>
            </a:r>
            <a:r>
              <a:rPr lang="de-DE" altLang="de-DE" sz="1477" b="1" kern="0" dirty="0">
                <a:latin typeface="Arial"/>
                <a:ea typeface="+mj-ea"/>
                <a:cs typeface="+mj-cs"/>
              </a:rPr>
              <a:t>(„den gleichen Nutzen stiftet“).</a:t>
            </a:r>
          </a:p>
          <a:p>
            <a:r>
              <a:rPr lang="de-DE" altLang="de-DE" sz="1477" b="1" u="sng" kern="0" dirty="0">
                <a:latin typeface="Arial"/>
                <a:ea typeface="+mj-ea"/>
                <a:cs typeface="+mj-cs"/>
              </a:rPr>
              <a:t>Daher:</a:t>
            </a:r>
            <a:r>
              <a:rPr lang="de-DE" altLang="de-DE" sz="1477" b="1" kern="0" dirty="0">
                <a:latin typeface="Arial"/>
                <a:ea typeface="+mj-ea"/>
                <a:cs typeface="+mj-cs"/>
              </a:rPr>
              <a:t> Kapitalkosten aus Ertragsrisiko, nicht Kapitalmarktdaten (Beta des CAPM) </a:t>
            </a:r>
            <a:endParaRPr lang="de-DE" sz="1477" dirty="0"/>
          </a:p>
        </p:txBody>
      </p:sp>
      <p:graphicFrame>
        <p:nvGraphicFramePr>
          <p:cNvPr id="8" name="Tabelle 7"/>
          <p:cNvGraphicFramePr>
            <a:graphicFrameLocks noGrp="1"/>
          </p:cNvGraphicFramePr>
          <p:nvPr>
            <p:extLst>
              <p:ext uri="{D42A27DB-BD31-4B8C-83A1-F6EECF244321}">
                <p14:modId xmlns:p14="http://schemas.microsoft.com/office/powerpoint/2010/main" val="820599932"/>
              </p:ext>
            </p:extLst>
          </p:nvPr>
        </p:nvGraphicFramePr>
        <p:xfrm>
          <a:off x="461705" y="1843079"/>
          <a:ext cx="8882455" cy="2376434"/>
        </p:xfrm>
        <a:graphic>
          <a:graphicData uri="http://schemas.openxmlformats.org/drawingml/2006/table">
            <a:tbl>
              <a:tblPr/>
              <a:tblGrid>
                <a:gridCol w="3304835">
                  <a:extLst>
                    <a:ext uri="{9D8B030D-6E8A-4147-A177-3AD203B41FA5}">
                      <a16:colId xmlns:a16="http://schemas.microsoft.com/office/drawing/2014/main" val="20000"/>
                    </a:ext>
                  </a:extLst>
                </a:gridCol>
                <a:gridCol w="1326148">
                  <a:extLst>
                    <a:ext uri="{9D8B030D-6E8A-4147-A177-3AD203B41FA5}">
                      <a16:colId xmlns:a16="http://schemas.microsoft.com/office/drawing/2014/main" val="20001"/>
                    </a:ext>
                  </a:extLst>
                </a:gridCol>
                <a:gridCol w="1092121">
                  <a:extLst>
                    <a:ext uri="{9D8B030D-6E8A-4147-A177-3AD203B41FA5}">
                      <a16:colId xmlns:a16="http://schemas.microsoft.com/office/drawing/2014/main" val="20002"/>
                    </a:ext>
                  </a:extLst>
                </a:gridCol>
                <a:gridCol w="3159351">
                  <a:extLst>
                    <a:ext uri="{9D8B030D-6E8A-4147-A177-3AD203B41FA5}">
                      <a16:colId xmlns:a16="http://schemas.microsoft.com/office/drawing/2014/main" val="20003"/>
                    </a:ext>
                  </a:extLst>
                </a:gridCol>
              </a:tblGrid>
              <a:tr h="309614">
                <a:tc>
                  <a:txBody>
                    <a:bodyPr/>
                    <a:lstStyle/>
                    <a:p>
                      <a:pPr algn="l" fontAlgn="b"/>
                      <a:r>
                        <a:rPr lang="de-DE" sz="1500" b="1" i="0" u="none" strike="noStrike" dirty="0">
                          <a:solidFill>
                            <a:srgbClr val="FFFFFF"/>
                          </a:solidFill>
                          <a:effectLst/>
                          <a:latin typeface="Calibri"/>
                        </a:rPr>
                        <a:t> </a:t>
                      </a:r>
                    </a:p>
                  </a:txBody>
                  <a:tcPr marL="36015" marR="36015" marT="33330" marB="33330" anchor="b">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2945"/>
                    </a:solidFill>
                  </a:tcPr>
                </a:tc>
                <a:tc>
                  <a:txBody>
                    <a:bodyPr/>
                    <a:lstStyle/>
                    <a:p>
                      <a:pPr lvl="0" algn="ctr" fontAlgn="b"/>
                      <a:r>
                        <a:rPr lang="de-DE" sz="1500" b="1" i="0" u="none" strike="noStrike" dirty="0">
                          <a:solidFill>
                            <a:srgbClr val="FFFFFF"/>
                          </a:solidFill>
                          <a:effectLst/>
                          <a:latin typeface="Calibri"/>
                        </a:rPr>
                        <a:t>Status Quo</a:t>
                      </a:r>
                    </a:p>
                  </a:txBody>
                  <a:tcPr marL="36015" marR="36015" marT="33330" marB="3333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2945"/>
                    </a:solidFill>
                  </a:tcPr>
                </a:tc>
                <a:tc gridSpan="2">
                  <a:txBody>
                    <a:bodyPr/>
                    <a:lstStyle/>
                    <a:p>
                      <a:pPr algn="l" fontAlgn="b"/>
                      <a:r>
                        <a:rPr lang="de-DE" sz="1500" b="1" i="0" u="none" strike="noStrike" dirty="0">
                          <a:solidFill>
                            <a:srgbClr val="FFFFFF"/>
                          </a:solidFill>
                          <a:effectLst/>
                          <a:latin typeface="Calibri"/>
                        </a:rPr>
                        <a:t>Handlungsoption: Auslandsexpansion </a:t>
                      </a:r>
                    </a:p>
                  </a:txBody>
                  <a:tcPr marL="36015" marR="36015" marT="33330" marB="33330" anchor="b">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002945"/>
                    </a:solidFill>
                  </a:tcPr>
                </a:tc>
                <a:tc hMerge="1">
                  <a:txBody>
                    <a:bodyPr/>
                    <a:lstStyle/>
                    <a:p>
                      <a:endParaRPr lang="de-DE"/>
                    </a:p>
                  </a:txBody>
                  <a:tcPr/>
                </a:tc>
                <a:extLst>
                  <a:ext uri="{0D108BD9-81ED-4DB2-BD59-A6C34878D82A}">
                    <a16:rowId xmlns:a16="http://schemas.microsoft.com/office/drawing/2014/main" val="10000"/>
                  </a:ext>
                </a:extLst>
              </a:tr>
              <a:tr h="292316">
                <a:tc>
                  <a:txBody>
                    <a:bodyPr/>
                    <a:lstStyle/>
                    <a:p>
                      <a:pPr algn="l" fontAlgn="b"/>
                      <a:r>
                        <a:rPr lang="de-DE" sz="1500" b="0" i="0" u="none" strike="noStrike" dirty="0">
                          <a:solidFill>
                            <a:srgbClr val="000000"/>
                          </a:solidFill>
                          <a:effectLst/>
                          <a:latin typeface="Calibri"/>
                        </a:rPr>
                        <a:t>Ertrag (EBIT, Plan 2017)</a:t>
                      </a:r>
                    </a:p>
                  </a:txBody>
                  <a:tcPr marL="36015" marR="36015" marT="33330" marB="33330" anchor="b">
                    <a:lnL>
                      <a:noFill/>
                    </a:lnL>
                    <a:lnR w="6350" cap="flat" cmpd="sng" algn="ctr">
                      <a:solidFill>
                        <a:srgbClr val="000000"/>
                      </a:solidFill>
                      <a:prstDash val="solid"/>
                      <a:round/>
                      <a:headEnd type="none" w="med" len="med"/>
                      <a:tailEnd type="none" w="med" len="med"/>
                    </a:lnR>
                    <a:lnT>
                      <a:noFill/>
                    </a:lnT>
                    <a:lnB>
                      <a:noFill/>
                    </a:lnB>
                    <a:solidFill>
                      <a:srgbClr val="E7E8E9"/>
                    </a:solidFill>
                  </a:tcPr>
                </a:tc>
                <a:tc>
                  <a:txBody>
                    <a:bodyPr/>
                    <a:lstStyle/>
                    <a:p>
                      <a:pPr marL="361950" lvl="1" indent="0" algn="l" defTabSz="1031626" rtl="0" eaLnBrk="1" fontAlgn="b" latinLnBrk="0" hangingPunct="1"/>
                      <a:r>
                        <a:rPr lang="de-DE" sz="1500" b="0" i="0" u="none" strike="noStrike" kern="1200" dirty="0">
                          <a:solidFill>
                            <a:srgbClr val="000000"/>
                          </a:solidFill>
                          <a:effectLst/>
                          <a:latin typeface="Calibri"/>
                          <a:ea typeface="+mn-ea"/>
                          <a:cs typeface="+mn-cs"/>
                        </a:rPr>
                        <a:t>16</a:t>
                      </a:r>
                    </a:p>
                  </a:txBody>
                  <a:tcPr marL="36015" marR="36015" marT="33330" marB="3333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marL="361950" lvl="1" indent="0" algn="l" defTabSz="1031626" rtl="0" eaLnBrk="1" fontAlgn="b" latinLnBrk="0" hangingPunct="1"/>
                      <a:r>
                        <a:rPr lang="de-DE" sz="1500" b="0" i="0" u="none" strike="noStrike" kern="1200" dirty="0">
                          <a:solidFill>
                            <a:srgbClr val="000000"/>
                          </a:solidFill>
                          <a:effectLst/>
                          <a:latin typeface="Calibri"/>
                          <a:ea typeface="+mn-ea"/>
                          <a:cs typeface="+mn-cs"/>
                        </a:rPr>
                        <a:t>18,5</a:t>
                      </a:r>
                    </a:p>
                  </a:txBody>
                  <a:tcPr marL="36015" marR="36015" marT="33330" marB="33330" anchor="b">
                    <a:lnL w="635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marL="0" lvl="1" indent="0" algn="l" defTabSz="1031626" rtl="0" eaLnBrk="1" fontAlgn="b" latinLnBrk="0" hangingPunct="1"/>
                      <a:r>
                        <a:rPr lang="de-DE" sz="1500" b="0" i="0" u="none" strike="noStrike" kern="1200" dirty="0">
                          <a:solidFill>
                            <a:srgbClr val="000000"/>
                          </a:solidFill>
                          <a:effectLst/>
                          <a:latin typeface="Calibri"/>
                          <a:ea typeface="+mn-ea"/>
                          <a:cs typeface="+mn-cs"/>
                        </a:rPr>
                        <a:t>deutlicher Ertragsanstieg</a:t>
                      </a:r>
                    </a:p>
                  </a:txBody>
                  <a:tcPr marL="36015" marR="36015" marT="33330" marB="33330" anchor="b">
                    <a:lnL>
                      <a:noFill/>
                    </a:lnL>
                    <a:lnR>
                      <a:noFill/>
                    </a:lnR>
                    <a:lnT>
                      <a:noFill/>
                    </a:lnT>
                    <a:lnB>
                      <a:noFill/>
                    </a:lnB>
                    <a:solidFill>
                      <a:srgbClr val="92D050"/>
                    </a:solidFill>
                  </a:tcPr>
                </a:tc>
                <a:extLst>
                  <a:ext uri="{0D108BD9-81ED-4DB2-BD59-A6C34878D82A}">
                    <a16:rowId xmlns:a16="http://schemas.microsoft.com/office/drawing/2014/main" val="10001"/>
                  </a:ext>
                </a:extLst>
              </a:tr>
              <a:tr h="292316">
                <a:tc>
                  <a:txBody>
                    <a:bodyPr/>
                    <a:lstStyle/>
                    <a:p>
                      <a:pPr algn="l" fontAlgn="b"/>
                      <a:r>
                        <a:rPr lang="de-DE" sz="1500" b="0" i="0" u="none" strike="noStrike" dirty="0">
                          <a:solidFill>
                            <a:srgbClr val="000000"/>
                          </a:solidFill>
                          <a:effectLst/>
                          <a:latin typeface="Calibri"/>
                        </a:rPr>
                        <a:t>Risiko (Variationskoeffizient Ertrag)</a:t>
                      </a:r>
                    </a:p>
                  </a:txBody>
                  <a:tcPr marL="36015" marR="36015" marT="33330" marB="33330" anchor="b">
                    <a:lnL>
                      <a:noFill/>
                    </a:lnL>
                    <a:lnR w="6350" cap="flat" cmpd="sng" algn="ctr">
                      <a:solidFill>
                        <a:srgbClr val="000000"/>
                      </a:solidFill>
                      <a:prstDash val="solid"/>
                      <a:round/>
                      <a:headEnd type="none" w="med" len="med"/>
                      <a:tailEnd type="none" w="med" len="med"/>
                    </a:lnR>
                    <a:lnT>
                      <a:noFill/>
                    </a:lnT>
                    <a:lnB>
                      <a:noFill/>
                    </a:lnB>
                    <a:solidFill>
                      <a:srgbClr val="CBCDCF"/>
                    </a:solidFill>
                  </a:tcPr>
                </a:tc>
                <a:tc>
                  <a:txBody>
                    <a:bodyPr/>
                    <a:lstStyle/>
                    <a:p>
                      <a:pPr marL="361950" lvl="1" indent="0" algn="l" fontAlgn="b"/>
                      <a:r>
                        <a:rPr lang="de-DE" sz="1500" b="0" i="0" u="none" strike="noStrike" dirty="0">
                          <a:solidFill>
                            <a:srgbClr val="000000"/>
                          </a:solidFill>
                          <a:effectLst/>
                          <a:latin typeface="Calibri"/>
                        </a:rPr>
                        <a:t>19%</a:t>
                      </a:r>
                    </a:p>
                  </a:txBody>
                  <a:tcPr marL="36015" marR="36015" marT="33330" marB="3333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00"/>
                    </a:solidFill>
                  </a:tcPr>
                </a:tc>
                <a:tc>
                  <a:txBody>
                    <a:bodyPr/>
                    <a:lstStyle/>
                    <a:p>
                      <a:pPr marL="361950" lvl="1" indent="0" algn="l" fontAlgn="b"/>
                      <a:r>
                        <a:rPr lang="de-DE" sz="1500" b="0" i="0" u="none" strike="noStrike" dirty="0">
                          <a:solidFill>
                            <a:srgbClr val="000000"/>
                          </a:solidFill>
                          <a:effectLst/>
                          <a:latin typeface="Calibri"/>
                        </a:rPr>
                        <a:t>21%</a:t>
                      </a:r>
                    </a:p>
                  </a:txBody>
                  <a:tcPr marL="36015" marR="36015" marT="33330" marB="33330" anchor="b">
                    <a:lnL w="635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l" fontAlgn="b"/>
                      <a:r>
                        <a:rPr lang="de-DE" sz="1500" b="0" i="0" u="none" strike="noStrike" dirty="0">
                          <a:solidFill>
                            <a:srgbClr val="000000"/>
                          </a:solidFill>
                          <a:effectLst/>
                          <a:latin typeface="Calibri"/>
                        </a:rPr>
                        <a:t> moderat erhöhtes Risiko</a:t>
                      </a:r>
                    </a:p>
                  </a:txBody>
                  <a:tcPr marL="36015" marR="36015" marT="33330" marB="33330" anchor="b">
                    <a:lnL>
                      <a:noFill/>
                    </a:lnL>
                    <a:lnR>
                      <a:noFill/>
                    </a:lnR>
                    <a:lnT>
                      <a:noFill/>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92316">
                <a:tc>
                  <a:txBody>
                    <a:bodyPr/>
                    <a:lstStyle/>
                    <a:p>
                      <a:pPr algn="l" fontAlgn="b"/>
                      <a:r>
                        <a:rPr lang="de-DE" sz="1500" b="0" i="0" u="none" strike="noStrike" dirty="0">
                          <a:solidFill>
                            <a:srgbClr val="000000"/>
                          </a:solidFill>
                          <a:effectLst/>
                          <a:latin typeface="Calibri"/>
                        </a:rPr>
                        <a:t>Kapitalkostensatz (k)</a:t>
                      </a:r>
                    </a:p>
                  </a:txBody>
                  <a:tcPr marL="36015" marR="36015" marT="33330" marB="33330" anchor="b">
                    <a:lnL>
                      <a:noFill/>
                    </a:lnL>
                    <a:lnR w="6350" cap="flat" cmpd="sng" algn="ctr">
                      <a:solidFill>
                        <a:srgbClr val="000000"/>
                      </a:solidFill>
                      <a:prstDash val="solid"/>
                      <a:round/>
                      <a:headEnd type="none" w="med" len="med"/>
                      <a:tailEnd type="none" w="med" len="med"/>
                    </a:lnR>
                    <a:lnT>
                      <a:noFill/>
                    </a:lnT>
                    <a:lnB>
                      <a:noFill/>
                    </a:lnB>
                    <a:solidFill>
                      <a:srgbClr val="E7E8E9"/>
                    </a:solidFill>
                  </a:tcPr>
                </a:tc>
                <a:tc>
                  <a:txBody>
                    <a:bodyPr/>
                    <a:lstStyle/>
                    <a:p>
                      <a:pPr marL="361950" lvl="1" indent="0" algn="l" fontAlgn="b"/>
                      <a:r>
                        <a:rPr lang="de-DE" sz="1500" b="0" i="0" u="none" strike="noStrike" dirty="0">
                          <a:solidFill>
                            <a:srgbClr val="000000"/>
                          </a:solidFill>
                          <a:effectLst/>
                          <a:latin typeface="Calibri"/>
                        </a:rPr>
                        <a:t>5,50%</a:t>
                      </a:r>
                    </a:p>
                  </a:txBody>
                  <a:tcPr marL="36015" marR="36015" marT="33330" marB="3333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E7E8E9"/>
                    </a:solidFill>
                  </a:tcPr>
                </a:tc>
                <a:tc>
                  <a:txBody>
                    <a:bodyPr/>
                    <a:lstStyle/>
                    <a:p>
                      <a:pPr marL="361950" lvl="1" indent="0" algn="l" fontAlgn="b"/>
                      <a:r>
                        <a:rPr lang="de-DE" sz="1500" b="0" i="0" u="none" strike="noStrike" dirty="0">
                          <a:solidFill>
                            <a:srgbClr val="000000"/>
                          </a:solidFill>
                          <a:effectLst/>
                          <a:latin typeface="Calibri"/>
                        </a:rPr>
                        <a:t>5,70%</a:t>
                      </a:r>
                    </a:p>
                  </a:txBody>
                  <a:tcPr marL="36015" marR="36015" marT="33330" marB="33330" anchor="b">
                    <a:lnL w="635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rgbClr val="E7E8E9"/>
                    </a:solidFill>
                  </a:tcPr>
                </a:tc>
                <a:tc>
                  <a:txBody>
                    <a:bodyPr/>
                    <a:lstStyle/>
                    <a:p>
                      <a:pPr lvl="0" algn="l" fontAlgn="b"/>
                      <a:endParaRPr lang="de-DE" sz="1500" b="0" i="0" u="none" strike="noStrike" dirty="0">
                        <a:solidFill>
                          <a:srgbClr val="000000"/>
                        </a:solidFill>
                        <a:effectLst/>
                        <a:latin typeface="Calibri"/>
                      </a:endParaRPr>
                    </a:p>
                  </a:txBody>
                  <a:tcPr marL="36015" marR="36015" marT="33330" marB="33330" anchor="b">
                    <a:lnL>
                      <a:noFill/>
                    </a:lnL>
                    <a:lnR>
                      <a:noFill/>
                    </a:lnR>
                    <a:lnT w="12700" cap="flat" cmpd="sng" algn="ctr">
                      <a:solidFill>
                        <a:schemeClr val="tx1"/>
                      </a:solidFill>
                      <a:prstDash val="solid"/>
                      <a:round/>
                      <a:headEnd type="none" w="med" len="med"/>
                      <a:tailEnd type="none" w="med" len="med"/>
                    </a:lnT>
                    <a:lnB>
                      <a:noFill/>
                    </a:lnB>
                    <a:solidFill>
                      <a:srgbClr val="E7E8E9"/>
                    </a:solidFill>
                  </a:tcPr>
                </a:tc>
                <a:extLst>
                  <a:ext uri="{0D108BD9-81ED-4DB2-BD59-A6C34878D82A}">
                    <a16:rowId xmlns:a16="http://schemas.microsoft.com/office/drawing/2014/main" val="10003"/>
                  </a:ext>
                </a:extLst>
              </a:tr>
              <a:tr h="292316">
                <a:tc>
                  <a:txBody>
                    <a:bodyPr/>
                    <a:lstStyle/>
                    <a:p>
                      <a:pPr algn="l" fontAlgn="b"/>
                      <a:r>
                        <a:rPr lang="de-DE" sz="1500" b="0" i="0" u="none" strike="noStrike" dirty="0">
                          <a:solidFill>
                            <a:srgbClr val="000000"/>
                          </a:solidFill>
                          <a:effectLst/>
                          <a:latin typeface="Calibri"/>
                        </a:rPr>
                        <a:t>Rating</a:t>
                      </a:r>
                    </a:p>
                  </a:txBody>
                  <a:tcPr marL="36015" marR="36015" marT="33330" marB="33330" anchor="b">
                    <a:lnL>
                      <a:noFill/>
                    </a:lnL>
                    <a:lnR w="6350" cap="flat" cmpd="sng" algn="ctr">
                      <a:solidFill>
                        <a:srgbClr val="000000"/>
                      </a:solidFill>
                      <a:prstDash val="solid"/>
                      <a:round/>
                      <a:headEnd type="none" w="med" len="med"/>
                      <a:tailEnd type="none" w="med" len="med"/>
                    </a:lnR>
                    <a:lnT>
                      <a:noFill/>
                    </a:lnT>
                    <a:lnB>
                      <a:noFill/>
                    </a:lnB>
                    <a:solidFill>
                      <a:srgbClr val="CBCDCF"/>
                    </a:solidFill>
                  </a:tcPr>
                </a:tc>
                <a:tc>
                  <a:txBody>
                    <a:bodyPr/>
                    <a:lstStyle/>
                    <a:p>
                      <a:pPr marL="361950" lvl="1" indent="0" algn="l" fontAlgn="b"/>
                      <a:r>
                        <a:rPr lang="de-DE" sz="1500" b="0" i="0" u="none" strike="noStrike" dirty="0">
                          <a:solidFill>
                            <a:srgbClr val="000000"/>
                          </a:solidFill>
                          <a:effectLst/>
                          <a:latin typeface="Calibri"/>
                        </a:rPr>
                        <a:t>BB+</a:t>
                      </a:r>
                    </a:p>
                  </a:txBody>
                  <a:tcPr marL="36015" marR="36015" marT="33330" marB="3333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BCDCF"/>
                    </a:solidFill>
                  </a:tcPr>
                </a:tc>
                <a:tc>
                  <a:txBody>
                    <a:bodyPr/>
                    <a:lstStyle/>
                    <a:p>
                      <a:pPr marL="361950" lvl="1" indent="0" algn="l" fontAlgn="b"/>
                      <a:r>
                        <a:rPr lang="de-DE" sz="1500" b="0" i="0" u="none" strike="noStrike" dirty="0">
                          <a:solidFill>
                            <a:srgbClr val="000000"/>
                          </a:solidFill>
                          <a:effectLst/>
                          <a:latin typeface="Calibri"/>
                        </a:rPr>
                        <a:t>BB+</a:t>
                      </a:r>
                    </a:p>
                  </a:txBody>
                  <a:tcPr marL="36015" marR="36015" marT="33330" marB="33330" anchor="b">
                    <a:lnL w="6350" cap="flat" cmpd="sng" algn="ctr">
                      <a:solidFill>
                        <a:srgbClr val="000000"/>
                      </a:solidFill>
                      <a:prstDash val="solid"/>
                      <a:round/>
                      <a:headEnd type="none" w="med" len="med"/>
                      <a:tailEnd type="none" w="med" len="med"/>
                    </a:lnL>
                    <a:lnR>
                      <a:noFill/>
                    </a:lnR>
                    <a:lnT>
                      <a:noFill/>
                    </a:lnT>
                    <a:lnB>
                      <a:noFill/>
                    </a:lnB>
                    <a:solidFill>
                      <a:srgbClr val="CBCDCF"/>
                    </a:solidFill>
                  </a:tcPr>
                </a:tc>
                <a:tc>
                  <a:txBody>
                    <a:bodyPr/>
                    <a:lstStyle/>
                    <a:p>
                      <a:pPr lvl="0" algn="l" fontAlgn="b"/>
                      <a:endParaRPr lang="de-DE" sz="1500" b="0" i="0" u="none" strike="noStrike" dirty="0">
                        <a:solidFill>
                          <a:srgbClr val="000000"/>
                        </a:solidFill>
                        <a:effectLst/>
                        <a:latin typeface="Calibri"/>
                      </a:endParaRPr>
                    </a:p>
                  </a:txBody>
                  <a:tcPr marL="36015" marR="36015" marT="33330" marB="33330" anchor="b">
                    <a:lnL>
                      <a:noFill/>
                    </a:lnL>
                    <a:lnR>
                      <a:noFill/>
                    </a:lnR>
                    <a:lnT>
                      <a:noFill/>
                    </a:lnT>
                    <a:lnB>
                      <a:noFill/>
                    </a:lnB>
                    <a:solidFill>
                      <a:srgbClr val="CBCDCF"/>
                    </a:solidFill>
                  </a:tcPr>
                </a:tc>
                <a:extLst>
                  <a:ext uri="{0D108BD9-81ED-4DB2-BD59-A6C34878D82A}">
                    <a16:rowId xmlns:a16="http://schemas.microsoft.com/office/drawing/2014/main" val="10004"/>
                  </a:ext>
                </a:extLst>
              </a:tr>
              <a:tr h="292316">
                <a:tc>
                  <a:txBody>
                    <a:bodyPr/>
                    <a:lstStyle/>
                    <a:p>
                      <a:pPr algn="l" fontAlgn="b"/>
                      <a:r>
                        <a:rPr lang="de-DE" sz="1500" b="0" i="0" u="none" strike="noStrike" dirty="0">
                          <a:solidFill>
                            <a:srgbClr val="000000"/>
                          </a:solidFill>
                          <a:effectLst/>
                          <a:latin typeface="Calibri"/>
                        </a:rPr>
                        <a:t>Rating (Stressszenario)</a:t>
                      </a:r>
                    </a:p>
                  </a:txBody>
                  <a:tcPr marL="36015" marR="36015" marT="33330" marB="33330" anchor="b">
                    <a:lnL>
                      <a:noFill/>
                    </a:lnL>
                    <a:lnR w="6350" cap="flat" cmpd="sng" algn="ctr">
                      <a:solidFill>
                        <a:srgbClr val="000000"/>
                      </a:solidFill>
                      <a:prstDash val="solid"/>
                      <a:round/>
                      <a:headEnd type="none" w="med" len="med"/>
                      <a:tailEnd type="none" w="med" len="med"/>
                    </a:lnR>
                    <a:lnT>
                      <a:noFill/>
                    </a:lnT>
                    <a:lnB>
                      <a:noFill/>
                    </a:lnB>
                    <a:solidFill>
                      <a:srgbClr val="E7E8E9"/>
                    </a:solidFill>
                  </a:tcPr>
                </a:tc>
                <a:tc>
                  <a:txBody>
                    <a:bodyPr/>
                    <a:lstStyle/>
                    <a:p>
                      <a:pPr marL="361950" lvl="1" indent="0" algn="l" fontAlgn="b"/>
                      <a:r>
                        <a:rPr lang="de-DE" sz="1500" b="0" i="0" u="none" strike="noStrike" dirty="0">
                          <a:solidFill>
                            <a:srgbClr val="000000"/>
                          </a:solidFill>
                          <a:effectLst/>
                          <a:latin typeface="Calibri"/>
                        </a:rPr>
                        <a:t>BB</a:t>
                      </a:r>
                    </a:p>
                  </a:txBody>
                  <a:tcPr marL="36015" marR="36015" marT="33330" marB="3333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7E8E9"/>
                    </a:solidFill>
                  </a:tcPr>
                </a:tc>
                <a:tc>
                  <a:txBody>
                    <a:bodyPr/>
                    <a:lstStyle/>
                    <a:p>
                      <a:pPr marL="361950" lvl="1" indent="0" algn="l" fontAlgn="b"/>
                      <a:r>
                        <a:rPr lang="de-DE" sz="1500" b="0" i="0" u="none" strike="noStrike" dirty="0">
                          <a:solidFill>
                            <a:srgbClr val="000000"/>
                          </a:solidFill>
                          <a:effectLst/>
                          <a:latin typeface="Calibri"/>
                        </a:rPr>
                        <a:t>BB-</a:t>
                      </a:r>
                    </a:p>
                  </a:txBody>
                  <a:tcPr marL="36015" marR="36015" marT="33330" marB="33330" anchor="b">
                    <a:lnL w="6350" cap="flat" cmpd="sng" algn="ctr">
                      <a:solidFill>
                        <a:srgbClr val="000000"/>
                      </a:solidFill>
                      <a:prstDash val="solid"/>
                      <a:round/>
                      <a:headEnd type="none" w="med" len="med"/>
                      <a:tailEnd type="none" w="med" len="med"/>
                    </a:lnL>
                    <a:lnR>
                      <a:noFill/>
                    </a:lnR>
                    <a:lnT>
                      <a:noFill/>
                    </a:lnT>
                    <a:lnB>
                      <a:noFill/>
                    </a:lnB>
                    <a:solidFill>
                      <a:srgbClr val="E7E8E9"/>
                    </a:solidFill>
                  </a:tcPr>
                </a:tc>
                <a:tc>
                  <a:txBody>
                    <a:bodyPr/>
                    <a:lstStyle/>
                    <a:p>
                      <a:pPr lvl="0" algn="l" fontAlgn="b"/>
                      <a:r>
                        <a:rPr lang="de-DE" sz="1500" b="0" i="0" u="none" strike="noStrike" dirty="0">
                          <a:solidFill>
                            <a:srgbClr val="000000"/>
                          </a:solidFill>
                          <a:effectLst/>
                          <a:latin typeface="Calibri"/>
                        </a:rPr>
                        <a:t>stabiles Rating </a:t>
                      </a:r>
                    </a:p>
                  </a:txBody>
                  <a:tcPr marL="36015" marR="36015" marT="33330" marB="33330" anchor="b">
                    <a:lnL>
                      <a:noFill/>
                    </a:lnL>
                    <a:lnR>
                      <a:noFill/>
                    </a:lnR>
                    <a:lnT>
                      <a:noFill/>
                    </a:lnT>
                    <a:lnB>
                      <a:noFill/>
                    </a:lnB>
                    <a:solidFill>
                      <a:srgbClr val="E7E8E9"/>
                    </a:solidFill>
                  </a:tcPr>
                </a:tc>
                <a:extLst>
                  <a:ext uri="{0D108BD9-81ED-4DB2-BD59-A6C34878D82A}">
                    <a16:rowId xmlns:a16="http://schemas.microsoft.com/office/drawing/2014/main" val="10005"/>
                  </a:ext>
                </a:extLst>
              </a:tr>
              <a:tr h="292316">
                <a:tc>
                  <a:txBody>
                    <a:bodyPr/>
                    <a:lstStyle/>
                    <a:p>
                      <a:pPr algn="l" fontAlgn="b"/>
                      <a:r>
                        <a:rPr lang="de-DE" sz="1500" b="0" i="0" u="none" strike="noStrike" dirty="0">
                          <a:solidFill>
                            <a:srgbClr val="000000"/>
                          </a:solidFill>
                          <a:effectLst/>
                          <a:latin typeface="Calibri"/>
                        </a:rPr>
                        <a:t>Wert (in Mio.</a:t>
                      </a:r>
                      <a:r>
                        <a:rPr lang="de-DE" sz="1500" b="0" i="0" u="none" strike="noStrike" baseline="0" dirty="0">
                          <a:solidFill>
                            <a:srgbClr val="000000"/>
                          </a:solidFill>
                          <a:effectLst/>
                          <a:latin typeface="Calibri"/>
                        </a:rPr>
                        <a:t> €)</a:t>
                      </a:r>
                      <a:endParaRPr lang="de-DE" sz="1500" b="0" i="0" u="none" strike="noStrike" dirty="0">
                        <a:solidFill>
                          <a:srgbClr val="000000"/>
                        </a:solidFill>
                        <a:effectLst/>
                        <a:latin typeface="Calibri"/>
                      </a:endParaRPr>
                    </a:p>
                  </a:txBody>
                  <a:tcPr marL="36015" marR="36015" marT="33330" marB="33330" anchor="b">
                    <a:lnL>
                      <a:noFill/>
                    </a:lnL>
                    <a:lnR w="6350" cap="flat" cmpd="sng" algn="ctr">
                      <a:solidFill>
                        <a:srgbClr val="000000"/>
                      </a:solidFill>
                      <a:prstDash val="solid"/>
                      <a:round/>
                      <a:headEnd type="none" w="med" len="med"/>
                      <a:tailEnd type="none" w="med" len="med"/>
                    </a:lnR>
                    <a:lnT>
                      <a:noFill/>
                    </a:lnT>
                    <a:lnB>
                      <a:noFill/>
                    </a:lnB>
                    <a:solidFill>
                      <a:srgbClr val="CBCDCF"/>
                    </a:solidFill>
                  </a:tcPr>
                </a:tc>
                <a:tc>
                  <a:txBody>
                    <a:bodyPr/>
                    <a:lstStyle/>
                    <a:p>
                      <a:pPr marL="361950" lvl="1" indent="0" algn="l" fontAlgn="b"/>
                      <a:r>
                        <a:rPr lang="de-DE" sz="1500" b="0" i="0" u="none" strike="noStrike" dirty="0">
                          <a:solidFill>
                            <a:srgbClr val="000000"/>
                          </a:solidFill>
                          <a:effectLst/>
                          <a:latin typeface="Calibri"/>
                        </a:rPr>
                        <a:t>153</a:t>
                      </a:r>
                    </a:p>
                  </a:txBody>
                  <a:tcPr marL="36015" marR="36015" marT="33330" marB="3333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tc>
                  <a:txBody>
                    <a:bodyPr/>
                    <a:lstStyle/>
                    <a:p>
                      <a:pPr marL="361950" lvl="1" indent="0" algn="l" fontAlgn="b"/>
                      <a:r>
                        <a:rPr lang="de-DE" sz="1500" b="0" i="0" u="none" strike="noStrike" dirty="0">
                          <a:solidFill>
                            <a:srgbClr val="000000"/>
                          </a:solidFill>
                          <a:effectLst/>
                          <a:latin typeface="Calibri"/>
                        </a:rPr>
                        <a:t>168</a:t>
                      </a:r>
                    </a:p>
                  </a:txBody>
                  <a:tcPr marL="36015" marR="36015" marT="33330" marB="33330" anchor="b">
                    <a:lnL w="6350" cap="flat" cmpd="sng" algn="ctr">
                      <a:solidFill>
                        <a:srgbClr val="000000"/>
                      </a:solidFill>
                      <a:prstDash val="solid"/>
                      <a:round/>
                      <a:headEnd type="none" w="med" len="med"/>
                      <a:tailEnd type="none" w="med" len="med"/>
                    </a:lnL>
                    <a:lnR>
                      <a:noFill/>
                    </a:lnR>
                    <a:lnT>
                      <a:noFill/>
                    </a:lnT>
                    <a:lnB>
                      <a:noFill/>
                    </a:lnB>
                    <a:solidFill>
                      <a:srgbClr val="92D050"/>
                    </a:solidFill>
                  </a:tcPr>
                </a:tc>
                <a:tc>
                  <a:txBody>
                    <a:bodyPr/>
                    <a:lstStyle/>
                    <a:p>
                      <a:pPr lvl="0" algn="l" fontAlgn="b"/>
                      <a:r>
                        <a:rPr lang="de-DE" sz="1500" b="0" i="0" u="none" strike="noStrike" dirty="0">
                          <a:solidFill>
                            <a:srgbClr val="000000"/>
                          </a:solidFill>
                          <a:effectLst/>
                          <a:latin typeface="Calibri"/>
                        </a:rPr>
                        <a:t>klare Wertsteigerung</a:t>
                      </a:r>
                    </a:p>
                  </a:txBody>
                  <a:tcPr marL="36015" marR="36015" marT="33330" marB="33330" anchor="b">
                    <a:lnL>
                      <a:noFill/>
                    </a:lnL>
                    <a:lnR>
                      <a:noFill/>
                    </a:lnR>
                    <a:lnT>
                      <a:noFill/>
                    </a:lnT>
                    <a:lnB>
                      <a:noFill/>
                    </a:lnB>
                    <a:solidFill>
                      <a:srgbClr val="92D050"/>
                    </a:solidFill>
                  </a:tcPr>
                </a:tc>
                <a:extLst>
                  <a:ext uri="{0D108BD9-81ED-4DB2-BD59-A6C34878D82A}">
                    <a16:rowId xmlns:a16="http://schemas.microsoft.com/office/drawing/2014/main" val="10006"/>
                  </a:ext>
                </a:extLst>
              </a:tr>
              <a:tr h="292146">
                <a:tc>
                  <a:txBody>
                    <a:bodyPr/>
                    <a:lstStyle/>
                    <a:p>
                      <a:pPr algn="l" fontAlgn="b"/>
                      <a:r>
                        <a:rPr lang="de-DE" sz="1500" b="0" i="0" u="none" strike="noStrike" dirty="0">
                          <a:solidFill>
                            <a:srgbClr val="000000"/>
                          </a:solidFill>
                          <a:effectLst/>
                          <a:latin typeface="Calibri"/>
                        </a:rPr>
                        <a:t>Strategisches Fitting</a:t>
                      </a:r>
                    </a:p>
                  </a:txBody>
                  <a:tcPr marL="36015" marR="36015" marT="33330" marB="33330" anchor="b">
                    <a:lnL>
                      <a:noFill/>
                    </a:lnL>
                    <a:lnR w="6350" cap="flat" cmpd="sng" algn="ctr">
                      <a:solidFill>
                        <a:srgbClr val="000000"/>
                      </a:solidFill>
                      <a:prstDash val="solid"/>
                      <a:round/>
                      <a:headEnd type="none" w="med" len="med"/>
                      <a:tailEnd type="none" w="med" len="med"/>
                    </a:lnR>
                    <a:lnT>
                      <a:noFill/>
                    </a:lnT>
                    <a:lnB>
                      <a:noFill/>
                    </a:lnB>
                    <a:solidFill>
                      <a:srgbClr val="E7E8E9"/>
                    </a:solidFill>
                  </a:tcPr>
                </a:tc>
                <a:tc>
                  <a:txBody>
                    <a:bodyPr/>
                    <a:lstStyle/>
                    <a:p>
                      <a:pPr algn="l" fontAlgn="b"/>
                      <a:r>
                        <a:rPr lang="de-DE" sz="1500" b="0" i="0" u="none" strike="noStrike" dirty="0">
                          <a:solidFill>
                            <a:srgbClr val="000000"/>
                          </a:solidFill>
                          <a:effectLst/>
                          <a:latin typeface="Calibri"/>
                        </a:rPr>
                        <a:t> </a:t>
                      </a:r>
                    </a:p>
                  </a:txBody>
                  <a:tcPr marL="36015" marR="36015" marT="33330" marB="3333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7E8E9"/>
                    </a:solidFill>
                  </a:tcPr>
                </a:tc>
                <a:tc>
                  <a:txBody>
                    <a:bodyPr/>
                    <a:lstStyle/>
                    <a:p>
                      <a:pPr marL="0" lvl="0" algn="l" defTabSz="1030182" rtl="0" eaLnBrk="1" fontAlgn="b" latinLnBrk="0" hangingPunct="1"/>
                      <a:endParaRPr lang="de-DE" sz="1500" b="0" i="0" u="none" strike="noStrike" kern="1200" dirty="0">
                        <a:solidFill>
                          <a:srgbClr val="000000"/>
                        </a:solidFill>
                        <a:effectLst/>
                        <a:latin typeface="Calibri"/>
                        <a:ea typeface="+mn-ea"/>
                        <a:cs typeface="+mn-cs"/>
                      </a:endParaRPr>
                    </a:p>
                  </a:txBody>
                  <a:tcPr marL="36015" marR="36015" marT="33330" marB="33330" anchor="b">
                    <a:lnL w="635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a:noFill/>
                    </a:lnT>
                    <a:lnB>
                      <a:noFill/>
                    </a:lnB>
                    <a:solidFill>
                      <a:srgbClr val="E7E8E9"/>
                    </a:solidFill>
                  </a:tcPr>
                </a:tc>
                <a:tc>
                  <a:txBody>
                    <a:bodyPr/>
                    <a:lstStyle/>
                    <a:p>
                      <a:pPr marL="0" marR="0" lvl="0" indent="0" algn="l" defTabSz="1030182" rtl="0" eaLnBrk="1" fontAlgn="b" latinLnBrk="0" hangingPunct="1">
                        <a:lnSpc>
                          <a:spcPct val="100000"/>
                        </a:lnSpc>
                        <a:spcBef>
                          <a:spcPts val="0"/>
                        </a:spcBef>
                        <a:spcAft>
                          <a:spcPts val="0"/>
                        </a:spcAft>
                        <a:buClrTx/>
                        <a:buSzTx/>
                        <a:buFontTx/>
                        <a:buNone/>
                        <a:tabLst/>
                        <a:defRPr/>
                      </a:pPr>
                      <a:r>
                        <a:rPr lang="de-DE" sz="1500" b="0" i="0" u="none" strike="noStrike" kern="1200" dirty="0">
                          <a:solidFill>
                            <a:srgbClr val="000000"/>
                          </a:solidFill>
                          <a:effectLst/>
                          <a:latin typeface="Calibri"/>
                          <a:ea typeface="+mn-ea"/>
                          <a:cs typeface="+mn-cs"/>
                        </a:rPr>
                        <a:t>Kompetenzen vorhanden</a:t>
                      </a:r>
                    </a:p>
                  </a:txBody>
                  <a:tcPr marL="36015" marR="36015" marT="33330" marB="3333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7E8E9"/>
                    </a:solidFill>
                  </a:tcPr>
                </a:tc>
                <a:extLst>
                  <a:ext uri="{0D108BD9-81ED-4DB2-BD59-A6C34878D82A}">
                    <a16:rowId xmlns:a16="http://schemas.microsoft.com/office/drawing/2014/main" val="10007"/>
                  </a:ext>
                </a:extLst>
              </a:tr>
            </a:tbl>
          </a:graphicData>
        </a:graphic>
      </p:graphicFrame>
      <p:sp>
        <p:nvSpPr>
          <p:cNvPr id="4" name="Inhaltsplatzhalter 1">
            <a:extLst>
              <a:ext uri="{FF2B5EF4-FFF2-40B4-BE49-F238E27FC236}">
                <a16:creationId xmlns:a16="http://schemas.microsoft.com/office/drawing/2014/main" id="{6A552064-073B-A9C9-3C33-ABDABD5C7B42}"/>
              </a:ext>
            </a:extLst>
          </p:cNvPr>
          <p:cNvSpPr>
            <a:spLocks noGrp="1"/>
          </p:cNvSpPr>
          <p:nvPr>
            <p:ph sz="quarter" idx="13"/>
          </p:nvPr>
        </p:nvSpPr>
        <p:spPr>
          <a:xfrm>
            <a:off x="430241" y="4941169"/>
            <a:ext cx="8843239" cy="1461784"/>
          </a:xfrm>
        </p:spPr>
        <p:txBody>
          <a:bodyPr/>
          <a:lstStyle/>
          <a:p>
            <a:pPr marL="0" indent="0">
              <a:buNone/>
            </a:pPr>
            <a:r>
              <a:rPr lang="de-DE" i="0" dirty="0"/>
              <a:t>Quellen: Gleißner, W. (2015): Controlling und Risikoanalyse bei der Vorbereitung von Top- Management-Entscheidungen – Von der Optimierung der Risikobewältigungsmaßnahmen zur Beurteilung des Ertrag-Risiko-Profils aller Maßnahmen, in: Controller Magazin, Heft 4/2015, S. 4–12; </a:t>
            </a:r>
          </a:p>
          <a:p>
            <a:pPr marL="0" indent="0">
              <a:buNone/>
            </a:pPr>
            <a:r>
              <a:rPr lang="en-US" i="0" dirty="0"/>
              <a:t>Gleißner, W. (2019): Cost of capital and probability of default in value-based risk management, in: Management Research Review (MRR), Vol. 42, No. 11, S. 1243–1258;</a:t>
            </a:r>
          </a:p>
          <a:p>
            <a:pPr marL="0" indent="0">
              <a:buNone/>
            </a:pPr>
            <a:r>
              <a:rPr lang="en-US" i="0" dirty="0"/>
              <a:t>Gleißner, W. (2022): </a:t>
            </a:r>
            <a:r>
              <a:rPr lang="en-US" i="0" dirty="0" err="1"/>
              <a:t>Grundlagen</a:t>
            </a:r>
            <a:r>
              <a:rPr lang="en-US" i="0" dirty="0"/>
              <a:t> des </a:t>
            </a:r>
            <a:r>
              <a:rPr lang="en-US" i="0" dirty="0" err="1"/>
              <a:t>Risikomanagements</a:t>
            </a:r>
            <a:r>
              <a:rPr lang="en-US" i="0" dirty="0"/>
              <a:t>, 4. </a:t>
            </a:r>
            <a:r>
              <a:rPr lang="en-US" i="0" dirty="0" err="1"/>
              <a:t>Aufl</a:t>
            </a:r>
            <a:r>
              <a:rPr lang="en-US" i="0" dirty="0"/>
              <a:t>., Vahlen Verlag München;</a:t>
            </a:r>
          </a:p>
          <a:p>
            <a:pPr marL="0" indent="0">
              <a:buNone/>
            </a:pPr>
            <a:r>
              <a:rPr lang="en-US" i="0" dirty="0"/>
              <a:t>Gleißner, W./Ernst, D. (2023): The Simulation‐Based Valuation of Companies and Their Strategies – Classification, Methodology and Case Study, in: EBVM – The European Business Valuation Magazine, Vol. 2, No. 2, pp. 4-16.</a:t>
            </a:r>
            <a:endParaRPr lang="de-DE" i="0" dirty="0"/>
          </a:p>
        </p:txBody>
      </p:sp>
    </p:spTree>
    <p:extLst>
      <p:ext uri="{BB962C8B-B14F-4D97-AF65-F5344CB8AC3E}">
        <p14:creationId xmlns:p14="http://schemas.microsoft.com/office/powerpoint/2010/main" val="996652571"/>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000" y="144000"/>
            <a:ext cx="8640000" cy="648000"/>
          </a:xfrm>
        </p:spPr>
        <p:txBody>
          <a:bodyPr/>
          <a:lstStyle/>
          <a:p>
            <a:r>
              <a:rPr lang="de-DE" dirty="0"/>
              <a:t>Probleme des CAPM: alternative Wege zur Berechnung von Kapitalkosten nötig </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512" y="792000"/>
            <a:ext cx="8300349" cy="479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Inhaltsplatzhalter 1">
            <a:extLst>
              <a:ext uri="{FF2B5EF4-FFF2-40B4-BE49-F238E27FC236}">
                <a16:creationId xmlns:a16="http://schemas.microsoft.com/office/drawing/2014/main" id="{6A5320E6-9201-D0E1-AE43-A348F3FA0FB3}"/>
              </a:ext>
            </a:extLst>
          </p:cNvPr>
          <p:cNvSpPr>
            <a:spLocks noGrp="1"/>
          </p:cNvSpPr>
          <p:nvPr>
            <p:ph sz="quarter" idx="13"/>
          </p:nvPr>
        </p:nvSpPr>
        <p:spPr>
          <a:xfrm>
            <a:off x="468000" y="5804567"/>
            <a:ext cx="8640000" cy="598385"/>
          </a:xfrm>
        </p:spPr>
        <p:txBody>
          <a:bodyPr/>
          <a:lstStyle/>
          <a:p>
            <a:pPr marL="0" indent="0">
              <a:buNone/>
            </a:pPr>
            <a:r>
              <a:rPr lang="de-DE" i="0" dirty="0"/>
              <a:t>Quelle: Gleißner, W. (2014): Kapitalmarktorientierte Unternehmensbewertung: Erkenntnisse der empirischen Kapitalmarktforschung und alternative Bewertungsmethoden, in: Corporate Finance, 4/2014, S. 151–167 und </a:t>
            </a:r>
            <a:r>
              <a:rPr lang="en-US" i="0" dirty="0"/>
              <a:t>Gleißner, W. (2019): Cost of capital and probability of default in value-based risk management, in: Management Research Review (MRR), Vol. 42, No. 11, S. 1243–1258.</a:t>
            </a:r>
            <a:endParaRPr lang="de-DE" i="0" dirty="0"/>
          </a:p>
        </p:txBody>
      </p:sp>
    </p:spTree>
    <p:extLst>
      <p:ext uri="{BB962C8B-B14F-4D97-AF65-F5344CB8AC3E}">
        <p14:creationId xmlns:p14="http://schemas.microsoft.com/office/powerpoint/2010/main" val="1081777194"/>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Titel 16"/>
          <p:cNvSpPr>
            <a:spLocks noGrp="1"/>
          </p:cNvSpPr>
          <p:nvPr>
            <p:ph type="title"/>
          </p:nvPr>
        </p:nvSpPr>
        <p:spPr>
          <a:xfrm>
            <a:off x="653405" y="182953"/>
            <a:ext cx="8694196" cy="606756"/>
          </a:xfrm>
        </p:spPr>
        <p:txBody>
          <a:bodyPr/>
          <a:lstStyle/>
          <a:p>
            <a:r>
              <a:rPr lang="de-DE" sz="1801" dirty="0"/>
              <a:t>Von der Risikoanalyse zur risikoadäquaten Bewertung: Wirkungen auf Erwartungswert der Cashflow, Insolvenzrisiko und Diskontierungszins</a:t>
            </a:r>
          </a:p>
        </p:txBody>
      </p:sp>
      <p:graphicFrame>
        <p:nvGraphicFramePr>
          <p:cNvPr id="14" name="Tabelle 13"/>
          <p:cNvGraphicFramePr>
            <a:graphicFrameLocks noGrp="1"/>
          </p:cNvGraphicFramePr>
          <p:nvPr>
            <p:extLst>
              <p:ext uri="{D42A27DB-BD31-4B8C-83A1-F6EECF244321}">
                <p14:modId xmlns:p14="http://schemas.microsoft.com/office/powerpoint/2010/main" val="32173825"/>
              </p:ext>
            </p:extLst>
          </p:nvPr>
        </p:nvGraphicFramePr>
        <p:xfrm>
          <a:off x="653405" y="901509"/>
          <a:ext cx="7940442" cy="4917565"/>
        </p:xfrm>
        <a:graphic>
          <a:graphicData uri="http://schemas.openxmlformats.org/drawingml/2006/table">
            <a:tbl>
              <a:tblPr bandRow="1">
                <a:tableStyleId>{5C22544A-7EE6-4342-B048-85BDC9FD1C3A}</a:tableStyleId>
              </a:tblPr>
              <a:tblGrid>
                <a:gridCol w="5712328">
                  <a:extLst>
                    <a:ext uri="{9D8B030D-6E8A-4147-A177-3AD203B41FA5}">
                      <a16:colId xmlns:a16="http://schemas.microsoft.com/office/drawing/2014/main" val="20000"/>
                    </a:ext>
                  </a:extLst>
                </a:gridCol>
                <a:gridCol w="2228114">
                  <a:extLst>
                    <a:ext uri="{9D8B030D-6E8A-4147-A177-3AD203B41FA5}">
                      <a16:colId xmlns:a16="http://schemas.microsoft.com/office/drawing/2014/main" val="20001"/>
                    </a:ext>
                  </a:extLst>
                </a:gridCol>
              </a:tblGrid>
              <a:tr h="3570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b="1" dirty="0">
                          <a:cs typeface="Tahoma" pitchFamily="34" charset="0"/>
                        </a:rPr>
                        <a:t>1. Ertragsrisiko des Unternehmens als Grundlage</a:t>
                      </a:r>
                    </a:p>
                  </a:txBody>
                  <a:tcPr marL="84231" marR="84231" marT="71815" marB="71815">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solidFill>
                      <a:schemeClr val="accent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GB" sz="1400" b="1" dirty="0">
                        <a:cs typeface="Tahoma" pitchFamily="34" charset="0"/>
                      </a:endParaRPr>
                    </a:p>
                  </a:txBody>
                  <a:tcPr marL="84231" marR="84231" marT="71815" marB="71815">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solidFill>
                      <a:schemeClr val="accent5"/>
                    </a:solidFill>
                  </a:tcPr>
                </a:tc>
                <a:extLst>
                  <a:ext uri="{0D108BD9-81ED-4DB2-BD59-A6C34878D82A}">
                    <a16:rowId xmlns:a16="http://schemas.microsoft.com/office/drawing/2014/main" val="10000"/>
                  </a:ext>
                </a:extLst>
              </a:tr>
              <a:tr h="1424405">
                <a:tc>
                  <a:txBody>
                    <a:bodyPr/>
                    <a:lstStyle/>
                    <a:p>
                      <a:pPr marL="180975" marR="0" indent="-180975"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de-DE" sz="1400" dirty="0">
                          <a:solidFill>
                            <a:schemeClr val="tx1"/>
                          </a:solidFill>
                          <a:cs typeface="Tahoma" pitchFamily="34" charset="0"/>
                        </a:rPr>
                        <a:t>Im Unterschied zu den kapitalmarktbasierten Modellen (z.B. CAPM) wird bei der </a:t>
                      </a:r>
                      <a:r>
                        <a:rPr kumimoji="0" lang="de-DE" sz="1400" b="1" i="0" dirty="0">
                          <a:solidFill>
                            <a:schemeClr val="tx1"/>
                          </a:solidFill>
                          <a:cs typeface="Tahoma" pitchFamily="34" charset="0"/>
                        </a:rPr>
                        <a:t>Bestimmung der Erwartungswerte und der bewertungsrelevanten Risiken</a:t>
                      </a:r>
                      <a:r>
                        <a:rPr kumimoji="0" lang="de-DE" sz="1400" dirty="0">
                          <a:solidFill>
                            <a:schemeClr val="tx1"/>
                          </a:solidFill>
                          <a:cs typeface="Tahoma" pitchFamily="34" charset="0"/>
                        </a:rPr>
                        <a:t> von den zu bewertenden </a:t>
                      </a:r>
                      <a:r>
                        <a:rPr kumimoji="0" lang="de-DE" sz="1400" b="1" i="0" kern="1200" dirty="0">
                          <a:solidFill>
                            <a:schemeClr val="tx1"/>
                          </a:solidFill>
                          <a:latin typeface="+mn-lt"/>
                          <a:ea typeface="+mn-ea"/>
                          <a:cs typeface="Tahoma" pitchFamily="34" charset="0"/>
                        </a:rPr>
                        <a:t>unsicheren Erträgen/Cashflows </a:t>
                      </a:r>
                      <a:r>
                        <a:rPr kumimoji="0" lang="de-DE" sz="1400" dirty="0">
                          <a:solidFill>
                            <a:schemeClr val="tx1"/>
                          </a:solidFill>
                          <a:cs typeface="Tahoma" pitchFamily="34" charset="0"/>
                        </a:rPr>
                        <a:t>ausgegangen (Risikoabschlag) und ein Rückgriff auf (historische) Kapitalmarktdaten</a:t>
                      </a:r>
                      <a:r>
                        <a:rPr kumimoji="0" lang="de-DE" sz="1400" baseline="0" dirty="0">
                          <a:solidFill>
                            <a:schemeClr val="tx1"/>
                          </a:solidFill>
                          <a:cs typeface="Tahoma" pitchFamily="34" charset="0"/>
                        </a:rPr>
                        <a:t> </a:t>
                      </a:r>
                      <a:r>
                        <a:rPr kumimoji="0" lang="de-DE" sz="1400" dirty="0">
                          <a:solidFill>
                            <a:schemeClr val="tx1"/>
                          </a:solidFill>
                          <a:cs typeface="Tahoma" pitchFamily="34" charset="0"/>
                        </a:rPr>
                        <a:t>ist nicht erforderlich</a:t>
                      </a:r>
                      <a:r>
                        <a:rPr kumimoji="0" lang="de-DE" sz="1400" baseline="0" dirty="0">
                          <a:solidFill>
                            <a:schemeClr val="tx1"/>
                          </a:solidFill>
                          <a:cs typeface="Tahoma" pitchFamily="34" charset="0"/>
                        </a:rPr>
                        <a:t> (Risiko-Wert-Modell, „unvollkommene Replikation“).</a:t>
                      </a:r>
                      <a:endParaRPr kumimoji="0" lang="en-GB" sz="1400" dirty="0">
                        <a:solidFill>
                          <a:schemeClr val="tx1"/>
                        </a:solidFill>
                        <a:cs typeface="Tahoma" pitchFamily="34" charset="0"/>
                      </a:endParaRPr>
                    </a:p>
                  </a:txBody>
                  <a:tcPr marL="84231" marR="84231" marT="71815" marB="71815">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noFill/>
                  </a:tcPr>
                </a:tc>
                <a:tc>
                  <a:txBody>
                    <a:bodyPr/>
                    <a:lstStyle/>
                    <a:p>
                      <a:pPr marL="180975" marR="0" indent="-180975"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en-GB" sz="1400" dirty="0">
                        <a:solidFill>
                          <a:schemeClr val="tx1"/>
                        </a:solidFill>
                        <a:cs typeface="Tahoma" pitchFamily="34" charset="0"/>
                      </a:endParaRPr>
                    </a:p>
                  </a:txBody>
                  <a:tcPr marL="84231" marR="84231" marT="71815" marB="71815" anchor="ctr">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noFill/>
                  </a:tcPr>
                </a:tc>
                <a:extLst>
                  <a:ext uri="{0D108BD9-81ED-4DB2-BD59-A6C34878D82A}">
                    <a16:rowId xmlns:a16="http://schemas.microsoft.com/office/drawing/2014/main" val="10001"/>
                  </a:ext>
                </a:extLst>
              </a:tr>
              <a:tr h="3570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b="1" dirty="0">
                          <a:cs typeface="Tahoma" pitchFamily="34" charset="0"/>
                        </a:rPr>
                        <a:t>2.</a:t>
                      </a:r>
                      <a:r>
                        <a:rPr kumimoji="0" lang="en-GB" sz="1400" b="1" baseline="0" dirty="0">
                          <a:cs typeface="Tahoma" pitchFamily="34" charset="0"/>
                        </a:rPr>
                        <a:t> </a:t>
                      </a:r>
                      <a:r>
                        <a:rPr kumimoji="0" lang="en-GB" sz="1400" b="1" dirty="0">
                          <a:cs typeface="Tahoma" pitchFamily="34" charset="0"/>
                        </a:rPr>
                        <a:t>Simulationsbasierte Bewertungsansätze</a:t>
                      </a:r>
                    </a:p>
                  </a:txBody>
                  <a:tcPr marL="84231" marR="84231" marT="71815" marB="71815">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solidFill>
                      <a:schemeClr val="accent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GB" sz="1400" b="1" dirty="0">
                        <a:cs typeface="Tahoma" pitchFamily="34" charset="0"/>
                      </a:endParaRPr>
                    </a:p>
                  </a:txBody>
                  <a:tcPr marL="84231" marR="84231" marT="71815" marB="71815">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solidFill>
                      <a:schemeClr val="accent5"/>
                    </a:solidFill>
                  </a:tcPr>
                </a:tc>
                <a:extLst>
                  <a:ext uri="{0D108BD9-81ED-4DB2-BD59-A6C34878D82A}">
                    <a16:rowId xmlns:a16="http://schemas.microsoft.com/office/drawing/2014/main" val="10002"/>
                  </a:ext>
                </a:extLst>
              </a:tr>
              <a:tr h="1210942">
                <a:tc>
                  <a:txBody>
                    <a:bodyPr/>
                    <a:lstStyle/>
                    <a:p>
                      <a:pPr marL="180975" marR="0" indent="-180975"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de-DE" sz="1400" kern="1200" dirty="0">
                          <a:solidFill>
                            <a:schemeClr val="tx1"/>
                          </a:solidFill>
                          <a:latin typeface="+mn-lt"/>
                          <a:ea typeface="+mn-ea"/>
                          <a:cs typeface="Tahoma" pitchFamily="34" charset="0"/>
                        </a:rPr>
                        <a:t>Die zu bewertenden </a:t>
                      </a:r>
                      <a:r>
                        <a:rPr kumimoji="0" lang="de-DE" sz="1400" b="1" i="0" kern="1200" dirty="0">
                          <a:solidFill>
                            <a:schemeClr val="tx1"/>
                          </a:solidFill>
                          <a:latin typeface="+mn-lt"/>
                          <a:ea typeface="+mn-ea"/>
                          <a:cs typeface="Tahoma" pitchFamily="34" charset="0"/>
                        </a:rPr>
                        <a:t>unsicheren Zahlungen </a:t>
                      </a:r>
                      <a:r>
                        <a:rPr kumimoji="0" lang="de-DE" sz="1400" kern="1200" dirty="0">
                          <a:solidFill>
                            <a:schemeClr val="tx1"/>
                          </a:solidFill>
                          <a:latin typeface="+mn-lt"/>
                          <a:ea typeface="+mn-ea"/>
                          <a:cs typeface="Tahoma" pitchFamily="34" charset="0"/>
                        </a:rPr>
                        <a:t>werden zukunftsorientiert ausgehend von einem </a:t>
                      </a:r>
                      <a:r>
                        <a:rPr kumimoji="0" lang="de-DE" sz="1400" b="1" i="0" kern="1200" dirty="0">
                          <a:solidFill>
                            <a:schemeClr val="tx1"/>
                          </a:solidFill>
                          <a:latin typeface="+mn-lt"/>
                          <a:ea typeface="+mn-ea"/>
                          <a:cs typeface="Tahoma" pitchFamily="34" charset="0"/>
                        </a:rPr>
                        <a:t>stochastischen Planungsmodell</a:t>
                      </a:r>
                      <a:r>
                        <a:rPr kumimoji="0" lang="de-DE" sz="1400" b="1" i="1" kern="1200" dirty="0">
                          <a:solidFill>
                            <a:schemeClr val="tx1"/>
                          </a:solidFill>
                          <a:latin typeface="+mn-lt"/>
                          <a:ea typeface="+mn-ea"/>
                          <a:cs typeface="Tahoma" pitchFamily="34" charset="0"/>
                        </a:rPr>
                        <a:t> </a:t>
                      </a:r>
                      <a:r>
                        <a:rPr kumimoji="0" lang="de-DE" sz="1400" kern="1200" dirty="0">
                          <a:solidFill>
                            <a:schemeClr val="tx1"/>
                          </a:solidFill>
                          <a:latin typeface="+mn-lt"/>
                          <a:ea typeface="+mn-ea"/>
                          <a:cs typeface="Tahoma" pitchFamily="34" charset="0"/>
                        </a:rPr>
                        <a:t>bezüglich des Bewertungsobjekts mittels </a:t>
                      </a:r>
                      <a:r>
                        <a:rPr kumimoji="0" lang="de-DE" sz="1400" b="1" i="0" kern="1200" dirty="0">
                          <a:solidFill>
                            <a:schemeClr val="tx1"/>
                          </a:solidFill>
                          <a:latin typeface="+mn-lt"/>
                          <a:ea typeface="+mn-ea"/>
                          <a:cs typeface="Tahoma" pitchFamily="34" charset="0"/>
                        </a:rPr>
                        <a:t>Monte-Carlo-Simulation</a:t>
                      </a:r>
                      <a:r>
                        <a:rPr kumimoji="0" lang="de-DE" sz="1400" kern="1200" dirty="0">
                          <a:solidFill>
                            <a:schemeClr val="tx1"/>
                          </a:solidFill>
                          <a:latin typeface="+mn-lt"/>
                          <a:ea typeface="+mn-ea"/>
                          <a:cs typeface="Tahoma" pitchFamily="34" charset="0"/>
                        </a:rPr>
                        <a:t> bestimmt. Dadurch wird es möglich, die </a:t>
                      </a:r>
                      <a:r>
                        <a:rPr kumimoji="0" lang="de-DE" sz="1400" b="1" i="0" kern="1200" dirty="0">
                          <a:solidFill>
                            <a:schemeClr val="tx1"/>
                          </a:solidFill>
                          <a:latin typeface="+mn-lt"/>
                          <a:ea typeface="+mn-ea"/>
                          <a:cs typeface="Tahoma" pitchFamily="34" charset="0"/>
                        </a:rPr>
                        <a:t>operative Planung und alle Unsicherheiten</a:t>
                      </a:r>
                      <a:r>
                        <a:rPr kumimoji="0" lang="de-DE" sz="1400" kern="1200" dirty="0">
                          <a:solidFill>
                            <a:schemeClr val="tx1"/>
                          </a:solidFill>
                          <a:latin typeface="+mn-lt"/>
                          <a:ea typeface="+mn-ea"/>
                          <a:cs typeface="Tahoma" pitchFamily="34" charset="0"/>
                        </a:rPr>
                        <a:t> zu verknüpfen.</a:t>
                      </a:r>
                      <a:endParaRPr kumimoji="0" lang="en-GB" sz="1400" kern="1200" dirty="0">
                        <a:solidFill>
                          <a:schemeClr val="tx1"/>
                        </a:solidFill>
                        <a:latin typeface="+mn-lt"/>
                        <a:ea typeface="+mn-ea"/>
                        <a:cs typeface="Tahoma" pitchFamily="34" charset="0"/>
                      </a:endParaRPr>
                    </a:p>
                  </a:txBody>
                  <a:tcPr marL="84231" marR="84231" marT="71815" marB="71815">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noFill/>
                  </a:tcPr>
                </a:tc>
                <a:tc>
                  <a:txBody>
                    <a:bodyPr/>
                    <a:lstStyle/>
                    <a:p>
                      <a:pPr marL="180975" marR="0" indent="-180975"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GB" sz="1400" kern="1200" dirty="0">
                        <a:solidFill>
                          <a:schemeClr val="tx1"/>
                        </a:solidFill>
                        <a:latin typeface="+mn-lt"/>
                        <a:ea typeface="+mn-ea"/>
                        <a:cs typeface="Tahoma" pitchFamily="34" charset="0"/>
                      </a:endParaRPr>
                    </a:p>
                  </a:txBody>
                  <a:tcPr marL="84231" marR="84231" marT="71815" marB="71815">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noFill/>
                  </a:tcPr>
                </a:tc>
                <a:extLst>
                  <a:ext uri="{0D108BD9-81ED-4DB2-BD59-A6C34878D82A}">
                    <a16:rowId xmlns:a16="http://schemas.microsoft.com/office/drawing/2014/main" val="10003"/>
                  </a:ext>
                </a:extLst>
              </a:tr>
              <a:tr h="3570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b="1" dirty="0">
                          <a:cs typeface="Tahoma" pitchFamily="34" charset="0"/>
                        </a:rPr>
                        <a:t>3. </a:t>
                      </a:r>
                      <a:r>
                        <a:rPr kumimoji="0" lang="en-GB" sz="1400" b="1" dirty="0" err="1">
                          <a:cs typeface="Tahoma" pitchFamily="34" charset="0"/>
                        </a:rPr>
                        <a:t>Insolvenzrisiko</a:t>
                      </a:r>
                      <a:r>
                        <a:rPr kumimoji="0" lang="en-GB" sz="1400" b="1" baseline="0" dirty="0">
                          <a:cs typeface="Tahoma" pitchFamily="34" charset="0"/>
                        </a:rPr>
                        <a:t> &amp; </a:t>
                      </a:r>
                      <a:r>
                        <a:rPr kumimoji="0" lang="en-GB" sz="1400" b="1" dirty="0">
                          <a:cs typeface="Tahoma" pitchFamily="34" charset="0"/>
                        </a:rPr>
                        <a:t>Risikodeckungsansatz (Ratingrestriktionen)</a:t>
                      </a:r>
                    </a:p>
                  </a:txBody>
                  <a:tcPr marL="84231" marR="84231" marT="71815" marB="71815">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solidFill>
                      <a:schemeClr val="accent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GB" sz="1400" b="1" dirty="0">
                        <a:cs typeface="Tahoma" pitchFamily="34" charset="0"/>
                      </a:endParaRPr>
                    </a:p>
                  </a:txBody>
                  <a:tcPr marL="84231" marR="84231" marT="71815" marB="71815">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solidFill>
                      <a:schemeClr val="accent5"/>
                    </a:solidFill>
                  </a:tcPr>
                </a:tc>
                <a:extLst>
                  <a:ext uri="{0D108BD9-81ED-4DB2-BD59-A6C34878D82A}">
                    <a16:rowId xmlns:a16="http://schemas.microsoft.com/office/drawing/2014/main" val="10004"/>
                  </a:ext>
                </a:extLst>
              </a:tr>
              <a:tr h="1210942">
                <a:tc>
                  <a:txBody>
                    <a:bodyPr/>
                    <a:lstStyle/>
                    <a:p>
                      <a:pPr marL="180975" marR="0" lvl="0" indent="-180975"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de-DE" sz="1400" kern="1200" dirty="0">
                          <a:solidFill>
                            <a:schemeClr val="tx1"/>
                          </a:solidFill>
                          <a:latin typeface="+mn-lt"/>
                          <a:ea typeface="+mn-ea"/>
                          <a:cs typeface="Tahoma" pitchFamily="34" charset="0"/>
                        </a:rPr>
                        <a:t>Zu berücksichtigen</a:t>
                      </a:r>
                      <a:r>
                        <a:rPr kumimoji="0" lang="de-DE" sz="1400" kern="1200" baseline="0" dirty="0">
                          <a:solidFill>
                            <a:schemeClr val="tx1"/>
                          </a:solidFill>
                          <a:latin typeface="+mn-lt"/>
                          <a:ea typeface="+mn-ea"/>
                          <a:cs typeface="Tahoma" pitchFamily="34" charset="0"/>
                        </a:rPr>
                        <a:t> ist</a:t>
                      </a:r>
                      <a:r>
                        <a:rPr kumimoji="0" lang="de-DE" sz="1400" kern="1200" dirty="0">
                          <a:solidFill>
                            <a:schemeClr val="tx1"/>
                          </a:solidFill>
                          <a:latin typeface="+mn-lt"/>
                          <a:ea typeface="+mn-ea"/>
                          <a:cs typeface="Tahoma" pitchFamily="34" charset="0"/>
                        </a:rPr>
                        <a:t> die „</a:t>
                      </a:r>
                      <a:r>
                        <a:rPr kumimoji="0" lang="de-DE" sz="1400" b="1" i="0" kern="1200" dirty="0">
                          <a:solidFill>
                            <a:schemeClr val="tx1"/>
                          </a:solidFill>
                          <a:latin typeface="+mn-lt"/>
                          <a:ea typeface="+mn-ea"/>
                          <a:cs typeface="Tahoma" pitchFamily="34" charset="0"/>
                        </a:rPr>
                        <a:t>Endlichkeit</a:t>
                      </a:r>
                      <a:r>
                        <a:rPr kumimoji="0" lang="de-DE" sz="1400" kern="1200" dirty="0">
                          <a:solidFill>
                            <a:schemeClr val="tx1"/>
                          </a:solidFill>
                          <a:latin typeface="+mn-lt"/>
                          <a:ea typeface="+mn-ea"/>
                          <a:cs typeface="Tahoma" pitchFamily="34" charset="0"/>
                        </a:rPr>
                        <a:t>“ der Existenz eines </a:t>
                      </a:r>
                      <a:r>
                        <a:rPr kumimoji="0" lang="de-DE" sz="1400" b="1" i="0" kern="1200" dirty="0">
                          <a:solidFill>
                            <a:schemeClr val="tx1"/>
                          </a:solidFill>
                          <a:latin typeface="+mn-lt"/>
                          <a:ea typeface="+mn-ea"/>
                          <a:cs typeface="Tahoma" pitchFamily="34" charset="0"/>
                        </a:rPr>
                        <a:t>Unternehmens</a:t>
                      </a:r>
                      <a:r>
                        <a:rPr kumimoji="0" lang="de-DE" sz="1400" kern="1200" dirty="0">
                          <a:solidFill>
                            <a:schemeClr val="tx1"/>
                          </a:solidFill>
                          <a:latin typeface="+mn-lt"/>
                          <a:ea typeface="+mn-ea"/>
                          <a:cs typeface="Tahoma" pitchFamily="34" charset="0"/>
                        </a:rPr>
                        <a:t> (bzw. des Ertragsstroms für die Eigentümer) durch eine </a:t>
                      </a:r>
                      <a:r>
                        <a:rPr kumimoji="0" lang="de-DE" sz="1400" b="1" i="0" kern="1200" dirty="0">
                          <a:solidFill>
                            <a:schemeClr val="tx1"/>
                          </a:solidFill>
                          <a:latin typeface="+mn-lt"/>
                          <a:ea typeface="+mn-ea"/>
                          <a:cs typeface="Tahoma" pitchFamily="34" charset="0"/>
                        </a:rPr>
                        <a:t>Insolvenz(</a:t>
                      </a:r>
                      <a:r>
                        <a:rPr kumimoji="0" lang="de-DE" sz="1400" b="1" i="0" kern="1200" dirty="0" err="1">
                          <a:solidFill>
                            <a:schemeClr val="tx1"/>
                          </a:solidFill>
                          <a:latin typeface="+mn-lt"/>
                          <a:ea typeface="+mn-ea"/>
                          <a:cs typeface="Tahoma" pitchFamily="34" charset="0"/>
                        </a:rPr>
                        <a:t>wahrscheinlichkeit</a:t>
                      </a:r>
                      <a:r>
                        <a:rPr kumimoji="0" lang="de-DE" sz="1400" b="1" i="0" kern="1200" dirty="0">
                          <a:solidFill>
                            <a:schemeClr val="tx1"/>
                          </a:solidFill>
                          <a:latin typeface="+mn-lt"/>
                          <a:ea typeface="+mn-ea"/>
                          <a:cs typeface="Tahoma" pitchFamily="34" charset="0"/>
                        </a:rPr>
                        <a:t>, p). </a:t>
                      </a:r>
                      <a:r>
                        <a:rPr kumimoji="0" lang="de-DE" sz="1400" b="1" kern="1200" dirty="0">
                          <a:solidFill>
                            <a:schemeClr val="tx1"/>
                          </a:solidFill>
                          <a:latin typeface="+mn-lt"/>
                          <a:ea typeface="+mn-ea"/>
                          <a:cs typeface="Tahoma" pitchFamily="34" charset="0"/>
                        </a:rPr>
                        <a:t>Der Risikodeckungsansatz </a:t>
                      </a:r>
                      <a:r>
                        <a:rPr kumimoji="0" lang="de-DE" sz="1400" kern="1200" dirty="0">
                          <a:solidFill>
                            <a:schemeClr val="tx1"/>
                          </a:solidFill>
                          <a:latin typeface="+mn-lt"/>
                          <a:ea typeface="+mn-ea"/>
                          <a:cs typeface="Tahoma" pitchFamily="34" charset="0"/>
                        </a:rPr>
                        <a:t>berücksichtigt zudem bei der Bewertung vorhandene </a:t>
                      </a:r>
                      <a:r>
                        <a:rPr kumimoji="0" lang="de-DE" sz="1400" b="1" i="0" kern="1200" dirty="0">
                          <a:solidFill>
                            <a:schemeClr val="tx1"/>
                          </a:solidFill>
                          <a:latin typeface="+mn-lt"/>
                          <a:ea typeface="+mn-ea"/>
                          <a:cs typeface="Tahoma" pitchFamily="34" charset="0"/>
                        </a:rPr>
                        <a:t>Rating- und Finanzierungsrestriktionen.</a:t>
                      </a:r>
                      <a:endParaRPr kumimoji="0" lang="en-GB" sz="1400" i="0" kern="1200" dirty="0">
                        <a:solidFill>
                          <a:schemeClr val="tx1"/>
                        </a:solidFill>
                        <a:latin typeface="+mn-lt"/>
                        <a:ea typeface="+mn-ea"/>
                        <a:cs typeface="Tahoma" pitchFamily="34" charset="0"/>
                      </a:endParaRPr>
                    </a:p>
                  </a:txBody>
                  <a:tcPr marL="84231" marR="84231" marT="71815" marB="71815">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B w="28575" cap="flat" cmpd="sng" algn="ctr">
                      <a:solidFill>
                        <a:schemeClr val="accent2"/>
                      </a:solidFill>
                      <a:prstDash val="solid"/>
                      <a:round/>
                      <a:headEnd type="none" w="med" len="med"/>
                      <a:tailEnd type="none" w="med" len="med"/>
                    </a:lnB>
                    <a:noFill/>
                  </a:tcPr>
                </a:tc>
                <a:tc>
                  <a:txBody>
                    <a:bodyPr/>
                    <a:lstStyle/>
                    <a:p>
                      <a:pPr marL="180975" marR="0" lvl="0" indent="-180975"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GB" sz="1400" kern="1200" dirty="0">
                        <a:solidFill>
                          <a:schemeClr val="tx1"/>
                        </a:solidFill>
                        <a:latin typeface="+mn-lt"/>
                        <a:ea typeface="+mn-ea"/>
                        <a:cs typeface="Tahoma" pitchFamily="34" charset="0"/>
                      </a:endParaRPr>
                    </a:p>
                  </a:txBody>
                  <a:tcPr marL="84231" marR="84231" marT="71815" marB="71815">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B w="28575"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pic>
        <p:nvPicPr>
          <p:cNvPr id="225307" name="Picture 10"/>
          <p:cNvPicPr>
            <a:picLocks noChangeAspect="1" noChangeArrowheads="1"/>
          </p:cNvPicPr>
          <p:nvPr/>
        </p:nvPicPr>
        <p:blipFill>
          <a:blip r:embed="rId3">
            <a:extLst>
              <a:ext uri="{28A0092B-C50C-407E-A947-70E740481C1C}">
                <a14:useLocalDpi xmlns:a14="http://schemas.microsoft.com/office/drawing/2010/main" val="0"/>
              </a:ext>
            </a:extLst>
          </a:blip>
          <a:srcRect l="8328" t="28935" r="5875" b="7935"/>
          <a:stretch>
            <a:fillRect/>
          </a:stretch>
        </p:blipFill>
        <p:spPr bwMode="auto">
          <a:xfrm>
            <a:off x="6512266" y="3143417"/>
            <a:ext cx="1988804" cy="975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0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9816" y="4669742"/>
            <a:ext cx="1713699" cy="682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Objekt 1"/>
          <p:cNvGraphicFramePr>
            <a:graphicFrameLocks noChangeAspect="1"/>
          </p:cNvGraphicFramePr>
          <p:nvPr>
            <p:extLst>
              <p:ext uri="{D42A27DB-BD31-4B8C-83A1-F6EECF244321}">
                <p14:modId xmlns:p14="http://schemas.microsoft.com/office/powerpoint/2010/main" val="3324209298"/>
              </p:ext>
            </p:extLst>
          </p:nvPr>
        </p:nvGraphicFramePr>
        <p:xfrm>
          <a:off x="6687502" y="1527531"/>
          <a:ext cx="1438588" cy="297215"/>
        </p:xfrm>
        <a:graphic>
          <a:graphicData uri="http://schemas.openxmlformats.org/presentationml/2006/ole">
            <mc:AlternateContent xmlns:mc="http://schemas.openxmlformats.org/markup-compatibility/2006">
              <mc:Choice xmlns:v="urn:schemas-microsoft-com:vml" Requires="v">
                <p:oleObj name="Equation" r:id="rId5" imgW="977760" imgH="228600" progId="Equation.DSMT4">
                  <p:embed/>
                </p:oleObj>
              </mc:Choice>
              <mc:Fallback>
                <p:oleObj name="Equation" r:id="rId5" imgW="977760" imgH="228600" progId="Equation.DSMT4">
                  <p:embed/>
                  <p:pic>
                    <p:nvPicPr>
                      <p:cNvPr id="2" name="Objekt 1"/>
                      <p:cNvPicPr>
                        <a:picLocks noChangeAspect="1" noChangeArrowheads="1"/>
                      </p:cNvPicPr>
                      <p:nvPr/>
                    </p:nvPicPr>
                    <p:blipFill>
                      <a:blip r:embed="rId6"/>
                      <a:srcRect/>
                      <a:stretch>
                        <a:fillRect/>
                      </a:stretch>
                    </p:blipFill>
                    <p:spPr bwMode="auto">
                      <a:xfrm>
                        <a:off x="6687502" y="1527531"/>
                        <a:ext cx="1438588" cy="297215"/>
                      </a:xfrm>
                      <a:prstGeom prst="rect">
                        <a:avLst/>
                      </a:prstGeom>
                      <a:noFill/>
                      <a:ln>
                        <a:noFill/>
                      </a:ln>
                      <a:effectLst/>
                    </p:spPr>
                  </p:pic>
                </p:oleObj>
              </mc:Fallback>
            </mc:AlternateContent>
          </a:graphicData>
        </a:graphic>
      </p:graphicFrame>
      <p:graphicFrame>
        <p:nvGraphicFramePr>
          <p:cNvPr id="7" name="Objekt 6"/>
          <p:cNvGraphicFramePr>
            <a:graphicFrameLocks noChangeAspect="1"/>
          </p:cNvGraphicFramePr>
          <p:nvPr>
            <p:extLst>
              <p:ext uri="{D42A27DB-BD31-4B8C-83A1-F6EECF244321}">
                <p14:modId xmlns:p14="http://schemas.microsoft.com/office/powerpoint/2010/main" val="1361222920"/>
              </p:ext>
            </p:extLst>
          </p:nvPr>
        </p:nvGraphicFramePr>
        <p:xfrm>
          <a:off x="6793590" y="2022077"/>
          <a:ext cx="1426157" cy="519169"/>
        </p:xfrm>
        <a:graphic>
          <a:graphicData uri="http://schemas.openxmlformats.org/presentationml/2006/ole">
            <mc:AlternateContent xmlns:mc="http://schemas.openxmlformats.org/markup-compatibility/2006">
              <mc:Choice xmlns:v="urn:schemas-microsoft-com:vml" Requires="v">
                <p:oleObj name="Equation" r:id="rId7" imgW="1320480" imgH="444240" progId="Equation.DSMT4">
                  <p:embed/>
                </p:oleObj>
              </mc:Choice>
              <mc:Fallback>
                <p:oleObj name="Equation" r:id="rId7" imgW="1320480" imgH="444240" progId="Equation.DSMT4">
                  <p:embed/>
                  <p:pic>
                    <p:nvPicPr>
                      <p:cNvPr id="7" name="Objekt 6"/>
                      <p:cNvPicPr>
                        <a:picLocks noChangeAspect="1" noChangeArrowheads="1"/>
                      </p:cNvPicPr>
                      <p:nvPr/>
                    </p:nvPicPr>
                    <p:blipFill>
                      <a:blip r:embed="rId8"/>
                      <a:srcRect/>
                      <a:stretch>
                        <a:fillRect/>
                      </a:stretch>
                    </p:blipFill>
                    <p:spPr bwMode="auto">
                      <a:xfrm>
                        <a:off x="6793590" y="2022077"/>
                        <a:ext cx="1426157" cy="519169"/>
                      </a:xfrm>
                      <a:prstGeom prst="rect">
                        <a:avLst/>
                      </a:prstGeom>
                      <a:noFill/>
                      <a:ln>
                        <a:noFill/>
                      </a:ln>
                    </p:spPr>
                  </p:pic>
                </p:oleObj>
              </mc:Fallback>
            </mc:AlternateContent>
          </a:graphicData>
        </a:graphic>
      </p:graphicFrame>
      <p:graphicFrame>
        <p:nvGraphicFramePr>
          <p:cNvPr id="9" name="Objekt 8"/>
          <p:cNvGraphicFramePr>
            <a:graphicFrameLocks noChangeAspect="1"/>
          </p:cNvGraphicFramePr>
          <p:nvPr>
            <p:extLst>
              <p:ext uri="{D42A27DB-BD31-4B8C-83A1-F6EECF244321}">
                <p14:modId xmlns:p14="http://schemas.microsoft.com/office/powerpoint/2010/main" val="2627235897"/>
              </p:ext>
            </p:extLst>
          </p:nvPr>
        </p:nvGraphicFramePr>
        <p:xfrm>
          <a:off x="6720733" y="5352281"/>
          <a:ext cx="1571867" cy="504924"/>
        </p:xfrm>
        <a:graphic>
          <a:graphicData uri="http://schemas.openxmlformats.org/presentationml/2006/ole">
            <mc:AlternateContent xmlns:mc="http://schemas.openxmlformats.org/markup-compatibility/2006">
              <mc:Choice xmlns:v="urn:schemas-microsoft-com:vml" Requires="v">
                <p:oleObj name="Equation" r:id="rId9" imgW="1384200" imgH="444240" progId="Equation.DSMT4">
                  <p:embed/>
                </p:oleObj>
              </mc:Choice>
              <mc:Fallback>
                <p:oleObj name="Equation" r:id="rId9" imgW="1384200" imgH="444240" progId="Equation.DSMT4">
                  <p:embed/>
                  <p:pic>
                    <p:nvPicPr>
                      <p:cNvPr id="9" name="Objekt 8"/>
                      <p:cNvPicPr>
                        <a:picLocks noChangeAspect="1" noChangeArrowheads="1"/>
                      </p:cNvPicPr>
                      <p:nvPr/>
                    </p:nvPicPr>
                    <p:blipFill>
                      <a:blip r:embed="rId10"/>
                      <a:srcRect/>
                      <a:stretch>
                        <a:fillRect/>
                      </a:stretch>
                    </p:blipFill>
                    <p:spPr bwMode="auto">
                      <a:xfrm>
                        <a:off x="6720733" y="5352281"/>
                        <a:ext cx="1571867" cy="504924"/>
                      </a:xfrm>
                      <a:prstGeom prst="rect">
                        <a:avLst/>
                      </a:prstGeom>
                      <a:noFill/>
                    </p:spPr>
                  </p:pic>
                </p:oleObj>
              </mc:Fallback>
            </mc:AlternateContent>
          </a:graphicData>
        </a:graphic>
      </p:graphicFrame>
      <p:sp>
        <p:nvSpPr>
          <p:cNvPr id="3" name="Textfeld 2"/>
          <p:cNvSpPr txBox="1"/>
          <p:nvPr/>
        </p:nvSpPr>
        <p:spPr>
          <a:xfrm>
            <a:off x="584488" y="5856565"/>
            <a:ext cx="8544976" cy="584775"/>
          </a:xfrm>
          <a:prstGeom prst="rect">
            <a:avLst/>
          </a:prstGeom>
          <a:noFill/>
        </p:spPr>
        <p:txBody>
          <a:bodyPr wrap="square" rtlCol="0">
            <a:spAutoFit/>
          </a:bodyPr>
          <a:lstStyle/>
          <a:p>
            <a:pPr defTabSz="1028121"/>
            <a:r>
              <a:rPr lang="de-DE" sz="800" dirty="0">
                <a:solidFill>
                  <a:schemeClr val="tx1">
                    <a:lumMod val="75000"/>
                  </a:schemeClr>
                </a:solidFill>
              </a:rPr>
              <a:t>Kapitalkosten (k), risikoloser Zinssatz (</a:t>
            </a:r>
            <a:r>
              <a:rPr lang="de-DE" sz="800" dirty="0" err="1">
                <a:solidFill>
                  <a:schemeClr val="tx1">
                    <a:lumMod val="75000"/>
                  </a:schemeClr>
                </a:solidFill>
              </a:rPr>
              <a:t>r</a:t>
            </a:r>
            <a:r>
              <a:rPr lang="de-DE" sz="800" baseline="-25000" dirty="0" err="1">
                <a:solidFill>
                  <a:schemeClr val="tx1">
                    <a:lumMod val="75000"/>
                  </a:schemeClr>
                </a:solidFill>
              </a:rPr>
              <a:t>f</a:t>
            </a:r>
            <a:r>
              <a:rPr lang="de-DE" sz="800" dirty="0">
                <a:solidFill>
                  <a:schemeClr val="tx1">
                    <a:lumMod val="75000"/>
                  </a:schemeClr>
                </a:solidFill>
              </a:rPr>
              <a:t>) , Sharpe-Ratio (</a:t>
            </a:r>
            <a:r>
              <a:rPr lang="de-DE" sz="800" dirty="0">
                <a:solidFill>
                  <a:schemeClr val="tx1">
                    <a:lumMod val="75000"/>
                  </a:schemeClr>
                </a:solidFill>
                <a:sym typeface="Symbol" panose="05050102010706020507" pitchFamily="18" charset="2"/>
              </a:rPr>
              <a:t></a:t>
            </a:r>
            <a:r>
              <a:rPr lang="de-DE" sz="800" dirty="0">
                <a:solidFill>
                  <a:schemeClr val="tx1">
                    <a:lumMod val="75000"/>
                  </a:schemeClr>
                </a:solidFill>
              </a:rPr>
              <a:t>), Variationskoeffizient Ertrag (V(E)), Risikodiversifikationsfaktor (d), vgl. Gleißner, W. (2014): Kapitalmarktorientierte Unternehmensbewertung: Neue Erkenntnisse der empirischen Kapitalmarktforschung und Relevanz einer investitionstheoretischen Bewertung, in: CF, 4/2014, S. 151-167; </a:t>
            </a:r>
            <a:r>
              <a:rPr lang="en-US" sz="800" dirty="0">
                <a:solidFill>
                  <a:schemeClr val="tx1">
                    <a:lumMod val="75000"/>
                  </a:schemeClr>
                </a:solidFill>
              </a:rPr>
              <a:t>Gleißner, W. (2019): Cost of capital and probability of default in value-based risk management, in: MRR, Vol. 42, No. 11, S. 1243-1258 und </a:t>
            </a:r>
            <a:r>
              <a:rPr lang="de-DE" sz="800" dirty="0">
                <a:solidFill>
                  <a:schemeClr val="tx1">
                    <a:lumMod val="75000"/>
                  </a:schemeClr>
                </a:solidFill>
              </a:rPr>
              <a:t>Gleißner, W./Follert, F. (2022): Unternehmensbewertung im Spannungsfeld zwischen </a:t>
            </a:r>
            <a:r>
              <a:rPr lang="de-DE" sz="800" dirty="0" err="1">
                <a:solidFill>
                  <a:schemeClr val="tx1">
                    <a:lumMod val="75000"/>
                  </a:schemeClr>
                </a:solidFill>
              </a:rPr>
              <a:t>Zweckadäquanz</a:t>
            </a:r>
            <a:r>
              <a:rPr lang="de-DE" sz="800" dirty="0">
                <a:solidFill>
                  <a:schemeClr val="tx1">
                    <a:lumMod val="75000"/>
                  </a:schemeClr>
                </a:solidFill>
              </a:rPr>
              <a:t> und Praktikabilität. Ein Lösungsansatz für die gerichtliche Abfindungsbemessung, in: </a:t>
            </a:r>
            <a:r>
              <a:rPr lang="de-DE" sz="800" dirty="0" err="1">
                <a:solidFill>
                  <a:schemeClr val="tx1">
                    <a:lumMod val="75000"/>
                  </a:schemeClr>
                </a:solidFill>
              </a:rPr>
              <a:t>BFuP</a:t>
            </a:r>
            <a:r>
              <a:rPr lang="de-DE" sz="800" dirty="0">
                <a:solidFill>
                  <a:schemeClr val="tx1">
                    <a:lumMod val="75000"/>
                  </a:schemeClr>
                </a:solidFill>
              </a:rPr>
              <a:t>, 74. Jg., Heft 4, S. 395-419.</a:t>
            </a:r>
            <a:r>
              <a:rPr lang="en-US" sz="800" dirty="0">
                <a:solidFill>
                  <a:schemeClr val="tx1">
                    <a:lumMod val="75000"/>
                  </a:schemeClr>
                </a:solidFill>
              </a:rPr>
              <a:t>.</a:t>
            </a:r>
            <a:endParaRPr lang="de-DE" sz="800" dirty="0">
              <a:solidFill>
                <a:schemeClr val="tx1">
                  <a:lumMod val="75000"/>
                </a:schemeClr>
              </a:solidFill>
            </a:endParaRPr>
          </a:p>
        </p:txBody>
      </p:sp>
    </p:spTree>
    <p:extLst>
      <p:ext uri="{BB962C8B-B14F-4D97-AF65-F5344CB8AC3E}">
        <p14:creationId xmlns:p14="http://schemas.microsoft.com/office/powerpoint/2010/main" val="2342999883"/>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2297" y="150788"/>
            <a:ext cx="9455731" cy="646661"/>
          </a:xfrm>
        </p:spPr>
        <p:txBody>
          <a:bodyPr/>
          <a:lstStyle/>
          <a:p>
            <a:r>
              <a:rPr lang="de-DE" dirty="0"/>
              <a:t>Der Wert (W) als Performancemaß verbindet erwartete Erträge (Z) und Risiken – oft via Kapitalkosten (k) als risikogerechte Renditeanforderung </a:t>
            </a:r>
          </a:p>
        </p:txBody>
      </p:sp>
      <p:sp>
        <p:nvSpPr>
          <p:cNvPr id="18" name="Textfeld 17"/>
          <p:cNvSpPr txBox="1"/>
          <p:nvPr/>
        </p:nvSpPr>
        <p:spPr>
          <a:xfrm>
            <a:off x="2949424" y="1376403"/>
            <a:ext cx="4138445" cy="697494"/>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6269" tIns="33135" rIns="66269" bIns="33135" rtlCol="0" anchor="ctr"/>
          <a:lstStyle>
            <a:defPPr>
              <a:defRPr lang="de-DE"/>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471" b="1" dirty="0">
                <a:solidFill>
                  <a:srgbClr val="152236"/>
                </a:solidFill>
              </a:rPr>
              <a:t>(A) Zahlungsreihe</a:t>
            </a:r>
            <a:r>
              <a:rPr lang="de-DE" sz="1471" dirty="0">
                <a:solidFill>
                  <a:srgbClr val="152236"/>
                </a:solidFill>
              </a:rPr>
              <a:t>: Erwartungswerte(!) der Ergebnisgröße</a:t>
            </a:r>
          </a:p>
        </p:txBody>
      </p:sp>
      <p:sp>
        <p:nvSpPr>
          <p:cNvPr id="19" name="Textfeld 18"/>
          <p:cNvSpPr txBox="1"/>
          <p:nvPr/>
        </p:nvSpPr>
        <p:spPr>
          <a:xfrm>
            <a:off x="3313608" y="3795079"/>
            <a:ext cx="2317529" cy="953127"/>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66269" tIns="33135" rIns="66269" bIns="33135" rtlCol="0" anchor="ctr"/>
          <a:lstStyle>
            <a:defPPr>
              <a:defRPr lang="de-DE"/>
            </a:defPPr>
            <a:lvl1pPr algn="ctr">
              <a:defRPr sz="1600" b="1">
                <a:solidFill>
                  <a:srgbClr val="152236"/>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471" dirty="0"/>
              <a:t>(B) Risiko</a:t>
            </a:r>
            <a:r>
              <a:rPr lang="de-DE" sz="1471" b="0" dirty="0"/>
              <a:t>: risikogerechte Kapitalkosten</a:t>
            </a:r>
            <a:br>
              <a:rPr lang="de-DE" sz="1471" b="0" dirty="0"/>
            </a:br>
            <a:r>
              <a:rPr lang="de-DE" sz="1471" b="0" dirty="0"/>
              <a:t>als Diskontierungsfaktor</a:t>
            </a:r>
          </a:p>
        </p:txBody>
      </p:sp>
      <p:sp>
        <p:nvSpPr>
          <p:cNvPr id="20" name="Textfeld 19"/>
          <p:cNvSpPr txBox="1"/>
          <p:nvPr/>
        </p:nvSpPr>
        <p:spPr>
          <a:xfrm>
            <a:off x="6409669" y="3795079"/>
            <a:ext cx="2830191" cy="953127"/>
          </a:xfrm>
          <a:prstGeom prst="round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3135" tIns="33135" rIns="33135" bIns="33135" rtlCol="0" anchor="ctr"/>
          <a:lstStyle>
            <a:defPPr>
              <a:defRPr lang="de-DE"/>
            </a:defPPr>
            <a:lvl1pPr algn="ctr">
              <a:defRPr sz="1600" b="1">
                <a:solidFill>
                  <a:srgbClr val="152236"/>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471" dirty="0"/>
              <a:t>(C) Rating</a:t>
            </a:r>
            <a:r>
              <a:rPr lang="de-DE" sz="1471" b="0" dirty="0"/>
              <a:t>: Insolvenzwahrscheinlichkeit</a:t>
            </a:r>
            <a:br>
              <a:rPr lang="de-DE" sz="1471" b="0" dirty="0"/>
            </a:br>
            <a:r>
              <a:rPr lang="de-DE" sz="1471" b="0" dirty="0"/>
              <a:t>als „negative Wachstumsrate“</a:t>
            </a:r>
          </a:p>
        </p:txBody>
      </p:sp>
      <p:sp>
        <p:nvSpPr>
          <p:cNvPr id="13" name="Abgerundetes Rechteck 12"/>
          <p:cNvSpPr/>
          <p:nvPr/>
        </p:nvSpPr>
        <p:spPr>
          <a:xfrm>
            <a:off x="2949424" y="2336565"/>
            <a:ext cx="860797" cy="586336"/>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84162" tIns="42080" rIns="84162" bIns="42080" rtlCol="0" anchor="ctr"/>
          <a:lstStyle/>
          <a:p>
            <a:pPr algn="ctr"/>
            <a:endParaRPr lang="de-DE" sz="1839"/>
          </a:p>
        </p:txBody>
      </p:sp>
      <p:sp>
        <p:nvSpPr>
          <p:cNvPr id="17" name="Abgerundetes Rechteck 16"/>
          <p:cNvSpPr/>
          <p:nvPr/>
        </p:nvSpPr>
        <p:spPr>
          <a:xfrm>
            <a:off x="6193965" y="2336565"/>
            <a:ext cx="860797" cy="586336"/>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84162" tIns="42080" rIns="84162" bIns="42080" rtlCol="0" anchor="ctr"/>
          <a:lstStyle/>
          <a:p>
            <a:pPr algn="ctr"/>
            <a:endParaRPr lang="de-DE" sz="1839"/>
          </a:p>
        </p:txBody>
      </p:sp>
      <p:sp>
        <p:nvSpPr>
          <p:cNvPr id="22" name="Abgerundetes Rechteck 21"/>
          <p:cNvSpPr/>
          <p:nvPr/>
        </p:nvSpPr>
        <p:spPr>
          <a:xfrm>
            <a:off x="3313607" y="2998519"/>
            <a:ext cx="364183" cy="586336"/>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84162" tIns="42080" rIns="84162" bIns="42080" rtlCol="0" anchor="ctr"/>
          <a:lstStyle/>
          <a:p>
            <a:pPr algn="ctr"/>
            <a:endParaRPr lang="de-DE" sz="1839"/>
          </a:p>
        </p:txBody>
      </p:sp>
      <p:sp>
        <p:nvSpPr>
          <p:cNvPr id="23" name="Abgerundetes Rechteck 22"/>
          <p:cNvSpPr/>
          <p:nvPr/>
        </p:nvSpPr>
        <p:spPr>
          <a:xfrm>
            <a:off x="4505479" y="2998519"/>
            <a:ext cx="364183" cy="586336"/>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84162" tIns="42080" rIns="84162" bIns="42080" rtlCol="0" anchor="ctr"/>
          <a:lstStyle/>
          <a:p>
            <a:pPr algn="ctr"/>
            <a:endParaRPr lang="de-DE" sz="1839"/>
          </a:p>
        </p:txBody>
      </p:sp>
      <p:sp>
        <p:nvSpPr>
          <p:cNvPr id="24" name="Abgerundetes Rechteck 23"/>
          <p:cNvSpPr/>
          <p:nvPr/>
        </p:nvSpPr>
        <p:spPr>
          <a:xfrm>
            <a:off x="5266952" y="2998519"/>
            <a:ext cx="364183" cy="586336"/>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84162" tIns="42080" rIns="84162" bIns="42080" rtlCol="0" anchor="ctr"/>
          <a:lstStyle/>
          <a:p>
            <a:pPr algn="ctr"/>
            <a:endParaRPr lang="de-DE" sz="1839"/>
          </a:p>
        </p:txBody>
      </p:sp>
      <p:sp>
        <p:nvSpPr>
          <p:cNvPr id="25" name="Abgerundetes Rechteck 24"/>
          <p:cNvSpPr/>
          <p:nvPr/>
        </p:nvSpPr>
        <p:spPr>
          <a:xfrm>
            <a:off x="6409669" y="2998519"/>
            <a:ext cx="364183" cy="586336"/>
          </a:xfrm>
          <a:prstGeom prst="round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4162" tIns="42080" rIns="84162" bIns="42080" rtlCol="0" anchor="ctr"/>
          <a:lstStyle/>
          <a:p>
            <a:pPr algn="ctr"/>
            <a:endParaRPr lang="de-DE" sz="1839"/>
          </a:p>
        </p:txBody>
      </p:sp>
      <p:graphicFrame>
        <p:nvGraphicFramePr>
          <p:cNvPr id="5" name="Objekt 4"/>
          <p:cNvGraphicFramePr>
            <a:graphicFrameLocks noChangeAspect="1"/>
          </p:cNvGraphicFramePr>
          <p:nvPr/>
        </p:nvGraphicFramePr>
        <p:xfrm>
          <a:off x="1393371" y="2438945"/>
          <a:ext cx="6489485" cy="1030999"/>
        </p:xfrm>
        <a:graphic>
          <a:graphicData uri="http://schemas.openxmlformats.org/presentationml/2006/ole">
            <mc:AlternateContent xmlns:mc="http://schemas.openxmlformats.org/markup-compatibility/2006">
              <mc:Choice xmlns:v="urn:schemas-microsoft-com:vml" Requires="v">
                <p:oleObj name="Equation" r:id="rId3" imgW="6514920" imgH="1015920" progId="Equation.DSMT4">
                  <p:embed/>
                </p:oleObj>
              </mc:Choice>
              <mc:Fallback>
                <p:oleObj name="Equation" r:id="rId3" imgW="6514920" imgH="1015920" progId="Equation.DSMT4">
                  <p:embed/>
                  <p:pic>
                    <p:nvPicPr>
                      <p:cNvPr id="5" name="Objekt 4"/>
                      <p:cNvPicPr>
                        <a:picLocks noChangeAspect="1" noChangeArrowheads="1"/>
                      </p:cNvPicPr>
                      <p:nvPr/>
                    </p:nvPicPr>
                    <p:blipFill>
                      <a:blip r:embed="rId4"/>
                      <a:srcRect/>
                      <a:stretch>
                        <a:fillRect/>
                      </a:stretch>
                    </p:blipFill>
                    <p:spPr bwMode="auto">
                      <a:xfrm>
                        <a:off x="1393371" y="2438945"/>
                        <a:ext cx="6489485" cy="1030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3" name="Textfeld 2">
            <a:extLst>
              <a:ext uri="{FF2B5EF4-FFF2-40B4-BE49-F238E27FC236}">
                <a16:creationId xmlns:a16="http://schemas.microsoft.com/office/drawing/2014/main" id="{2545C823-A756-4108-835A-87A6BFFCFE88}"/>
              </a:ext>
            </a:extLst>
          </p:cNvPr>
          <p:cNvSpPr txBox="1"/>
          <p:nvPr/>
        </p:nvSpPr>
        <p:spPr>
          <a:xfrm>
            <a:off x="612297" y="4941895"/>
            <a:ext cx="8807347" cy="1440853"/>
          </a:xfrm>
          <a:prstGeom prst="rect">
            <a:avLst/>
          </a:prstGeom>
          <a:noFill/>
        </p:spPr>
        <p:txBody>
          <a:bodyPr wrap="square" lIns="72035" tIns="36017" rIns="72035" bIns="36017" rtlCol="0">
            <a:noAutofit/>
          </a:bodyPr>
          <a:lstStyle/>
          <a:p>
            <a:pPr marL="343071" indent="-343071">
              <a:buAutoNum type="arabicPeriod"/>
            </a:pPr>
            <a:r>
              <a:rPr lang="de-DE" sz="1601" b="1" dirty="0">
                <a:solidFill>
                  <a:srgbClr val="002945"/>
                </a:solidFill>
              </a:rPr>
              <a:t>Generation : </a:t>
            </a:r>
            <a:r>
              <a:rPr lang="de-DE" sz="1601" dirty="0">
                <a:solidFill>
                  <a:srgbClr val="002945"/>
                </a:solidFill>
              </a:rPr>
              <a:t>Ableitung von Kapitalkosten aus historischen Aktienrenditeschwankungen (CAPM); Vernachlässigung von Insolvenzrisiken (Rating- und Finanzierungsrestriktionen) </a:t>
            </a:r>
          </a:p>
          <a:p>
            <a:pPr marL="343071" indent="-343071">
              <a:buAutoNum type="arabicPeriod"/>
            </a:pPr>
            <a:r>
              <a:rPr lang="de-DE" sz="1601" b="1" dirty="0">
                <a:solidFill>
                  <a:srgbClr val="002945"/>
                </a:solidFill>
              </a:rPr>
              <a:t>Generation : </a:t>
            </a:r>
            <a:r>
              <a:rPr lang="de-DE" sz="1601" dirty="0">
                <a:solidFill>
                  <a:srgbClr val="002945"/>
                </a:solidFill>
              </a:rPr>
              <a:t>simulationsbasierte Bewertung basierend auf Planung und Risikoanalyse berücksichtigt Ertrags- und Insolvenzrisiken (höhere Ertragsrisiken führen zu </a:t>
            </a:r>
            <a:r>
              <a:rPr lang="de-DE" sz="1601" dirty="0" err="1">
                <a:solidFill>
                  <a:srgbClr val="002945"/>
                </a:solidFill>
              </a:rPr>
              <a:t>höhren</a:t>
            </a:r>
            <a:r>
              <a:rPr lang="de-DE" sz="1601" dirty="0">
                <a:solidFill>
                  <a:srgbClr val="002945"/>
                </a:solidFill>
              </a:rPr>
              <a:t> Eigenkapitalbedarf und höheren Kapitalkosten) </a:t>
            </a:r>
          </a:p>
        </p:txBody>
      </p:sp>
    </p:spTree>
    <p:extLst>
      <p:ext uri="{BB962C8B-B14F-4D97-AF65-F5344CB8AC3E}">
        <p14:creationId xmlns:p14="http://schemas.microsoft.com/office/powerpoint/2010/main" val="12407060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el 1"/>
          <p:cNvSpPr>
            <a:spLocks noGrp="1"/>
          </p:cNvSpPr>
          <p:nvPr>
            <p:ph type="title"/>
          </p:nvPr>
        </p:nvSpPr>
        <p:spPr>
          <a:xfrm>
            <a:off x="637421" y="204426"/>
            <a:ext cx="9159696" cy="606756"/>
          </a:xfrm>
        </p:spPr>
        <p:txBody>
          <a:bodyPr/>
          <a:lstStyle/>
          <a:p>
            <a:r>
              <a:rPr lang="de-DE" altLang="de-DE" dirty="0"/>
              <a:t>Methodik: Wie erfasst man Risiken bei der Unternehmensbewertung? </a:t>
            </a:r>
            <a:r>
              <a:rPr lang="de-DE" altLang="de-DE" sz="1796" dirty="0"/>
              <a:t>Diskontierungszinssatz aus dem „Ertragsrisiko“ gemäß Risikoanalyse</a:t>
            </a:r>
          </a:p>
        </p:txBody>
      </p:sp>
      <p:sp>
        <p:nvSpPr>
          <p:cNvPr id="4" name="Inhaltsplatzhalter 3"/>
          <p:cNvSpPr>
            <a:spLocks noGrp="1"/>
          </p:cNvSpPr>
          <p:nvPr>
            <p:ph sz="quarter" idx="4294967295"/>
          </p:nvPr>
        </p:nvSpPr>
        <p:spPr>
          <a:xfrm>
            <a:off x="272480" y="5823537"/>
            <a:ext cx="9361040" cy="853798"/>
          </a:xfrm>
        </p:spPr>
        <p:txBody>
          <a:bodyPr/>
          <a:lstStyle/>
          <a:p>
            <a:pPr marL="0" indent="0">
              <a:lnSpc>
                <a:spcPct val="100000"/>
              </a:lnSpc>
              <a:spcAft>
                <a:spcPts val="0"/>
              </a:spcAft>
              <a:buNone/>
              <a:defRPr/>
            </a:pPr>
            <a:r>
              <a:rPr sz="1000" dirty="0">
                <a:solidFill>
                  <a:srgbClr val="5F5F5F"/>
                </a:solidFill>
              </a:rPr>
              <a:t>Quelle: Gleißner, W.: Die risikogerechte Bewertung alternativer Unternehmensstrategien: ein Fallbeispiel jenseits CAPM, in: Bewertungspraktiker, 3/2013, S. 82 – 89; Gleißner, W.</a:t>
            </a:r>
            <a:r>
              <a:rPr lang="de-DE" sz="1000" dirty="0">
                <a:solidFill>
                  <a:srgbClr val="5F5F5F"/>
                </a:solidFill>
              </a:rPr>
              <a:t> (2011)</a:t>
            </a:r>
            <a:r>
              <a:rPr sz="1000" dirty="0">
                <a:solidFill>
                  <a:srgbClr val="5F5F5F"/>
                </a:solidFill>
              </a:rPr>
              <a:t>: Risikoanalyse und Replikation für Unternehmensbewertung und wertorientierte Unternehmenssteuerung, in: </a:t>
            </a:r>
            <a:r>
              <a:rPr sz="1000" dirty="0" err="1">
                <a:solidFill>
                  <a:srgbClr val="5F5F5F"/>
                </a:solidFill>
              </a:rPr>
              <a:t>WiSt</a:t>
            </a:r>
            <a:r>
              <a:rPr sz="1000" dirty="0">
                <a:solidFill>
                  <a:srgbClr val="5F5F5F"/>
                </a:solidFill>
              </a:rPr>
              <a:t>, 7/11, S. 345 – 352 </a:t>
            </a:r>
            <a:r>
              <a:rPr lang="en-US" sz="1000" dirty="0">
                <a:solidFill>
                  <a:srgbClr val="5F5F5F"/>
                </a:solidFill>
              </a:rPr>
              <a:t>Gleißner, W. (2019): Cost of capital and probability of default in value-based risk management, in: Management Research Review, Vol. 42, No. 11, S. 1243-1258 </a:t>
            </a:r>
            <a:r>
              <a:rPr lang="de-DE" sz="1000" dirty="0">
                <a:solidFill>
                  <a:srgbClr val="5F5F5F"/>
                </a:solidFill>
              </a:rPr>
              <a:t>und </a:t>
            </a:r>
            <a:r>
              <a:rPr lang="en-US" sz="1000" dirty="0">
                <a:solidFill>
                  <a:srgbClr val="5F5F5F"/>
                </a:solidFill>
              </a:rPr>
              <a:t>Dorfleitner, G./Gleißner, W. (2018): Valuing streams of risky cashflows with risk-value models, in: Journal of Risk, Vol. 20, No. 3 (February 2018), S. 1-27.</a:t>
            </a:r>
            <a:endParaRPr sz="1000" dirty="0">
              <a:solidFill>
                <a:srgbClr val="5F5F5F"/>
              </a:solidFill>
            </a:endParaRPr>
          </a:p>
        </p:txBody>
      </p:sp>
      <p:sp>
        <p:nvSpPr>
          <p:cNvPr id="6" name="Textplatzhalter 5"/>
          <p:cNvSpPr>
            <a:spLocks noGrp="1"/>
          </p:cNvSpPr>
          <p:nvPr>
            <p:ph idx="4294967295"/>
          </p:nvPr>
        </p:nvSpPr>
        <p:spPr>
          <a:xfrm>
            <a:off x="671780" y="884832"/>
            <a:ext cx="8895392" cy="4865054"/>
          </a:xfrm>
        </p:spPr>
        <p:txBody>
          <a:bodyPr>
            <a:noAutofit/>
          </a:bodyPr>
          <a:lstStyle/>
          <a:p>
            <a:pPr>
              <a:spcBef>
                <a:spcPts val="0"/>
              </a:spcBef>
              <a:spcAft>
                <a:spcPts val="0"/>
              </a:spcAft>
              <a:defRPr/>
            </a:pPr>
            <a:r>
              <a:rPr lang="de-DE" sz="1398" b="1" dirty="0"/>
              <a:t>Wie kommt man zu „Risikoäquivalenz“? Das Problem</a:t>
            </a:r>
            <a:r>
              <a:rPr lang="de-DE" sz="1398" dirty="0"/>
              <a:t>: Aus </a:t>
            </a:r>
            <a:r>
              <a:rPr lang="de-DE" sz="1398" u="heavy" dirty="0"/>
              <a:t>historischen Aktienrenditen </a:t>
            </a:r>
            <a:br>
              <a:rPr lang="de-DE" sz="1398" u="heavy" dirty="0"/>
            </a:br>
            <a:r>
              <a:rPr lang="de-DE" sz="1398" dirty="0"/>
              <a:t>(</a:t>
            </a:r>
            <a:r>
              <a:rPr lang="de-DE" sz="1398" i="1" dirty="0">
                <a:latin typeface="Times New Roman" pitchFamily="18" charset="0"/>
                <a:cs typeface="Times New Roman" pitchFamily="18" charset="0"/>
                <a:sym typeface="Symbol"/>
              </a:rPr>
              <a:t></a:t>
            </a:r>
            <a:r>
              <a:rPr lang="de-DE" sz="1398" dirty="0">
                <a:sym typeface="Symbol"/>
              </a:rPr>
              <a:t> – Faktor aus CAPM) kann man in einem unvollkommenen Kapitalmarkt nicht auf die </a:t>
            </a:r>
            <a:r>
              <a:rPr lang="de-DE" sz="1398" u="heavy" dirty="0">
                <a:sym typeface="Symbol"/>
              </a:rPr>
              <a:t>Risiken der zukünftigen Cashflows</a:t>
            </a:r>
            <a:r>
              <a:rPr lang="de-DE" sz="1398" dirty="0">
                <a:sym typeface="Symbol"/>
              </a:rPr>
              <a:t> (und damit Kapitalkosten  bzw. Diskontierungszinssatz) eines Unternehmens, einer Strategie, eines Geschäftsbereichs oder eines Projekts schließen. Aber Praxis will Kapitalkostensätze (Diskontierungszins) für DCF!</a:t>
            </a:r>
          </a:p>
          <a:p>
            <a:pPr>
              <a:spcBef>
                <a:spcPts val="0"/>
              </a:spcBef>
              <a:spcAft>
                <a:spcPts val="0"/>
              </a:spcAft>
              <a:defRPr/>
            </a:pPr>
            <a:r>
              <a:rPr lang="de-DE" sz="1398" b="1" dirty="0">
                <a:sym typeface="Symbol"/>
              </a:rPr>
              <a:t>Lösungsansatz ausgehend vom aggregierten Risikoumfang R(Z), d.h. Ertragsrisiko </a:t>
            </a:r>
            <a:br>
              <a:rPr lang="de-DE" sz="1398" b="1" dirty="0">
                <a:sym typeface="Symbol"/>
              </a:rPr>
            </a:br>
            <a:r>
              <a:rPr lang="de-DE" sz="1398" dirty="0">
                <a:sym typeface="Symbol"/>
              </a:rPr>
              <a:t>(bei Insolvenzwahrscheinlichkeit p = 0 oder in E(..) erfasst): </a:t>
            </a:r>
          </a:p>
          <a:p>
            <a:pPr indent="0">
              <a:spcBef>
                <a:spcPts val="0"/>
              </a:spcBef>
              <a:spcAft>
                <a:spcPts val="0"/>
              </a:spcAft>
              <a:buNone/>
              <a:tabLst>
                <a:tab pos="3040704" algn="l"/>
              </a:tabLst>
              <a:defRPr/>
            </a:pPr>
            <a:r>
              <a:rPr lang="de-DE" sz="1398" dirty="0">
                <a:sym typeface="Symbol"/>
              </a:rPr>
              <a:t>Bewertung möglich via	(1) risikogerechter Kapitalkosten </a:t>
            </a:r>
            <a:r>
              <a:rPr lang="de-DE" sz="1398" i="1" dirty="0">
                <a:latin typeface="Times New Roman" pitchFamily="18" charset="0"/>
                <a:cs typeface="Times New Roman" pitchFamily="18" charset="0"/>
                <a:sym typeface="Symbol"/>
              </a:rPr>
              <a:t>k</a:t>
            </a:r>
            <a:r>
              <a:rPr lang="de-DE" sz="1398" dirty="0">
                <a:sym typeface="Symbol"/>
              </a:rPr>
              <a:t> </a:t>
            </a:r>
            <a:r>
              <a:rPr lang="de-DE" sz="1398" u="sng" dirty="0">
                <a:sym typeface="Symbol"/>
              </a:rPr>
              <a:t>oder</a:t>
            </a:r>
            <a:br>
              <a:rPr lang="de-DE" sz="1398" u="sng" dirty="0">
                <a:sym typeface="Symbol"/>
              </a:rPr>
            </a:br>
            <a:r>
              <a:rPr lang="de-DE" sz="1398" dirty="0">
                <a:sym typeface="Symbol"/>
              </a:rPr>
              <a:t>	(2) Risikoabschlag vom Erwartungswert der Zahlung </a:t>
            </a:r>
            <a:r>
              <a:rPr lang="de-DE" sz="1398" i="1" dirty="0">
                <a:latin typeface="Times New Roman" panose="02020603050405020304" pitchFamily="18" charset="0"/>
                <a:cs typeface="Times New Roman" panose="02020603050405020304" pitchFamily="18" charset="0"/>
                <a:sym typeface="Symbol"/>
              </a:rPr>
              <a:t>Z</a:t>
            </a:r>
          </a:p>
          <a:p>
            <a:pPr indent="0">
              <a:spcBef>
                <a:spcPts val="0"/>
              </a:spcBef>
              <a:spcAft>
                <a:spcPts val="0"/>
              </a:spcAft>
              <a:buNone/>
              <a:tabLst>
                <a:tab pos="3040704" algn="l"/>
              </a:tabLst>
              <a:defRPr/>
            </a:pPr>
            <a:r>
              <a:rPr lang="de-DE" sz="1398" b="1" dirty="0">
                <a:sym typeface="Symbol"/>
              </a:rPr>
              <a:t>Annahme zur Herleitung Bewertungsgleichung mittels „unvollständiger Replikation“: Zwei Zahlungen haben den gleichen Wert, wenn sie in (a) Zeitpunkt, (b) Erwartungswert und (c ) Risikomaß übereinstimmen! Hier: Für Alternativinvestments (a) Deutsche Staatsanleihen (r</a:t>
            </a:r>
            <a:r>
              <a:rPr lang="de-DE" sz="1398" b="1" baseline="-25000" dirty="0">
                <a:sym typeface="Symbol"/>
              </a:rPr>
              <a:t>f</a:t>
            </a:r>
            <a:r>
              <a:rPr lang="de-DE" sz="1398" b="1" dirty="0">
                <a:sym typeface="Symbol"/>
              </a:rPr>
              <a:t>) und (b) Globaler Aktienindex</a:t>
            </a:r>
          </a:p>
          <a:p>
            <a:pPr marL="0" indent="0">
              <a:spcBef>
                <a:spcPts val="0"/>
              </a:spcBef>
              <a:spcAft>
                <a:spcPts val="0"/>
              </a:spcAft>
              <a:buNone/>
              <a:defRPr/>
            </a:pPr>
            <a:endParaRPr lang="de-DE" dirty="0">
              <a:sym typeface="Symbol"/>
            </a:endParaRPr>
          </a:p>
          <a:p>
            <a:pPr marL="0" indent="0">
              <a:spcBef>
                <a:spcPts val="0"/>
              </a:spcBef>
              <a:spcAft>
                <a:spcPts val="0"/>
              </a:spcAft>
              <a:buNone/>
              <a:defRPr/>
            </a:pPr>
            <a:endParaRPr lang="de-DE" dirty="0">
              <a:sym typeface="Symbol"/>
            </a:endParaRPr>
          </a:p>
          <a:p>
            <a:pPr marL="0" indent="0">
              <a:spcBef>
                <a:spcPts val="0"/>
              </a:spcBef>
              <a:spcAft>
                <a:spcPts val="0"/>
              </a:spcAft>
              <a:buNone/>
              <a:defRPr/>
            </a:pPr>
            <a:r>
              <a:rPr lang="de-DE" dirty="0">
                <a:sym typeface="Symbol"/>
              </a:rPr>
              <a:t>							</a:t>
            </a:r>
          </a:p>
        </p:txBody>
      </p:sp>
      <p:sp>
        <p:nvSpPr>
          <p:cNvPr id="77829" name="Rectangle 2"/>
          <p:cNvSpPr>
            <a:spLocks noChangeArrowheads="1"/>
          </p:cNvSpPr>
          <p:nvPr/>
        </p:nvSpPr>
        <p:spPr bwMode="auto">
          <a:xfrm>
            <a:off x="390449" y="-223501"/>
            <a:ext cx="215990" cy="461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6918" tIns="53460" rIns="106918" bIns="53460" anchor="ctr">
            <a:spAutoFit/>
          </a:bodyPr>
          <a:lstStyle>
            <a:lvl1pPr defTabSz="1028700" eaLnBrk="0" hangingPunct="0">
              <a:defRPr sz="1600" b="1">
                <a:solidFill>
                  <a:schemeClr val="tx1"/>
                </a:solidFill>
                <a:latin typeface="Arial" pitchFamily="34" charset="0"/>
              </a:defRPr>
            </a:lvl1pPr>
            <a:lvl2pPr marL="742950" indent="-285750" defTabSz="1028700" eaLnBrk="0" hangingPunct="0">
              <a:defRPr sz="1600" b="1">
                <a:solidFill>
                  <a:schemeClr val="tx1"/>
                </a:solidFill>
                <a:latin typeface="Arial" pitchFamily="34" charset="0"/>
              </a:defRPr>
            </a:lvl2pPr>
            <a:lvl3pPr marL="1143000" indent="-228600" defTabSz="1028700" eaLnBrk="0" hangingPunct="0">
              <a:defRPr sz="1600" b="1">
                <a:solidFill>
                  <a:schemeClr val="tx1"/>
                </a:solidFill>
                <a:latin typeface="Arial" pitchFamily="34" charset="0"/>
              </a:defRPr>
            </a:lvl3pPr>
            <a:lvl4pPr marL="1600200" indent="-228600" defTabSz="1028700" eaLnBrk="0" hangingPunct="0">
              <a:defRPr sz="1600" b="1">
                <a:solidFill>
                  <a:schemeClr val="tx1"/>
                </a:solidFill>
                <a:latin typeface="Arial" pitchFamily="34" charset="0"/>
              </a:defRPr>
            </a:lvl4pPr>
            <a:lvl5pPr marL="2057400" indent="-228600" defTabSz="1028700" eaLnBrk="0" hangingPunct="0">
              <a:defRPr sz="1600" b="1">
                <a:solidFill>
                  <a:schemeClr val="tx1"/>
                </a:solidFill>
                <a:latin typeface="Arial" pitchFamily="34" charset="0"/>
              </a:defRPr>
            </a:lvl5pPr>
            <a:lvl6pPr marL="2514600" indent="-228600" defTabSz="1028700" eaLnBrk="0" fontAlgn="base" hangingPunct="0">
              <a:spcBef>
                <a:spcPct val="0"/>
              </a:spcBef>
              <a:spcAft>
                <a:spcPct val="0"/>
              </a:spcAft>
              <a:defRPr sz="1600" b="1">
                <a:solidFill>
                  <a:schemeClr val="tx1"/>
                </a:solidFill>
                <a:latin typeface="Arial" pitchFamily="34" charset="0"/>
              </a:defRPr>
            </a:lvl6pPr>
            <a:lvl7pPr marL="2971800" indent="-228600" defTabSz="1028700" eaLnBrk="0" fontAlgn="base" hangingPunct="0">
              <a:spcBef>
                <a:spcPct val="0"/>
              </a:spcBef>
              <a:spcAft>
                <a:spcPct val="0"/>
              </a:spcAft>
              <a:defRPr sz="1600" b="1">
                <a:solidFill>
                  <a:schemeClr val="tx1"/>
                </a:solidFill>
                <a:latin typeface="Arial" pitchFamily="34" charset="0"/>
              </a:defRPr>
            </a:lvl7pPr>
            <a:lvl8pPr marL="3429000" indent="-228600" defTabSz="1028700" eaLnBrk="0" fontAlgn="base" hangingPunct="0">
              <a:spcBef>
                <a:spcPct val="0"/>
              </a:spcBef>
              <a:spcAft>
                <a:spcPct val="0"/>
              </a:spcAft>
              <a:defRPr sz="1600" b="1">
                <a:solidFill>
                  <a:schemeClr val="tx1"/>
                </a:solidFill>
                <a:latin typeface="Arial" pitchFamily="34" charset="0"/>
              </a:defRPr>
            </a:lvl8pPr>
            <a:lvl9pPr marL="3886200" indent="-228600" defTabSz="1028700" eaLnBrk="0" fontAlgn="base" hangingPunct="0">
              <a:spcBef>
                <a:spcPct val="0"/>
              </a:spcBef>
              <a:spcAft>
                <a:spcPct val="0"/>
              </a:spcAft>
              <a:defRPr sz="1600" b="1">
                <a:solidFill>
                  <a:schemeClr val="tx1"/>
                </a:solidFill>
                <a:latin typeface="Arial" pitchFamily="34" charset="0"/>
              </a:defRPr>
            </a:lvl9pPr>
          </a:lstStyle>
          <a:p>
            <a:pPr eaLnBrk="1" hangingPunct="1"/>
            <a:endParaRPr lang="de-DE" altLang="de-DE" sz="2295">
              <a:solidFill>
                <a:srgbClr val="002945"/>
              </a:solidFill>
            </a:endParaRPr>
          </a:p>
        </p:txBody>
      </p:sp>
      <p:sp>
        <p:nvSpPr>
          <p:cNvPr id="2" name="Rechteck 1"/>
          <p:cNvSpPr/>
          <p:nvPr/>
        </p:nvSpPr>
        <p:spPr>
          <a:xfrm>
            <a:off x="3822924" y="4902323"/>
            <a:ext cx="350037" cy="292993"/>
          </a:xfrm>
          <a:prstGeom prst="rect">
            <a:avLst/>
          </a:prstGeom>
        </p:spPr>
        <p:txBody>
          <a:bodyPr lIns="106918" tIns="53460" rIns="106918" bIns="53460">
            <a:spAutoFit/>
          </a:bodyPr>
          <a:lstStyle/>
          <a:p>
            <a:pPr defTabSz="1069257">
              <a:defRPr/>
            </a:pPr>
            <a:r>
              <a:rPr lang="de-DE" sz="1198" dirty="0">
                <a:solidFill>
                  <a:srgbClr val="1F1F1F">
                    <a:lumMod val="75000"/>
                  </a:srgbClr>
                </a:solidFill>
              </a:rPr>
              <a:t>R</a:t>
            </a:r>
            <a:endParaRPr lang="de-DE" sz="1198" dirty="0">
              <a:solidFill>
                <a:srgbClr val="1F1F1F"/>
              </a:solidFill>
            </a:endParaRPr>
          </a:p>
        </p:txBody>
      </p:sp>
      <p:sp>
        <p:nvSpPr>
          <p:cNvPr id="15" name="Textfeld 14"/>
          <p:cNvSpPr txBox="1">
            <a:spLocks noRot="1" noChangeAspect="1" noMove="1" noResize="1" noEditPoints="1" noAdjustHandles="1" noChangeArrowheads="1" noChangeShapeType="1" noTextEdit="1"/>
          </p:cNvSpPr>
          <p:nvPr/>
        </p:nvSpPr>
        <p:spPr>
          <a:xfrm>
            <a:off x="857026" y="4718174"/>
            <a:ext cx="3772608" cy="679485"/>
          </a:xfrm>
          <a:prstGeom prst="rect">
            <a:avLst/>
          </a:prstGeom>
          <a:blipFill rotWithShape="1">
            <a:blip r:embed="rId3">
              <a:extLst>
                <a:ext uri="{BEBA8EAE-BF5A-486C-A8C5-ECC9F3942E4B}">
                  <a14:imgProps xmlns:a14="http://schemas.microsoft.com/office/drawing/2010/main">
                    <a14:imgLayer r:embed="rId4">
                      <a14:imgEffect>
                        <a14:brightnessContrast bright="-10000"/>
                      </a14:imgEffect>
                    </a14:imgLayer>
                  </a14:imgProps>
                </a:ext>
              </a:extLst>
            </a:blip>
            <a:stretch>
              <a:fillRect l="-4762" b="-1786"/>
            </a:stretch>
          </a:blipFill>
        </p:spPr>
        <p:txBody>
          <a:bodyPr lIns="106918" tIns="53460" rIns="106918" bIns="53460"/>
          <a:lstStyle/>
          <a:p>
            <a:pPr defTabSz="1069257"/>
            <a:r>
              <a:rPr lang="de-DE" sz="2096">
                <a:solidFill>
                  <a:srgbClr val="00A2DF"/>
                </a:solidFill>
              </a:rPr>
              <a:t> </a:t>
            </a:r>
          </a:p>
        </p:txBody>
      </p:sp>
      <p:sp>
        <p:nvSpPr>
          <p:cNvPr id="7" name="Textfeld 6"/>
          <p:cNvSpPr txBox="1">
            <a:spLocks noRot="1" noChangeAspect="1" noMove="1" noResize="1" noEditPoints="1" noAdjustHandles="1" noChangeArrowheads="1" noChangeShapeType="1" noTextEdit="1"/>
          </p:cNvSpPr>
          <p:nvPr/>
        </p:nvSpPr>
        <p:spPr>
          <a:xfrm>
            <a:off x="5283195" y="4497511"/>
            <a:ext cx="3490555" cy="783848"/>
          </a:xfrm>
          <a:prstGeom prst="rect">
            <a:avLst/>
          </a:prstGeom>
          <a:blipFill rotWithShape="1">
            <a:blip r:embed="rId5">
              <a:extLst>
                <a:ext uri="{BEBA8EAE-BF5A-486C-A8C5-ECC9F3942E4B}">
                  <a14:imgProps xmlns:a14="http://schemas.microsoft.com/office/drawing/2010/main">
                    <a14:imgLayer r:embed="rId6">
                      <a14:imgEffect>
                        <a14:brightnessContrast bright="-10000"/>
                      </a14:imgEffect>
                    </a14:imgLayer>
                  </a14:imgProps>
                </a:ext>
              </a:extLst>
            </a:blip>
            <a:stretch>
              <a:fillRect/>
            </a:stretch>
          </a:blipFill>
        </p:spPr>
        <p:txBody>
          <a:bodyPr lIns="106918" tIns="53460" rIns="106918" bIns="53460"/>
          <a:lstStyle/>
          <a:p>
            <a:pPr defTabSz="1069257"/>
            <a:r>
              <a:rPr lang="de-DE" sz="2096" dirty="0">
                <a:solidFill>
                  <a:srgbClr val="00A2DF"/>
                </a:solidFill>
              </a:rPr>
              <a:t> </a:t>
            </a:r>
          </a:p>
        </p:txBody>
      </p:sp>
      <p:sp>
        <p:nvSpPr>
          <p:cNvPr id="8" name="Textfeld 7"/>
          <p:cNvSpPr txBox="1">
            <a:spLocks noRot="1" noChangeAspect="1" noMove="1" noResize="1" noEditPoints="1" noAdjustHandles="1" noChangeArrowheads="1" noChangeShapeType="1" noTextEdit="1"/>
          </p:cNvSpPr>
          <p:nvPr/>
        </p:nvSpPr>
        <p:spPr>
          <a:xfrm>
            <a:off x="7504003" y="5327815"/>
            <a:ext cx="1412784" cy="518620"/>
          </a:xfrm>
          <a:prstGeom prst="rect">
            <a:avLst/>
          </a:prstGeom>
          <a:blipFill rotWithShape="1">
            <a:blip r:embed="rId7">
              <a:extLst>
                <a:ext uri="{BEBA8EAE-BF5A-486C-A8C5-ECC9F3942E4B}">
                  <a14:imgProps xmlns:a14="http://schemas.microsoft.com/office/drawing/2010/main">
                    <a14:imgLayer r:embed="rId8">
                      <a14:imgEffect>
                        <a14:brightnessContrast bright="-10000"/>
                      </a14:imgEffect>
                    </a14:imgLayer>
                  </a14:imgProps>
                </a:ext>
              </a:extLst>
            </a:blip>
            <a:stretch>
              <a:fillRect/>
            </a:stretch>
          </a:blipFill>
        </p:spPr>
        <p:txBody>
          <a:bodyPr lIns="106918" tIns="53460" rIns="106918" bIns="53460"/>
          <a:lstStyle/>
          <a:p>
            <a:pPr defTabSz="1069257"/>
            <a:r>
              <a:rPr lang="de-DE" sz="2096">
                <a:solidFill>
                  <a:srgbClr val="00A2DF"/>
                </a:solidFill>
              </a:rPr>
              <a:t> </a:t>
            </a:r>
          </a:p>
        </p:txBody>
      </p:sp>
      <p:sp>
        <p:nvSpPr>
          <p:cNvPr id="3" name="Geschweifte Klammer rechts 2"/>
          <p:cNvSpPr/>
          <p:nvPr/>
        </p:nvSpPr>
        <p:spPr>
          <a:xfrm rot="5400000">
            <a:off x="2037727" y="5212202"/>
            <a:ext cx="179628" cy="536362"/>
          </a:xfrm>
          <a:prstGeom prst="rightBrace">
            <a:avLst/>
          </a:prstGeom>
          <a:ln w="25400">
            <a:solidFill>
              <a:srgbClr val="002945"/>
            </a:solidFill>
          </a:ln>
        </p:spPr>
        <p:style>
          <a:lnRef idx="1">
            <a:schemeClr val="accent1"/>
          </a:lnRef>
          <a:fillRef idx="0">
            <a:schemeClr val="accent1"/>
          </a:fillRef>
          <a:effectRef idx="0">
            <a:schemeClr val="accent1"/>
          </a:effectRef>
          <a:fontRef idx="minor">
            <a:schemeClr val="tx1"/>
          </a:fontRef>
        </p:style>
        <p:txBody>
          <a:bodyPr lIns="106918" tIns="53460" rIns="106918" bIns="53460" rtlCol="0" anchor="ctr"/>
          <a:lstStyle/>
          <a:p>
            <a:pPr algn="ctr" defTabSz="1069257"/>
            <a:endParaRPr lang="de-DE" sz="2096">
              <a:solidFill>
                <a:srgbClr val="002945"/>
              </a:solidFill>
            </a:endParaRPr>
          </a:p>
        </p:txBody>
      </p:sp>
      <p:sp>
        <p:nvSpPr>
          <p:cNvPr id="5" name="Textfeld 4"/>
          <p:cNvSpPr txBox="1"/>
          <p:nvPr/>
        </p:nvSpPr>
        <p:spPr>
          <a:xfrm>
            <a:off x="1343868" y="5594449"/>
            <a:ext cx="3572731" cy="395325"/>
          </a:xfrm>
          <a:prstGeom prst="rect">
            <a:avLst/>
          </a:prstGeom>
          <a:noFill/>
        </p:spPr>
        <p:txBody>
          <a:bodyPr wrap="none" lIns="84187" tIns="42094" rIns="84187" bIns="42094" rtlCol="0">
            <a:noAutofit/>
          </a:bodyPr>
          <a:lstStyle/>
          <a:p>
            <a:pPr algn="ctr" defTabSz="1069257"/>
            <a:r>
              <a:rPr lang="de-DE" sz="1198" dirty="0">
                <a:solidFill>
                  <a:srgbClr val="002945"/>
                </a:solidFill>
              </a:rPr>
              <a:t>(1) Risikogerechte Kapitalkosten</a:t>
            </a:r>
          </a:p>
        </p:txBody>
      </p:sp>
      <p:sp>
        <p:nvSpPr>
          <p:cNvPr id="16" name="Geschweifte Klammer rechts 15"/>
          <p:cNvSpPr/>
          <p:nvPr/>
        </p:nvSpPr>
        <p:spPr>
          <a:xfrm rot="16200000">
            <a:off x="3471265" y="3818997"/>
            <a:ext cx="179628" cy="1642314"/>
          </a:xfrm>
          <a:prstGeom prst="rightBrace">
            <a:avLst/>
          </a:prstGeom>
          <a:ln w="25400">
            <a:solidFill>
              <a:srgbClr val="002945"/>
            </a:solidFill>
          </a:ln>
        </p:spPr>
        <p:style>
          <a:lnRef idx="1">
            <a:schemeClr val="accent1"/>
          </a:lnRef>
          <a:fillRef idx="0">
            <a:schemeClr val="accent1"/>
          </a:fillRef>
          <a:effectRef idx="0">
            <a:schemeClr val="accent1"/>
          </a:effectRef>
          <a:fontRef idx="minor">
            <a:schemeClr val="tx1"/>
          </a:fontRef>
        </p:style>
        <p:txBody>
          <a:bodyPr lIns="106918" tIns="53460" rIns="106918" bIns="53460" rtlCol="0" anchor="ctr"/>
          <a:lstStyle/>
          <a:p>
            <a:pPr algn="ctr" defTabSz="1069257"/>
            <a:endParaRPr lang="de-DE" sz="2096">
              <a:solidFill>
                <a:srgbClr val="002945"/>
              </a:solidFill>
            </a:endParaRPr>
          </a:p>
        </p:txBody>
      </p:sp>
      <p:sp>
        <p:nvSpPr>
          <p:cNvPr id="17" name="Textfeld 16"/>
          <p:cNvSpPr txBox="1"/>
          <p:nvPr/>
        </p:nvSpPr>
        <p:spPr>
          <a:xfrm>
            <a:off x="2901593" y="4125010"/>
            <a:ext cx="1368747" cy="395325"/>
          </a:xfrm>
          <a:prstGeom prst="rect">
            <a:avLst/>
          </a:prstGeom>
          <a:noFill/>
        </p:spPr>
        <p:txBody>
          <a:bodyPr wrap="none" lIns="84187" tIns="42094" rIns="84187" bIns="42094" rtlCol="0">
            <a:noAutofit/>
          </a:bodyPr>
          <a:lstStyle/>
          <a:p>
            <a:pPr algn="ctr" defTabSz="1069257"/>
            <a:r>
              <a:rPr lang="de-DE" sz="1198" dirty="0">
                <a:solidFill>
                  <a:srgbClr val="002945"/>
                </a:solidFill>
              </a:rPr>
              <a:t>(2) Risikoabschlag </a:t>
            </a:r>
            <a:br>
              <a:rPr lang="de-DE" sz="1198" dirty="0">
                <a:solidFill>
                  <a:srgbClr val="002945"/>
                </a:solidFill>
              </a:rPr>
            </a:br>
            <a:r>
              <a:rPr lang="de-DE" sz="1198" dirty="0">
                <a:solidFill>
                  <a:srgbClr val="002945"/>
                </a:solidFill>
              </a:rPr>
              <a:t>vom Erwartungswert</a:t>
            </a:r>
          </a:p>
        </p:txBody>
      </p:sp>
    </p:spTree>
    <p:extLst>
      <p:ext uri="{BB962C8B-B14F-4D97-AF65-F5344CB8AC3E}">
        <p14:creationId xmlns:p14="http://schemas.microsoft.com/office/powerpoint/2010/main" val="56162704"/>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F25C063-96C1-41DA-9CFB-DE8136B2AC55}"/>
              </a:ext>
            </a:extLst>
          </p:cNvPr>
          <p:cNvSpPr>
            <a:spLocks noGrp="1"/>
          </p:cNvSpPr>
          <p:nvPr>
            <p:ph type="title"/>
          </p:nvPr>
        </p:nvSpPr>
        <p:spPr/>
        <p:txBody>
          <a:bodyPr/>
          <a:lstStyle/>
          <a:p>
            <a:r>
              <a:rPr lang="de-DE" dirty="0"/>
              <a:t>Insolvenzrisiko und erwartete Existenzdauer</a:t>
            </a:r>
          </a:p>
        </p:txBody>
      </p:sp>
      <p:graphicFrame>
        <p:nvGraphicFramePr>
          <p:cNvPr id="5" name="Inhaltsplatzhalter 4"/>
          <p:cNvGraphicFramePr>
            <a:graphicFrameLocks noGrp="1"/>
          </p:cNvGraphicFramePr>
          <p:nvPr>
            <p:ph sz="quarter" idx="4294967295"/>
            <p:extLst>
              <p:ext uri="{D42A27DB-BD31-4B8C-83A1-F6EECF244321}">
                <p14:modId xmlns:p14="http://schemas.microsoft.com/office/powerpoint/2010/main" val="3054100168"/>
              </p:ext>
            </p:extLst>
          </p:nvPr>
        </p:nvGraphicFramePr>
        <p:xfrm>
          <a:off x="662300" y="3933056"/>
          <a:ext cx="3731601" cy="2382334"/>
        </p:xfrm>
        <a:graphic>
          <a:graphicData uri="http://schemas.openxmlformats.org/drawingml/2006/table">
            <a:tbl>
              <a:tblPr firstRow="1" firstCol="1" bandRow="1">
                <a:tableStyleId>{5C22544A-7EE6-4342-B048-85BDC9FD1C3A}</a:tableStyleId>
              </a:tblPr>
              <a:tblGrid>
                <a:gridCol w="953441">
                  <a:extLst>
                    <a:ext uri="{9D8B030D-6E8A-4147-A177-3AD203B41FA5}">
                      <a16:colId xmlns:a16="http://schemas.microsoft.com/office/drawing/2014/main" val="20000"/>
                    </a:ext>
                  </a:extLst>
                </a:gridCol>
                <a:gridCol w="953441">
                  <a:extLst>
                    <a:ext uri="{9D8B030D-6E8A-4147-A177-3AD203B41FA5}">
                      <a16:colId xmlns:a16="http://schemas.microsoft.com/office/drawing/2014/main" val="20001"/>
                    </a:ext>
                  </a:extLst>
                </a:gridCol>
                <a:gridCol w="1824719">
                  <a:extLst>
                    <a:ext uri="{9D8B030D-6E8A-4147-A177-3AD203B41FA5}">
                      <a16:colId xmlns:a16="http://schemas.microsoft.com/office/drawing/2014/main" val="20002"/>
                    </a:ext>
                  </a:extLst>
                </a:gridCol>
              </a:tblGrid>
              <a:tr h="619769">
                <a:tc>
                  <a:txBody>
                    <a:bodyPr/>
                    <a:lstStyle/>
                    <a:p>
                      <a:pPr algn="ctr">
                        <a:spcAft>
                          <a:spcPts val="0"/>
                        </a:spcAft>
                      </a:pPr>
                      <a:r>
                        <a:rPr lang="de-DE" sz="1100" dirty="0">
                          <a:effectLst/>
                        </a:rPr>
                        <a:t>Rating</a:t>
                      </a:r>
                      <a:endParaRPr lang="de-DE" sz="1100" dirty="0">
                        <a:effectLst/>
                        <a:latin typeface="Arial"/>
                        <a:ea typeface="Times New Roman"/>
                        <a:cs typeface="Times New Roman"/>
                      </a:endParaRPr>
                    </a:p>
                  </a:txBody>
                  <a:tcPr marL="55621" marR="55621" marT="0" marB="0"/>
                </a:tc>
                <a:tc>
                  <a:txBody>
                    <a:bodyPr/>
                    <a:lstStyle/>
                    <a:p>
                      <a:pPr algn="ctr">
                        <a:spcAft>
                          <a:spcPts val="0"/>
                        </a:spcAft>
                      </a:pPr>
                      <a:r>
                        <a:rPr lang="de-DE" sz="1100" dirty="0">
                          <a:effectLst/>
                        </a:rPr>
                        <a:t>p (pro Jahr)</a:t>
                      </a:r>
                      <a:endParaRPr lang="de-DE" sz="1100" dirty="0">
                        <a:effectLst/>
                        <a:latin typeface="Arial"/>
                        <a:ea typeface="Times New Roman"/>
                        <a:cs typeface="Times New Roman"/>
                      </a:endParaRPr>
                    </a:p>
                  </a:txBody>
                  <a:tcPr marL="55621" marR="55621" marT="29416" marB="14450"/>
                </a:tc>
                <a:tc>
                  <a:txBody>
                    <a:bodyPr/>
                    <a:lstStyle/>
                    <a:p>
                      <a:pPr algn="ctr">
                        <a:spcAft>
                          <a:spcPts val="0"/>
                        </a:spcAft>
                      </a:pPr>
                      <a:r>
                        <a:rPr lang="de-DE" sz="1100" dirty="0">
                          <a:effectLst/>
                        </a:rPr>
                        <a:t>erwartete Lebensdauer </a:t>
                      </a:r>
                      <a:br>
                        <a:rPr lang="de-DE" sz="1100" dirty="0">
                          <a:effectLst/>
                        </a:rPr>
                      </a:br>
                      <a:r>
                        <a:rPr lang="de-DE" sz="1100" dirty="0">
                          <a:effectLst/>
                        </a:rPr>
                        <a:t>(= 1/p)</a:t>
                      </a:r>
                      <a:endParaRPr lang="de-DE" sz="1100" dirty="0">
                        <a:effectLst/>
                        <a:latin typeface="Arial"/>
                        <a:ea typeface="Times New Roman"/>
                        <a:cs typeface="Times New Roman"/>
                      </a:endParaRPr>
                    </a:p>
                  </a:txBody>
                  <a:tcPr marL="55621" marR="55621" marT="29416" marB="14450"/>
                </a:tc>
                <a:extLst>
                  <a:ext uri="{0D108BD9-81ED-4DB2-BD59-A6C34878D82A}">
                    <a16:rowId xmlns:a16="http://schemas.microsoft.com/office/drawing/2014/main" val="10000"/>
                  </a:ext>
                </a:extLst>
              </a:tr>
              <a:tr h="352513">
                <a:tc>
                  <a:txBody>
                    <a:bodyPr/>
                    <a:lstStyle/>
                    <a:p>
                      <a:pPr algn="ctr">
                        <a:spcAft>
                          <a:spcPts val="0"/>
                        </a:spcAft>
                      </a:pPr>
                      <a:r>
                        <a:rPr lang="de-DE" sz="900">
                          <a:effectLst/>
                        </a:rPr>
                        <a:t>A</a:t>
                      </a:r>
                      <a:endParaRPr lang="de-DE" sz="900">
                        <a:effectLst/>
                        <a:latin typeface="Arial"/>
                        <a:ea typeface="Times New Roman"/>
                        <a:cs typeface="Times New Roman"/>
                      </a:endParaRPr>
                    </a:p>
                  </a:txBody>
                  <a:tcPr marL="55621" marR="55621" marT="0" marB="0"/>
                </a:tc>
                <a:tc>
                  <a:txBody>
                    <a:bodyPr/>
                    <a:lstStyle/>
                    <a:p>
                      <a:pPr algn="ctr">
                        <a:spcAft>
                          <a:spcPts val="0"/>
                        </a:spcAft>
                      </a:pPr>
                      <a:r>
                        <a:rPr lang="de-DE" sz="1100" dirty="0">
                          <a:effectLst/>
                        </a:rPr>
                        <a:t>0,1 Prozent</a:t>
                      </a:r>
                      <a:endParaRPr lang="de-DE" sz="1100" dirty="0">
                        <a:effectLst/>
                        <a:latin typeface="Arial"/>
                        <a:ea typeface="Times New Roman"/>
                        <a:cs typeface="Times New Roman"/>
                      </a:endParaRPr>
                    </a:p>
                  </a:txBody>
                  <a:tcPr marL="55621" marR="55621" marT="29416" marB="14450"/>
                </a:tc>
                <a:tc>
                  <a:txBody>
                    <a:bodyPr/>
                    <a:lstStyle/>
                    <a:p>
                      <a:pPr algn="just">
                        <a:spcAft>
                          <a:spcPts val="0"/>
                        </a:spcAft>
                        <a:tabLst>
                          <a:tab pos="922020" algn="r"/>
                        </a:tabLst>
                      </a:pPr>
                      <a:r>
                        <a:rPr lang="de-DE" sz="1100" dirty="0">
                          <a:effectLst/>
                        </a:rPr>
                        <a:t>	1000</a:t>
                      </a:r>
                      <a:endParaRPr lang="de-DE" sz="1100" dirty="0">
                        <a:effectLst/>
                        <a:latin typeface="Arial"/>
                        <a:ea typeface="Times New Roman"/>
                        <a:cs typeface="Times New Roman"/>
                      </a:endParaRPr>
                    </a:p>
                  </a:txBody>
                  <a:tcPr marL="55621" marR="55621" marT="29416" marB="14450"/>
                </a:tc>
                <a:extLst>
                  <a:ext uri="{0D108BD9-81ED-4DB2-BD59-A6C34878D82A}">
                    <a16:rowId xmlns:a16="http://schemas.microsoft.com/office/drawing/2014/main" val="10001"/>
                  </a:ext>
                </a:extLst>
              </a:tr>
              <a:tr h="352513">
                <a:tc>
                  <a:txBody>
                    <a:bodyPr/>
                    <a:lstStyle/>
                    <a:p>
                      <a:pPr algn="ctr">
                        <a:spcAft>
                          <a:spcPts val="0"/>
                        </a:spcAft>
                      </a:pPr>
                      <a:r>
                        <a:rPr lang="de-DE" sz="900">
                          <a:effectLst/>
                        </a:rPr>
                        <a:t>BBB</a:t>
                      </a:r>
                      <a:endParaRPr lang="de-DE" sz="900">
                        <a:effectLst/>
                        <a:latin typeface="Arial"/>
                        <a:ea typeface="Times New Roman"/>
                        <a:cs typeface="Times New Roman"/>
                      </a:endParaRPr>
                    </a:p>
                  </a:txBody>
                  <a:tcPr marL="55621" marR="55621" marT="0" marB="0"/>
                </a:tc>
                <a:tc>
                  <a:txBody>
                    <a:bodyPr/>
                    <a:lstStyle/>
                    <a:p>
                      <a:pPr algn="ctr">
                        <a:spcAft>
                          <a:spcPts val="0"/>
                        </a:spcAft>
                      </a:pPr>
                      <a:r>
                        <a:rPr lang="de-DE" sz="1100" dirty="0">
                          <a:effectLst/>
                        </a:rPr>
                        <a:t>0,5 Prozent</a:t>
                      </a:r>
                      <a:endParaRPr lang="de-DE" sz="1100" dirty="0">
                        <a:effectLst/>
                        <a:latin typeface="Arial"/>
                        <a:ea typeface="Times New Roman"/>
                        <a:cs typeface="Times New Roman"/>
                      </a:endParaRPr>
                    </a:p>
                  </a:txBody>
                  <a:tcPr marL="55621" marR="55621" marT="29416" marB="14450"/>
                </a:tc>
                <a:tc>
                  <a:txBody>
                    <a:bodyPr/>
                    <a:lstStyle/>
                    <a:p>
                      <a:pPr algn="just">
                        <a:spcAft>
                          <a:spcPts val="0"/>
                        </a:spcAft>
                        <a:tabLst>
                          <a:tab pos="922020" algn="r"/>
                        </a:tabLst>
                      </a:pPr>
                      <a:r>
                        <a:rPr lang="de-DE" sz="1100" dirty="0">
                          <a:effectLst/>
                        </a:rPr>
                        <a:t>	200</a:t>
                      </a:r>
                      <a:endParaRPr lang="de-DE" sz="1100" dirty="0">
                        <a:effectLst/>
                        <a:latin typeface="Arial"/>
                        <a:ea typeface="Times New Roman"/>
                        <a:cs typeface="Times New Roman"/>
                      </a:endParaRPr>
                    </a:p>
                  </a:txBody>
                  <a:tcPr marL="55621" marR="55621" marT="29416" marB="14450"/>
                </a:tc>
                <a:extLst>
                  <a:ext uri="{0D108BD9-81ED-4DB2-BD59-A6C34878D82A}">
                    <a16:rowId xmlns:a16="http://schemas.microsoft.com/office/drawing/2014/main" val="10002"/>
                  </a:ext>
                </a:extLst>
              </a:tr>
              <a:tr h="352513">
                <a:tc>
                  <a:txBody>
                    <a:bodyPr/>
                    <a:lstStyle/>
                    <a:p>
                      <a:pPr algn="ctr">
                        <a:spcAft>
                          <a:spcPts val="0"/>
                        </a:spcAft>
                      </a:pPr>
                      <a:r>
                        <a:rPr lang="de-DE" sz="900">
                          <a:effectLst/>
                        </a:rPr>
                        <a:t>BB</a:t>
                      </a:r>
                      <a:endParaRPr lang="de-DE" sz="900">
                        <a:effectLst/>
                        <a:latin typeface="Arial"/>
                        <a:ea typeface="Times New Roman"/>
                        <a:cs typeface="Times New Roman"/>
                      </a:endParaRPr>
                    </a:p>
                  </a:txBody>
                  <a:tcPr marL="55621" marR="55621" marT="0" marB="0"/>
                </a:tc>
                <a:tc>
                  <a:txBody>
                    <a:bodyPr/>
                    <a:lstStyle/>
                    <a:p>
                      <a:pPr algn="ctr">
                        <a:spcAft>
                          <a:spcPts val="0"/>
                        </a:spcAft>
                      </a:pPr>
                      <a:r>
                        <a:rPr lang="de-DE" sz="1100" dirty="0">
                          <a:effectLst/>
                        </a:rPr>
                        <a:t>1,0 Prozent</a:t>
                      </a:r>
                      <a:endParaRPr lang="de-DE" sz="1100" dirty="0">
                        <a:effectLst/>
                        <a:latin typeface="Arial"/>
                        <a:ea typeface="Times New Roman"/>
                        <a:cs typeface="Times New Roman"/>
                      </a:endParaRPr>
                    </a:p>
                  </a:txBody>
                  <a:tcPr marL="55621" marR="55621" marT="29416" marB="14450"/>
                </a:tc>
                <a:tc>
                  <a:txBody>
                    <a:bodyPr/>
                    <a:lstStyle/>
                    <a:p>
                      <a:pPr algn="just">
                        <a:spcAft>
                          <a:spcPts val="0"/>
                        </a:spcAft>
                        <a:tabLst>
                          <a:tab pos="922020" algn="r"/>
                        </a:tabLst>
                      </a:pPr>
                      <a:r>
                        <a:rPr lang="de-DE" sz="1100" dirty="0">
                          <a:effectLst/>
                        </a:rPr>
                        <a:t>	100</a:t>
                      </a:r>
                      <a:endParaRPr lang="de-DE" sz="1100" dirty="0">
                        <a:effectLst/>
                        <a:latin typeface="Arial"/>
                        <a:ea typeface="Times New Roman"/>
                        <a:cs typeface="Times New Roman"/>
                      </a:endParaRPr>
                    </a:p>
                  </a:txBody>
                  <a:tcPr marL="55621" marR="55621" marT="29416" marB="14450"/>
                </a:tc>
                <a:extLst>
                  <a:ext uri="{0D108BD9-81ED-4DB2-BD59-A6C34878D82A}">
                    <a16:rowId xmlns:a16="http://schemas.microsoft.com/office/drawing/2014/main" val="10003"/>
                  </a:ext>
                </a:extLst>
              </a:tr>
              <a:tr h="352513">
                <a:tc>
                  <a:txBody>
                    <a:bodyPr/>
                    <a:lstStyle/>
                    <a:p>
                      <a:pPr algn="ctr">
                        <a:spcAft>
                          <a:spcPts val="0"/>
                        </a:spcAft>
                      </a:pPr>
                      <a:r>
                        <a:rPr lang="de-DE" sz="900">
                          <a:effectLst/>
                        </a:rPr>
                        <a:t>BB-</a:t>
                      </a:r>
                      <a:endParaRPr lang="de-DE" sz="900">
                        <a:effectLst/>
                        <a:latin typeface="Arial"/>
                        <a:ea typeface="Times New Roman"/>
                        <a:cs typeface="Times New Roman"/>
                      </a:endParaRPr>
                    </a:p>
                  </a:txBody>
                  <a:tcPr marL="55621" marR="55621" marT="0" marB="0"/>
                </a:tc>
                <a:tc>
                  <a:txBody>
                    <a:bodyPr/>
                    <a:lstStyle/>
                    <a:p>
                      <a:pPr algn="ctr">
                        <a:spcAft>
                          <a:spcPts val="0"/>
                        </a:spcAft>
                      </a:pPr>
                      <a:r>
                        <a:rPr lang="de-DE" sz="1100">
                          <a:effectLst/>
                        </a:rPr>
                        <a:t>2,0 Prozent</a:t>
                      </a:r>
                      <a:endParaRPr lang="de-DE" sz="1100">
                        <a:effectLst/>
                        <a:latin typeface="Arial"/>
                        <a:ea typeface="Times New Roman"/>
                        <a:cs typeface="Times New Roman"/>
                      </a:endParaRPr>
                    </a:p>
                  </a:txBody>
                  <a:tcPr marL="55621" marR="55621" marT="29416" marB="14450"/>
                </a:tc>
                <a:tc>
                  <a:txBody>
                    <a:bodyPr/>
                    <a:lstStyle/>
                    <a:p>
                      <a:pPr algn="just">
                        <a:spcAft>
                          <a:spcPts val="0"/>
                        </a:spcAft>
                        <a:tabLst>
                          <a:tab pos="922020" algn="r"/>
                        </a:tabLst>
                      </a:pPr>
                      <a:r>
                        <a:rPr lang="de-DE" sz="1100" dirty="0">
                          <a:effectLst/>
                        </a:rPr>
                        <a:t>	50</a:t>
                      </a:r>
                      <a:endParaRPr lang="de-DE" sz="1100" dirty="0">
                        <a:effectLst/>
                        <a:latin typeface="Arial"/>
                        <a:ea typeface="Times New Roman"/>
                        <a:cs typeface="Times New Roman"/>
                      </a:endParaRPr>
                    </a:p>
                  </a:txBody>
                  <a:tcPr marL="55621" marR="55621" marT="29416" marB="14450"/>
                </a:tc>
                <a:extLst>
                  <a:ext uri="{0D108BD9-81ED-4DB2-BD59-A6C34878D82A}">
                    <a16:rowId xmlns:a16="http://schemas.microsoft.com/office/drawing/2014/main" val="10004"/>
                  </a:ext>
                </a:extLst>
              </a:tr>
              <a:tr h="352513">
                <a:tc>
                  <a:txBody>
                    <a:bodyPr/>
                    <a:lstStyle/>
                    <a:p>
                      <a:pPr algn="ctr">
                        <a:spcAft>
                          <a:spcPts val="0"/>
                        </a:spcAft>
                      </a:pPr>
                      <a:r>
                        <a:rPr lang="de-DE" sz="900">
                          <a:effectLst/>
                        </a:rPr>
                        <a:t>B</a:t>
                      </a:r>
                      <a:endParaRPr lang="de-DE" sz="900">
                        <a:effectLst/>
                        <a:latin typeface="Arial"/>
                        <a:ea typeface="Times New Roman"/>
                        <a:cs typeface="Times New Roman"/>
                      </a:endParaRPr>
                    </a:p>
                  </a:txBody>
                  <a:tcPr marL="55621" marR="55621" marT="0" marB="0"/>
                </a:tc>
                <a:tc>
                  <a:txBody>
                    <a:bodyPr/>
                    <a:lstStyle/>
                    <a:p>
                      <a:pPr algn="ctr">
                        <a:spcAft>
                          <a:spcPts val="0"/>
                        </a:spcAft>
                      </a:pPr>
                      <a:r>
                        <a:rPr lang="de-DE" sz="1100">
                          <a:effectLst/>
                        </a:rPr>
                        <a:t>5,0 Prozent</a:t>
                      </a:r>
                      <a:endParaRPr lang="de-DE" sz="1100">
                        <a:effectLst/>
                        <a:latin typeface="Arial"/>
                        <a:ea typeface="Times New Roman"/>
                        <a:cs typeface="Times New Roman"/>
                      </a:endParaRPr>
                    </a:p>
                  </a:txBody>
                  <a:tcPr marL="55621" marR="55621" marT="29416" marB="14450"/>
                </a:tc>
                <a:tc>
                  <a:txBody>
                    <a:bodyPr/>
                    <a:lstStyle/>
                    <a:p>
                      <a:pPr algn="just">
                        <a:spcAft>
                          <a:spcPts val="0"/>
                        </a:spcAft>
                        <a:tabLst>
                          <a:tab pos="922020" algn="r"/>
                        </a:tabLst>
                      </a:pPr>
                      <a:r>
                        <a:rPr lang="de-DE" sz="1100" dirty="0">
                          <a:effectLst/>
                        </a:rPr>
                        <a:t>	20</a:t>
                      </a:r>
                      <a:endParaRPr lang="de-DE" sz="1100" dirty="0">
                        <a:effectLst/>
                        <a:latin typeface="Arial"/>
                        <a:ea typeface="Times New Roman"/>
                        <a:cs typeface="Times New Roman"/>
                      </a:endParaRPr>
                    </a:p>
                  </a:txBody>
                  <a:tcPr marL="55621" marR="55621" marT="29416" marB="14450"/>
                </a:tc>
                <a:extLst>
                  <a:ext uri="{0D108BD9-81ED-4DB2-BD59-A6C34878D82A}">
                    <a16:rowId xmlns:a16="http://schemas.microsoft.com/office/drawing/2014/main" val="10005"/>
                  </a:ext>
                </a:extLst>
              </a:tr>
            </a:tbl>
          </a:graphicData>
        </a:graphic>
      </p:graphicFrame>
      <p:sp>
        <p:nvSpPr>
          <p:cNvPr id="2" name="Inhaltsplatzhalter 1"/>
          <p:cNvSpPr>
            <a:spLocks noGrp="1"/>
          </p:cNvSpPr>
          <p:nvPr>
            <p:ph idx="4294967295"/>
          </p:nvPr>
        </p:nvSpPr>
        <p:spPr>
          <a:xfrm>
            <a:off x="468000" y="1124744"/>
            <a:ext cx="8775700" cy="3536950"/>
          </a:xfrm>
        </p:spPr>
        <p:txBody>
          <a:bodyPr/>
          <a:lstStyle/>
          <a:p>
            <a:pPr marL="0" indent="0">
              <a:buNone/>
            </a:pPr>
            <a:r>
              <a:rPr lang="de-DE" dirty="0"/>
              <a:t>Die primäre Auswirkung des Insolvenzrisikos besteht darin, dass ein Unternehmen nicht ewig existiert. Dies beeinflusst – wie Insolvenzkosten – Höhe und zeitliche Entwicklung der erwarteten Cashflows/Erträge. </a:t>
            </a:r>
          </a:p>
          <a:p>
            <a:pPr marL="0" indent="0">
              <a:buNone/>
            </a:pPr>
            <a:r>
              <a:rPr lang="de-DE" dirty="0"/>
              <a:t>Auch bei einer Insolvenzwahrscheinlichkeit von p &gt; 0 können Unternehmen unbegrenzt existieren, d.h., dass es keinen sicheren Zeitpunkt des Existenzendes gibt. </a:t>
            </a:r>
          </a:p>
          <a:p>
            <a:pPr marL="0" indent="0">
              <a:buNone/>
            </a:pPr>
            <a:r>
              <a:rPr lang="de-DE" dirty="0"/>
              <a:t>Die Insolvenzwahrscheinlichkeit führt damit zu einem </a:t>
            </a:r>
            <a:r>
              <a:rPr lang="de-DE" u="sng" dirty="0"/>
              <a:t>endlichen Erwartungswert der Lebensdauer</a:t>
            </a:r>
            <a:r>
              <a:rPr lang="de-DE" dirty="0"/>
              <a:t>, aber nicht zu einer </a:t>
            </a:r>
            <a:r>
              <a:rPr lang="de-DE" u="sng" dirty="0"/>
              <a:t>Begrenzung der Lebensdauer</a:t>
            </a:r>
            <a:r>
              <a:rPr lang="de-DE" dirty="0"/>
              <a:t>. </a:t>
            </a:r>
          </a:p>
          <a:p>
            <a:pPr marL="0" indent="0">
              <a:buNone/>
            </a:pPr>
            <a:endParaRPr lang="de-DE" dirty="0"/>
          </a:p>
        </p:txBody>
      </p:sp>
      <p:sp>
        <p:nvSpPr>
          <p:cNvPr id="7" name="Inhaltsplatzhalter 1">
            <a:extLst>
              <a:ext uri="{FF2B5EF4-FFF2-40B4-BE49-F238E27FC236}">
                <a16:creationId xmlns:a16="http://schemas.microsoft.com/office/drawing/2014/main" id="{E4CEDFE2-81D5-4153-864B-8FC073E2B096}"/>
              </a:ext>
            </a:extLst>
          </p:cNvPr>
          <p:cNvSpPr txBox="1">
            <a:spLocks/>
          </p:cNvSpPr>
          <p:nvPr/>
        </p:nvSpPr>
        <p:spPr>
          <a:xfrm>
            <a:off x="4953000" y="3789040"/>
            <a:ext cx="3731602" cy="1227261"/>
          </a:xfrm>
          <a:prstGeom prst="rect">
            <a:avLst/>
          </a:prstGeom>
        </p:spPr>
        <p:txBody>
          <a:bodyPr vert="horz" lIns="71960" tIns="35979" rIns="71960" bIns="35979" rtlCol="0">
            <a:noAutofit/>
          </a:bodyPr>
          <a:lstStyle>
            <a:lvl1pPr marL="361278" indent="-361278" algn="l" defTabSz="1029712"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1pPr>
            <a:lvl2pPr marL="713049" indent="-351772" algn="l" defTabSz="1029712"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2pPr>
            <a:lvl3pPr marL="1074328" indent="-361278" algn="l" defTabSz="1029712"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3pPr>
            <a:lvl4pPr marL="1435606" indent="-361278" algn="l" defTabSz="1029712"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4pPr>
            <a:lvl5pPr marL="1787377" indent="-351772" algn="l" defTabSz="1029712"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5pPr>
            <a:lvl6pPr marL="2831707" indent="-257429" algn="l" defTabSz="1029712"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46562" indent="-257429" algn="l" defTabSz="1029712"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61420" indent="-257429" algn="l" defTabSz="1029712"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76275" indent="-257429" algn="l" defTabSz="1029712"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indent="0">
              <a:buNone/>
            </a:pPr>
            <a:r>
              <a:rPr lang="de-DE" dirty="0"/>
              <a:t>Bewertungsrelevant ist insbesondere die Wahrscheinlichkeit </a:t>
            </a:r>
            <a:r>
              <a:rPr lang="de-DE" i="1" dirty="0"/>
              <a:t>p</a:t>
            </a:r>
            <a:r>
              <a:rPr lang="de-DE" dirty="0"/>
              <a:t>, mit der der Zahlungsstrom innerhalb eines Jahres abbricht, weil die Zahlungen bei Insolvenz an die Eigentümer meist sowieso Null sind. </a:t>
            </a:r>
          </a:p>
        </p:txBody>
      </p:sp>
      <p:sp>
        <p:nvSpPr>
          <p:cNvPr id="3" name="Inhaltsplatzhalter 3">
            <a:extLst>
              <a:ext uri="{FF2B5EF4-FFF2-40B4-BE49-F238E27FC236}">
                <a16:creationId xmlns:a16="http://schemas.microsoft.com/office/drawing/2014/main" id="{15F06D1A-6C30-53F1-2EAA-CCAF1443BA19}"/>
              </a:ext>
            </a:extLst>
          </p:cNvPr>
          <p:cNvSpPr txBox="1">
            <a:spLocks/>
          </p:cNvSpPr>
          <p:nvPr/>
        </p:nvSpPr>
        <p:spPr>
          <a:xfrm>
            <a:off x="4661780" y="5661248"/>
            <a:ext cx="4899732" cy="853798"/>
          </a:xfrm>
          <a:prstGeom prst="rect">
            <a:avLst/>
          </a:prstGeom>
        </p:spPr>
        <p:txBody>
          <a:bodyPr vert="horz" lIns="72000" tIns="36000" rIns="72000" bIns="36000" rtlCol="0">
            <a:noAutofit/>
          </a:bodyPr>
          <a:lstStyle>
            <a:lvl1pPr marL="361950" indent="-361950"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1pPr>
            <a:lvl2pPr marL="714375" indent="-352425"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2pPr>
            <a:lvl3pPr marL="1076325" indent="-361950"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3pPr>
            <a:lvl4pPr marL="1438275" indent="-361950"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4pPr>
            <a:lvl5pPr marL="1790700" indent="-352425" algn="l" defTabSz="1031626" rtl="0" eaLnBrk="1" latinLnBrk="0" hangingPunct="1">
              <a:lnSpc>
                <a:spcPct val="120000"/>
              </a:lnSpc>
              <a:spcBef>
                <a:spcPts val="600"/>
              </a:spcBef>
              <a:spcAft>
                <a:spcPts val="600"/>
              </a:spcAft>
              <a:buFont typeface="Arial" pitchFamily="34" charset="0"/>
              <a:buChar char="»"/>
              <a:defRPr sz="1600" kern="1200">
                <a:solidFill>
                  <a:srgbClr val="002945"/>
                </a:solidFill>
                <a:latin typeface="Arial" pitchFamily="34" charset="0"/>
                <a:ea typeface="+mn-ea"/>
                <a:cs typeface="Arial" pitchFamily="34" charset="0"/>
              </a:defRPr>
            </a:lvl5pPr>
            <a:lvl6pPr marL="2836972"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52785"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868598"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384411" indent="-257907" algn="l" defTabSz="103162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indent="0">
              <a:lnSpc>
                <a:spcPct val="100000"/>
              </a:lnSpc>
              <a:spcAft>
                <a:spcPts val="0"/>
              </a:spcAft>
              <a:buFont typeface="Arial" pitchFamily="34" charset="0"/>
              <a:buNone/>
              <a:defRPr/>
            </a:pPr>
            <a:r>
              <a:rPr lang="de-DE" sz="1000" dirty="0">
                <a:solidFill>
                  <a:srgbClr val="5F5F5F"/>
                </a:solidFill>
              </a:rPr>
              <a:t>Quelle: Gleißner, W. (2010): Unternehmenswert, Rating und Risiko, in: </a:t>
            </a:r>
            <a:r>
              <a:rPr lang="de-DE" sz="1000" dirty="0" err="1">
                <a:solidFill>
                  <a:srgbClr val="5F5F5F"/>
                </a:solidFill>
              </a:rPr>
              <a:t>WPg</a:t>
            </a:r>
            <a:r>
              <a:rPr lang="de-DE" sz="1000" dirty="0">
                <a:solidFill>
                  <a:srgbClr val="5F5F5F"/>
                </a:solidFill>
              </a:rPr>
              <a:t>, 14/2010, 63. Jg., S. 735–743 und Franken, L./Gleißner, W./Schulte, J. (2020): Insolvenzrisiko und Berücksichtigung des Verschuldungsgrads bei der Bewertung von Unternehmen – Stand der Diskussion nach Veröffentlichung des IDW Praxishinweises 2/2018, in: Corporate Finance, Nr. 03-04 vom 30.03.2020, S. 84-96.</a:t>
            </a:r>
          </a:p>
        </p:txBody>
      </p:sp>
    </p:spTree>
    <p:extLst>
      <p:ext uri="{BB962C8B-B14F-4D97-AF65-F5344CB8AC3E}">
        <p14:creationId xmlns:p14="http://schemas.microsoft.com/office/powerpoint/2010/main" val="15126002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Die Insolvenzwahrscheinlichkeit ist in der Detailplanung und der Fortschreibungsphase zu berücksichtigen</a:t>
            </a:r>
          </a:p>
        </p:txBody>
      </p:sp>
      <p:sp>
        <p:nvSpPr>
          <p:cNvPr id="2" name="Inhaltsplatzhalter 1"/>
          <p:cNvSpPr>
            <a:spLocks noGrp="1"/>
          </p:cNvSpPr>
          <p:nvPr>
            <p:ph sz="quarter" idx="4294967295"/>
          </p:nvPr>
        </p:nvSpPr>
        <p:spPr>
          <a:xfrm>
            <a:off x="504713" y="5667837"/>
            <a:ext cx="9051502" cy="1046163"/>
          </a:xfrm>
          <a:prstGeom prst="rect">
            <a:avLst/>
          </a:prstGeom>
        </p:spPr>
        <p:txBody>
          <a:bodyPr/>
          <a:lstStyle/>
          <a:p>
            <a:pPr marL="0" indent="0">
              <a:lnSpc>
                <a:spcPct val="100000"/>
              </a:lnSpc>
              <a:spcAft>
                <a:spcPts val="0"/>
              </a:spcAft>
              <a:buNone/>
            </a:pPr>
            <a:r>
              <a:rPr lang="de-DE" sz="1000" dirty="0">
                <a:solidFill>
                  <a:srgbClr val="5F5F5F"/>
                </a:solidFill>
              </a:rPr>
              <a:t>Gleißner, W. (2017): Das Insolvenzrisiko beeinflusst den Unternehmenswert: Eine Klarstellung in 10 Punkten, in: </a:t>
            </a:r>
            <a:r>
              <a:rPr lang="de-DE" sz="1000" dirty="0" err="1">
                <a:solidFill>
                  <a:srgbClr val="5F5F5F"/>
                </a:solidFill>
              </a:rPr>
              <a:t>BewertungsPraktiker</a:t>
            </a:r>
            <a:r>
              <a:rPr lang="de-DE" sz="1000" dirty="0">
                <a:solidFill>
                  <a:srgbClr val="5F5F5F"/>
                </a:solidFill>
              </a:rPr>
              <a:t>, 2/2017, S. 41-50.; Lobe, S.,/Hölzl, A. (2011): Ewigkeit, Insolvenz und Unternehmensbewertung: Globale Evidenz, in: CFB vom 06.06.2011, Heft 04 , Seite 252 - 257, CFB0415360.;  Gleißner, W. (2010): Unternehmenswert, Rating und Risiko, in: Die Wirtschaftsprüfung, 14/2010, 63. Jg., S. 735–743.; Friedrich, T. (2015): Unternehmensbewertung bei Insolvenzrisiko. und Gleißner, W. (2002): Wertorientierte Analyse der Unternehmensplanung auf Basis des Risikomanagements, in: Finanz Betrieb, Heft 7-8/2002, S. 417-427.</a:t>
            </a:r>
          </a:p>
        </p:txBody>
      </p:sp>
      <p:graphicFrame>
        <p:nvGraphicFramePr>
          <p:cNvPr id="6" name="Tabelle 5"/>
          <p:cNvGraphicFramePr>
            <a:graphicFrameLocks noGrp="1"/>
          </p:cNvGraphicFramePr>
          <p:nvPr>
            <p:extLst>
              <p:ext uri="{D42A27DB-BD31-4B8C-83A1-F6EECF244321}">
                <p14:modId xmlns:p14="http://schemas.microsoft.com/office/powerpoint/2010/main" val="3396268031"/>
              </p:ext>
            </p:extLst>
          </p:nvPr>
        </p:nvGraphicFramePr>
        <p:xfrm>
          <a:off x="868661" y="2641921"/>
          <a:ext cx="8175931" cy="1905364"/>
        </p:xfrm>
        <a:graphic>
          <a:graphicData uri="http://schemas.openxmlformats.org/drawingml/2006/table">
            <a:tbl>
              <a:tblPr firstRow="1" bandRow="1">
                <a:tableStyleId>{5C22544A-7EE6-4342-B048-85BDC9FD1C3A}</a:tableStyleId>
              </a:tblPr>
              <a:tblGrid>
                <a:gridCol w="3748010">
                  <a:extLst>
                    <a:ext uri="{9D8B030D-6E8A-4147-A177-3AD203B41FA5}">
                      <a16:colId xmlns:a16="http://schemas.microsoft.com/office/drawing/2014/main" val="20000"/>
                    </a:ext>
                  </a:extLst>
                </a:gridCol>
                <a:gridCol w="1074909">
                  <a:extLst>
                    <a:ext uri="{9D8B030D-6E8A-4147-A177-3AD203B41FA5}">
                      <a16:colId xmlns:a16="http://schemas.microsoft.com/office/drawing/2014/main" val="20001"/>
                    </a:ext>
                  </a:extLst>
                </a:gridCol>
                <a:gridCol w="1074909">
                  <a:extLst>
                    <a:ext uri="{9D8B030D-6E8A-4147-A177-3AD203B41FA5}">
                      <a16:colId xmlns:a16="http://schemas.microsoft.com/office/drawing/2014/main" val="20002"/>
                    </a:ext>
                  </a:extLst>
                </a:gridCol>
                <a:gridCol w="1074909">
                  <a:extLst>
                    <a:ext uri="{9D8B030D-6E8A-4147-A177-3AD203B41FA5}">
                      <a16:colId xmlns:a16="http://schemas.microsoft.com/office/drawing/2014/main" val="20003"/>
                    </a:ext>
                  </a:extLst>
                </a:gridCol>
                <a:gridCol w="1203194">
                  <a:extLst>
                    <a:ext uri="{9D8B030D-6E8A-4147-A177-3AD203B41FA5}">
                      <a16:colId xmlns:a16="http://schemas.microsoft.com/office/drawing/2014/main" val="20004"/>
                    </a:ext>
                  </a:extLst>
                </a:gridCol>
              </a:tblGrid>
              <a:tr h="366696">
                <a:tc>
                  <a:txBody>
                    <a:bodyPr/>
                    <a:lstStyle/>
                    <a:p>
                      <a:pPr marL="71755">
                        <a:lnSpc>
                          <a:spcPct val="120000"/>
                        </a:lnSpc>
                        <a:spcAft>
                          <a:spcPts val="0"/>
                        </a:spcAft>
                      </a:pPr>
                      <a:r>
                        <a:rPr lang="de-DE" sz="1500" dirty="0">
                          <a:effectLst/>
                        </a:rPr>
                        <a:t>Zeit (t)</a:t>
                      </a:r>
                      <a:endParaRPr lang="de-DE" sz="1500" b="1" dirty="0">
                        <a:effectLst/>
                        <a:latin typeface="Arial"/>
                        <a:ea typeface="Calibri"/>
                        <a:cs typeface="Times New Roman"/>
                      </a:endParaRPr>
                    </a:p>
                  </a:txBody>
                  <a:tcPr marL="45742" marR="45742" marT="45838" marB="45838" anchor="ctr"/>
                </a:tc>
                <a:tc>
                  <a:txBody>
                    <a:bodyPr/>
                    <a:lstStyle/>
                    <a:p>
                      <a:pPr marL="71755" algn="ctr">
                        <a:lnSpc>
                          <a:spcPct val="120000"/>
                        </a:lnSpc>
                        <a:spcAft>
                          <a:spcPts val="0"/>
                        </a:spcAft>
                      </a:pPr>
                      <a:r>
                        <a:rPr lang="de-DE" sz="1500">
                          <a:effectLst/>
                        </a:rPr>
                        <a:t>1</a:t>
                      </a:r>
                      <a:endParaRPr lang="de-DE" sz="1500" b="1">
                        <a:effectLst/>
                        <a:latin typeface="Arial"/>
                        <a:ea typeface="Calibri"/>
                        <a:cs typeface="Times New Roman"/>
                      </a:endParaRPr>
                    </a:p>
                  </a:txBody>
                  <a:tcPr marL="45742" marR="45742" marT="45838" marB="45838" anchor="ctr"/>
                </a:tc>
                <a:tc>
                  <a:txBody>
                    <a:bodyPr/>
                    <a:lstStyle/>
                    <a:p>
                      <a:pPr marL="71755" algn="ctr">
                        <a:lnSpc>
                          <a:spcPct val="120000"/>
                        </a:lnSpc>
                        <a:spcAft>
                          <a:spcPts val="0"/>
                        </a:spcAft>
                      </a:pPr>
                      <a:r>
                        <a:rPr lang="de-DE" sz="1500">
                          <a:effectLst/>
                        </a:rPr>
                        <a:t>2</a:t>
                      </a:r>
                      <a:endParaRPr lang="de-DE" sz="1500" b="1">
                        <a:effectLst/>
                        <a:latin typeface="Arial"/>
                        <a:ea typeface="Calibri"/>
                        <a:cs typeface="Times New Roman"/>
                      </a:endParaRPr>
                    </a:p>
                  </a:txBody>
                  <a:tcPr marL="45742" marR="45742" marT="45838" marB="45838" anchor="ctr"/>
                </a:tc>
                <a:tc>
                  <a:txBody>
                    <a:bodyPr/>
                    <a:lstStyle/>
                    <a:p>
                      <a:pPr marL="71755" algn="ctr">
                        <a:lnSpc>
                          <a:spcPct val="120000"/>
                        </a:lnSpc>
                        <a:spcAft>
                          <a:spcPts val="0"/>
                        </a:spcAft>
                      </a:pPr>
                      <a:r>
                        <a:rPr lang="de-DE" sz="1500">
                          <a:effectLst/>
                        </a:rPr>
                        <a:t>3</a:t>
                      </a:r>
                      <a:endParaRPr lang="de-DE" sz="1500" b="1">
                        <a:effectLst/>
                        <a:latin typeface="Arial"/>
                        <a:ea typeface="Calibri"/>
                        <a:cs typeface="Times New Roman"/>
                      </a:endParaRPr>
                    </a:p>
                  </a:txBody>
                  <a:tcPr marL="45742" marR="45742" marT="45838" marB="45838" anchor="ctr"/>
                </a:tc>
                <a:tc>
                  <a:txBody>
                    <a:bodyPr/>
                    <a:lstStyle/>
                    <a:p>
                      <a:pPr marL="71755" algn="ctr">
                        <a:lnSpc>
                          <a:spcPct val="120000"/>
                        </a:lnSpc>
                        <a:spcAft>
                          <a:spcPts val="0"/>
                        </a:spcAft>
                      </a:pPr>
                      <a:r>
                        <a:rPr lang="de-DE" sz="1500">
                          <a:effectLst/>
                        </a:rPr>
                        <a:t>4 ff.</a:t>
                      </a:r>
                      <a:endParaRPr lang="de-DE" sz="1500" b="1">
                        <a:effectLst/>
                        <a:latin typeface="Arial"/>
                        <a:ea typeface="Calibri"/>
                        <a:cs typeface="Times New Roman"/>
                      </a:endParaRPr>
                    </a:p>
                  </a:txBody>
                  <a:tcPr marL="45742" marR="45742" marT="45838" marB="45838" anchor="ctr"/>
                </a:tc>
                <a:extLst>
                  <a:ext uri="{0D108BD9-81ED-4DB2-BD59-A6C34878D82A}">
                    <a16:rowId xmlns:a16="http://schemas.microsoft.com/office/drawing/2014/main" val="10000"/>
                  </a:ext>
                </a:extLst>
              </a:tr>
              <a:tr h="366696">
                <a:tc>
                  <a:txBody>
                    <a:bodyPr/>
                    <a:lstStyle/>
                    <a:p>
                      <a:pPr marL="71755">
                        <a:lnSpc>
                          <a:spcPct val="120000"/>
                        </a:lnSpc>
                        <a:spcAft>
                          <a:spcPts val="0"/>
                        </a:spcAft>
                      </a:pPr>
                      <a:r>
                        <a:rPr lang="de-DE" sz="1500" dirty="0">
                          <a:effectLst/>
                        </a:rPr>
                        <a:t>Erwartungswert ohne Insolvenz </a:t>
                      </a:r>
                      <a:r>
                        <a:rPr lang="de-DE" sz="900" dirty="0">
                          <a:effectLst/>
                        </a:rPr>
                        <a:t>(bedingt)</a:t>
                      </a:r>
                      <a:endParaRPr lang="de-DE" sz="900" dirty="0">
                        <a:effectLst/>
                        <a:latin typeface="Arial"/>
                        <a:ea typeface="Calibri"/>
                        <a:cs typeface="Times New Roman"/>
                      </a:endParaRPr>
                    </a:p>
                  </a:txBody>
                  <a:tcPr marL="45742" marR="45742" marT="45838" marB="45838" anchor="ctr"/>
                </a:tc>
                <a:tc>
                  <a:txBody>
                    <a:bodyPr/>
                    <a:lstStyle/>
                    <a:p>
                      <a:pPr marL="71755" algn="ctr">
                        <a:lnSpc>
                          <a:spcPct val="120000"/>
                        </a:lnSpc>
                        <a:spcAft>
                          <a:spcPts val="0"/>
                        </a:spcAft>
                      </a:pPr>
                      <a:r>
                        <a:rPr lang="de-DE" sz="1500">
                          <a:effectLst/>
                        </a:rPr>
                        <a:t>10</a:t>
                      </a:r>
                      <a:endParaRPr lang="de-DE" sz="1500">
                        <a:effectLst/>
                        <a:latin typeface="Arial"/>
                        <a:ea typeface="Calibri"/>
                        <a:cs typeface="Times New Roman"/>
                      </a:endParaRPr>
                    </a:p>
                  </a:txBody>
                  <a:tcPr marL="45742" marR="45742" marT="45838" marB="45838" anchor="ctr"/>
                </a:tc>
                <a:tc>
                  <a:txBody>
                    <a:bodyPr/>
                    <a:lstStyle/>
                    <a:p>
                      <a:pPr marL="71755" algn="ctr">
                        <a:lnSpc>
                          <a:spcPct val="120000"/>
                        </a:lnSpc>
                        <a:spcAft>
                          <a:spcPts val="0"/>
                        </a:spcAft>
                      </a:pPr>
                      <a:r>
                        <a:rPr lang="de-DE" sz="1500">
                          <a:effectLst/>
                        </a:rPr>
                        <a:t>15</a:t>
                      </a:r>
                      <a:endParaRPr lang="de-DE" sz="1500">
                        <a:effectLst/>
                        <a:latin typeface="Arial"/>
                        <a:ea typeface="Calibri"/>
                        <a:cs typeface="Times New Roman"/>
                      </a:endParaRPr>
                    </a:p>
                  </a:txBody>
                  <a:tcPr marL="45742" marR="45742" marT="45838" marB="45838" anchor="ctr"/>
                </a:tc>
                <a:tc>
                  <a:txBody>
                    <a:bodyPr/>
                    <a:lstStyle/>
                    <a:p>
                      <a:pPr marL="71755" algn="ctr">
                        <a:lnSpc>
                          <a:spcPct val="120000"/>
                        </a:lnSpc>
                        <a:spcAft>
                          <a:spcPts val="0"/>
                        </a:spcAft>
                      </a:pPr>
                      <a:r>
                        <a:rPr lang="de-DE" sz="1500">
                          <a:effectLst/>
                        </a:rPr>
                        <a:t>20</a:t>
                      </a:r>
                      <a:endParaRPr lang="de-DE" sz="1500">
                        <a:effectLst/>
                        <a:latin typeface="Arial"/>
                        <a:ea typeface="Calibri"/>
                        <a:cs typeface="Times New Roman"/>
                      </a:endParaRPr>
                    </a:p>
                  </a:txBody>
                  <a:tcPr marL="45742" marR="45742" marT="45838" marB="45838" anchor="ctr"/>
                </a:tc>
                <a:tc>
                  <a:txBody>
                    <a:bodyPr/>
                    <a:lstStyle/>
                    <a:p>
                      <a:pPr marL="71755" algn="ctr">
                        <a:lnSpc>
                          <a:spcPct val="120000"/>
                        </a:lnSpc>
                        <a:spcAft>
                          <a:spcPts val="0"/>
                        </a:spcAft>
                      </a:pPr>
                      <a:r>
                        <a:rPr lang="de-DE" sz="1500">
                          <a:effectLst/>
                        </a:rPr>
                        <a:t>20</a:t>
                      </a:r>
                      <a:endParaRPr lang="de-DE" sz="1500">
                        <a:effectLst/>
                        <a:latin typeface="Arial"/>
                        <a:ea typeface="Calibri"/>
                        <a:cs typeface="Times New Roman"/>
                      </a:endParaRPr>
                    </a:p>
                  </a:txBody>
                  <a:tcPr marL="45742" marR="45742" marT="45838" marB="45838" anchor="ctr"/>
                </a:tc>
                <a:extLst>
                  <a:ext uri="{0D108BD9-81ED-4DB2-BD59-A6C34878D82A}">
                    <a16:rowId xmlns:a16="http://schemas.microsoft.com/office/drawing/2014/main" val="10001"/>
                  </a:ext>
                </a:extLst>
              </a:tr>
              <a:tr h="366696">
                <a:tc>
                  <a:txBody>
                    <a:bodyPr/>
                    <a:lstStyle/>
                    <a:p>
                      <a:pPr marL="71755">
                        <a:lnSpc>
                          <a:spcPct val="120000"/>
                        </a:lnSpc>
                        <a:spcAft>
                          <a:spcPts val="0"/>
                        </a:spcAft>
                      </a:pPr>
                      <a:r>
                        <a:rPr lang="de-DE" sz="1500" dirty="0">
                          <a:effectLst/>
                        </a:rPr>
                        <a:t>Insolvenzwahrscheinlichkeit </a:t>
                      </a:r>
                      <a:r>
                        <a:rPr lang="de-DE" sz="1500" dirty="0" err="1">
                          <a:effectLst/>
                        </a:rPr>
                        <a:t>p</a:t>
                      </a:r>
                      <a:r>
                        <a:rPr lang="de-DE" sz="1500" baseline="-25000" dirty="0" err="1">
                          <a:effectLst/>
                        </a:rPr>
                        <a:t>t</a:t>
                      </a:r>
                      <a:endParaRPr lang="de-DE" sz="1500" dirty="0">
                        <a:effectLst/>
                        <a:latin typeface="Arial"/>
                        <a:ea typeface="Calibri"/>
                        <a:cs typeface="Times New Roman"/>
                      </a:endParaRPr>
                    </a:p>
                  </a:txBody>
                  <a:tcPr marL="45742" marR="45742" marT="45838" marB="45838" anchor="ctr"/>
                </a:tc>
                <a:tc>
                  <a:txBody>
                    <a:bodyPr/>
                    <a:lstStyle/>
                    <a:p>
                      <a:pPr marL="71755" algn="ctr">
                        <a:lnSpc>
                          <a:spcPct val="120000"/>
                        </a:lnSpc>
                        <a:spcAft>
                          <a:spcPts val="0"/>
                        </a:spcAft>
                      </a:pPr>
                      <a:r>
                        <a:rPr lang="de-DE" sz="1500">
                          <a:effectLst/>
                        </a:rPr>
                        <a:t>0,02</a:t>
                      </a:r>
                      <a:endParaRPr lang="de-DE" sz="1500">
                        <a:effectLst/>
                        <a:latin typeface="Arial"/>
                        <a:ea typeface="Calibri"/>
                        <a:cs typeface="Times New Roman"/>
                      </a:endParaRPr>
                    </a:p>
                  </a:txBody>
                  <a:tcPr marL="45742" marR="45742" marT="45838" marB="45838" anchor="ctr"/>
                </a:tc>
                <a:tc>
                  <a:txBody>
                    <a:bodyPr/>
                    <a:lstStyle/>
                    <a:p>
                      <a:pPr marL="71755" algn="ctr">
                        <a:lnSpc>
                          <a:spcPct val="120000"/>
                        </a:lnSpc>
                        <a:spcAft>
                          <a:spcPts val="0"/>
                        </a:spcAft>
                      </a:pPr>
                      <a:r>
                        <a:rPr lang="de-DE" sz="1500">
                          <a:effectLst/>
                        </a:rPr>
                        <a:t>0,02</a:t>
                      </a:r>
                      <a:endParaRPr lang="de-DE" sz="1500">
                        <a:effectLst/>
                        <a:latin typeface="Arial"/>
                        <a:ea typeface="Calibri"/>
                        <a:cs typeface="Times New Roman"/>
                      </a:endParaRPr>
                    </a:p>
                  </a:txBody>
                  <a:tcPr marL="45742" marR="45742" marT="45838" marB="45838" anchor="ctr"/>
                </a:tc>
                <a:tc>
                  <a:txBody>
                    <a:bodyPr/>
                    <a:lstStyle/>
                    <a:p>
                      <a:pPr marL="71755" algn="ctr">
                        <a:lnSpc>
                          <a:spcPct val="120000"/>
                        </a:lnSpc>
                        <a:spcAft>
                          <a:spcPts val="0"/>
                        </a:spcAft>
                      </a:pPr>
                      <a:r>
                        <a:rPr lang="de-DE" sz="1500">
                          <a:effectLst/>
                        </a:rPr>
                        <a:t>0,02</a:t>
                      </a:r>
                      <a:endParaRPr lang="de-DE" sz="1500">
                        <a:effectLst/>
                        <a:latin typeface="Arial"/>
                        <a:ea typeface="Calibri"/>
                        <a:cs typeface="Times New Roman"/>
                      </a:endParaRPr>
                    </a:p>
                  </a:txBody>
                  <a:tcPr marL="45742" marR="45742" marT="45838" marB="45838" anchor="ctr"/>
                </a:tc>
                <a:tc>
                  <a:txBody>
                    <a:bodyPr/>
                    <a:lstStyle/>
                    <a:p>
                      <a:pPr marL="71755" algn="ctr">
                        <a:lnSpc>
                          <a:spcPct val="120000"/>
                        </a:lnSpc>
                        <a:spcAft>
                          <a:spcPts val="0"/>
                        </a:spcAft>
                      </a:pPr>
                      <a:r>
                        <a:rPr lang="de-DE" sz="1500">
                          <a:effectLst/>
                        </a:rPr>
                        <a:t>0,02</a:t>
                      </a:r>
                      <a:endParaRPr lang="de-DE" sz="1500">
                        <a:effectLst/>
                        <a:latin typeface="Arial"/>
                        <a:ea typeface="Calibri"/>
                        <a:cs typeface="Times New Roman"/>
                      </a:endParaRPr>
                    </a:p>
                  </a:txBody>
                  <a:tcPr marL="45742" marR="45742" marT="45838" marB="45838" anchor="ctr"/>
                </a:tc>
                <a:extLst>
                  <a:ext uri="{0D108BD9-81ED-4DB2-BD59-A6C34878D82A}">
                    <a16:rowId xmlns:a16="http://schemas.microsoft.com/office/drawing/2014/main" val="10002"/>
                  </a:ext>
                </a:extLst>
              </a:tr>
              <a:tr h="438580">
                <a:tc>
                  <a:txBody>
                    <a:bodyPr/>
                    <a:lstStyle/>
                    <a:p>
                      <a:pPr marL="71755">
                        <a:lnSpc>
                          <a:spcPct val="120000"/>
                        </a:lnSpc>
                        <a:spcAft>
                          <a:spcPts val="0"/>
                        </a:spcAft>
                      </a:pPr>
                      <a:r>
                        <a:rPr lang="de-DE" sz="1500" dirty="0">
                          <a:effectLst/>
                        </a:rPr>
                        <a:t>Überlebenswahrscheinlichkeit</a:t>
                      </a:r>
                      <a:endParaRPr lang="de-DE" sz="1500" dirty="0">
                        <a:effectLst/>
                        <a:latin typeface="Arial"/>
                        <a:ea typeface="Calibri"/>
                        <a:cs typeface="Times New Roman"/>
                      </a:endParaRPr>
                    </a:p>
                  </a:txBody>
                  <a:tcPr marL="45742" marR="45742" marT="45838" marB="45838" anchor="ctr"/>
                </a:tc>
                <a:tc>
                  <a:txBody>
                    <a:bodyPr/>
                    <a:lstStyle/>
                    <a:p>
                      <a:pPr marL="71755" algn="ctr">
                        <a:lnSpc>
                          <a:spcPct val="120000"/>
                        </a:lnSpc>
                        <a:spcAft>
                          <a:spcPts val="0"/>
                        </a:spcAft>
                      </a:pPr>
                      <a:r>
                        <a:rPr lang="de-DE" sz="1500">
                          <a:effectLst/>
                        </a:rPr>
                        <a:t>0,98</a:t>
                      </a:r>
                      <a:endParaRPr lang="de-DE" sz="1500">
                        <a:effectLst/>
                        <a:latin typeface="Arial"/>
                        <a:ea typeface="Calibri"/>
                        <a:cs typeface="Times New Roman"/>
                      </a:endParaRPr>
                    </a:p>
                  </a:txBody>
                  <a:tcPr marL="45742" marR="45742" marT="45838" marB="45838" anchor="ctr"/>
                </a:tc>
                <a:tc>
                  <a:txBody>
                    <a:bodyPr/>
                    <a:lstStyle/>
                    <a:p>
                      <a:pPr marL="71755" algn="ctr">
                        <a:lnSpc>
                          <a:spcPct val="120000"/>
                        </a:lnSpc>
                        <a:spcAft>
                          <a:spcPts val="0"/>
                        </a:spcAft>
                      </a:pPr>
                      <a:r>
                        <a:rPr lang="de-DE" sz="1500" dirty="0">
                          <a:effectLst/>
                        </a:rPr>
                        <a:t>0,96</a:t>
                      </a:r>
                      <a:endParaRPr lang="de-DE" sz="1500" dirty="0">
                        <a:effectLst/>
                        <a:latin typeface="Arial"/>
                        <a:ea typeface="Calibri"/>
                        <a:cs typeface="Times New Roman"/>
                      </a:endParaRPr>
                    </a:p>
                  </a:txBody>
                  <a:tcPr marL="45742" marR="45742" marT="45838" marB="45838" anchor="ctr"/>
                </a:tc>
                <a:tc>
                  <a:txBody>
                    <a:bodyPr/>
                    <a:lstStyle/>
                    <a:p>
                      <a:pPr marL="71755" algn="ctr">
                        <a:lnSpc>
                          <a:spcPct val="120000"/>
                        </a:lnSpc>
                        <a:spcAft>
                          <a:spcPts val="0"/>
                        </a:spcAft>
                      </a:pPr>
                      <a:r>
                        <a:rPr lang="de-DE" sz="1500">
                          <a:effectLst/>
                        </a:rPr>
                        <a:t>0,94</a:t>
                      </a:r>
                      <a:endParaRPr lang="de-DE" sz="1500">
                        <a:effectLst/>
                        <a:latin typeface="Arial"/>
                        <a:ea typeface="Calibri"/>
                        <a:cs typeface="Times New Roman"/>
                      </a:endParaRPr>
                    </a:p>
                  </a:txBody>
                  <a:tcPr marL="45742" marR="45742" marT="45838" marB="45838" anchor="ctr"/>
                </a:tc>
                <a:tc>
                  <a:txBody>
                    <a:bodyPr/>
                    <a:lstStyle/>
                    <a:p>
                      <a:pPr marL="71755" algn="ctr">
                        <a:lnSpc>
                          <a:spcPct val="120000"/>
                        </a:lnSpc>
                        <a:spcAft>
                          <a:spcPts val="0"/>
                        </a:spcAft>
                      </a:pPr>
                      <a:r>
                        <a:rPr lang="de-DE" sz="1500">
                          <a:effectLst/>
                        </a:rPr>
                        <a:t>(1-p)</a:t>
                      </a:r>
                      <a:r>
                        <a:rPr lang="de-DE" sz="1500" baseline="30000">
                          <a:effectLst/>
                        </a:rPr>
                        <a:t>t</a:t>
                      </a:r>
                      <a:endParaRPr lang="de-DE" sz="1500">
                        <a:effectLst/>
                        <a:latin typeface="Arial"/>
                        <a:ea typeface="Calibri"/>
                        <a:cs typeface="Times New Roman"/>
                      </a:endParaRPr>
                    </a:p>
                  </a:txBody>
                  <a:tcPr marL="45742" marR="45742" marT="45838" marB="45838" anchor="ctr"/>
                </a:tc>
                <a:extLst>
                  <a:ext uri="{0D108BD9-81ED-4DB2-BD59-A6C34878D82A}">
                    <a16:rowId xmlns:a16="http://schemas.microsoft.com/office/drawing/2014/main" val="10003"/>
                  </a:ext>
                </a:extLst>
              </a:tr>
              <a:tr h="366696">
                <a:tc>
                  <a:txBody>
                    <a:bodyPr/>
                    <a:lstStyle/>
                    <a:p>
                      <a:pPr marL="71755">
                        <a:lnSpc>
                          <a:spcPct val="120000"/>
                        </a:lnSpc>
                        <a:spcAft>
                          <a:spcPts val="0"/>
                        </a:spcAft>
                      </a:pPr>
                      <a:r>
                        <a:rPr lang="de-DE" sz="1500" dirty="0">
                          <a:effectLst/>
                        </a:rPr>
                        <a:t>Erwartungswert (    )</a:t>
                      </a:r>
                      <a:endParaRPr lang="de-DE" sz="1500" dirty="0">
                        <a:effectLst/>
                        <a:latin typeface="Arial"/>
                        <a:ea typeface="Calibri"/>
                        <a:cs typeface="Times New Roman"/>
                      </a:endParaRPr>
                    </a:p>
                  </a:txBody>
                  <a:tcPr marL="45742" marR="45742" marT="45838" marB="45838" anchor="ctr"/>
                </a:tc>
                <a:tc>
                  <a:txBody>
                    <a:bodyPr/>
                    <a:lstStyle/>
                    <a:p>
                      <a:pPr marL="71755" algn="ctr">
                        <a:lnSpc>
                          <a:spcPct val="120000"/>
                        </a:lnSpc>
                        <a:spcAft>
                          <a:spcPts val="0"/>
                        </a:spcAft>
                      </a:pPr>
                      <a:r>
                        <a:rPr lang="de-DE" sz="1500">
                          <a:effectLst/>
                        </a:rPr>
                        <a:t>9,8</a:t>
                      </a:r>
                      <a:endParaRPr lang="de-DE" sz="1500">
                        <a:effectLst/>
                        <a:latin typeface="Arial"/>
                        <a:ea typeface="Calibri"/>
                        <a:cs typeface="Times New Roman"/>
                      </a:endParaRPr>
                    </a:p>
                  </a:txBody>
                  <a:tcPr marL="45742" marR="45742" marT="45838" marB="45838" anchor="ctr"/>
                </a:tc>
                <a:tc>
                  <a:txBody>
                    <a:bodyPr/>
                    <a:lstStyle/>
                    <a:p>
                      <a:pPr marL="71755" algn="ctr">
                        <a:lnSpc>
                          <a:spcPct val="120000"/>
                        </a:lnSpc>
                        <a:spcAft>
                          <a:spcPts val="0"/>
                        </a:spcAft>
                      </a:pPr>
                      <a:r>
                        <a:rPr lang="de-DE" sz="1500">
                          <a:effectLst/>
                        </a:rPr>
                        <a:t>14,4</a:t>
                      </a:r>
                      <a:endParaRPr lang="de-DE" sz="1500">
                        <a:effectLst/>
                        <a:latin typeface="Arial"/>
                        <a:ea typeface="Calibri"/>
                        <a:cs typeface="Times New Roman"/>
                      </a:endParaRPr>
                    </a:p>
                  </a:txBody>
                  <a:tcPr marL="45742" marR="45742" marT="45838" marB="45838" anchor="ctr"/>
                </a:tc>
                <a:tc>
                  <a:txBody>
                    <a:bodyPr/>
                    <a:lstStyle/>
                    <a:p>
                      <a:pPr marL="71755" algn="ctr">
                        <a:lnSpc>
                          <a:spcPct val="120000"/>
                        </a:lnSpc>
                        <a:spcAft>
                          <a:spcPts val="0"/>
                        </a:spcAft>
                      </a:pPr>
                      <a:r>
                        <a:rPr lang="de-DE" sz="1500">
                          <a:effectLst/>
                        </a:rPr>
                        <a:t>18,8</a:t>
                      </a:r>
                      <a:endParaRPr lang="de-DE" sz="1500">
                        <a:effectLst/>
                        <a:latin typeface="Arial"/>
                        <a:ea typeface="Calibri"/>
                        <a:cs typeface="Times New Roman"/>
                      </a:endParaRPr>
                    </a:p>
                  </a:txBody>
                  <a:tcPr marL="45742" marR="45742" marT="45838" marB="45838" anchor="ctr"/>
                </a:tc>
                <a:tc>
                  <a:txBody>
                    <a:bodyPr/>
                    <a:lstStyle/>
                    <a:p>
                      <a:pPr marL="71755" algn="ctr">
                        <a:lnSpc>
                          <a:spcPct val="120000"/>
                        </a:lnSpc>
                        <a:spcAft>
                          <a:spcPts val="0"/>
                        </a:spcAft>
                      </a:pPr>
                      <a:r>
                        <a:rPr lang="de-DE" sz="1500" dirty="0">
                          <a:effectLst/>
                        </a:rPr>
                        <a:t>18,4</a:t>
                      </a:r>
                      <a:endParaRPr lang="de-DE" sz="1500" dirty="0">
                        <a:effectLst/>
                        <a:latin typeface="Arial"/>
                        <a:ea typeface="Calibri"/>
                        <a:cs typeface="Times New Roman"/>
                      </a:endParaRPr>
                    </a:p>
                  </a:txBody>
                  <a:tcPr marL="45742" marR="45742" marT="45838" marB="45838" anchor="ctr"/>
                </a:tc>
                <a:extLst>
                  <a:ext uri="{0D108BD9-81ED-4DB2-BD59-A6C34878D82A}">
                    <a16:rowId xmlns:a16="http://schemas.microsoft.com/office/drawing/2014/main" val="10004"/>
                  </a:ext>
                </a:extLst>
              </a:tr>
            </a:tbl>
          </a:graphicData>
        </a:graphic>
      </p:graphicFrame>
      <p:graphicFrame>
        <p:nvGraphicFramePr>
          <p:cNvPr id="7" name="Objekt 6"/>
          <p:cNvGraphicFramePr>
            <a:graphicFrameLocks noChangeAspect="1"/>
          </p:cNvGraphicFramePr>
          <p:nvPr>
            <p:extLst>
              <p:ext uri="{D42A27DB-BD31-4B8C-83A1-F6EECF244321}">
                <p14:modId xmlns:p14="http://schemas.microsoft.com/office/powerpoint/2010/main" val="1819280016"/>
              </p:ext>
            </p:extLst>
          </p:nvPr>
        </p:nvGraphicFramePr>
        <p:xfrm>
          <a:off x="2559552" y="4257093"/>
          <a:ext cx="190592" cy="276931"/>
        </p:xfrm>
        <a:graphic>
          <a:graphicData uri="http://schemas.openxmlformats.org/presentationml/2006/ole">
            <mc:AlternateContent xmlns:mc="http://schemas.openxmlformats.org/markup-compatibility/2006">
              <mc:Choice xmlns:v="urn:schemas-microsoft-com:vml" Requires="v">
                <p:oleObj name="Equation" r:id="rId2" imgW="190417" imgH="241195" progId="Equation.DSMT4">
                  <p:embed/>
                </p:oleObj>
              </mc:Choice>
              <mc:Fallback>
                <p:oleObj name="Equation" r:id="rId2" imgW="190417" imgH="241195" progId="Equation.DSMT4">
                  <p:embed/>
                  <p:pic>
                    <p:nvPicPr>
                      <p:cNvPr id="7" name="Objek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9552" y="4257093"/>
                        <a:ext cx="190592" cy="276931"/>
                      </a:xfrm>
                      <a:prstGeom prst="rect">
                        <a:avLst/>
                      </a:prstGeom>
                      <a:noFill/>
                    </p:spPr>
                  </p:pic>
                </p:oleObj>
              </mc:Fallback>
            </mc:AlternateContent>
          </a:graphicData>
        </a:graphic>
      </p:graphicFrame>
      <p:sp>
        <p:nvSpPr>
          <p:cNvPr id="8" name="Rectangle 3"/>
          <p:cNvSpPr>
            <a:spLocks noChangeArrowheads="1"/>
          </p:cNvSpPr>
          <p:nvPr/>
        </p:nvSpPr>
        <p:spPr bwMode="auto">
          <a:xfrm>
            <a:off x="3" y="-200545"/>
            <a:ext cx="184749" cy="401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524" tIns="45759" rIns="91524" bIns="45759" numCol="1" anchor="ctr" anchorCtr="0" compatLnSpc="1">
            <a:prstTxWarp prst="textNoShape">
              <a:avLst/>
            </a:prstTxWarp>
            <a:spAutoFit/>
          </a:bodyPr>
          <a:lstStyle/>
          <a:p>
            <a:endParaRPr lang="de-DE"/>
          </a:p>
        </p:txBody>
      </p:sp>
      <p:graphicFrame>
        <p:nvGraphicFramePr>
          <p:cNvPr id="9" name="Objekt 8"/>
          <p:cNvGraphicFramePr>
            <a:graphicFrameLocks noChangeAspect="1"/>
          </p:cNvGraphicFramePr>
          <p:nvPr>
            <p:extLst>
              <p:ext uri="{D42A27DB-BD31-4B8C-83A1-F6EECF244321}">
                <p14:modId xmlns:p14="http://schemas.microsoft.com/office/powerpoint/2010/main" val="4191453115"/>
              </p:ext>
            </p:extLst>
          </p:nvPr>
        </p:nvGraphicFramePr>
        <p:xfrm>
          <a:off x="701351" y="4689140"/>
          <a:ext cx="8873628" cy="561819"/>
        </p:xfrm>
        <a:graphic>
          <a:graphicData uri="http://schemas.openxmlformats.org/presentationml/2006/ole">
            <mc:AlternateContent xmlns:mc="http://schemas.openxmlformats.org/markup-compatibility/2006">
              <mc:Choice xmlns:v="urn:schemas-microsoft-com:vml" Requires="v">
                <p:oleObj name="Equation" r:id="rId4" imgW="8889840" imgH="545760" progId="Equation.DSMT4">
                  <p:embed/>
                </p:oleObj>
              </mc:Choice>
              <mc:Fallback>
                <p:oleObj name="Equation" r:id="rId4" imgW="8889840" imgH="545760" progId="Equation.DSMT4">
                  <p:embed/>
                  <p:pic>
                    <p:nvPicPr>
                      <p:cNvPr id="9" name="Objekt 8"/>
                      <p:cNvPicPr>
                        <a:picLocks noChangeAspect="1" noChangeArrowheads="1"/>
                      </p:cNvPicPr>
                      <p:nvPr/>
                    </p:nvPicPr>
                    <p:blipFill>
                      <a:blip r:embed="rId5"/>
                      <a:srcRect/>
                      <a:stretch>
                        <a:fillRect/>
                      </a:stretch>
                    </p:blipFill>
                    <p:spPr bwMode="auto">
                      <a:xfrm>
                        <a:off x="701351" y="4689140"/>
                        <a:ext cx="8873628" cy="561819"/>
                      </a:xfrm>
                      <a:prstGeom prst="rect">
                        <a:avLst/>
                      </a:prstGeom>
                      <a:noFill/>
                    </p:spPr>
                  </p:pic>
                </p:oleObj>
              </mc:Fallback>
            </mc:AlternateContent>
          </a:graphicData>
        </a:graphic>
      </p:graphicFrame>
      <p:sp>
        <p:nvSpPr>
          <p:cNvPr id="10" name="Textfeld 9"/>
          <p:cNvSpPr txBox="1"/>
          <p:nvPr/>
        </p:nvSpPr>
        <p:spPr>
          <a:xfrm>
            <a:off x="468000" y="5344922"/>
            <a:ext cx="8933287" cy="458367"/>
          </a:xfrm>
          <a:prstGeom prst="rect">
            <a:avLst/>
          </a:prstGeom>
          <a:noFill/>
        </p:spPr>
        <p:txBody>
          <a:bodyPr wrap="none" lIns="72066" tIns="36032" rIns="72066" bIns="36032" rtlCol="0">
            <a:noAutofit/>
          </a:bodyPr>
          <a:lstStyle/>
          <a:p>
            <a:r>
              <a:rPr lang="de-DE" sz="1400" dirty="0">
                <a:solidFill>
                  <a:srgbClr val="002945"/>
                </a:solidFill>
                <a:latin typeface="Arial" panose="020B0604020202020204" pitchFamily="34" charset="0"/>
                <a:cs typeface="Arial" panose="020B0604020202020204" pitchFamily="34" charset="0"/>
              </a:rPr>
              <a:t>mit einem risikogerechten Diskontierungszinssatz von </a:t>
            </a:r>
            <a:r>
              <a:rPr lang="de-DE" sz="1400" i="1" dirty="0">
                <a:solidFill>
                  <a:srgbClr val="002945"/>
                </a:solidFill>
                <a:latin typeface="Times New Roman" pitchFamily="18" charset="0"/>
                <a:cs typeface="Times New Roman" pitchFamily="18" charset="0"/>
              </a:rPr>
              <a:t>k</a:t>
            </a:r>
            <a:r>
              <a:rPr lang="de-DE" sz="1400" dirty="0">
                <a:solidFill>
                  <a:srgbClr val="002945"/>
                </a:solidFill>
                <a:latin typeface="Times New Roman" pitchFamily="18" charset="0"/>
                <a:cs typeface="Times New Roman" pitchFamily="18" charset="0"/>
              </a:rPr>
              <a:t>=10%</a:t>
            </a:r>
            <a:r>
              <a:rPr lang="de-DE" sz="1400" dirty="0">
                <a:solidFill>
                  <a:srgbClr val="002945"/>
                </a:solidFill>
                <a:latin typeface="+mj-lt"/>
                <a:cs typeface="Times New Roman" pitchFamily="18" charset="0"/>
              </a:rPr>
              <a:t> und einer langfristigen Wachstumsrate von </a:t>
            </a:r>
            <a:r>
              <a:rPr lang="de-DE" sz="1400" i="1" dirty="0">
                <a:solidFill>
                  <a:srgbClr val="002945"/>
                </a:solidFill>
                <a:latin typeface="Times New Roman" pitchFamily="18" charset="0"/>
                <a:cs typeface="Times New Roman" pitchFamily="18" charset="0"/>
              </a:rPr>
              <a:t>w</a:t>
            </a:r>
            <a:r>
              <a:rPr lang="de-DE" sz="1400" dirty="0">
                <a:solidFill>
                  <a:srgbClr val="002945"/>
                </a:solidFill>
                <a:latin typeface="Times New Roman" pitchFamily="18" charset="0"/>
                <a:cs typeface="Times New Roman" pitchFamily="18" charset="0"/>
              </a:rPr>
              <a:t>=0%</a:t>
            </a:r>
          </a:p>
        </p:txBody>
      </p:sp>
      <p:pic>
        <p:nvPicPr>
          <p:cNvPr id="11334" name="Picture 7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1691" y="1018902"/>
            <a:ext cx="3438196" cy="161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hteck 2">
            <a:extLst>
              <a:ext uri="{FF2B5EF4-FFF2-40B4-BE49-F238E27FC236}">
                <a16:creationId xmlns:a16="http://schemas.microsoft.com/office/drawing/2014/main" id="{B18CB65F-7480-4F7A-A925-0B15091C897F}"/>
              </a:ext>
            </a:extLst>
          </p:cNvPr>
          <p:cNvSpPr/>
          <p:nvPr/>
        </p:nvSpPr>
        <p:spPr>
          <a:xfrm>
            <a:off x="4431762" y="1210689"/>
            <a:ext cx="5143217" cy="1342699"/>
          </a:xfrm>
          <a:prstGeom prst="rect">
            <a:avLst/>
          </a:prstGeom>
        </p:spPr>
        <p:txBody>
          <a:bodyPr wrap="square" lIns="107268" tIns="53634" rIns="107268" bIns="53634">
            <a:spAutoFit/>
          </a:bodyPr>
          <a:lstStyle/>
          <a:p>
            <a:r>
              <a:rPr lang="de-DE" sz="1600" dirty="0">
                <a:solidFill>
                  <a:srgbClr val="002945"/>
                </a:solidFill>
              </a:rPr>
              <a:t>Unternehmensspezifisches (!) Insolvenzrisiko ist immer zu betrachten. </a:t>
            </a:r>
            <a:br>
              <a:rPr lang="de-DE" sz="1600" dirty="0">
                <a:solidFill>
                  <a:srgbClr val="002945"/>
                </a:solidFill>
              </a:rPr>
            </a:br>
            <a:r>
              <a:rPr lang="de-DE" sz="1600" dirty="0">
                <a:solidFill>
                  <a:srgbClr val="002945"/>
                </a:solidFill>
              </a:rPr>
              <a:t>Erfassung über (1) p Zuschlag im üblichen Rentenmodell (2) Binomialbaum, der aber keinen negativen </a:t>
            </a:r>
            <a:r>
              <a:rPr lang="de-DE" sz="1600" dirty="0" err="1">
                <a:solidFill>
                  <a:srgbClr val="002945"/>
                </a:solidFill>
              </a:rPr>
              <a:t>fCf</a:t>
            </a:r>
            <a:r>
              <a:rPr lang="de-DE" sz="1600" dirty="0">
                <a:solidFill>
                  <a:srgbClr val="002945"/>
                </a:solidFill>
              </a:rPr>
              <a:t> zulässt (3) Monte Carlo Simulation.</a:t>
            </a:r>
          </a:p>
        </p:txBody>
      </p:sp>
    </p:spTree>
    <p:extLst>
      <p:ext uri="{BB962C8B-B14F-4D97-AF65-F5344CB8AC3E}">
        <p14:creationId xmlns:p14="http://schemas.microsoft.com/office/powerpoint/2010/main" val="3253243824"/>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title"/>
          </p:nvPr>
        </p:nvSpPr>
        <p:spPr>
          <a:xfrm>
            <a:off x="468000" y="144000"/>
            <a:ext cx="8640000" cy="648000"/>
          </a:xfrm>
        </p:spPr>
        <p:txBody>
          <a:bodyPr/>
          <a:lstStyle/>
          <a:p>
            <a:r>
              <a:rPr lang="de-DE" altLang="de-DE" dirty="0"/>
              <a:t>Rating-Prognose – Vergleich von Basis- und Stressszenario</a:t>
            </a:r>
          </a:p>
        </p:txBody>
      </p:sp>
      <p:pic>
        <p:nvPicPr>
          <p:cNvPr id="5734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513" y="981075"/>
            <a:ext cx="9028112" cy="518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hteck 6"/>
          <p:cNvSpPr/>
          <p:nvPr/>
        </p:nvSpPr>
        <p:spPr bwMode="auto">
          <a:xfrm>
            <a:off x="525464" y="4329113"/>
            <a:ext cx="3482975" cy="468312"/>
          </a:xfrm>
          <a:prstGeom prst="rect">
            <a:avLst/>
          </a:prstGeom>
          <a:solidFill>
            <a:srgbClr val="FFFFFF"/>
          </a:solidFill>
          <a:ln w="9525" cap="flat" cmpd="sng" algn="ctr">
            <a:noFill/>
            <a:prstDash val="solid"/>
            <a:round/>
            <a:headEnd type="none" w="med" len="med"/>
            <a:tailEnd type="none" w="med" len="med"/>
          </a:ln>
          <a:effectLst/>
        </p:spPr>
        <p:txBody>
          <a:bodyPr lIns="35950" tIns="0" rIns="35950" bIns="0"/>
          <a:lstStyle/>
          <a:p>
            <a:pPr defTabSz="913120">
              <a:lnSpc>
                <a:spcPct val="114000"/>
              </a:lnSpc>
              <a:defRPr/>
            </a:pPr>
            <a:r>
              <a:rPr lang="de-DE" sz="1400" kern="0" dirty="0">
                <a:solidFill>
                  <a:srgbClr val="000000"/>
                </a:solidFill>
                <a:latin typeface="Arial" charset="0"/>
              </a:rPr>
              <a:t>Rating-Prognose 2016 Basis (oben) und</a:t>
            </a:r>
            <a:br>
              <a:rPr lang="de-DE" sz="1400" kern="0" dirty="0">
                <a:solidFill>
                  <a:srgbClr val="000000"/>
                </a:solidFill>
                <a:latin typeface="Arial" charset="0"/>
              </a:rPr>
            </a:br>
            <a:r>
              <a:rPr lang="de-DE" sz="1400" kern="0" dirty="0">
                <a:solidFill>
                  <a:srgbClr val="000000"/>
                </a:solidFill>
                <a:latin typeface="Arial" charset="0"/>
              </a:rPr>
              <a:t>Rating-Prognose 2016 Stress (rechts)</a:t>
            </a:r>
          </a:p>
        </p:txBody>
      </p:sp>
      <p:sp>
        <p:nvSpPr>
          <p:cNvPr id="57350" name="Rechteck 7"/>
          <p:cNvSpPr>
            <a:spLocks noChangeArrowheads="1"/>
          </p:cNvSpPr>
          <p:nvPr/>
        </p:nvSpPr>
        <p:spPr bwMode="auto">
          <a:xfrm>
            <a:off x="2500314" y="2070100"/>
            <a:ext cx="1508125" cy="19208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lIns="91312" tIns="45656" rIns="91312" bIns="45656"/>
          <a:lstStyle>
            <a:lvl1pPr defTabSz="912813">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912813">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912813">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912813">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912813">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a:spcBef>
                <a:spcPct val="0"/>
              </a:spcBef>
              <a:buClrTx/>
              <a:buSzTx/>
              <a:buFontTx/>
              <a:buNone/>
            </a:pPr>
            <a:r>
              <a:rPr lang="de-DE" altLang="de-DE" sz="700" dirty="0">
                <a:solidFill>
                  <a:srgbClr val="0933A0"/>
                </a:solidFill>
              </a:rPr>
              <a:t>Finanzrating 31.12.2016</a:t>
            </a:r>
          </a:p>
        </p:txBody>
      </p:sp>
      <p:sp>
        <p:nvSpPr>
          <p:cNvPr id="57351" name="Rechteck 8"/>
          <p:cNvSpPr>
            <a:spLocks noChangeArrowheads="1"/>
          </p:cNvSpPr>
          <p:nvPr/>
        </p:nvSpPr>
        <p:spPr bwMode="auto">
          <a:xfrm>
            <a:off x="523876" y="3821113"/>
            <a:ext cx="1744663" cy="254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lstStyle>
            <a:lvl1pPr defTabSz="912813">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912813">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912813">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912813">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912813">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a:lnSpc>
                <a:spcPct val="125000"/>
              </a:lnSpc>
              <a:spcBef>
                <a:spcPct val="0"/>
              </a:spcBef>
              <a:buClrTx/>
              <a:buSzTx/>
              <a:buFontTx/>
              <a:buNone/>
            </a:pPr>
            <a:r>
              <a:rPr lang="de-DE" altLang="de-DE" sz="700" dirty="0">
                <a:solidFill>
                  <a:srgbClr val="0933A0"/>
                </a:solidFill>
              </a:rPr>
              <a:t>Finanzrating 31.12.2013</a:t>
            </a:r>
          </a:p>
          <a:p>
            <a:pPr>
              <a:lnSpc>
                <a:spcPct val="125000"/>
              </a:lnSpc>
              <a:spcBef>
                <a:spcPct val="0"/>
              </a:spcBef>
              <a:buClrTx/>
              <a:buSzTx/>
              <a:buFontTx/>
              <a:buNone/>
            </a:pPr>
            <a:r>
              <a:rPr lang="de-DE" altLang="de-DE" sz="700" dirty="0">
                <a:solidFill>
                  <a:srgbClr val="0933A0"/>
                </a:solidFill>
              </a:rPr>
              <a:t>PD gemäß Finanzrating</a:t>
            </a:r>
          </a:p>
        </p:txBody>
      </p:sp>
      <p:sp>
        <p:nvSpPr>
          <p:cNvPr id="57352" name="Rechteck 9"/>
          <p:cNvSpPr>
            <a:spLocks noChangeArrowheads="1"/>
          </p:cNvSpPr>
          <p:nvPr/>
        </p:nvSpPr>
        <p:spPr bwMode="auto">
          <a:xfrm>
            <a:off x="6199189" y="3421064"/>
            <a:ext cx="1508125" cy="192087"/>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lIns="91312" tIns="45656" rIns="91312" bIns="45656"/>
          <a:lstStyle>
            <a:lvl1pPr defTabSz="912813">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912813">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912813">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912813">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912813">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a:spcBef>
                <a:spcPct val="0"/>
              </a:spcBef>
              <a:buClrTx/>
              <a:buSzTx/>
              <a:buFontTx/>
              <a:buNone/>
            </a:pPr>
            <a:r>
              <a:rPr lang="de-DE" altLang="de-DE" sz="700" dirty="0">
                <a:solidFill>
                  <a:srgbClr val="0933A0"/>
                </a:solidFill>
              </a:rPr>
              <a:t>Finanzrating 31.12.2016</a:t>
            </a:r>
          </a:p>
        </p:txBody>
      </p:sp>
      <p:sp>
        <p:nvSpPr>
          <p:cNvPr id="57353" name="Rechteck 10"/>
          <p:cNvSpPr>
            <a:spLocks noChangeArrowheads="1"/>
          </p:cNvSpPr>
          <p:nvPr/>
        </p:nvSpPr>
        <p:spPr bwMode="auto">
          <a:xfrm>
            <a:off x="4222751" y="5170489"/>
            <a:ext cx="1744663" cy="255587"/>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lstStyle>
            <a:lvl1pPr defTabSz="912813">
              <a:spcBef>
                <a:spcPct val="60000"/>
              </a:spcBef>
              <a:buClr>
                <a:schemeClr val="tx1"/>
              </a:buClr>
              <a:buSzPct val="90000"/>
              <a:buFont typeface="Wingdings" panose="05000000000000000000" pitchFamily="2" charset="2"/>
              <a:buChar char="§"/>
              <a:defRPr sz="2000">
                <a:solidFill>
                  <a:srgbClr val="000000"/>
                </a:solidFill>
                <a:latin typeface="Arial" panose="020B0604020202020204" pitchFamily="34" charset="0"/>
              </a:defRPr>
            </a:lvl1pPr>
            <a:lvl2pPr marL="742950" indent="-285750" defTabSz="912813">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2pPr>
            <a:lvl3pPr marL="1143000" indent="-228600" defTabSz="912813">
              <a:spcBef>
                <a:spcPct val="20000"/>
              </a:spcBef>
              <a:buClr>
                <a:schemeClr val="tx1"/>
              </a:buClr>
              <a:buFont typeface="Wingdings" panose="05000000000000000000" pitchFamily="2" charset="2"/>
              <a:buChar char="ú"/>
              <a:defRPr sz="2000">
                <a:solidFill>
                  <a:srgbClr val="000000"/>
                </a:solidFill>
                <a:latin typeface="Arial" panose="020B0604020202020204" pitchFamily="34" charset="0"/>
              </a:defRPr>
            </a:lvl3pPr>
            <a:lvl4pPr marL="1600200" indent="-228600" defTabSz="912813">
              <a:spcBef>
                <a:spcPct val="20000"/>
              </a:spcBef>
              <a:buClr>
                <a:schemeClr val="tx1"/>
              </a:buClr>
              <a:buSzPct val="90000"/>
              <a:buFont typeface="Arial" panose="020B0604020202020204" pitchFamily="34" charset="0"/>
              <a:buChar char="-"/>
              <a:defRPr sz="2000">
                <a:solidFill>
                  <a:srgbClr val="000000"/>
                </a:solidFill>
                <a:latin typeface="Arial" panose="020B0604020202020204" pitchFamily="34" charset="0"/>
              </a:defRPr>
            </a:lvl4pPr>
            <a:lvl5pPr marL="2057400" indent="-228600" defTabSz="912813">
              <a:spcBef>
                <a:spcPct val="20000"/>
              </a:spcBef>
              <a:buClr>
                <a:schemeClr val="bg2"/>
              </a:buClr>
              <a:buSzPct val="90000"/>
              <a:buFont typeface="Arial" panose="020B0604020202020204" pitchFamily="34" charset="0"/>
              <a:buChar char="-"/>
              <a:defRPr sz="2000">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lr>
                <a:schemeClr val="bg2"/>
              </a:buClr>
              <a:buSzPct val="90000"/>
              <a:buFont typeface="Arial" panose="020B0604020202020204" pitchFamily="34" charset="0"/>
              <a:buChar char="-"/>
              <a:defRPr sz="2000">
                <a:solidFill>
                  <a:schemeClr val="tx1"/>
                </a:solidFill>
                <a:latin typeface="Arial" panose="020B0604020202020204" pitchFamily="34" charset="0"/>
              </a:defRPr>
            </a:lvl9pPr>
          </a:lstStyle>
          <a:p>
            <a:pPr>
              <a:lnSpc>
                <a:spcPct val="125000"/>
              </a:lnSpc>
              <a:spcBef>
                <a:spcPct val="0"/>
              </a:spcBef>
              <a:buClrTx/>
              <a:buSzTx/>
              <a:buFontTx/>
              <a:buNone/>
            </a:pPr>
            <a:r>
              <a:rPr lang="de-DE" altLang="de-DE" sz="700" dirty="0">
                <a:solidFill>
                  <a:srgbClr val="0933A0"/>
                </a:solidFill>
              </a:rPr>
              <a:t>Finanzrating 31.12.2013</a:t>
            </a:r>
          </a:p>
          <a:p>
            <a:pPr>
              <a:lnSpc>
                <a:spcPct val="125000"/>
              </a:lnSpc>
              <a:spcBef>
                <a:spcPct val="0"/>
              </a:spcBef>
              <a:buClrTx/>
              <a:buSzTx/>
              <a:buFontTx/>
              <a:buNone/>
            </a:pPr>
            <a:r>
              <a:rPr lang="de-DE" altLang="de-DE" sz="700" dirty="0">
                <a:solidFill>
                  <a:srgbClr val="0933A0"/>
                </a:solidFill>
              </a:rPr>
              <a:t>PD gemäß Finanzrating</a:t>
            </a:r>
          </a:p>
        </p:txBody>
      </p:sp>
    </p:spTree>
    <p:extLst>
      <p:ext uri="{BB962C8B-B14F-4D97-AF65-F5344CB8AC3E}">
        <p14:creationId xmlns:p14="http://schemas.microsoft.com/office/powerpoint/2010/main" val="4141089054"/>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68000" y="144000"/>
            <a:ext cx="8640000" cy="648000"/>
          </a:xfrm>
        </p:spPr>
        <p:txBody>
          <a:bodyPr/>
          <a:lstStyle/>
          <a:p>
            <a:r>
              <a:rPr lang="de-DE" dirty="0"/>
              <a:t>Minirating: Schnellabschätzung der Insolvenzwahrscheinlichkeit (p) aus ein oder zwei Finanzkennzahlen</a:t>
            </a:r>
          </a:p>
        </p:txBody>
      </p:sp>
      <p:sp>
        <p:nvSpPr>
          <p:cNvPr id="7" name="Rectangle 2"/>
          <p:cNvSpPr>
            <a:spLocks noChangeArrowheads="1"/>
          </p:cNvSpPr>
          <p:nvPr/>
        </p:nvSpPr>
        <p:spPr bwMode="auto">
          <a:xfrm>
            <a:off x="4" y="-200057"/>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dirty="0"/>
          </a:p>
        </p:txBody>
      </p:sp>
      <p:graphicFrame>
        <p:nvGraphicFramePr>
          <p:cNvPr id="8" name="Objekt 7"/>
          <p:cNvGraphicFramePr>
            <a:graphicFrameLocks noChangeAspect="1"/>
          </p:cNvGraphicFramePr>
          <p:nvPr>
            <p:extLst>
              <p:ext uri="{D42A27DB-BD31-4B8C-83A1-F6EECF244321}">
                <p14:modId xmlns:p14="http://schemas.microsoft.com/office/powerpoint/2010/main" val="833070338"/>
              </p:ext>
            </p:extLst>
          </p:nvPr>
        </p:nvGraphicFramePr>
        <p:xfrm>
          <a:off x="888802" y="3918609"/>
          <a:ext cx="2701925" cy="590550"/>
        </p:xfrm>
        <a:graphic>
          <a:graphicData uri="http://schemas.openxmlformats.org/presentationml/2006/ole">
            <mc:AlternateContent xmlns:mc="http://schemas.openxmlformats.org/markup-compatibility/2006">
              <mc:Choice xmlns:v="urn:schemas-microsoft-com:vml" Requires="v">
                <p:oleObj name="Equation" r:id="rId3" imgW="2717640" imgH="609480" progId="Equation.DSMT4">
                  <p:embed/>
                </p:oleObj>
              </mc:Choice>
              <mc:Fallback>
                <p:oleObj name="Equation" r:id="rId3" imgW="2717640" imgH="609480" progId="Equation.DSMT4">
                  <p:embed/>
                  <p:pic>
                    <p:nvPicPr>
                      <p:cNvPr id="8" name="Objekt 7"/>
                      <p:cNvPicPr>
                        <a:picLocks noChangeAspect="1" noChangeArrowheads="1"/>
                      </p:cNvPicPr>
                      <p:nvPr/>
                    </p:nvPicPr>
                    <p:blipFill>
                      <a:blip r:embed="rId4"/>
                      <a:srcRect/>
                      <a:stretch>
                        <a:fillRect/>
                      </a:stretch>
                    </p:blipFill>
                    <p:spPr bwMode="auto">
                      <a:xfrm>
                        <a:off x="888802" y="3918609"/>
                        <a:ext cx="2701925" cy="590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4"/>
          <p:cNvSpPr>
            <a:spLocks noChangeArrowheads="1"/>
          </p:cNvSpPr>
          <p:nvPr/>
        </p:nvSpPr>
        <p:spPr bwMode="auto">
          <a:xfrm>
            <a:off x="4" y="-200057"/>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dirty="0"/>
          </a:p>
        </p:txBody>
      </p:sp>
      <p:graphicFrame>
        <p:nvGraphicFramePr>
          <p:cNvPr id="10" name="Objekt 9"/>
          <p:cNvGraphicFramePr>
            <a:graphicFrameLocks noChangeAspect="1"/>
          </p:cNvGraphicFramePr>
          <p:nvPr>
            <p:extLst>
              <p:ext uri="{D42A27DB-BD31-4B8C-83A1-F6EECF244321}">
                <p14:modId xmlns:p14="http://schemas.microsoft.com/office/powerpoint/2010/main" val="796798332"/>
              </p:ext>
            </p:extLst>
          </p:nvPr>
        </p:nvGraphicFramePr>
        <p:xfrm>
          <a:off x="920552" y="2059695"/>
          <a:ext cx="2670175" cy="590550"/>
        </p:xfrm>
        <a:graphic>
          <a:graphicData uri="http://schemas.openxmlformats.org/presentationml/2006/ole">
            <mc:AlternateContent xmlns:mc="http://schemas.openxmlformats.org/markup-compatibility/2006">
              <mc:Choice xmlns:v="urn:schemas-microsoft-com:vml" Requires="v">
                <p:oleObj name="Equation" r:id="rId5" imgW="2679480" imgH="609480" progId="Equation.DSMT4">
                  <p:embed/>
                </p:oleObj>
              </mc:Choice>
              <mc:Fallback>
                <p:oleObj name="Equation" r:id="rId5" imgW="2679480" imgH="609480" progId="Equation.DSMT4">
                  <p:embed/>
                  <p:pic>
                    <p:nvPicPr>
                      <p:cNvPr id="10" name="Objekt 9"/>
                      <p:cNvPicPr>
                        <a:picLocks noChangeAspect="1" noChangeArrowheads="1"/>
                      </p:cNvPicPr>
                      <p:nvPr/>
                    </p:nvPicPr>
                    <p:blipFill>
                      <a:blip r:embed="rId6"/>
                      <a:srcRect/>
                      <a:stretch>
                        <a:fillRect/>
                      </a:stretch>
                    </p:blipFill>
                    <p:spPr bwMode="auto">
                      <a:xfrm>
                        <a:off x="920552" y="2059695"/>
                        <a:ext cx="2670175" cy="590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kt 10"/>
          <p:cNvGraphicFramePr>
            <a:graphicFrameLocks noChangeAspect="1"/>
          </p:cNvGraphicFramePr>
          <p:nvPr>
            <p:extLst>
              <p:ext uri="{D42A27DB-BD31-4B8C-83A1-F6EECF244321}">
                <p14:modId xmlns:p14="http://schemas.microsoft.com/office/powerpoint/2010/main" val="3010914376"/>
              </p:ext>
            </p:extLst>
          </p:nvPr>
        </p:nvGraphicFramePr>
        <p:xfrm>
          <a:off x="920552" y="5387648"/>
          <a:ext cx="1516063" cy="588962"/>
        </p:xfrm>
        <a:graphic>
          <a:graphicData uri="http://schemas.openxmlformats.org/presentationml/2006/ole">
            <mc:AlternateContent xmlns:mc="http://schemas.openxmlformats.org/markup-compatibility/2006">
              <mc:Choice xmlns:v="urn:schemas-microsoft-com:vml" Requires="v">
                <p:oleObj name="Equation" r:id="rId7" imgW="1523880" imgH="609480" progId="Equation.DSMT4">
                  <p:embed/>
                </p:oleObj>
              </mc:Choice>
              <mc:Fallback>
                <p:oleObj name="Equation" r:id="rId7" imgW="1523880" imgH="609480" progId="Equation.DSMT4">
                  <p:embed/>
                  <p:pic>
                    <p:nvPicPr>
                      <p:cNvPr id="11" name="Objekt 10"/>
                      <p:cNvPicPr>
                        <a:picLocks noChangeAspect="1" noChangeArrowheads="1"/>
                      </p:cNvPicPr>
                      <p:nvPr/>
                    </p:nvPicPr>
                    <p:blipFill>
                      <a:blip r:embed="rId8"/>
                      <a:srcRect/>
                      <a:stretch>
                        <a:fillRect/>
                      </a:stretch>
                    </p:blipFill>
                    <p:spPr bwMode="auto">
                      <a:xfrm>
                        <a:off x="920552" y="5387648"/>
                        <a:ext cx="1516063"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Inhaltsplatzhalter 4"/>
          <p:cNvSpPr>
            <a:spLocks noGrp="1"/>
          </p:cNvSpPr>
          <p:nvPr>
            <p:ph idx="4294967295"/>
          </p:nvPr>
        </p:nvSpPr>
        <p:spPr>
          <a:xfrm>
            <a:off x="468000" y="1080000"/>
            <a:ext cx="8617877" cy="4896609"/>
          </a:xfrm>
          <a:prstGeom prst="rect">
            <a:avLst/>
          </a:prstGeom>
        </p:spPr>
        <p:txBody>
          <a:bodyPr/>
          <a:lstStyle/>
          <a:p>
            <a:pPr marL="0" indent="0">
              <a:buNone/>
            </a:pPr>
            <a:r>
              <a:rPr lang="de-DE" sz="1800" dirty="0"/>
              <a:t>Bestimmung der Insolvenzwahrscheinlichkeit in Abhängigkeit von</a:t>
            </a:r>
          </a:p>
          <a:p>
            <a:pPr>
              <a:buFont typeface="+mj-lt"/>
              <a:buAutoNum type="arabicPeriod"/>
            </a:pPr>
            <a:r>
              <a:rPr lang="de-DE" sz="1800" dirty="0"/>
              <a:t>Eigenkapitalquote (EKQ) und EBIT-Marge (EBITM)</a:t>
            </a:r>
          </a:p>
          <a:p>
            <a:pPr>
              <a:buFont typeface="+mj-lt"/>
              <a:buAutoNum type="arabicPeriod"/>
            </a:pPr>
            <a:endParaRPr lang="de-DE" sz="1800" dirty="0"/>
          </a:p>
          <a:p>
            <a:pPr>
              <a:buFont typeface="+mj-lt"/>
              <a:buAutoNum type="arabicPeriod"/>
            </a:pPr>
            <a:endParaRPr lang="de-DE" sz="1800" dirty="0"/>
          </a:p>
          <a:p>
            <a:pPr>
              <a:buFont typeface="+mj-lt"/>
              <a:buAutoNum type="arabicPeriod"/>
            </a:pPr>
            <a:r>
              <a:rPr lang="de-DE" sz="1800" b="1" dirty="0"/>
              <a:t>Eigenkapitalquote (EKQ) und Gesamtkapitalrendite (Return on Capital Employed, ROCE)</a:t>
            </a:r>
          </a:p>
          <a:p>
            <a:pPr>
              <a:buFont typeface="+mj-lt"/>
              <a:buAutoNum type="arabicPeriod"/>
            </a:pPr>
            <a:endParaRPr lang="de-DE" sz="1800" dirty="0"/>
          </a:p>
          <a:p>
            <a:pPr marL="0" indent="0">
              <a:buNone/>
            </a:pPr>
            <a:endParaRPr lang="de-DE" sz="1800" dirty="0"/>
          </a:p>
          <a:p>
            <a:pPr>
              <a:buFont typeface="+mj-lt"/>
              <a:buAutoNum type="arabicPeriod" startAt="3"/>
            </a:pPr>
            <a:r>
              <a:rPr lang="de-DE" sz="1800" dirty="0"/>
              <a:t>Zinsdeckungsquote (ZDQ)</a:t>
            </a:r>
          </a:p>
          <a:p>
            <a:endParaRPr lang="de-DE" sz="1800" dirty="0"/>
          </a:p>
          <a:p>
            <a:endParaRPr lang="de-DE" sz="1800" dirty="0"/>
          </a:p>
        </p:txBody>
      </p:sp>
      <p:sp>
        <p:nvSpPr>
          <p:cNvPr id="14" name="Inhaltsplatzhalter 5"/>
          <p:cNvSpPr>
            <a:spLocks noGrp="1"/>
          </p:cNvSpPr>
          <p:nvPr>
            <p:ph sz="quarter" idx="13"/>
          </p:nvPr>
        </p:nvSpPr>
        <p:spPr>
          <a:xfrm>
            <a:off x="468000" y="5400000"/>
            <a:ext cx="8640000" cy="1080000"/>
          </a:xfrm>
        </p:spPr>
        <p:txBody>
          <a:bodyPr/>
          <a:lstStyle/>
          <a:p>
            <a:pPr marL="0" indent="0">
              <a:buNone/>
            </a:pPr>
            <a:r>
              <a:rPr lang="de-DE" i="0" dirty="0"/>
              <a:t>Quelle: Logarithmisches Modell, welches in einer empirischen Studie parametrisiert und kalibriert wurde, vgl. Blum, U./Gleißner, W./Leibbrand, F. (2005): Stochastische Unternehmensmodelle als Kern innovativer Ratingsysteme, in: IWH-Diskussionspapiere, Nr. 6, November 2005.</a:t>
            </a:r>
          </a:p>
        </p:txBody>
      </p:sp>
    </p:spTree>
    <p:extLst>
      <p:ext uri="{BB962C8B-B14F-4D97-AF65-F5344CB8AC3E}">
        <p14:creationId xmlns:p14="http://schemas.microsoft.com/office/powerpoint/2010/main" val="452894360"/>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90361AB1-CFB8-4176-983D-459C4DB3D73A}"/>
              </a:ext>
            </a:extLst>
          </p:cNvPr>
          <p:cNvSpPr>
            <a:spLocks noGrp="1"/>
          </p:cNvSpPr>
          <p:nvPr>
            <p:ph type="title"/>
          </p:nvPr>
        </p:nvSpPr>
        <p:spPr/>
        <p:txBody>
          <a:bodyPr/>
          <a:lstStyle/>
          <a:p>
            <a:pPr lvl="0"/>
            <a:r>
              <a:rPr lang="de-DE" dirty="0"/>
              <a:t>Zehn klarstellende Punkte zum Insolvenzrisiko </a:t>
            </a:r>
            <a:br>
              <a:rPr lang="de-DE" dirty="0"/>
            </a:br>
            <a:r>
              <a:rPr lang="de-DE" sz="1400" dirty="0"/>
              <a:t>(das vom Ertragsrisiko abhängt)</a:t>
            </a:r>
          </a:p>
        </p:txBody>
      </p:sp>
      <p:sp>
        <p:nvSpPr>
          <p:cNvPr id="4" name="Inhaltsplatzhalter 3">
            <a:extLst>
              <a:ext uri="{FF2B5EF4-FFF2-40B4-BE49-F238E27FC236}">
                <a16:creationId xmlns:a16="http://schemas.microsoft.com/office/drawing/2014/main" id="{C988EE0A-B7F0-4F30-A236-DF03C77ED563}"/>
              </a:ext>
            </a:extLst>
          </p:cNvPr>
          <p:cNvSpPr>
            <a:spLocks noGrp="1"/>
          </p:cNvSpPr>
          <p:nvPr>
            <p:ph idx="1"/>
          </p:nvPr>
        </p:nvSpPr>
        <p:spPr/>
        <p:txBody>
          <a:bodyPr/>
          <a:lstStyle/>
          <a:p>
            <a:pPr>
              <a:lnSpc>
                <a:spcPct val="113000"/>
              </a:lnSpc>
              <a:spcAft>
                <a:spcPts val="300"/>
              </a:spcAft>
              <a:buFont typeface="+mj-lt"/>
              <a:buAutoNum type="arabicPeriod"/>
            </a:pPr>
            <a:r>
              <a:rPr lang="de-DE" sz="1300" dirty="0"/>
              <a:t>In einem vollkommenen Markt ohne Insolvenzkosten gibt es keine Notwendigkeit, Insolvenzrisiken bei der Bewertung zu erfassen; aber auch keinen Bedarf an Unternehmensbewertungen</a:t>
            </a:r>
          </a:p>
          <a:p>
            <a:pPr>
              <a:lnSpc>
                <a:spcPct val="113000"/>
              </a:lnSpc>
              <a:spcAft>
                <a:spcPts val="300"/>
              </a:spcAft>
              <a:buFont typeface="+mj-lt"/>
              <a:buAutoNum type="arabicPeriod"/>
            </a:pPr>
            <a:r>
              <a:rPr lang="de-DE" sz="1300" dirty="0"/>
              <a:t>Insolvenzrisiko führt zu Abweichungen zwischen vertraglichen Fremdkapitalzinssätzen und Fremdkapitalkosten</a:t>
            </a:r>
          </a:p>
          <a:p>
            <a:pPr>
              <a:lnSpc>
                <a:spcPct val="113000"/>
              </a:lnSpc>
              <a:spcAft>
                <a:spcPts val="300"/>
              </a:spcAft>
              <a:buFont typeface="+mj-lt"/>
              <a:buAutoNum type="arabicPeriod"/>
            </a:pPr>
            <a:r>
              <a:rPr lang="de-DE" sz="1300" dirty="0"/>
              <a:t>Der </a:t>
            </a:r>
            <a:r>
              <a:rPr lang="de-DE" sz="1300" dirty="0" err="1"/>
              <a:t>Credit</a:t>
            </a:r>
            <a:r>
              <a:rPr lang="de-DE" sz="1300" dirty="0"/>
              <a:t> Spread ist meist höher als zur Kompensation der Insolvenzwahrscheinlichkeit (bzw. </a:t>
            </a:r>
            <a:r>
              <a:rPr lang="de-DE" sz="1300" dirty="0" err="1"/>
              <a:t>Expected</a:t>
            </a:r>
            <a:r>
              <a:rPr lang="de-DE" sz="1300" dirty="0"/>
              <a:t> Loss) notwendig</a:t>
            </a:r>
          </a:p>
          <a:p>
            <a:pPr>
              <a:lnSpc>
                <a:spcPct val="113000"/>
              </a:lnSpc>
              <a:spcAft>
                <a:spcPts val="300"/>
              </a:spcAft>
              <a:buFont typeface="+mj-lt"/>
              <a:buAutoNum type="arabicPeriod"/>
            </a:pPr>
            <a:r>
              <a:rPr lang="de-DE" sz="1300" dirty="0"/>
              <a:t>Insolvenzkosten reduzieren den Wert des Gesamtunternehmens (Entity Value)</a:t>
            </a:r>
          </a:p>
          <a:p>
            <a:pPr>
              <a:lnSpc>
                <a:spcPct val="113000"/>
              </a:lnSpc>
              <a:spcAft>
                <a:spcPts val="300"/>
              </a:spcAft>
              <a:buFont typeface="+mj-lt"/>
              <a:buAutoNum type="arabicPeriod"/>
            </a:pPr>
            <a:r>
              <a:rPr lang="de-DE" sz="1300" dirty="0"/>
              <a:t>Die Möglichkeit einer Insolvenz ist bei der Herleitung der „erwartungstreuen“ Planwerte zu erfassen</a:t>
            </a:r>
          </a:p>
          <a:p>
            <a:pPr>
              <a:lnSpc>
                <a:spcPct val="113000"/>
              </a:lnSpc>
              <a:spcAft>
                <a:spcPts val="300"/>
              </a:spcAft>
              <a:buFont typeface="+mj-lt"/>
              <a:buAutoNum type="arabicPeriod"/>
            </a:pPr>
            <a:r>
              <a:rPr lang="de-DE" sz="1300" dirty="0"/>
              <a:t>Die Insolvenzwahrscheinlichkeit ist in der Detailplanung </a:t>
            </a:r>
            <a:r>
              <a:rPr lang="de-DE" sz="1300" u="sng" dirty="0"/>
              <a:t>und</a:t>
            </a:r>
            <a:r>
              <a:rPr lang="de-DE" sz="1300" dirty="0"/>
              <a:t> der Fortschreibungsphase zu berücksichtigen und reduziert auch Wert des „Tax-Shields“(Hinweis: bei Annahme Konvergenz Rendite gegen Kapitalkosten ggf. „implizit“)</a:t>
            </a:r>
          </a:p>
          <a:p>
            <a:pPr>
              <a:lnSpc>
                <a:spcPct val="113000"/>
              </a:lnSpc>
              <a:spcAft>
                <a:spcPts val="300"/>
              </a:spcAft>
              <a:buFont typeface="+mj-lt"/>
              <a:buAutoNum type="arabicPeriod"/>
            </a:pPr>
            <a:r>
              <a:rPr lang="de-DE" sz="1300" dirty="0"/>
              <a:t>Die Erfassung des Insolvenzrisikos in der Fortführungsphase erfordert (a) eine Insolvenzwahrscheinlichkeit im Nenner (TV-Formel) und/oder (b) eine Monte-Carlo-Simulation.</a:t>
            </a:r>
          </a:p>
          <a:p>
            <a:pPr>
              <a:lnSpc>
                <a:spcPct val="113000"/>
              </a:lnSpc>
              <a:spcAft>
                <a:spcPts val="300"/>
              </a:spcAft>
              <a:buFont typeface="+mj-lt"/>
              <a:buAutoNum type="arabicPeriod"/>
            </a:pPr>
            <a:r>
              <a:rPr lang="de-DE" sz="1300" dirty="0"/>
              <a:t>Das Insolvenzrisiko führt auch bei einem Optionsbewertungsmodell nicht zu einem steigenden Unternehmenswert</a:t>
            </a:r>
          </a:p>
          <a:p>
            <a:pPr>
              <a:lnSpc>
                <a:spcPct val="113000"/>
              </a:lnSpc>
              <a:spcAft>
                <a:spcPts val="300"/>
              </a:spcAft>
              <a:buFont typeface="+mj-lt"/>
              <a:buAutoNum type="arabicPeriod"/>
            </a:pPr>
            <a:r>
              <a:rPr lang="de-DE" sz="1300" dirty="0"/>
              <a:t>Nur Insolvenzszenarien mit Sanierung können wertsteigernd sein</a:t>
            </a:r>
          </a:p>
          <a:p>
            <a:pPr>
              <a:lnSpc>
                <a:spcPct val="113000"/>
              </a:lnSpc>
              <a:spcAft>
                <a:spcPts val="300"/>
              </a:spcAft>
              <a:buFont typeface="+mj-lt"/>
              <a:buAutoNum type="arabicPeriod"/>
            </a:pPr>
            <a:r>
              <a:rPr lang="de-DE" sz="1300" dirty="0"/>
              <a:t>Unternehmen mit hoher Verschuldung lassen eine unterdurchschnittliche Rendite an der Börse erwarten</a:t>
            </a:r>
          </a:p>
        </p:txBody>
      </p:sp>
      <p:sp>
        <p:nvSpPr>
          <p:cNvPr id="2" name="Inhaltsplatzhalter 1">
            <a:extLst>
              <a:ext uri="{FF2B5EF4-FFF2-40B4-BE49-F238E27FC236}">
                <a16:creationId xmlns:a16="http://schemas.microsoft.com/office/drawing/2014/main" id="{5069EF80-5EF5-43A1-87AA-356B83394808}"/>
              </a:ext>
            </a:extLst>
          </p:cNvPr>
          <p:cNvSpPr>
            <a:spLocks noGrp="1"/>
          </p:cNvSpPr>
          <p:nvPr>
            <p:ph sz="quarter" idx="13"/>
          </p:nvPr>
        </p:nvSpPr>
        <p:spPr/>
        <p:txBody>
          <a:bodyPr/>
          <a:lstStyle/>
          <a:p>
            <a:pPr marL="0" indent="0"/>
            <a:r>
              <a:rPr lang="de-DE" dirty="0">
                <a:solidFill>
                  <a:srgbClr val="5F5F5F"/>
                </a:solidFill>
              </a:rPr>
              <a:t>Quelle: Gleißner, W. (2017): Das Insolvenzrisiko beeinflusst den Unternehmenswert: Eine Klarstellung in 10 Punkten, in: </a:t>
            </a:r>
            <a:r>
              <a:rPr lang="de-DE" dirty="0" err="1">
                <a:solidFill>
                  <a:srgbClr val="5F5F5F"/>
                </a:solidFill>
              </a:rPr>
              <a:t>BewertungsPraktiker</a:t>
            </a:r>
            <a:r>
              <a:rPr lang="de-DE" dirty="0">
                <a:solidFill>
                  <a:srgbClr val="5F5F5F"/>
                </a:solidFill>
              </a:rPr>
              <a:t> Nr. 02 v. 26.05.2017, S. 42-51.</a:t>
            </a:r>
          </a:p>
        </p:txBody>
      </p:sp>
    </p:spTree>
    <p:extLst>
      <p:ext uri="{BB962C8B-B14F-4D97-AF65-F5344CB8AC3E}">
        <p14:creationId xmlns:p14="http://schemas.microsoft.com/office/powerpoint/2010/main" val="2567114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0442" y="331167"/>
            <a:ext cx="9275558" cy="394610"/>
          </a:xfrm>
        </p:spPr>
        <p:txBody>
          <a:bodyPr>
            <a:normAutofit fontScale="90000"/>
          </a:bodyPr>
          <a:lstStyle/>
          <a:p>
            <a:pPr algn="l"/>
            <a:r>
              <a:rPr lang="de-DE" sz="2201" dirty="0"/>
              <a:t>Q1...Q4: „finanzielle Nachhaltigkeit“ – Berechnung erfordert Risikoanalyse und Risikoaggregation (vgl. § 1 </a:t>
            </a:r>
            <a:r>
              <a:rPr lang="de-DE" sz="2201" dirty="0" err="1"/>
              <a:t>StaRUG</a:t>
            </a:r>
            <a:r>
              <a:rPr lang="de-DE" sz="2201" dirty="0"/>
              <a:t>) </a:t>
            </a:r>
            <a:r>
              <a:rPr lang="de-DE" sz="1101" dirty="0"/>
              <a:t>Beispielauswertung auf Basis öffentlicher Informationen: SAP SE</a:t>
            </a:r>
            <a:endParaRPr lang="de-DE" sz="1101" b="0" dirty="0"/>
          </a:p>
        </p:txBody>
      </p:sp>
      <p:graphicFrame>
        <p:nvGraphicFramePr>
          <p:cNvPr id="4" name="Inhaltsplatzhalter 3">
            <a:extLst>
              <a:ext uri="{FF2B5EF4-FFF2-40B4-BE49-F238E27FC236}">
                <a16:creationId xmlns:a16="http://schemas.microsoft.com/office/drawing/2014/main" id="{AD621B19-EA33-4453-813A-2E1DC20C1562}"/>
              </a:ext>
            </a:extLst>
          </p:cNvPr>
          <p:cNvGraphicFramePr>
            <a:graphicFrameLocks noGrp="1"/>
          </p:cNvGraphicFramePr>
          <p:nvPr>
            <p:ph idx="4294967295"/>
          </p:nvPr>
        </p:nvGraphicFramePr>
        <p:xfrm>
          <a:off x="329257" y="1004455"/>
          <a:ext cx="7533206" cy="2353822"/>
        </p:xfrm>
        <a:graphic>
          <a:graphicData uri="http://schemas.openxmlformats.org/drawingml/2006/table">
            <a:tbl>
              <a:tblPr firstRow="1" bandRow="1">
                <a:tableStyleId>{5C22544A-7EE6-4342-B048-85BDC9FD1C3A}</a:tableStyleId>
              </a:tblPr>
              <a:tblGrid>
                <a:gridCol w="396485">
                  <a:extLst>
                    <a:ext uri="{9D8B030D-6E8A-4147-A177-3AD203B41FA5}">
                      <a16:colId xmlns:a16="http://schemas.microsoft.com/office/drawing/2014/main" val="1248602452"/>
                    </a:ext>
                  </a:extLst>
                </a:gridCol>
                <a:gridCol w="1883301">
                  <a:extLst>
                    <a:ext uri="{9D8B030D-6E8A-4147-A177-3AD203B41FA5}">
                      <a16:colId xmlns:a16="http://schemas.microsoft.com/office/drawing/2014/main" val="3574750488"/>
                    </a:ext>
                  </a:extLst>
                </a:gridCol>
                <a:gridCol w="792969">
                  <a:extLst>
                    <a:ext uri="{9D8B030D-6E8A-4147-A177-3AD203B41FA5}">
                      <a16:colId xmlns:a16="http://schemas.microsoft.com/office/drawing/2014/main" val="478342760"/>
                    </a:ext>
                  </a:extLst>
                </a:gridCol>
                <a:gridCol w="4460451">
                  <a:extLst>
                    <a:ext uri="{9D8B030D-6E8A-4147-A177-3AD203B41FA5}">
                      <a16:colId xmlns:a16="http://schemas.microsoft.com/office/drawing/2014/main" val="2554425653"/>
                    </a:ext>
                  </a:extLst>
                </a:gridCol>
              </a:tblGrid>
              <a:tr h="484569">
                <a:tc>
                  <a:txBody>
                    <a:bodyPr/>
                    <a:lstStyle/>
                    <a:p>
                      <a:pPr algn="ctr">
                        <a:spcBef>
                          <a:spcPts val="600"/>
                        </a:spcBef>
                        <a:spcAft>
                          <a:spcPts val="600"/>
                        </a:spcAft>
                      </a:pPr>
                      <a:r>
                        <a:rPr lang="de-DE" sz="1000" dirty="0">
                          <a:latin typeface="Calibri" panose="020F0502020204030204" pitchFamily="34" charset="0"/>
                          <a:cs typeface="Calibri" panose="020F0502020204030204" pitchFamily="34" charset="0"/>
                        </a:rPr>
                        <a:t>Nr.</a:t>
                      </a:r>
                    </a:p>
                  </a:txBody>
                  <a:tcPr marL="38016" marR="47520" marT="19007" marB="19007" anchor="ctr"/>
                </a:tc>
                <a:tc>
                  <a:txBody>
                    <a:bodyPr/>
                    <a:lstStyle/>
                    <a:p>
                      <a:pPr>
                        <a:spcBef>
                          <a:spcPts val="600"/>
                        </a:spcBef>
                        <a:spcAft>
                          <a:spcPts val="600"/>
                        </a:spcAft>
                      </a:pPr>
                      <a:r>
                        <a:rPr lang="de-DE" sz="1000" dirty="0">
                          <a:latin typeface="Calibri" panose="020F0502020204030204" pitchFamily="34" charset="0"/>
                          <a:cs typeface="Calibri" panose="020F0502020204030204" pitchFamily="34" charset="0"/>
                        </a:rPr>
                        <a:t>Thema</a:t>
                      </a:r>
                    </a:p>
                  </a:txBody>
                  <a:tcPr marL="38016" marR="47520" marT="19007" marB="19007" anchor="ctr"/>
                </a:tc>
                <a:tc>
                  <a:txBody>
                    <a:bodyPr/>
                    <a:lstStyle/>
                    <a:p>
                      <a:pPr algn="ctr">
                        <a:spcBef>
                          <a:spcPts val="600"/>
                        </a:spcBef>
                        <a:spcAft>
                          <a:spcPts val="600"/>
                        </a:spcAft>
                      </a:pPr>
                      <a:r>
                        <a:rPr lang="de-DE" sz="1000" dirty="0">
                          <a:latin typeface="Calibri" panose="020F0502020204030204" pitchFamily="34" charset="0"/>
                          <a:cs typeface="Calibri" panose="020F0502020204030204" pitchFamily="34" charset="0"/>
                        </a:rPr>
                        <a:t>Ergebnis</a:t>
                      </a:r>
                    </a:p>
                  </a:txBody>
                  <a:tcPr marL="38016" marR="47520" marT="19007" marB="19007" anchor="ctr"/>
                </a:tc>
                <a:tc>
                  <a:txBody>
                    <a:bodyPr/>
                    <a:lstStyle/>
                    <a:p>
                      <a:pPr algn="ctr">
                        <a:spcBef>
                          <a:spcPts val="600"/>
                        </a:spcBef>
                        <a:spcAft>
                          <a:spcPts val="600"/>
                        </a:spcAft>
                      </a:pPr>
                      <a:r>
                        <a:rPr lang="de-DE" sz="1000" dirty="0">
                          <a:latin typeface="Calibri" panose="020F0502020204030204" pitchFamily="34" charset="0"/>
                          <a:cs typeface="Calibri" panose="020F0502020204030204" pitchFamily="34" charset="0"/>
                        </a:rPr>
                        <a:t>Erläuterungen und Verbesserungspotenziale</a:t>
                      </a:r>
                    </a:p>
                  </a:txBody>
                  <a:tcPr marL="38016" marR="47520" marT="19007" marB="19007" anchor="ctr"/>
                </a:tc>
                <a:extLst>
                  <a:ext uri="{0D108BD9-81ED-4DB2-BD59-A6C34878D82A}">
                    <a16:rowId xmlns:a16="http://schemas.microsoft.com/office/drawing/2014/main" val="1163033084"/>
                  </a:ext>
                </a:extLst>
              </a:tr>
              <a:tr h="647907">
                <a:tc>
                  <a:txBody>
                    <a:bodyPr/>
                    <a:lstStyle/>
                    <a:p>
                      <a:pPr algn="ctr">
                        <a:spcBef>
                          <a:spcPts val="600"/>
                        </a:spcBef>
                        <a:spcAft>
                          <a:spcPts val="600"/>
                        </a:spcAft>
                      </a:pPr>
                      <a:r>
                        <a:rPr lang="de-DE" sz="1000" dirty="0">
                          <a:latin typeface="Century Schoolbook" panose="02040604050505020304" pitchFamily="18" charset="0"/>
                          <a:cs typeface="Calibri" panose="020F0502020204030204" pitchFamily="34" charset="0"/>
                        </a:rPr>
                        <a:t>Q</a:t>
                      </a:r>
                      <a:r>
                        <a:rPr lang="de-DE" sz="1000" dirty="0">
                          <a:latin typeface="Calibri" panose="020F0502020204030204" pitchFamily="34" charset="0"/>
                          <a:cs typeface="Calibri" panose="020F0502020204030204" pitchFamily="34" charset="0"/>
                        </a:rPr>
                        <a:t>1</a:t>
                      </a:r>
                    </a:p>
                  </a:txBody>
                  <a:tcPr marL="38016" marR="47520" marT="19007" marB="19007"/>
                </a:tc>
                <a:tc>
                  <a:txBody>
                    <a:bodyPr/>
                    <a:lstStyle/>
                    <a:p>
                      <a:pPr>
                        <a:spcBef>
                          <a:spcPts val="600"/>
                        </a:spcBef>
                        <a:spcAft>
                          <a:spcPts val="600"/>
                        </a:spcAft>
                      </a:pPr>
                      <a:r>
                        <a:rPr lang="de-DE" sz="1000" b="1" dirty="0">
                          <a:latin typeface="Calibri" panose="020F0502020204030204" pitchFamily="34" charset="0"/>
                          <a:ea typeface="Times New Roman" panose="02020603050405020304" pitchFamily="18" charset="0"/>
                          <a:cs typeface="Calibri" panose="020F0502020204030204" pitchFamily="34" charset="0"/>
                        </a:rPr>
                        <a:t>Reales Wachstum </a:t>
                      </a:r>
                      <a:endParaRPr lang="de-DE" sz="1000" dirty="0">
                        <a:latin typeface="Calibri" panose="020F0502020204030204" pitchFamily="34" charset="0"/>
                        <a:cs typeface="Calibri" panose="020F0502020204030204" pitchFamily="34" charset="0"/>
                      </a:endParaRPr>
                    </a:p>
                  </a:txBody>
                  <a:tcPr marL="38016" marR="47520" marT="19007" marB="19007"/>
                </a:tc>
                <a:tc>
                  <a:txBody>
                    <a:bodyPr/>
                    <a:lstStyle/>
                    <a:p>
                      <a:pPr algn="ctr">
                        <a:spcBef>
                          <a:spcPts val="600"/>
                        </a:spcBef>
                        <a:spcAft>
                          <a:spcPts val="600"/>
                        </a:spcAft>
                      </a:pPr>
                      <a:r>
                        <a:rPr lang="de-DE" sz="1000" b="1" dirty="0">
                          <a:latin typeface="Calibri" panose="020F0502020204030204" pitchFamily="34" charset="0"/>
                          <a:cs typeface="Calibri" panose="020F0502020204030204" pitchFamily="34" charset="0"/>
                        </a:rPr>
                        <a:t>63 %</a:t>
                      </a:r>
                    </a:p>
                  </a:txBody>
                  <a:tcPr marL="38016" marR="47520" marT="19007" marB="19007"/>
                </a:tc>
                <a:tc>
                  <a:txBody>
                    <a:bodyPr/>
                    <a:lstStyle/>
                    <a:p>
                      <a:pPr marL="285750" indent="-285750" algn="l">
                        <a:spcBef>
                          <a:spcPts val="600"/>
                        </a:spcBef>
                        <a:spcAft>
                          <a:spcPts val="600"/>
                        </a:spcAft>
                        <a:buFont typeface="Arial" panose="020B0604020202020204" pitchFamily="34" charset="0"/>
                        <a:buChar char="•"/>
                      </a:pPr>
                      <a:r>
                        <a:rPr lang="de-DE" sz="1000" b="0" dirty="0">
                          <a:latin typeface="Calibri" panose="020F0502020204030204" pitchFamily="34" charset="0"/>
                          <a:cs typeface="Calibri" panose="020F0502020204030204" pitchFamily="34" charset="0"/>
                        </a:rPr>
                        <a:t>Positives reales</a:t>
                      </a:r>
                      <a:r>
                        <a:rPr lang="de-DE" sz="1000" b="0" baseline="0" dirty="0">
                          <a:latin typeface="Calibri" panose="020F0502020204030204" pitchFamily="34" charset="0"/>
                          <a:cs typeface="Calibri" panose="020F0502020204030204" pitchFamily="34" charset="0"/>
                        </a:rPr>
                        <a:t>, aber nur leicht überdurchschnittliches Wachstum (insb. im Cloud-Bereich).</a:t>
                      </a:r>
                    </a:p>
                    <a:p>
                      <a:pPr marL="285750" indent="-285750" algn="l">
                        <a:spcBef>
                          <a:spcPts val="600"/>
                        </a:spcBef>
                        <a:spcAft>
                          <a:spcPts val="600"/>
                        </a:spcAft>
                        <a:buFont typeface="Arial" panose="020B0604020202020204" pitchFamily="34" charset="0"/>
                        <a:buChar char="•"/>
                      </a:pPr>
                      <a:r>
                        <a:rPr lang="de-DE" sz="1000" b="0" baseline="0" dirty="0">
                          <a:latin typeface="Calibri" panose="020F0502020204030204" pitchFamily="34" charset="0"/>
                          <a:cs typeface="Calibri" panose="020F0502020204030204" pitchFamily="34" charset="0"/>
                        </a:rPr>
                        <a:t>Keine signifikante Steigerung des Marktanteils.</a:t>
                      </a:r>
                      <a:endParaRPr lang="de-DE" sz="1000" b="0" dirty="0">
                        <a:latin typeface="Calibri" panose="020F0502020204030204" pitchFamily="34" charset="0"/>
                        <a:cs typeface="Calibri" panose="020F0502020204030204" pitchFamily="34" charset="0"/>
                      </a:endParaRPr>
                    </a:p>
                  </a:txBody>
                  <a:tcPr marL="38016" marR="47520" marT="19007" marB="19007"/>
                </a:tc>
                <a:extLst>
                  <a:ext uri="{0D108BD9-81ED-4DB2-BD59-A6C34878D82A}">
                    <a16:rowId xmlns:a16="http://schemas.microsoft.com/office/drawing/2014/main" val="3424826708"/>
                  </a:ext>
                </a:extLst>
              </a:tr>
              <a:tr h="455251">
                <a:tc>
                  <a:txBody>
                    <a:bodyPr/>
                    <a:lstStyle/>
                    <a:p>
                      <a:pPr algn="ctr">
                        <a:spcBef>
                          <a:spcPts val="600"/>
                        </a:spcBef>
                        <a:spcAft>
                          <a:spcPts val="600"/>
                        </a:spcAft>
                      </a:pPr>
                      <a:r>
                        <a:rPr lang="de-DE" sz="1000" dirty="0">
                          <a:latin typeface="Century Schoolbook" panose="02040604050505020304" pitchFamily="18" charset="0"/>
                          <a:cs typeface="Calibri" panose="020F0502020204030204" pitchFamily="34" charset="0"/>
                        </a:rPr>
                        <a:t>Q</a:t>
                      </a:r>
                      <a:r>
                        <a:rPr lang="de-DE" sz="1000" dirty="0">
                          <a:latin typeface="Calibri" panose="020F0502020204030204" pitchFamily="34" charset="0"/>
                          <a:cs typeface="Calibri" panose="020F0502020204030204" pitchFamily="34" charset="0"/>
                        </a:rPr>
                        <a:t>2</a:t>
                      </a:r>
                    </a:p>
                  </a:txBody>
                  <a:tcPr marL="38016" marR="47520" marT="19007" marB="19007"/>
                </a:tc>
                <a:tc>
                  <a:txBody>
                    <a:bodyPr/>
                    <a:lstStyle/>
                    <a:p>
                      <a:pPr>
                        <a:spcBef>
                          <a:spcPts val="600"/>
                        </a:spcBef>
                        <a:spcAft>
                          <a:spcPts val="600"/>
                        </a:spcAft>
                      </a:pPr>
                      <a:r>
                        <a:rPr lang="de-DE" sz="1000" b="1" dirty="0">
                          <a:latin typeface="Calibri" panose="020F0502020204030204" pitchFamily="34" charset="0"/>
                          <a:ea typeface="Times New Roman" panose="02020603050405020304" pitchFamily="18" charset="0"/>
                          <a:cs typeface="Calibri" panose="020F0502020204030204" pitchFamily="34" charset="0"/>
                        </a:rPr>
                        <a:t>Finanzielle Stabilität und Bonität</a:t>
                      </a:r>
                      <a:endParaRPr lang="de-DE" sz="1000" dirty="0">
                        <a:latin typeface="Calibri" panose="020F0502020204030204" pitchFamily="34" charset="0"/>
                        <a:cs typeface="Calibri" panose="020F0502020204030204" pitchFamily="34" charset="0"/>
                      </a:endParaRPr>
                    </a:p>
                  </a:txBody>
                  <a:tcPr marL="38016" marR="47520" marT="19007" marB="19007"/>
                </a:tc>
                <a:tc>
                  <a:txBody>
                    <a:bodyPr/>
                    <a:lstStyle/>
                    <a:p>
                      <a:pPr algn="ctr">
                        <a:spcBef>
                          <a:spcPts val="600"/>
                        </a:spcBef>
                        <a:spcAft>
                          <a:spcPts val="600"/>
                        </a:spcAft>
                      </a:pPr>
                      <a:r>
                        <a:rPr lang="de-DE" sz="1000" b="1" dirty="0">
                          <a:latin typeface="Calibri" panose="020F0502020204030204" pitchFamily="34" charset="0"/>
                          <a:cs typeface="Calibri" panose="020F0502020204030204" pitchFamily="34" charset="0"/>
                        </a:rPr>
                        <a:t>93 %</a:t>
                      </a:r>
                    </a:p>
                  </a:txBody>
                  <a:tcPr marL="38016" marR="47520" marT="19007" marB="19007"/>
                </a:tc>
                <a:tc>
                  <a:txBody>
                    <a:bodyPr/>
                    <a:lstStyle/>
                    <a:p>
                      <a:pPr marL="285750" indent="-285750" algn="l">
                        <a:spcBef>
                          <a:spcPts val="600"/>
                        </a:spcBef>
                        <a:spcAft>
                          <a:spcPts val="600"/>
                        </a:spcAft>
                        <a:buFont typeface="Arial" panose="020B0604020202020204" pitchFamily="34" charset="0"/>
                        <a:buChar char="•"/>
                      </a:pPr>
                      <a:r>
                        <a:rPr lang="de-DE" sz="1000" dirty="0">
                          <a:latin typeface="Calibri" panose="020F0502020204030204" pitchFamily="34" charset="0"/>
                          <a:cs typeface="Calibri" panose="020F0502020204030204" pitchFamily="34" charset="0"/>
                        </a:rPr>
                        <a:t>A Rating (Insolvenzwahrscheinlichkeit</a:t>
                      </a:r>
                      <a:r>
                        <a:rPr lang="de-DE" sz="1000" baseline="0" dirty="0">
                          <a:latin typeface="Calibri" panose="020F0502020204030204" pitchFamily="34" charset="0"/>
                          <a:cs typeface="Calibri" panose="020F0502020204030204" pitchFamily="34" charset="0"/>
                        </a:rPr>
                        <a:t> max. p = 0,3 %)</a:t>
                      </a:r>
                    </a:p>
                  </a:txBody>
                  <a:tcPr marL="38016" marR="47520" marT="19007" marB="19007"/>
                </a:tc>
                <a:extLst>
                  <a:ext uri="{0D108BD9-81ED-4DB2-BD59-A6C34878D82A}">
                    <a16:rowId xmlns:a16="http://schemas.microsoft.com/office/drawing/2014/main" val="4219236671"/>
                  </a:ext>
                </a:extLst>
              </a:tr>
              <a:tr h="342961">
                <a:tc>
                  <a:txBody>
                    <a:bodyPr/>
                    <a:lstStyle/>
                    <a:p>
                      <a:pPr algn="ctr">
                        <a:spcBef>
                          <a:spcPts val="600"/>
                        </a:spcBef>
                        <a:spcAft>
                          <a:spcPts val="600"/>
                        </a:spcAft>
                      </a:pPr>
                      <a:r>
                        <a:rPr lang="de-DE" sz="1000" dirty="0">
                          <a:latin typeface="Century Schoolbook" panose="02040604050505020304" pitchFamily="18" charset="0"/>
                          <a:cs typeface="Calibri" panose="020F0502020204030204" pitchFamily="34" charset="0"/>
                        </a:rPr>
                        <a:t>Q</a:t>
                      </a:r>
                      <a:r>
                        <a:rPr lang="de-DE" sz="1000" dirty="0">
                          <a:latin typeface="Calibri" panose="020F0502020204030204" pitchFamily="34" charset="0"/>
                          <a:cs typeface="Calibri" panose="020F0502020204030204" pitchFamily="34" charset="0"/>
                        </a:rPr>
                        <a:t>3</a:t>
                      </a:r>
                    </a:p>
                  </a:txBody>
                  <a:tcPr marL="38016" marR="47520" marT="19007" marB="19007"/>
                </a:tc>
                <a:tc>
                  <a:txBody>
                    <a:bodyPr/>
                    <a:lstStyle/>
                    <a:p>
                      <a:pPr>
                        <a:spcBef>
                          <a:spcPts val="600"/>
                        </a:spcBef>
                        <a:spcAft>
                          <a:spcPts val="600"/>
                        </a:spcAft>
                      </a:pPr>
                      <a:r>
                        <a:rPr lang="de-DE" sz="1000" b="1" dirty="0">
                          <a:latin typeface="Calibri" panose="020F0502020204030204" pitchFamily="34" charset="0"/>
                          <a:ea typeface="Times New Roman" panose="02020603050405020304" pitchFamily="18" charset="0"/>
                          <a:cs typeface="Calibri" panose="020F0502020204030204" pitchFamily="34" charset="0"/>
                        </a:rPr>
                        <a:t>Geringes Unternehmensrisiko</a:t>
                      </a:r>
                      <a:endParaRPr lang="de-DE" sz="1000" dirty="0">
                        <a:latin typeface="Calibri" panose="020F0502020204030204" pitchFamily="34" charset="0"/>
                        <a:cs typeface="Calibri" panose="020F0502020204030204" pitchFamily="34" charset="0"/>
                      </a:endParaRPr>
                    </a:p>
                  </a:txBody>
                  <a:tcPr marL="38016" marR="47520" marT="19007" marB="19007"/>
                </a:tc>
                <a:tc>
                  <a:txBody>
                    <a:bodyPr/>
                    <a:lstStyle/>
                    <a:p>
                      <a:pPr algn="ctr">
                        <a:spcBef>
                          <a:spcPts val="600"/>
                        </a:spcBef>
                        <a:spcAft>
                          <a:spcPts val="600"/>
                        </a:spcAft>
                      </a:pPr>
                      <a:r>
                        <a:rPr lang="de-DE" sz="1000" b="1" dirty="0">
                          <a:latin typeface="Calibri" panose="020F0502020204030204" pitchFamily="34" charset="0"/>
                          <a:cs typeface="Calibri" panose="020F0502020204030204" pitchFamily="34" charset="0"/>
                        </a:rPr>
                        <a:t>92 %</a:t>
                      </a:r>
                    </a:p>
                  </a:txBody>
                  <a:tcPr marL="38016" marR="47520" marT="19007" marB="19007"/>
                </a:tc>
                <a:tc>
                  <a:txBody>
                    <a:bodyPr/>
                    <a:lstStyle/>
                    <a:p>
                      <a:pPr marL="285750" indent="-285750" algn="l">
                        <a:spcBef>
                          <a:spcPts val="600"/>
                        </a:spcBef>
                        <a:spcAft>
                          <a:spcPts val="600"/>
                        </a:spcAft>
                        <a:buFont typeface="Arial" panose="020B0604020202020204" pitchFamily="34" charset="0"/>
                        <a:buChar char="•"/>
                      </a:pPr>
                      <a:r>
                        <a:rPr lang="de-DE" sz="1000" dirty="0">
                          <a:latin typeface="Calibri" panose="020F0502020204030204" pitchFamily="34" charset="0"/>
                          <a:cs typeface="Calibri" panose="020F0502020204030204" pitchFamily="34" charset="0"/>
                        </a:rPr>
                        <a:t>Hohe Planungssicherheit / geringe Ertragsunsicherheit (Variationskoeffizient des Gewinns = 13,6 %)</a:t>
                      </a:r>
                    </a:p>
                  </a:txBody>
                  <a:tcPr marL="38016" marR="47520" marT="19007" marB="19007"/>
                </a:tc>
                <a:extLst>
                  <a:ext uri="{0D108BD9-81ED-4DB2-BD59-A6C34878D82A}">
                    <a16:rowId xmlns:a16="http://schemas.microsoft.com/office/drawing/2014/main" val="2835160017"/>
                  </a:ext>
                </a:extLst>
              </a:tr>
              <a:tr h="423134">
                <a:tc>
                  <a:txBody>
                    <a:bodyPr/>
                    <a:lstStyle/>
                    <a:p>
                      <a:pPr algn="ctr">
                        <a:spcBef>
                          <a:spcPts val="600"/>
                        </a:spcBef>
                        <a:spcAft>
                          <a:spcPts val="600"/>
                        </a:spcAft>
                      </a:pPr>
                      <a:r>
                        <a:rPr lang="de-DE" sz="1000" dirty="0">
                          <a:latin typeface="Century Schoolbook" panose="02040604050505020304" pitchFamily="18" charset="0"/>
                          <a:cs typeface="Calibri" panose="020F0502020204030204" pitchFamily="34" charset="0"/>
                        </a:rPr>
                        <a:t>Q</a:t>
                      </a:r>
                      <a:r>
                        <a:rPr lang="de-DE" sz="1000" dirty="0">
                          <a:latin typeface="Calibri" panose="020F0502020204030204" pitchFamily="34" charset="0"/>
                          <a:cs typeface="Calibri" panose="020F0502020204030204" pitchFamily="34" charset="0"/>
                        </a:rPr>
                        <a:t>4</a:t>
                      </a:r>
                    </a:p>
                  </a:txBody>
                  <a:tcPr marL="38016" marR="47520" marT="19007" marB="19007"/>
                </a:tc>
                <a:tc>
                  <a:txBody>
                    <a:bodyPr/>
                    <a:lstStyle/>
                    <a:p>
                      <a:pPr>
                        <a:spcBef>
                          <a:spcPts val="600"/>
                        </a:spcBef>
                        <a:spcAft>
                          <a:spcPts val="600"/>
                        </a:spcAft>
                      </a:pPr>
                      <a:r>
                        <a:rPr lang="de-DE" sz="1000" b="1" dirty="0">
                          <a:latin typeface="Calibri" panose="020F0502020204030204" pitchFamily="34" charset="0"/>
                          <a:ea typeface="Times New Roman" panose="02020603050405020304" pitchFamily="18" charset="0"/>
                          <a:cs typeface="Calibri" panose="020F0502020204030204" pitchFamily="34" charset="0"/>
                        </a:rPr>
                        <a:t>Rentabilität und Wertgenerierung (Rendite &gt; Kapitalkosten)</a:t>
                      </a:r>
                      <a:endParaRPr lang="de-DE" sz="1000" dirty="0">
                        <a:latin typeface="Calibri" panose="020F0502020204030204" pitchFamily="34" charset="0"/>
                        <a:cs typeface="Calibri" panose="020F0502020204030204" pitchFamily="34" charset="0"/>
                      </a:endParaRPr>
                    </a:p>
                  </a:txBody>
                  <a:tcPr marL="38016" marR="47520" marT="19007" marB="19007"/>
                </a:tc>
                <a:tc>
                  <a:txBody>
                    <a:bodyPr/>
                    <a:lstStyle/>
                    <a:p>
                      <a:pPr algn="ctr">
                        <a:spcBef>
                          <a:spcPts val="600"/>
                        </a:spcBef>
                        <a:spcAft>
                          <a:spcPts val="600"/>
                        </a:spcAft>
                      </a:pPr>
                      <a:r>
                        <a:rPr lang="de-DE" sz="1000" b="1" dirty="0">
                          <a:latin typeface="Calibri" panose="020F0502020204030204" pitchFamily="34" charset="0"/>
                          <a:cs typeface="Calibri" panose="020F0502020204030204" pitchFamily="34" charset="0"/>
                        </a:rPr>
                        <a:t>80 %</a:t>
                      </a:r>
                    </a:p>
                  </a:txBody>
                  <a:tcPr marL="38016" marR="47520" marT="19007" marB="19007"/>
                </a:tc>
                <a:tc>
                  <a:txBody>
                    <a:bodyPr/>
                    <a:lstStyle/>
                    <a:p>
                      <a:pPr marL="285750" indent="-285750" algn="l">
                        <a:spcBef>
                          <a:spcPts val="600"/>
                        </a:spcBef>
                        <a:spcAft>
                          <a:spcPts val="600"/>
                        </a:spcAft>
                        <a:buFont typeface="Arial" panose="020B0604020202020204" pitchFamily="34" charset="0"/>
                        <a:buChar char="•"/>
                      </a:pPr>
                      <a:r>
                        <a:rPr lang="de-DE" sz="1000" dirty="0">
                          <a:latin typeface="Calibri" panose="020F0502020204030204" pitchFamily="34" charset="0"/>
                          <a:cs typeface="Calibri" panose="020F0502020204030204" pitchFamily="34" charset="0"/>
                        </a:rPr>
                        <a:t>Hohe Kapitalrendite, weit höher als die risikoabhängigen Kapitalkosten (positiver Value </a:t>
                      </a:r>
                      <a:r>
                        <a:rPr lang="de-DE" sz="1000" dirty="0" err="1">
                          <a:latin typeface="Calibri" panose="020F0502020204030204" pitchFamily="34" charset="0"/>
                          <a:cs typeface="Calibri" panose="020F0502020204030204" pitchFamily="34" charset="0"/>
                        </a:rPr>
                        <a:t>Spread</a:t>
                      </a:r>
                      <a:r>
                        <a:rPr lang="de-DE" sz="1000" dirty="0">
                          <a:latin typeface="Calibri" panose="020F0502020204030204" pitchFamily="34" charset="0"/>
                          <a:cs typeface="Calibri" panose="020F0502020204030204" pitchFamily="34" charset="0"/>
                        </a:rPr>
                        <a:t>)</a:t>
                      </a:r>
                    </a:p>
                  </a:txBody>
                  <a:tcPr marL="38016" marR="38016" marT="19007" marB="19007"/>
                </a:tc>
                <a:extLst>
                  <a:ext uri="{0D108BD9-81ED-4DB2-BD59-A6C34878D82A}">
                    <a16:rowId xmlns:a16="http://schemas.microsoft.com/office/drawing/2014/main" val="2936011535"/>
                  </a:ext>
                </a:extLst>
              </a:tr>
            </a:tbl>
          </a:graphicData>
        </a:graphic>
      </p:graphicFrame>
      <p:sp>
        <p:nvSpPr>
          <p:cNvPr id="7" name="Textfeld 6"/>
          <p:cNvSpPr txBox="1"/>
          <p:nvPr/>
        </p:nvSpPr>
        <p:spPr>
          <a:xfrm>
            <a:off x="873459" y="3903709"/>
            <a:ext cx="3801571" cy="1710707"/>
          </a:xfrm>
          <a:prstGeom prst="rect">
            <a:avLst/>
          </a:prstGeom>
          <a:noFill/>
        </p:spPr>
        <p:txBody>
          <a:bodyPr wrap="square" lIns="38016" tIns="19007" rIns="38016" bIns="19007" rtlCol="0">
            <a:noAutofit/>
          </a:bodyPr>
          <a:lstStyle/>
          <a:p>
            <a:pPr>
              <a:lnSpc>
                <a:spcPct val="120000"/>
              </a:lnSpc>
              <a:spcBef>
                <a:spcPts val="316"/>
              </a:spcBef>
              <a:spcAft>
                <a:spcPts val="316"/>
              </a:spcAft>
            </a:pPr>
            <a:endParaRPr lang="de-DE" sz="950" dirty="0">
              <a:solidFill>
                <a:srgbClr val="002945"/>
              </a:solidFill>
            </a:endParaRPr>
          </a:p>
        </p:txBody>
      </p:sp>
      <p:grpSp>
        <p:nvGrpSpPr>
          <p:cNvPr id="23" name="Gruppieren 22"/>
          <p:cNvGrpSpPr>
            <a:grpSpLocks noChangeAspect="1"/>
          </p:cNvGrpSpPr>
          <p:nvPr/>
        </p:nvGrpSpPr>
        <p:grpSpPr>
          <a:xfrm>
            <a:off x="8239489" y="1747604"/>
            <a:ext cx="1283031" cy="902873"/>
            <a:chOff x="2160000" y="1800000"/>
            <a:chExt cx="9720000" cy="6840000"/>
          </a:xfrm>
        </p:grpSpPr>
        <p:sp>
          <p:nvSpPr>
            <p:cNvPr id="24" name="Textfeld 23"/>
            <p:cNvSpPr txBox="1"/>
            <p:nvPr userDrawn="1"/>
          </p:nvSpPr>
          <p:spPr>
            <a:xfrm>
              <a:off x="2160000" y="1800000"/>
              <a:ext cx="9720000" cy="6840000"/>
            </a:xfrm>
            <a:prstGeom prst="rect">
              <a:avLst/>
            </a:prstGeom>
            <a:solidFill>
              <a:schemeClr val="bg1"/>
            </a:solidFill>
            <a:ln>
              <a:solidFill>
                <a:schemeClr val="accent1"/>
              </a:solidFill>
            </a:ln>
          </p:spPr>
          <p:txBody>
            <a:bodyPr wrap="none" lIns="38016" tIns="19007" rIns="38016" bIns="19007" rtlCol="0" anchor="ctr">
              <a:noAutofit/>
            </a:bodyPr>
            <a:lstStyle/>
            <a:p>
              <a:pPr algn="ctr"/>
              <a:endParaRPr lang="de-DE" sz="15206" dirty="0">
                <a:solidFill>
                  <a:srgbClr val="E7E8E9"/>
                </a:solidFill>
                <a:latin typeface="Symbola" panose="02020503060805020204" pitchFamily="18" charset="0"/>
                <a:ea typeface="Symbola" panose="02020503060805020204" pitchFamily="18" charset="0"/>
                <a:cs typeface="Symbola" panose="02020503060805020204" pitchFamily="18" charset="0"/>
              </a:endParaRPr>
            </a:p>
          </p:txBody>
        </p:sp>
        <p:pic>
          <p:nvPicPr>
            <p:cNvPr id="25" name="Picture 2" descr="https://upload.wikimedia.org/wikipedia/commons/thumb/5/59/SAP_2011_logo.svg/640px-SAP_2011_logo.sv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32000" y="1872000"/>
              <a:ext cx="6096000" cy="3105150"/>
            </a:xfrm>
            <a:prstGeom prst="rect">
              <a:avLst/>
            </a:prstGeom>
            <a:noFill/>
            <a:extLst>
              <a:ext uri="{909E8E84-426E-40DD-AFC4-6F175D3DCCD1}">
                <a14:hiddenFill xmlns:a14="http://schemas.microsoft.com/office/drawing/2010/main">
                  <a:solidFill>
                    <a:srgbClr val="FFFFFF"/>
                  </a:solidFill>
                </a14:hiddenFill>
              </a:ext>
            </a:extLst>
          </p:spPr>
        </p:pic>
        <p:sp>
          <p:nvSpPr>
            <p:cNvPr id="26" name="Rechteck 25"/>
            <p:cNvSpPr/>
            <p:nvPr userDrawn="1"/>
          </p:nvSpPr>
          <p:spPr>
            <a:xfrm>
              <a:off x="7020001" y="1800000"/>
              <a:ext cx="4859999" cy="4464000"/>
            </a:xfrm>
            <a:prstGeom prst="rect">
              <a:avLst/>
            </a:prstGeom>
          </p:spPr>
          <p:txBody>
            <a:bodyPr wrap="none" lIns="0" tIns="0" rIns="0" bIns="0">
              <a:noAutofit/>
            </a:bodyPr>
            <a:lstStyle/>
            <a:p>
              <a:pPr lvl="0" algn="ctr"/>
              <a:r>
                <a:rPr lang="de-DE" sz="3802" dirty="0">
                  <a:solidFill>
                    <a:srgbClr val="E7E8E9"/>
                  </a:solidFill>
                  <a:latin typeface="Century Schoolbook" panose="02040604050505020304" pitchFamily="18" charset="0"/>
                  <a:ea typeface="Symbola" panose="02020503060805020204" pitchFamily="18" charset="0"/>
                  <a:cs typeface="Symbola" panose="02020503060805020204" pitchFamily="18" charset="0"/>
                </a:rPr>
                <a:t>Q</a:t>
              </a:r>
            </a:p>
          </p:txBody>
        </p:sp>
        <p:sp>
          <p:nvSpPr>
            <p:cNvPr id="27" name="Textfeld 26"/>
            <p:cNvSpPr txBox="1"/>
            <p:nvPr userDrawn="1"/>
          </p:nvSpPr>
          <p:spPr>
            <a:xfrm>
              <a:off x="2160000" y="5220000"/>
              <a:ext cx="9720000" cy="3420000"/>
            </a:xfrm>
            <a:prstGeom prst="rect">
              <a:avLst/>
            </a:prstGeom>
            <a:noFill/>
          </p:spPr>
          <p:txBody>
            <a:bodyPr wrap="square" lIns="38016" tIns="19007" rIns="38016" bIns="19007" rtlCol="0" anchor="ctr">
              <a:noAutofit/>
              <a:scene3d>
                <a:camera prst="orthographicFront"/>
                <a:lightRig rig="threePt" dir="t"/>
              </a:scene3d>
              <a:sp3d extrusionH="57150">
                <a:bevelT w="38100" h="38100"/>
              </a:sp3d>
            </a:bodyPr>
            <a:lstStyle/>
            <a:p>
              <a:pPr algn="ctr"/>
              <a:r>
                <a:rPr lang="de-DE" sz="950" b="1" dirty="0">
                  <a:solidFill>
                    <a:srgbClr val="001F36"/>
                  </a:solidFill>
                  <a:latin typeface="Symbola" panose="02020503060805020204" pitchFamily="18" charset="0"/>
                  <a:ea typeface="Symbola" panose="02020503060805020204" pitchFamily="18" charset="0"/>
                  <a:cs typeface="Symbola" panose="02020503060805020204" pitchFamily="18" charset="0"/>
                </a:rPr>
                <a:t>Qualitätsunternehmen</a:t>
              </a:r>
            </a:p>
          </p:txBody>
        </p:sp>
      </p:grpSp>
      <p:grpSp>
        <p:nvGrpSpPr>
          <p:cNvPr id="64" name="Gruppieren 63"/>
          <p:cNvGrpSpPr>
            <a:grpSpLocks noChangeAspect="1"/>
          </p:cNvGrpSpPr>
          <p:nvPr/>
        </p:nvGrpSpPr>
        <p:grpSpPr>
          <a:xfrm>
            <a:off x="6497050" y="3315935"/>
            <a:ext cx="3600990" cy="2232101"/>
            <a:chOff x="7630694" y="4971065"/>
            <a:chExt cx="7104285" cy="4403643"/>
          </a:xfrm>
        </p:grpSpPr>
        <p:sp>
          <p:nvSpPr>
            <p:cNvPr id="45" name="Freihandform 44"/>
            <p:cNvSpPr/>
            <p:nvPr/>
          </p:nvSpPr>
          <p:spPr>
            <a:xfrm>
              <a:off x="9995416" y="6663495"/>
              <a:ext cx="516731" cy="509588"/>
            </a:xfrm>
            <a:custGeom>
              <a:avLst/>
              <a:gdLst>
                <a:gd name="connsiteX0" fmla="*/ 250031 w 516731"/>
                <a:gd name="connsiteY0" fmla="*/ 0 h 509588"/>
                <a:gd name="connsiteX1" fmla="*/ 0 w 516731"/>
                <a:gd name="connsiteY1" fmla="*/ 254794 h 509588"/>
                <a:gd name="connsiteX2" fmla="*/ 250031 w 516731"/>
                <a:gd name="connsiteY2" fmla="*/ 509588 h 509588"/>
                <a:gd name="connsiteX3" fmla="*/ 516731 w 516731"/>
                <a:gd name="connsiteY3" fmla="*/ 254794 h 509588"/>
                <a:gd name="connsiteX4" fmla="*/ 250031 w 516731"/>
                <a:gd name="connsiteY4" fmla="*/ 0 h 509588"/>
                <a:gd name="connsiteX0" fmla="*/ 250031 w 516731"/>
                <a:gd name="connsiteY0" fmla="*/ 0 h 509588"/>
                <a:gd name="connsiteX1" fmla="*/ 0 w 516731"/>
                <a:gd name="connsiteY1" fmla="*/ 254794 h 509588"/>
                <a:gd name="connsiteX2" fmla="*/ 250031 w 516731"/>
                <a:gd name="connsiteY2" fmla="*/ 509588 h 509588"/>
                <a:gd name="connsiteX3" fmla="*/ 516731 w 516731"/>
                <a:gd name="connsiteY3" fmla="*/ 254794 h 509588"/>
                <a:gd name="connsiteX4" fmla="*/ 250031 w 516731"/>
                <a:gd name="connsiteY4" fmla="*/ 0 h 509588"/>
                <a:gd name="connsiteX0" fmla="*/ 250031 w 516731"/>
                <a:gd name="connsiteY0" fmla="*/ 0 h 509588"/>
                <a:gd name="connsiteX1" fmla="*/ 0 w 516731"/>
                <a:gd name="connsiteY1" fmla="*/ 254794 h 509588"/>
                <a:gd name="connsiteX2" fmla="*/ 250031 w 516731"/>
                <a:gd name="connsiteY2" fmla="*/ 509588 h 509588"/>
                <a:gd name="connsiteX3" fmla="*/ 516731 w 516731"/>
                <a:gd name="connsiteY3" fmla="*/ 254794 h 509588"/>
                <a:gd name="connsiteX4" fmla="*/ 250031 w 516731"/>
                <a:gd name="connsiteY4" fmla="*/ 0 h 509588"/>
                <a:gd name="connsiteX0" fmla="*/ 250031 w 516731"/>
                <a:gd name="connsiteY0" fmla="*/ 0 h 509588"/>
                <a:gd name="connsiteX1" fmla="*/ 0 w 516731"/>
                <a:gd name="connsiteY1" fmla="*/ 254794 h 509588"/>
                <a:gd name="connsiteX2" fmla="*/ 250031 w 516731"/>
                <a:gd name="connsiteY2" fmla="*/ 509588 h 509588"/>
                <a:gd name="connsiteX3" fmla="*/ 516731 w 516731"/>
                <a:gd name="connsiteY3" fmla="*/ 254794 h 509588"/>
                <a:gd name="connsiteX4" fmla="*/ 250031 w 516731"/>
                <a:gd name="connsiteY4" fmla="*/ 0 h 509588"/>
                <a:gd name="connsiteX0" fmla="*/ 250031 w 516731"/>
                <a:gd name="connsiteY0" fmla="*/ 0 h 509588"/>
                <a:gd name="connsiteX1" fmla="*/ 0 w 516731"/>
                <a:gd name="connsiteY1" fmla="*/ 254794 h 509588"/>
                <a:gd name="connsiteX2" fmla="*/ 250031 w 516731"/>
                <a:gd name="connsiteY2" fmla="*/ 509588 h 509588"/>
                <a:gd name="connsiteX3" fmla="*/ 516731 w 516731"/>
                <a:gd name="connsiteY3" fmla="*/ 254794 h 509588"/>
                <a:gd name="connsiteX4" fmla="*/ 250031 w 516731"/>
                <a:gd name="connsiteY4" fmla="*/ 0 h 509588"/>
                <a:gd name="connsiteX0" fmla="*/ 250031 w 516731"/>
                <a:gd name="connsiteY0" fmla="*/ 0 h 509588"/>
                <a:gd name="connsiteX1" fmla="*/ 0 w 516731"/>
                <a:gd name="connsiteY1" fmla="*/ 254794 h 509588"/>
                <a:gd name="connsiteX2" fmla="*/ 250031 w 516731"/>
                <a:gd name="connsiteY2" fmla="*/ 509588 h 509588"/>
                <a:gd name="connsiteX3" fmla="*/ 516731 w 516731"/>
                <a:gd name="connsiteY3" fmla="*/ 254794 h 509588"/>
                <a:gd name="connsiteX4" fmla="*/ 250031 w 516731"/>
                <a:gd name="connsiteY4" fmla="*/ 0 h 509588"/>
                <a:gd name="connsiteX0" fmla="*/ 250031 w 516731"/>
                <a:gd name="connsiteY0" fmla="*/ 0 h 509588"/>
                <a:gd name="connsiteX1" fmla="*/ 0 w 516731"/>
                <a:gd name="connsiteY1" fmla="*/ 254794 h 509588"/>
                <a:gd name="connsiteX2" fmla="*/ 250031 w 516731"/>
                <a:gd name="connsiteY2" fmla="*/ 509588 h 509588"/>
                <a:gd name="connsiteX3" fmla="*/ 516731 w 516731"/>
                <a:gd name="connsiteY3" fmla="*/ 254794 h 509588"/>
                <a:gd name="connsiteX4" fmla="*/ 250031 w 516731"/>
                <a:gd name="connsiteY4" fmla="*/ 0 h 509588"/>
                <a:gd name="connsiteX0" fmla="*/ 250031 w 516731"/>
                <a:gd name="connsiteY0" fmla="*/ 0 h 509588"/>
                <a:gd name="connsiteX1" fmla="*/ 0 w 516731"/>
                <a:gd name="connsiteY1" fmla="*/ 254794 h 509588"/>
                <a:gd name="connsiteX2" fmla="*/ 250031 w 516731"/>
                <a:gd name="connsiteY2" fmla="*/ 509588 h 509588"/>
                <a:gd name="connsiteX3" fmla="*/ 516731 w 516731"/>
                <a:gd name="connsiteY3" fmla="*/ 254794 h 509588"/>
                <a:gd name="connsiteX4" fmla="*/ 250031 w 516731"/>
                <a:gd name="connsiteY4" fmla="*/ 0 h 509588"/>
                <a:gd name="connsiteX0" fmla="*/ 250031 w 516731"/>
                <a:gd name="connsiteY0" fmla="*/ 0 h 509588"/>
                <a:gd name="connsiteX1" fmla="*/ 0 w 516731"/>
                <a:gd name="connsiteY1" fmla="*/ 254794 h 509588"/>
                <a:gd name="connsiteX2" fmla="*/ 250031 w 516731"/>
                <a:gd name="connsiteY2" fmla="*/ 509588 h 509588"/>
                <a:gd name="connsiteX3" fmla="*/ 516731 w 516731"/>
                <a:gd name="connsiteY3" fmla="*/ 254794 h 509588"/>
                <a:gd name="connsiteX4" fmla="*/ 250031 w 516731"/>
                <a:gd name="connsiteY4" fmla="*/ 0 h 509588"/>
                <a:gd name="connsiteX0" fmla="*/ 250031 w 516731"/>
                <a:gd name="connsiteY0" fmla="*/ 0 h 509588"/>
                <a:gd name="connsiteX1" fmla="*/ 0 w 516731"/>
                <a:gd name="connsiteY1" fmla="*/ 254794 h 509588"/>
                <a:gd name="connsiteX2" fmla="*/ 250031 w 516731"/>
                <a:gd name="connsiteY2" fmla="*/ 509588 h 509588"/>
                <a:gd name="connsiteX3" fmla="*/ 516731 w 516731"/>
                <a:gd name="connsiteY3" fmla="*/ 254794 h 509588"/>
                <a:gd name="connsiteX4" fmla="*/ 250031 w 516731"/>
                <a:gd name="connsiteY4" fmla="*/ 0 h 509588"/>
                <a:gd name="connsiteX0" fmla="*/ 250031 w 516731"/>
                <a:gd name="connsiteY0" fmla="*/ 0 h 509588"/>
                <a:gd name="connsiteX1" fmla="*/ 0 w 516731"/>
                <a:gd name="connsiteY1" fmla="*/ 254794 h 509588"/>
                <a:gd name="connsiteX2" fmla="*/ 250031 w 516731"/>
                <a:gd name="connsiteY2" fmla="*/ 509588 h 509588"/>
                <a:gd name="connsiteX3" fmla="*/ 516731 w 516731"/>
                <a:gd name="connsiteY3" fmla="*/ 254794 h 509588"/>
                <a:gd name="connsiteX4" fmla="*/ 250031 w 516731"/>
                <a:gd name="connsiteY4" fmla="*/ 0 h 509588"/>
                <a:gd name="connsiteX0" fmla="*/ 250031 w 516731"/>
                <a:gd name="connsiteY0" fmla="*/ 0 h 509588"/>
                <a:gd name="connsiteX1" fmla="*/ 0 w 516731"/>
                <a:gd name="connsiteY1" fmla="*/ 254794 h 509588"/>
                <a:gd name="connsiteX2" fmla="*/ 250031 w 516731"/>
                <a:gd name="connsiteY2" fmla="*/ 509588 h 509588"/>
                <a:gd name="connsiteX3" fmla="*/ 516731 w 516731"/>
                <a:gd name="connsiteY3" fmla="*/ 254794 h 509588"/>
                <a:gd name="connsiteX4" fmla="*/ 250031 w 516731"/>
                <a:gd name="connsiteY4" fmla="*/ 0 h 509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731" h="509588">
                  <a:moveTo>
                    <a:pt x="250031" y="0"/>
                  </a:moveTo>
                  <a:cubicBezTo>
                    <a:pt x="164306" y="61118"/>
                    <a:pt x="71438" y="146051"/>
                    <a:pt x="0" y="254794"/>
                  </a:cubicBezTo>
                  <a:cubicBezTo>
                    <a:pt x="54769" y="339725"/>
                    <a:pt x="142874" y="438944"/>
                    <a:pt x="250031" y="509588"/>
                  </a:cubicBezTo>
                  <a:cubicBezTo>
                    <a:pt x="350837" y="448470"/>
                    <a:pt x="415925" y="394494"/>
                    <a:pt x="516731" y="254794"/>
                  </a:cubicBezTo>
                  <a:cubicBezTo>
                    <a:pt x="434975" y="119857"/>
                    <a:pt x="343694" y="56356"/>
                    <a:pt x="250031"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50" b="1" dirty="0">
                  <a:solidFill>
                    <a:schemeClr val="bg1"/>
                  </a:solidFill>
                  <a:latin typeface="Century Schoolbook" panose="02040604050505020304" pitchFamily="18" charset="0"/>
                  <a:ea typeface="Symbola" panose="02020503060805020204" pitchFamily="18" charset="0"/>
                  <a:cs typeface="Symbola" panose="02020503060805020204" pitchFamily="18" charset="0"/>
                </a:rPr>
                <a:t>Q</a:t>
              </a:r>
            </a:p>
          </p:txBody>
        </p:sp>
        <p:sp>
          <p:nvSpPr>
            <p:cNvPr id="46" name="Freihandform 45"/>
            <p:cNvSpPr/>
            <p:nvPr/>
          </p:nvSpPr>
          <p:spPr>
            <a:xfrm rot="5400000">
              <a:off x="10254969" y="6482574"/>
              <a:ext cx="438150" cy="433387"/>
            </a:xfrm>
            <a:custGeom>
              <a:avLst/>
              <a:gdLst>
                <a:gd name="connsiteX0" fmla="*/ 0 w 433388"/>
                <a:gd name="connsiteY0" fmla="*/ 0 h 433387"/>
                <a:gd name="connsiteX1" fmla="*/ 171450 w 433388"/>
                <a:gd name="connsiteY1" fmla="*/ 433387 h 433387"/>
                <a:gd name="connsiteX2" fmla="*/ 433388 w 433388"/>
                <a:gd name="connsiteY2" fmla="*/ 176212 h 433387"/>
                <a:gd name="connsiteX3" fmla="*/ 0 w 433388"/>
                <a:gd name="connsiteY3" fmla="*/ 0 h 433387"/>
                <a:gd name="connsiteX0" fmla="*/ 0 w 438150"/>
                <a:gd name="connsiteY0" fmla="*/ 0 h 433387"/>
                <a:gd name="connsiteX1" fmla="*/ 171450 w 438150"/>
                <a:gd name="connsiteY1" fmla="*/ 433387 h 433387"/>
                <a:gd name="connsiteX2" fmla="*/ 438150 w 438150"/>
                <a:gd name="connsiteY2" fmla="*/ 183355 h 433387"/>
                <a:gd name="connsiteX3" fmla="*/ 0 w 438150"/>
                <a:gd name="connsiteY3" fmla="*/ 0 h 433387"/>
                <a:gd name="connsiteX0" fmla="*/ 0 w 438150"/>
                <a:gd name="connsiteY0" fmla="*/ 0 h 433387"/>
                <a:gd name="connsiteX1" fmla="*/ 171450 w 438150"/>
                <a:gd name="connsiteY1" fmla="*/ 433387 h 433387"/>
                <a:gd name="connsiteX2" fmla="*/ 438150 w 438150"/>
                <a:gd name="connsiteY2" fmla="*/ 183355 h 433387"/>
                <a:gd name="connsiteX3" fmla="*/ 0 w 438150"/>
                <a:gd name="connsiteY3" fmla="*/ 0 h 433387"/>
                <a:gd name="connsiteX0" fmla="*/ 0 w 438150"/>
                <a:gd name="connsiteY0" fmla="*/ 0 h 433387"/>
                <a:gd name="connsiteX1" fmla="*/ 171450 w 438150"/>
                <a:gd name="connsiteY1" fmla="*/ 433387 h 433387"/>
                <a:gd name="connsiteX2" fmla="*/ 438150 w 438150"/>
                <a:gd name="connsiteY2" fmla="*/ 183355 h 433387"/>
                <a:gd name="connsiteX3" fmla="*/ 0 w 438150"/>
                <a:gd name="connsiteY3" fmla="*/ 0 h 433387"/>
                <a:gd name="connsiteX0" fmla="*/ 0 w 438150"/>
                <a:gd name="connsiteY0" fmla="*/ 0 h 433387"/>
                <a:gd name="connsiteX1" fmla="*/ 171450 w 438150"/>
                <a:gd name="connsiteY1" fmla="*/ 433387 h 433387"/>
                <a:gd name="connsiteX2" fmla="*/ 438150 w 438150"/>
                <a:gd name="connsiteY2" fmla="*/ 183355 h 433387"/>
                <a:gd name="connsiteX3" fmla="*/ 0 w 438150"/>
                <a:gd name="connsiteY3" fmla="*/ 0 h 433387"/>
                <a:gd name="connsiteX0" fmla="*/ 0 w 438150"/>
                <a:gd name="connsiteY0" fmla="*/ 0 h 433387"/>
                <a:gd name="connsiteX1" fmla="*/ 171450 w 438150"/>
                <a:gd name="connsiteY1" fmla="*/ 433387 h 433387"/>
                <a:gd name="connsiteX2" fmla="*/ 438150 w 438150"/>
                <a:gd name="connsiteY2" fmla="*/ 183355 h 433387"/>
                <a:gd name="connsiteX3" fmla="*/ 0 w 438150"/>
                <a:gd name="connsiteY3" fmla="*/ 0 h 433387"/>
                <a:gd name="connsiteX0" fmla="*/ 0 w 438150"/>
                <a:gd name="connsiteY0" fmla="*/ 0 h 433387"/>
                <a:gd name="connsiteX1" fmla="*/ 171450 w 438150"/>
                <a:gd name="connsiteY1" fmla="*/ 433387 h 433387"/>
                <a:gd name="connsiteX2" fmla="*/ 438150 w 438150"/>
                <a:gd name="connsiteY2" fmla="*/ 183355 h 433387"/>
                <a:gd name="connsiteX3" fmla="*/ 0 w 438150"/>
                <a:gd name="connsiteY3" fmla="*/ 0 h 433387"/>
                <a:gd name="connsiteX0" fmla="*/ 0 w 438150"/>
                <a:gd name="connsiteY0" fmla="*/ 0 h 433387"/>
                <a:gd name="connsiteX1" fmla="*/ 171450 w 438150"/>
                <a:gd name="connsiteY1" fmla="*/ 433387 h 433387"/>
                <a:gd name="connsiteX2" fmla="*/ 438150 w 438150"/>
                <a:gd name="connsiteY2" fmla="*/ 183355 h 433387"/>
                <a:gd name="connsiteX3" fmla="*/ 0 w 438150"/>
                <a:gd name="connsiteY3" fmla="*/ 0 h 433387"/>
                <a:gd name="connsiteX0" fmla="*/ 0 w 438150"/>
                <a:gd name="connsiteY0" fmla="*/ 0 h 433387"/>
                <a:gd name="connsiteX1" fmla="*/ 171450 w 438150"/>
                <a:gd name="connsiteY1" fmla="*/ 433387 h 433387"/>
                <a:gd name="connsiteX2" fmla="*/ 438150 w 438150"/>
                <a:gd name="connsiteY2" fmla="*/ 183355 h 433387"/>
                <a:gd name="connsiteX3" fmla="*/ 0 w 438150"/>
                <a:gd name="connsiteY3" fmla="*/ 0 h 433387"/>
                <a:gd name="connsiteX0" fmla="*/ 0 w 438150"/>
                <a:gd name="connsiteY0" fmla="*/ 0 h 433387"/>
                <a:gd name="connsiteX1" fmla="*/ 171450 w 438150"/>
                <a:gd name="connsiteY1" fmla="*/ 433387 h 433387"/>
                <a:gd name="connsiteX2" fmla="*/ 438150 w 438150"/>
                <a:gd name="connsiteY2" fmla="*/ 183355 h 433387"/>
                <a:gd name="connsiteX3" fmla="*/ 0 w 438150"/>
                <a:gd name="connsiteY3" fmla="*/ 0 h 433387"/>
              </a:gdLst>
              <a:ahLst/>
              <a:cxnLst>
                <a:cxn ang="0">
                  <a:pos x="connsiteX0" y="connsiteY0"/>
                </a:cxn>
                <a:cxn ang="0">
                  <a:pos x="connsiteX1" y="connsiteY1"/>
                </a:cxn>
                <a:cxn ang="0">
                  <a:pos x="connsiteX2" y="connsiteY2"/>
                </a:cxn>
                <a:cxn ang="0">
                  <a:pos x="connsiteX3" y="connsiteY3"/>
                </a:cxn>
              </a:cxnLst>
              <a:rect l="l" t="t" r="r" b="b"/>
              <a:pathLst>
                <a:path w="438150" h="433387">
                  <a:moveTo>
                    <a:pt x="0" y="0"/>
                  </a:moveTo>
                  <a:cubicBezTo>
                    <a:pt x="28575" y="111125"/>
                    <a:pt x="4763" y="150813"/>
                    <a:pt x="171450" y="433387"/>
                  </a:cubicBezTo>
                  <a:cubicBezTo>
                    <a:pt x="293687" y="302418"/>
                    <a:pt x="313531" y="250030"/>
                    <a:pt x="438150" y="183355"/>
                  </a:cubicBezTo>
                  <a:cubicBezTo>
                    <a:pt x="96837" y="-18257"/>
                    <a:pt x="74613" y="30161"/>
                    <a:pt x="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50">
                <a:solidFill>
                  <a:srgbClr val="001F36"/>
                </a:solidFill>
              </a:endParaRPr>
            </a:p>
          </p:txBody>
        </p:sp>
        <p:sp>
          <p:nvSpPr>
            <p:cNvPr id="47" name="Freihandform 46"/>
            <p:cNvSpPr/>
            <p:nvPr/>
          </p:nvSpPr>
          <p:spPr>
            <a:xfrm rot="16200000">
              <a:off x="9809677" y="6915962"/>
              <a:ext cx="438150" cy="433387"/>
            </a:xfrm>
            <a:custGeom>
              <a:avLst/>
              <a:gdLst>
                <a:gd name="connsiteX0" fmla="*/ 0 w 433388"/>
                <a:gd name="connsiteY0" fmla="*/ 0 h 433387"/>
                <a:gd name="connsiteX1" fmla="*/ 171450 w 433388"/>
                <a:gd name="connsiteY1" fmla="*/ 433387 h 433387"/>
                <a:gd name="connsiteX2" fmla="*/ 433388 w 433388"/>
                <a:gd name="connsiteY2" fmla="*/ 176212 h 433387"/>
                <a:gd name="connsiteX3" fmla="*/ 0 w 433388"/>
                <a:gd name="connsiteY3" fmla="*/ 0 h 433387"/>
                <a:gd name="connsiteX0" fmla="*/ 0 w 438150"/>
                <a:gd name="connsiteY0" fmla="*/ 0 h 433387"/>
                <a:gd name="connsiteX1" fmla="*/ 171450 w 438150"/>
                <a:gd name="connsiteY1" fmla="*/ 433387 h 433387"/>
                <a:gd name="connsiteX2" fmla="*/ 438150 w 438150"/>
                <a:gd name="connsiteY2" fmla="*/ 183355 h 433387"/>
                <a:gd name="connsiteX3" fmla="*/ 0 w 438150"/>
                <a:gd name="connsiteY3" fmla="*/ 0 h 433387"/>
                <a:gd name="connsiteX0" fmla="*/ 0 w 438150"/>
                <a:gd name="connsiteY0" fmla="*/ 0 h 433387"/>
                <a:gd name="connsiteX1" fmla="*/ 171450 w 438150"/>
                <a:gd name="connsiteY1" fmla="*/ 433387 h 433387"/>
                <a:gd name="connsiteX2" fmla="*/ 438150 w 438150"/>
                <a:gd name="connsiteY2" fmla="*/ 183355 h 433387"/>
                <a:gd name="connsiteX3" fmla="*/ 0 w 438150"/>
                <a:gd name="connsiteY3" fmla="*/ 0 h 433387"/>
                <a:gd name="connsiteX0" fmla="*/ 0 w 438150"/>
                <a:gd name="connsiteY0" fmla="*/ 0 h 433387"/>
                <a:gd name="connsiteX1" fmla="*/ 171450 w 438150"/>
                <a:gd name="connsiteY1" fmla="*/ 433387 h 433387"/>
                <a:gd name="connsiteX2" fmla="*/ 438150 w 438150"/>
                <a:gd name="connsiteY2" fmla="*/ 183355 h 433387"/>
                <a:gd name="connsiteX3" fmla="*/ 0 w 438150"/>
                <a:gd name="connsiteY3" fmla="*/ 0 h 433387"/>
                <a:gd name="connsiteX0" fmla="*/ 0 w 438150"/>
                <a:gd name="connsiteY0" fmla="*/ 0 h 433387"/>
                <a:gd name="connsiteX1" fmla="*/ 171450 w 438150"/>
                <a:gd name="connsiteY1" fmla="*/ 433387 h 433387"/>
                <a:gd name="connsiteX2" fmla="*/ 438150 w 438150"/>
                <a:gd name="connsiteY2" fmla="*/ 183355 h 433387"/>
                <a:gd name="connsiteX3" fmla="*/ 0 w 438150"/>
                <a:gd name="connsiteY3" fmla="*/ 0 h 433387"/>
                <a:gd name="connsiteX0" fmla="*/ 0 w 438150"/>
                <a:gd name="connsiteY0" fmla="*/ 0 h 433387"/>
                <a:gd name="connsiteX1" fmla="*/ 171450 w 438150"/>
                <a:gd name="connsiteY1" fmla="*/ 433387 h 433387"/>
                <a:gd name="connsiteX2" fmla="*/ 438150 w 438150"/>
                <a:gd name="connsiteY2" fmla="*/ 183355 h 433387"/>
                <a:gd name="connsiteX3" fmla="*/ 0 w 438150"/>
                <a:gd name="connsiteY3" fmla="*/ 0 h 433387"/>
                <a:gd name="connsiteX0" fmla="*/ 0 w 438150"/>
                <a:gd name="connsiteY0" fmla="*/ 0 h 433387"/>
                <a:gd name="connsiteX1" fmla="*/ 171450 w 438150"/>
                <a:gd name="connsiteY1" fmla="*/ 433387 h 433387"/>
                <a:gd name="connsiteX2" fmla="*/ 438150 w 438150"/>
                <a:gd name="connsiteY2" fmla="*/ 183355 h 433387"/>
                <a:gd name="connsiteX3" fmla="*/ 0 w 438150"/>
                <a:gd name="connsiteY3" fmla="*/ 0 h 433387"/>
                <a:gd name="connsiteX0" fmla="*/ 0 w 438150"/>
                <a:gd name="connsiteY0" fmla="*/ 0 h 433387"/>
                <a:gd name="connsiteX1" fmla="*/ 171450 w 438150"/>
                <a:gd name="connsiteY1" fmla="*/ 433387 h 433387"/>
                <a:gd name="connsiteX2" fmla="*/ 438150 w 438150"/>
                <a:gd name="connsiteY2" fmla="*/ 183355 h 433387"/>
                <a:gd name="connsiteX3" fmla="*/ 0 w 438150"/>
                <a:gd name="connsiteY3" fmla="*/ 0 h 433387"/>
                <a:gd name="connsiteX0" fmla="*/ 0 w 438150"/>
                <a:gd name="connsiteY0" fmla="*/ 0 h 433387"/>
                <a:gd name="connsiteX1" fmla="*/ 171450 w 438150"/>
                <a:gd name="connsiteY1" fmla="*/ 433387 h 433387"/>
                <a:gd name="connsiteX2" fmla="*/ 438150 w 438150"/>
                <a:gd name="connsiteY2" fmla="*/ 183355 h 433387"/>
                <a:gd name="connsiteX3" fmla="*/ 0 w 438150"/>
                <a:gd name="connsiteY3" fmla="*/ 0 h 433387"/>
                <a:gd name="connsiteX0" fmla="*/ 0 w 438150"/>
                <a:gd name="connsiteY0" fmla="*/ 0 h 433387"/>
                <a:gd name="connsiteX1" fmla="*/ 171450 w 438150"/>
                <a:gd name="connsiteY1" fmla="*/ 433387 h 433387"/>
                <a:gd name="connsiteX2" fmla="*/ 438150 w 438150"/>
                <a:gd name="connsiteY2" fmla="*/ 183355 h 433387"/>
                <a:gd name="connsiteX3" fmla="*/ 0 w 438150"/>
                <a:gd name="connsiteY3" fmla="*/ 0 h 433387"/>
              </a:gdLst>
              <a:ahLst/>
              <a:cxnLst>
                <a:cxn ang="0">
                  <a:pos x="connsiteX0" y="connsiteY0"/>
                </a:cxn>
                <a:cxn ang="0">
                  <a:pos x="connsiteX1" y="connsiteY1"/>
                </a:cxn>
                <a:cxn ang="0">
                  <a:pos x="connsiteX2" y="connsiteY2"/>
                </a:cxn>
                <a:cxn ang="0">
                  <a:pos x="connsiteX3" y="connsiteY3"/>
                </a:cxn>
              </a:cxnLst>
              <a:rect l="l" t="t" r="r" b="b"/>
              <a:pathLst>
                <a:path w="438150" h="433387">
                  <a:moveTo>
                    <a:pt x="0" y="0"/>
                  </a:moveTo>
                  <a:cubicBezTo>
                    <a:pt x="28575" y="111125"/>
                    <a:pt x="4763" y="150813"/>
                    <a:pt x="171450" y="433387"/>
                  </a:cubicBezTo>
                  <a:cubicBezTo>
                    <a:pt x="293687" y="302418"/>
                    <a:pt x="313531" y="250030"/>
                    <a:pt x="438150" y="183355"/>
                  </a:cubicBezTo>
                  <a:cubicBezTo>
                    <a:pt x="96837" y="-18257"/>
                    <a:pt x="74613" y="30161"/>
                    <a:pt x="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50">
                <a:solidFill>
                  <a:srgbClr val="001F36"/>
                </a:solidFill>
              </a:endParaRPr>
            </a:p>
          </p:txBody>
        </p:sp>
        <p:sp>
          <p:nvSpPr>
            <p:cNvPr id="48" name="Freihandform 47"/>
            <p:cNvSpPr/>
            <p:nvPr/>
          </p:nvSpPr>
          <p:spPr>
            <a:xfrm rot="10800000">
              <a:off x="10247827" y="6923105"/>
              <a:ext cx="438150" cy="433387"/>
            </a:xfrm>
            <a:custGeom>
              <a:avLst/>
              <a:gdLst>
                <a:gd name="connsiteX0" fmla="*/ 0 w 433388"/>
                <a:gd name="connsiteY0" fmla="*/ 0 h 433387"/>
                <a:gd name="connsiteX1" fmla="*/ 171450 w 433388"/>
                <a:gd name="connsiteY1" fmla="*/ 433387 h 433387"/>
                <a:gd name="connsiteX2" fmla="*/ 433388 w 433388"/>
                <a:gd name="connsiteY2" fmla="*/ 176212 h 433387"/>
                <a:gd name="connsiteX3" fmla="*/ 0 w 433388"/>
                <a:gd name="connsiteY3" fmla="*/ 0 h 433387"/>
                <a:gd name="connsiteX0" fmla="*/ 0 w 438150"/>
                <a:gd name="connsiteY0" fmla="*/ 0 h 433387"/>
                <a:gd name="connsiteX1" fmla="*/ 171450 w 438150"/>
                <a:gd name="connsiteY1" fmla="*/ 433387 h 433387"/>
                <a:gd name="connsiteX2" fmla="*/ 438150 w 438150"/>
                <a:gd name="connsiteY2" fmla="*/ 183355 h 433387"/>
                <a:gd name="connsiteX3" fmla="*/ 0 w 438150"/>
                <a:gd name="connsiteY3" fmla="*/ 0 h 433387"/>
                <a:gd name="connsiteX0" fmla="*/ 0 w 438150"/>
                <a:gd name="connsiteY0" fmla="*/ 0 h 433387"/>
                <a:gd name="connsiteX1" fmla="*/ 171450 w 438150"/>
                <a:gd name="connsiteY1" fmla="*/ 433387 h 433387"/>
                <a:gd name="connsiteX2" fmla="*/ 438150 w 438150"/>
                <a:gd name="connsiteY2" fmla="*/ 183355 h 433387"/>
                <a:gd name="connsiteX3" fmla="*/ 0 w 438150"/>
                <a:gd name="connsiteY3" fmla="*/ 0 h 433387"/>
                <a:gd name="connsiteX0" fmla="*/ 0 w 438150"/>
                <a:gd name="connsiteY0" fmla="*/ 0 h 433387"/>
                <a:gd name="connsiteX1" fmla="*/ 171450 w 438150"/>
                <a:gd name="connsiteY1" fmla="*/ 433387 h 433387"/>
                <a:gd name="connsiteX2" fmla="*/ 438150 w 438150"/>
                <a:gd name="connsiteY2" fmla="*/ 183355 h 433387"/>
                <a:gd name="connsiteX3" fmla="*/ 0 w 438150"/>
                <a:gd name="connsiteY3" fmla="*/ 0 h 433387"/>
                <a:gd name="connsiteX0" fmla="*/ 0 w 438150"/>
                <a:gd name="connsiteY0" fmla="*/ 0 h 433387"/>
                <a:gd name="connsiteX1" fmla="*/ 171450 w 438150"/>
                <a:gd name="connsiteY1" fmla="*/ 433387 h 433387"/>
                <a:gd name="connsiteX2" fmla="*/ 438150 w 438150"/>
                <a:gd name="connsiteY2" fmla="*/ 183355 h 433387"/>
                <a:gd name="connsiteX3" fmla="*/ 0 w 438150"/>
                <a:gd name="connsiteY3" fmla="*/ 0 h 433387"/>
                <a:gd name="connsiteX0" fmla="*/ 0 w 438150"/>
                <a:gd name="connsiteY0" fmla="*/ 0 h 433387"/>
                <a:gd name="connsiteX1" fmla="*/ 171450 w 438150"/>
                <a:gd name="connsiteY1" fmla="*/ 433387 h 433387"/>
                <a:gd name="connsiteX2" fmla="*/ 438150 w 438150"/>
                <a:gd name="connsiteY2" fmla="*/ 183355 h 433387"/>
                <a:gd name="connsiteX3" fmla="*/ 0 w 438150"/>
                <a:gd name="connsiteY3" fmla="*/ 0 h 433387"/>
                <a:gd name="connsiteX0" fmla="*/ 0 w 438150"/>
                <a:gd name="connsiteY0" fmla="*/ 0 h 433387"/>
                <a:gd name="connsiteX1" fmla="*/ 171450 w 438150"/>
                <a:gd name="connsiteY1" fmla="*/ 433387 h 433387"/>
                <a:gd name="connsiteX2" fmla="*/ 438150 w 438150"/>
                <a:gd name="connsiteY2" fmla="*/ 183355 h 433387"/>
                <a:gd name="connsiteX3" fmla="*/ 0 w 438150"/>
                <a:gd name="connsiteY3" fmla="*/ 0 h 433387"/>
                <a:gd name="connsiteX0" fmla="*/ 0 w 438150"/>
                <a:gd name="connsiteY0" fmla="*/ 0 h 433387"/>
                <a:gd name="connsiteX1" fmla="*/ 171450 w 438150"/>
                <a:gd name="connsiteY1" fmla="*/ 433387 h 433387"/>
                <a:gd name="connsiteX2" fmla="*/ 438150 w 438150"/>
                <a:gd name="connsiteY2" fmla="*/ 183355 h 433387"/>
                <a:gd name="connsiteX3" fmla="*/ 0 w 438150"/>
                <a:gd name="connsiteY3" fmla="*/ 0 h 433387"/>
                <a:gd name="connsiteX0" fmla="*/ 0 w 438150"/>
                <a:gd name="connsiteY0" fmla="*/ 0 h 433387"/>
                <a:gd name="connsiteX1" fmla="*/ 171450 w 438150"/>
                <a:gd name="connsiteY1" fmla="*/ 433387 h 433387"/>
                <a:gd name="connsiteX2" fmla="*/ 438150 w 438150"/>
                <a:gd name="connsiteY2" fmla="*/ 183355 h 433387"/>
                <a:gd name="connsiteX3" fmla="*/ 0 w 438150"/>
                <a:gd name="connsiteY3" fmla="*/ 0 h 433387"/>
                <a:gd name="connsiteX0" fmla="*/ 0 w 438150"/>
                <a:gd name="connsiteY0" fmla="*/ 0 h 433387"/>
                <a:gd name="connsiteX1" fmla="*/ 171450 w 438150"/>
                <a:gd name="connsiteY1" fmla="*/ 433387 h 433387"/>
                <a:gd name="connsiteX2" fmla="*/ 438150 w 438150"/>
                <a:gd name="connsiteY2" fmla="*/ 183355 h 433387"/>
                <a:gd name="connsiteX3" fmla="*/ 0 w 438150"/>
                <a:gd name="connsiteY3" fmla="*/ 0 h 433387"/>
              </a:gdLst>
              <a:ahLst/>
              <a:cxnLst>
                <a:cxn ang="0">
                  <a:pos x="connsiteX0" y="connsiteY0"/>
                </a:cxn>
                <a:cxn ang="0">
                  <a:pos x="connsiteX1" y="connsiteY1"/>
                </a:cxn>
                <a:cxn ang="0">
                  <a:pos x="connsiteX2" y="connsiteY2"/>
                </a:cxn>
                <a:cxn ang="0">
                  <a:pos x="connsiteX3" y="connsiteY3"/>
                </a:cxn>
              </a:cxnLst>
              <a:rect l="l" t="t" r="r" b="b"/>
              <a:pathLst>
                <a:path w="438150" h="433387">
                  <a:moveTo>
                    <a:pt x="0" y="0"/>
                  </a:moveTo>
                  <a:cubicBezTo>
                    <a:pt x="28575" y="111125"/>
                    <a:pt x="4763" y="150813"/>
                    <a:pt x="171450" y="433387"/>
                  </a:cubicBezTo>
                  <a:cubicBezTo>
                    <a:pt x="293687" y="302418"/>
                    <a:pt x="313531" y="250030"/>
                    <a:pt x="438150" y="183355"/>
                  </a:cubicBezTo>
                  <a:cubicBezTo>
                    <a:pt x="96837" y="-18257"/>
                    <a:pt x="74613" y="30161"/>
                    <a:pt x="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50">
                <a:solidFill>
                  <a:srgbClr val="001F36"/>
                </a:solidFill>
              </a:endParaRPr>
            </a:p>
          </p:txBody>
        </p:sp>
        <p:sp>
          <p:nvSpPr>
            <p:cNvPr id="49" name="Freihandform 48"/>
            <p:cNvSpPr/>
            <p:nvPr/>
          </p:nvSpPr>
          <p:spPr>
            <a:xfrm>
              <a:off x="9819203" y="6480139"/>
              <a:ext cx="438150" cy="433387"/>
            </a:xfrm>
            <a:custGeom>
              <a:avLst/>
              <a:gdLst>
                <a:gd name="connsiteX0" fmla="*/ 0 w 433388"/>
                <a:gd name="connsiteY0" fmla="*/ 0 h 433387"/>
                <a:gd name="connsiteX1" fmla="*/ 171450 w 433388"/>
                <a:gd name="connsiteY1" fmla="*/ 433387 h 433387"/>
                <a:gd name="connsiteX2" fmla="*/ 433388 w 433388"/>
                <a:gd name="connsiteY2" fmla="*/ 176212 h 433387"/>
                <a:gd name="connsiteX3" fmla="*/ 0 w 433388"/>
                <a:gd name="connsiteY3" fmla="*/ 0 h 433387"/>
                <a:gd name="connsiteX0" fmla="*/ 0 w 438150"/>
                <a:gd name="connsiteY0" fmla="*/ 0 h 433387"/>
                <a:gd name="connsiteX1" fmla="*/ 171450 w 438150"/>
                <a:gd name="connsiteY1" fmla="*/ 433387 h 433387"/>
                <a:gd name="connsiteX2" fmla="*/ 438150 w 438150"/>
                <a:gd name="connsiteY2" fmla="*/ 183355 h 433387"/>
                <a:gd name="connsiteX3" fmla="*/ 0 w 438150"/>
                <a:gd name="connsiteY3" fmla="*/ 0 h 433387"/>
                <a:gd name="connsiteX0" fmla="*/ 0 w 438150"/>
                <a:gd name="connsiteY0" fmla="*/ 0 h 433387"/>
                <a:gd name="connsiteX1" fmla="*/ 171450 w 438150"/>
                <a:gd name="connsiteY1" fmla="*/ 433387 h 433387"/>
                <a:gd name="connsiteX2" fmla="*/ 438150 w 438150"/>
                <a:gd name="connsiteY2" fmla="*/ 183355 h 433387"/>
                <a:gd name="connsiteX3" fmla="*/ 0 w 438150"/>
                <a:gd name="connsiteY3" fmla="*/ 0 h 433387"/>
                <a:gd name="connsiteX0" fmla="*/ 0 w 438150"/>
                <a:gd name="connsiteY0" fmla="*/ 0 h 433387"/>
                <a:gd name="connsiteX1" fmla="*/ 171450 w 438150"/>
                <a:gd name="connsiteY1" fmla="*/ 433387 h 433387"/>
                <a:gd name="connsiteX2" fmla="*/ 438150 w 438150"/>
                <a:gd name="connsiteY2" fmla="*/ 183355 h 433387"/>
                <a:gd name="connsiteX3" fmla="*/ 0 w 438150"/>
                <a:gd name="connsiteY3" fmla="*/ 0 h 433387"/>
                <a:gd name="connsiteX0" fmla="*/ 0 w 438150"/>
                <a:gd name="connsiteY0" fmla="*/ 0 h 433387"/>
                <a:gd name="connsiteX1" fmla="*/ 171450 w 438150"/>
                <a:gd name="connsiteY1" fmla="*/ 433387 h 433387"/>
                <a:gd name="connsiteX2" fmla="*/ 438150 w 438150"/>
                <a:gd name="connsiteY2" fmla="*/ 183355 h 433387"/>
                <a:gd name="connsiteX3" fmla="*/ 0 w 438150"/>
                <a:gd name="connsiteY3" fmla="*/ 0 h 433387"/>
                <a:gd name="connsiteX0" fmla="*/ 0 w 438150"/>
                <a:gd name="connsiteY0" fmla="*/ 0 h 433387"/>
                <a:gd name="connsiteX1" fmla="*/ 171450 w 438150"/>
                <a:gd name="connsiteY1" fmla="*/ 433387 h 433387"/>
                <a:gd name="connsiteX2" fmla="*/ 438150 w 438150"/>
                <a:gd name="connsiteY2" fmla="*/ 183355 h 433387"/>
                <a:gd name="connsiteX3" fmla="*/ 0 w 438150"/>
                <a:gd name="connsiteY3" fmla="*/ 0 h 433387"/>
                <a:gd name="connsiteX0" fmla="*/ 0 w 438150"/>
                <a:gd name="connsiteY0" fmla="*/ 0 h 433387"/>
                <a:gd name="connsiteX1" fmla="*/ 171450 w 438150"/>
                <a:gd name="connsiteY1" fmla="*/ 433387 h 433387"/>
                <a:gd name="connsiteX2" fmla="*/ 438150 w 438150"/>
                <a:gd name="connsiteY2" fmla="*/ 183355 h 433387"/>
                <a:gd name="connsiteX3" fmla="*/ 0 w 438150"/>
                <a:gd name="connsiteY3" fmla="*/ 0 h 433387"/>
                <a:gd name="connsiteX0" fmla="*/ 0 w 438150"/>
                <a:gd name="connsiteY0" fmla="*/ 0 h 433387"/>
                <a:gd name="connsiteX1" fmla="*/ 171450 w 438150"/>
                <a:gd name="connsiteY1" fmla="*/ 433387 h 433387"/>
                <a:gd name="connsiteX2" fmla="*/ 438150 w 438150"/>
                <a:gd name="connsiteY2" fmla="*/ 183355 h 433387"/>
                <a:gd name="connsiteX3" fmla="*/ 0 w 438150"/>
                <a:gd name="connsiteY3" fmla="*/ 0 h 433387"/>
                <a:gd name="connsiteX0" fmla="*/ 0 w 438150"/>
                <a:gd name="connsiteY0" fmla="*/ 0 h 433387"/>
                <a:gd name="connsiteX1" fmla="*/ 171450 w 438150"/>
                <a:gd name="connsiteY1" fmla="*/ 433387 h 433387"/>
                <a:gd name="connsiteX2" fmla="*/ 438150 w 438150"/>
                <a:gd name="connsiteY2" fmla="*/ 183355 h 433387"/>
                <a:gd name="connsiteX3" fmla="*/ 0 w 438150"/>
                <a:gd name="connsiteY3" fmla="*/ 0 h 433387"/>
                <a:gd name="connsiteX0" fmla="*/ 0 w 438150"/>
                <a:gd name="connsiteY0" fmla="*/ 0 h 433387"/>
                <a:gd name="connsiteX1" fmla="*/ 171450 w 438150"/>
                <a:gd name="connsiteY1" fmla="*/ 433387 h 433387"/>
                <a:gd name="connsiteX2" fmla="*/ 438150 w 438150"/>
                <a:gd name="connsiteY2" fmla="*/ 183355 h 433387"/>
                <a:gd name="connsiteX3" fmla="*/ 0 w 438150"/>
                <a:gd name="connsiteY3" fmla="*/ 0 h 433387"/>
              </a:gdLst>
              <a:ahLst/>
              <a:cxnLst>
                <a:cxn ang="0">
                  <a:pos x="connsiteX0" y="connsiteY0"/>
                </a:cxn>
                <a:cxn ang="0">
                  <a:pos x="connsiteX1" y="connsiteY1"/>
                </a:cxn>
                <a:cxn ang="0">
                  <a:pos x="connsiteX2" y="connsiteY2"/>
                </a:cxn>
                <a:cxn ang="0">
                  <a:pos x="connsiteX3" y="connsiteY3"/>
                </a:cxn>
              </a:cxnLst>
              <a:rect l="l" t="t" r="r" b="b"/>
              <a:pathLst>
                <a:path w="438150" h="433387">
                  <a:moveTo>
                    <a:pt x="0" y="0"/>
                  </a:moveTo>
                  <a:cubicBezTo>
                    <a:pt x="28575" y="111125"/>
                    <a:pt x="4763" y="150813"/>
                    <a:pt x="171450" y="433387"/>
                  </a:cubicBezTo>
                  <a:cubicBezTo>
                    <a:pt x="293687" y="302418"/>
                    <a:pt x="313531" y="250030"/>
                    <a:pt x="438150" y="183355"/>
                  </a:cubicBezTo>
                  <a:cubicBezTo>
                    <a:pt x="96837" y="-18257"/>
                    <a:pt x="74613" y="30161"/>
                    <a:pt x="0" y="0"/>
                  </a:cubicBez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50">
                <a:solidFill>
                  <a:srgbClr val="001F36"/>
                </a:solidFill>
              </a:endParaRPr>
            </a:p>
          </p:txBody>
        </p:sp>
        <p:sp>
          <p:nvSpPr>
            <p:cNvPr id="50" name="Ellipse 49"/>
            <p:cNvSpPr/>
            <p:nvPr/>
          </p:nvSpPr>
          <p:spPr>
            <a:xfrm rot="2700000">
              <a:off x="9804028" y="5269560"/>
              <a:ext cx="2095837" cy="209583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50">
                <a:solidFill>
                  <a:srgbClr val="001F36"/>
                </a:solidFill>
              </a:endParaRPr>
            </a:p>
          </p:txBody>
        </p:sp>
        <p:sp>
          <p:nvSpPr>
            <p:cNvPr id="51" name="Ellipse 50"/>
            <p:cNvSpPr/>
            <p:nvPr/>
          </p:nvSpPr>
          <p:spPr>
            <a:xfrm rot="2700000">
              <a:off x="8603376" y="6470210"/>
              <a:ext cx="2095837" cy="209583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50">
                <a:solidFill>
                  <a:srgbClr val="001F36"/>
                </a:solidFill>
              </a:endParaRPr>
            </a:p>
          </p:txBody>
        </p:sp>
        <p:sp>
          <p:nvSpPr>
            <p:cNvPr id="52" name="Ellipse 51"/>
            <p:cNvSpPr/>
            <p:nvPr/>
          </p:nvSpPr>
          <p:spPr>
            <a:xfrm rot="8100000">
              <a:off x="9804027" y="6470210"/>
              <a:ext cx="2095837" cy="209583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50">
                <a:solidFill>
                  <a:srgbClr val="001F36"/>
                </a:solidFill>
              </a:endParaRPr>
            </a:p>
          </p:txBody>
        </p:sp>
        <p:sp>
          <p:nvSpPr>
            <p:cNvPr id="53" name="Ellipse 52"/>
            <p:cNvSpPr/>
            <p:nvPr/>
          </p:nvSpPr>
          <p:spPr>
            <a:xfrm rot="8100000">
              <a:off x="8603376" y="5269559"/>
              <a:ext cx="2095837" cy="209583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50">
                <a:solidFill>
                  <a:srgbClr val="001F36"/>
                </a:solidFill>
              </a:endParaRPr>
            </a:p>
          </p:txBody>
        </p:sp>
        <p:sp>
          <p:nvSpPr>
            <p:cNvPr id="54" name="Textfeld 53"/>
            <p:cNvSpPr txBox="1"/>
            <p:nvPr/>
          </p:nvSpPr>
          <p:spPr>
            <a:xfrm rot="18900000">
              <a:off x="7630694" y="5529065"/>
              <a:ext cx="1548000" cy="432000"/>
            </a:xfrm>
            <a:prstGeom prst="rect">
              <a:avLst/>
            </a:prstGeom>
            <a:noFill/>
          </p:spPr>
          <p:txBody>
            <a:bodyPr wrap="square" lIns="0" tIns="0" rIns="0" bIns="0" rtlCol="0" anchor="ctr">
              <a:noAutofit/>
            </a:bodyPr>
            <a:lstStyle/>
            <a:p>
              <a:pPr algn="ctr"/>
              <a:r>
                <a:rPr lang="de-DE" sz="845" dirty="0">
                  <a:solidFill>
                    <a:srgbClr val="001F36"/>
                  </a:solidFill>
                </a:rPr>
                <a:t>Wachstum </a:t>
              </a:r>
            </a:p>
            <a:p>
              <a:pPr algn="ctr"/>
              <a:r>
                <a:rPr lang="de-DE" sz="845" dirty="0">
                  <a:solidFill>
                    <a:srgbClr val="001F36"/>
                  </a:solidFill>
                </a:rPr>
                <a:t>w &gt; 0</a:t>
              </a:r>
            </a:p>
          </p:txBody>
        </p:sp>
        <p:sp>
          <p:nvSpPr>
            <p:cNvPr id="55" name="Textfeld 54"/>
            <p:cNvSpPr txBox="1"/>
            <p:nvPr/>
          </p:nvSpPr>
          <p:spPr>
            <a:xfrm rot="2700000">
              <a:off x="11343190" y="5529065"/>
              <a:ext cx="1548000" cy="432000"/>
            </a:xfrm>
            <a:prstGeom prst="rect">
              <a:avLst/>
            </a:prstGeom>
            <a:noFill/>
          </p:spPr>
          <p:txBody>
            <a:bodyPr wrap="square" lIns="0" tIns="0" rIns="0" bIns="0" rtlCol="0" anchor="ctr">
              <a:noAutofit/>
            </a:bodyPr>
            <a:lstStyle/>
            <a:p>
              <a:pPr algn="ctr"/>
              <a:r>
                <a:rPr lang="de-DE" sz="845" dirty="0">
                  <a:solidFill>
                    <a:srgbClr val="001F36"/>
                  </a:solidFill>
                </a:rPr>
                <a:t>Ertragsrisiko </a:t>
              </a:r>
            </a:p>
            <a:p>
              <a:pPr algn="ctr"/>
              <a:r>
                <a:rPr lang="de-DE" sz="845" dirty="0">
                  <a:solidFill>
                    <a:srgbClr val="001F36"/>
                  </a:solidFill>
                </a:rPr>
                <a:t>&lt; x</a:t>
              </a:r>
              <a:r>
                <a:rPr lang="de-DE" sz="845" baseline="-25000" dirty="0">
                  <a:solidFill>
                    <a:srgbClr val="001F36"/>
                  </a:solidFill>
                </a:rPr>
                <a:t>1</a:t>
              </a:r>
            </a:p>
          </p:txBody>
        </p:sp>
        <p:sp>
          <p:nvSpPr>
            <p:cNvPr id="56" name="Textfeld 55"/>
            <p:cNvSpPr txBox="1"/>
            <p:nvPr/>
          </p:nvSpPr>
          <p:spPr>
            <a:xfrm rot="2700000">
              <a:off x="7765806" y="8384708"/>
              <a:ext cx="1548000" cy="432000"/>
            </a:xfrm>
            <a:prstGeom prst="rect">
              <a:avLst/>
            </a:prstGeom>
            <a:noFill/>
          </p:spPr>
          <p:txBody>
            <a:bodyPr wrap="square" lIns="0" tIns="0" rIns="0" bIns="0" rtlCol="0" anchor="ctr">
              <a:noAutofit/>
            </a:bodyPr>
            <a:lstStyle/>
            <a:p>
              <a:pPr algn="ctr"/>
              <a:r>
                <a:rPr lang="de-DE" sz="845" dirty="0">
                  <a:solidFill>
                    <a:srgbClr val="001F36"/>
                  </a:solidFill>
                </a:rPr>
                <a:t>Insolvenzwahr-</a:t>
              </a:r>
              <a:r>
                <a:rPr lang="de-DE" sz="845" dirty="0" err="1">
                  <a:solidFill>
                    <a:srgbClr val="001F36"/>
                  </a:solidFill>
                </a:rPr>
                <a:t>scheinlichkeit</a:t>
              </a:r>
              <a:endParaRPr lang="de-DE" sz="845" dirty="0">
                <a:solidFill>
                  <a:srgbClr val="001F36"/>
                </a:solidFill>
              </a:endParaRPr>
            </a:p>
            <a:p>
              <a:pPr algn="ctr"/>
              <a:r>
                <a:rPr lang="de-DE" sz="845" dirty="0">
                  <a:solidFill>
                    <a:srgbClr val="001F36"/>
                  </a:solidFill>
                </a:rPr>
                <a:t> &lt; x</a:t>
              </a:r>
              <a:r>
                <a:rPr lang="de-DE" sz="845" baseline="-25000" dirty="0">
                  <a:solidFill>
                    <a:srgbClr val="001F36"/>
                  </a:solidFill>
                </a:rPr>
                <a:t>2</a:t>
              </a:r>
            </a:p>
          </p:txBody>
        </p:sp>
        <p:sp>
          <p:nvSpPr>
            <p:cNvPr id="57" name="Textfeld 56"/>
            <p:cNvSpPr txBox="1"/>
            <p:nvPr/>
          </p:nvSpPr>
          <p:spPr>
            <a:xfrm rot="18900000">
              <a:off x="11280072" y="7996267"/>
              <a:ext cx="1548001" cy="432000"/>
            </a:xfrm>
            <a:prstGeom prst="rect">
              <a:avLst/>
            </a:prstGeom>
            <a:noFill/>
          </p:spPr>
          <p:txBody>
            <a:bodyPr wrap="square" lIns="0" tIns="0" rIns="0" bIns="0" rtlCol="0" anchor="ctr">
              <a:noAutofit/>
            </a:bodyPr>
            <a:lstStyle/>
            <a:p>
              <a:pPr algn="ctr"/>
              <a:r>
                <a:rPr lang="de-DE" sz="845" dirty="0">
                  <a:solidFill>
                    <a:srgbClr val="001F36"/>
                  </a:solidFill>
                </a:rPr>
                <a:t>Rendite</a:t>
              </a:r>
            </a:p>
            <a:p>
              <a:pPr algn="ctr"/>
              <a:r>
                <a:rPr lang="de-DE" sz="845" dirty="0">
                  <a:solidFill>
                    <a:srgbClr val="001F36"/>
                  </a:solidFill>
                </a:rPr>
                <a:t> &gt; Kapitalkosten</a:t>
              </a:r>
            </a:p>
          </p:txBody>
        </p:sp>
        <p:cxnSp>
          <p:nvCxnSpPr>
            <p:cNvPr id="58" name="Gerader Verbinder 27"/>
            <p:cNvCxnSpPr>
              <a:cxnSpLocks/>
              <a:stCxn id="45" idx="3"/>
              <a:endCxn id="59" idx="1"/>
            </p:cNvCxnSpPr>
            <p:nvPr/>
          </p:nvCxnSpPr>
          <p:spPr>
            <a:xfrm>
              <a:off x="10512148" y="6918290"/>
              <a:ext cx="1338168" cy="828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feld 58"/>
            <p:cNvSpPr txBox="1"/>
            <p:nvPr/>
          </p:nvSpPr>
          <p:spPr>
            <a:xfrm>
              <a:off x="11850316" y="6591062"/>
              <a:ext cx="2884663" cy="820117"/>
            </a:xfrm>
            <a:prstGeom prst="rect">
              <a:avLst/>
            </a:prstGeom>
            <a:noFill/>
          </p:spPr>
          <p:txBody>
            <a:bodyPr wrap="square" rtlCol="0">
              <a:spAutoFit/>
            </a:bodyPr>
            <a:lstStyle/>
            <a:p>
              <a:r>
                <a:rPr lang="de-DE" sz="700" b="1" dirty="0">
                  <a:solidFill>
                    <a:srgbClr val="001F36"/>
                  </a:solidFill>
                </a:rPr>
                <a:t>finanziell nachhaltiges </a:t>
              </a:r>
            </a:p>
            <a:p>
              <a:r>
                <a:rPr lang="de-DE" sz="700" b="1" dirty="0">
                  <a:solidFill>
                    <a:srgbClr val="001F36"/>
                  </a:solidFill>
                </a:rPr>
                <a:t>Unternehmen</a:t>
              </a:r>
            </a:p>
            <a:p>
              <a:r>
                <a:rPr lang="de-DE" sz="700" b="1" dirty="0">
                  <a:solidFill>
                    <a:srgbClr val="001F36"/>
                  </a:solidFill>
                </a:rPr>
                <a:t>„Qualitätsunternehmen“</a:t>
              </a:r>
            </a:p>
          </p:txBody>
        </p:sp>
        <p:sp>
          <p:nvSpPr>
            <p:cNvPr id="60" name="Textfeld 59"/>
            <p:cNvSpPr txBox="1"/>
            <p:nvPr/>
          </p:nvSpPr>
          <p:spPr>
            <a:xfrm rot="18900000">
              <a:off x="8576650" y="5810545"/>
              <a:ext cx="1548000" cy="432000"/>
            </a:xfrm>
            <a:prstGeom prst="rect">
              <a:avLst/>
            </a:prstGeom>
            <a:noFill/>
          </p:spPr>
          <p:txBody>
            <a:bodyPr wrap="square" lIns="0" tIns="0" rIns="0" bIns="0" rtlCol="0" anchor="ctr">
              <a:noAutofit/>
            </a:bodyPr>
            <a:lstStyle/>
            <a:p>
              <a:pPr algn="ctr"/>
              <a:r>
                <a:rPr lang="de-DE" sz="950" b="1" dirty="0">
                  <a:solidFill>
                    <a:srgbClr val="001F36"/>
                  </a:solidFill>
                </a:rPr>
                <a:t>3,2 %</a:t>
              </a:r>
            </a:p>
          </p:txBody>
        </p:sp>
        <p:sp>
          <p:nvSpPr>
            <p:cNvPr id="61" name="Textfeld 60"/>
            <p:cNvSpPr txBox="1"/>
            <p:nvPr/>
          </p:nvSpPr>
          <p:spPr>
            <a:xfrm rot="2728698">
              <a:off x="10379596" y="5811980"/>
              <a:ext cx="1548000" cy="432000"/>
            </a:xfrm>
            <a:prstGeom prst="rect">
              <a:avLst/>
            </a:prstGeom>
            <a:noFill/>
          </p:spPr>
          <p:txBody>
            <a:bodyPr wrap="square" lIns="0" tIns="0" rIns="0" bIns="0" rtlCol="0" anchor="ctr">
              <a:noAutofit/>
            </a:bodyPr>
            <a:lstStyle/>
            <a:p>
              <a:pPr algn="ctr"/>
              <a:r>
                <a:rPr lang="de-DE" sz="950" b="1" dirty="0">
                  <a:solidFill>
                    <a:srgbClr val="001F36"/>
                  </a:solidFill>
                </a:rPr>
                <a:t>13,6 %</a:t>
              </a:r>
            </a:p>
          </p:txBody>
        </p:sp>
        <p:sp>
          <p:nvSpPr>
            <p:cNvPr id="62" name="Textfeld 61"/>
            <p:cNvSpPr txBox="1"/>
            <p:nvPr/>
          </p:nvSpPr>
          <p:spPr>
            <a:xfrm rot="18900000">
              <a:off x="10369436" y="7586210"/>
              <a:ext cx="1548000" cy="432000"/>
            </a:xfrm>
            <a:prstGeom prst="rect">
              <a:avLst/>
            </a:prstGeom>
            <a:noFill/>
          </p:spPr>
          <p:txBody>
            <a:bodyPr wrap="square" lIns="0" tIns="0" rIns="0" bIns="0" rtlCol="0" anchor="ctr">
              <a:noAutofit/>
            </a:bodyPr>
            <a:lstStyle/>
            <a:p>
              <a:pPr algn="ctr"/>
              <a:r>
                <a:rPr lang="de-DE" sz="950" b="1" dirty="0">
                  <a:solidFill>
                    <a:srgbClr val="001F36"/>
                  </a:solidFill>
                </a:rPr>
                <a:t>16,2 % &gt; 6,0 %</a:t>
              </a:r>
            </a:p>
          </p:txBody>
        </p:sp>
        <p:sp>
          <p:nvSpPr>
            <p:cNvPr id="63" name="Textfeld 62"/>
            <p:cNvSpPr txBox="1"/>
            <p:nvPr/>
          </p:nvSpPr>
          <p:spPr>
            <a:xfrm rot="2728698">
              <a:off x="8592648" y="7609588"/>
              <a:ext cx="1548000" cy="432000"/>
            </a:xfrm>
            <a:prstGeom prst="rect">
              <a:avLst/>
            </a:prstGeom>
            <a:noFill/>
          </p:spPr>
          <p:txBody>
            <a:bodyPr wrap="square" lIns="0" tIns="0" rIns="0" bIns="0" rtlCol="0" anchor="ctr">
              <a:noAutofit/>
            </a:bodyPr>
            <a:lstStyle/>
            <a:p>
              <a:pPr algn="ctr"/>
              <a:r>
                <a:rPr lang="de-DE" sz="950" b="1" dirty="0">
                  <a:solidFill>
                    <a:srgbClr val="001F36"/>
                  </a:solidFill>
                </a:rPr>
                <a:t>&lt; 0,3 %</a:t>
              </a:r>
            </a:p>
          </p:txBody>
        </p:sp>
      </p:grpSp>
      <p:pic>
        <p:nvPicPr>
          <p:cNvPr id="3" name="Picture 2">
            <a:extLst>
              <a:ext uri="{FF2B5EF4-FFF2-40B4-BE49-F238E27FC236}">
                <a16:creationId xmlns:a16="http://schemas.microsoft.com/office/drawing/2014/main" id="{E269CC13-45A1-A10C-ED0B-A64F1B036E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174" y="3606091"/>
            <a:ext cx="6243114" cy="1606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8">
            <a:extLst>
              <a:ext uri="{FF2B5EF4-FFF2-40B4-BE49-F238E27FC236}">
                <a16:creationId xmlns:a16="http://schemas.microsoft.com/office/drawing/2014/main" id="{3C10EDB7-3ACA-3178-3E0C-5878DCE6E8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2902" y="5285542"/>
            <a:ext cx="1772502" cy="1181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uppieren 5">
            <a:extLst>
              <a:ext uri="{FF2B5EF4-FFF2-40B4-BE49-F238E27FC236}">
                <a16:creationId xmlns:a16="http://schemas.microsoft.com/office/drawing/2014/main" id="{7218F3AC-336F-BAE8-31FA-9CBC466C18CF}"/>
              </a:ext>
            </a:extLst>
          </p:cNvPr>
          <p:cNvGrpSpPr/>
          <p:nvPr/>
        </p:nvGrpSpPr>
        <p:grpSpPr>
          <a:xfrm>
            <a:off x="264878" y="5280803"/>
            <a:ext cx="3279542" cy="1145485"/>
            <a:chOff x="360000" y="5040000"/>
            <a:chExt cx="7620000" cy="2857500"/>
          </a:xfrm>
        </p:grpSpPr>
        <p:pic>
          <p:nvPicPr>
            <p:cNvPr id="8" name="Picture 3">
              <a:extLst>
                <a:ext uri="{FF2B5EF4-FFF2-40B4-BE49-F238E27FC236}">
                  <a16:creationId xmlns:a16="http://schemas.microsoft.com/office/drawing/2014/main" id="{BBECD7E3-B4F3-E4F4-FD8B-0A2FFC9AC7E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0000" y="5040000"/>
              <a:ext cx="76200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feld 8">
              <a:extLst>
                <a:ext uri="{FF2B5EF4-FFF2-40B4-BE49-F238E27FC236}">
                  <a16:creationId xmlns:a16="http://schemas.microsoft.com/office/drawing/2014/main" id="{318CCBE6-5839-FA52-87F2-8F04278A9BDD}"/>
                </a:ext>
              </a:extLst>
            </p:cNvPr>
            <p:cNvSpPr txBox="1"/>
            <p:nvPr/>
          </p:nvSpPr>
          <p:spPr>
            <a:xfrm>
              <a:off x="4630018" y="5128465"/>
              <a:ext cx="914400" cy="914400"/>
            </a:xfrm>
            <a:prstGeom prst="rect">
              <a:avLst/>
            </a:prstGeom>
            <a:noFill/>
          </p:spPr>
          <p:txBody>
            <a:bodyPr wrap="none" lIns="38016" tIns="19007" rIns="38016" bIns="19007" rtlCol="0">
              <a:noAutofit/>
            </a:bodyPr>
            <a:lstStyle/>
            <a:p>
              <a:pPr>
                <a:lnSpc>
                  <a:spcPct val="120000"/>
                </a:lnSpc>
                <a:spcBef>
                  <a:spcPts val="316"/>
                </a:spcBef>
                <a:spcAft>
                  <a:spcPts val="316"/>
                </a:spcAft>
              </a:pPr>
              <a:r>
                <a:rPr lang="de-DE" sz="475" b="1" dirty="0">
                  <a:solidFill>
                    <a:srgbClr val="002945"/>
                  </a:solidFill>
                  <a:latin typeface="Arial" panose="020B0604020202020204" pitchFamily="34" charset="0"/>
                  <a:cs typeface="Arial" panose="020B0604020202020204" pitchFamily="34" charset="0"/>
                </a:rPr>
                <a:t>2021</a:t>
              </a:r>
            </a:p>
          </p:txBody>
        </p:sp>
      </p:grpSp>
      <p:pic>
        <p:nvPicPr>
          <p:cNvPr id="11" name="Grafik 10">
            <a:extLst>
              <a:ext uri="{FF2B5EF4-FFF2-40B4-BE49-F238E27FC236}">
                <a16:creationId xmlns:a16="http://schemas.microsoft.com/office/drawing/2014/main" id="{3DEB9A3D-6CE6-90C1-A7E1-D6C4233DD88F}"/>
              </a:ext>
            </a:extLst>
          </p:cNvPr>
          <p:cNvPicPr>
            <a:picLocks noChangeAspect="1"/>
          </p:cNvPicPr>
          <p:nvPr/>
        </p:nvPicPr>
        <p:blipFill>
          <a:blip r:embed="rId6"/>
          <a:stretch>
            <a:fillRect/>
          </a:stretch>
        </p:blipFill>
        <p:spPr>
          <a:xfrm>
            <a:off x="3767543" y="5561847"/>
            <a:ext cx="3768131" cy="959695"/>
          </a:xfrm>
          <a:prstGeom prst="rect">
            <a:avLst/>
          </a:prstGeom>
        </p:spPr>
      </p:pic>
    </p:spTree>
    <p:extLst>
      <p:ext uri="{BB962C8B-B14F-4D97-AF65-F5344CB8AC3E}">
        <p14:creationId xmlns:p14="http://schemas.microsoft.com/office/powerpoint/2010/main" val="375957246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 name="Gruppieren 95">
            <a:extLst>
              <a:ext uri="{FF2B5EF4-FFF2-40B4-BE49-F238E27FC236}">
                <a16:creationId xmlns:a16="http://schemas.microsoft.com/office/drawing/2014/main" id="{7CDF28CC-619B-412E-AF9F-12740FA4B958}"/>
              </a:ext>
            </a:extLst>
          </p:cNvPr>
          <p:cNvGrpSpPr/>
          <p:nvPr/>
        </p:nvGrpSpPr>
        <p:grpSpPr>
          <a:xfrm>
            <a:off x="4679092" y="1718267"/>
            <a:ext cx="4012562" cy="2129299"/>
            <a:chOff x="5029299" y="1211346"/>
            <a:chExt cx="4385816" cy="2378355"/>
          </a:xfrm>
        </p:grpSpPr>
        <p:grpSp>
          <p:nvGrpSpPr>
            <p:cNvPr id="7" name="Group 11"/>
            <p:cNvGrpSpPr>
              <a:grpSpLocks noChangeAspect="1"/>
            </p:cNvGrpSpPr>
            <p:nvPr/>
          </p:nvGrpSpPr>
          <p:grpSpPr bwMode="auto">
            <a:xfrm>
              <a:off x="5029299" y="1452033"/>
              <a:ext cx="4385816" cy="2137668"/>
              <a:chOff x="2293" y="1824"/>
              <a:chExt cx="3286" cy="1808"/>
            </a:xfrm>
          </p:grpSpPr>
          <p:sp>
            <p:nvSpPr>
              <p:cNvPr id="8" name="Rectangle 12"/>
              <p:cNvSpPr>
                <a:spLocks noChangeAspect="1" noChangeArrowheads="1"/>
              </p:cNvSpPr>
              <p:nvPr/>
            </p:nvSpPr>
            <p:spPr bwMode="auto">
              <a:xfrm>
                <a:off x="2293" y="1824"/>
                <a:ext cx="3286" cy="1808"/>
              </a:xfrm>
              <a:prstGeom prst="rect">
                <a:avLst/>
              </a:prstGeom>
              <a:solidFill>
                <a:srgbClr val="FFFFFF"/>
              </a:solidFill>
              <a:ln w="9360">
                <a:solidFill>
                  <a:srgbClr val="000000"/>
                </a:solidFill>
                <a:miter lim="800000"/>
                <a:headEnd/>
                <a:tailEnd/>
              </a:ln>
            </p:spPr>
            <p:txBody>
              <a:bodyPr wrap="none" anchor="ctr"/>
              <a:lstStyle>
                <a:lvl1pPr eaLnBrk="0" hangingPunct="0">
                  <a:spcBef>
                    <a:spcPct val="60000"/>
                  </a:spcBef>
                  <a:buClr>
                    <a:schemeClr val="tx1"/>
                  </a:buClr>
                  <a:buSzPct val="90000"/>
                  <a:buFont typeface="Wingdings" pitchFamily="2" charset="2"/>
                  <a:buChar char="§"/>
                  <a:defRPr sz="2000">
                    <a:solidFill>
                      <a:srgbClr val="000000"/>
                    </a:solidFill>
                    <a:latin typeface="Arial" charset="0"/>
                  </a:defRPr>
                </a:lvl1pPr>
                <a:lvl2pPr marL="742950" indent="-285750" eaLnBrk="0" hangingPunct="0">
                  <a:spcBef>
                    <a:spcPct val="20000"/>
                  </a:spcBef>
                  <a:buClr>
                    <a:schemeClr val="tx1"/>
                  </a:buClr>
                  <a:buSzPct val="90000"/>
                  <a:buFont typeface="Arial" charset="0"/>
                  <a:buChar char="–"/>
                  <a:defRPr sz="2000">
                    <a:solidFill>
                      <a:srgbClr val="000000"/>
                    </a:solidFill>
                    <a:latin typeface="Arial" charset="0"/>
                  </a:defRPr>
                </a:lvl2pPr>
                <a:lvl3pPr marL="1143000" indent="-228600" eaLnBrk="0" hangingPunct="0">
                  <a:spcBef>
                    <a:spcPct val="20000"/>
                  </a:spcBef>
                  <a:buClr>
                    <a:schemeClr val="tx1"/>
                  </a:buClr>
                  <a:buFont typeface="Wingdings" pitchFamily="2" charset="2"/>
                  <a:buChar char="ú"/>
                  <a:defRPr sz="2000">
                    <a:solidFill>
                      <a:srgbClr val="000000"/>
                    </a:solidFill>
                    <a:latin typeface="Arial" charset="0"/>
                  </a:defRPr>
                </a:lvl3pPr>
                <a:lvl4pPr marL="1600200" indent="-228600" eaLnBrk="0" hangingPunct="0">
                  <a:spcBef>
                    <a:spcPct val="20000"/>
                  </a:spcBef>
                  <a:buClr>
                    <a:schemeClr val="tx1"/>
                  </a:buClr>
                  <a:buSzPct val="90000"/>
                  <a:buFont typeface="Arial" charset="0"/>
                  <a:buChar char="-"/>
                  <a:defRPr sz="2000">
                    <a:solidFill>
                      <a:srgbClr val="000000"/>
                    </a:solidFill>
                    <a:latin typeface="Arial" charset="0"/>
                  </a:defRPr>
                </a:lvl4pPr>
                <a:lvl5pPr marL="2057400" indent="-228600" eaLnBrk="0" hangingPunct="0">
                  <a:spcBef>
                    <a:spcPct val="20000"/>
                  </a:spcBef>
                  <a:buClr>
                    <a:schemeClr val="bg2"/>
                  </a:buClr>
                  <a:buSzPct val="90000"/>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SzPct val="90000"/>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SzPct val="90000"/>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SzPct val="90000"/>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SzPct val="90000"/>
                  <a:buFont typeface="Arial" charset="0"/>
                  <a:buChar char="-"/>
                  <a:defRPr sz="2000">
                    <a:solidFill>
                      <a:schemeClr val="tx1"/>
                    </a:solidFill>
                    <a:latin typeface="Arial" charset="0"/>
                  </a:defRPr>
                </a:lvl9pPr>
              </a:lstStyle>
              <a:p>
                <a:pPr eaLnBrk="1" hangingPunct="1">
                  <a:spcBef>
                    <a:spcPct val="0"/>
                  </a:spcBef>
                  <a:buClrTx/>
                  <a:buSzTx/>
                  <a:buFontTx/>
                  <a:buNone/>
                </a:pPr>
                <a:endParaRPr lang="de-DE" altLang="de-DE" sz="1800">
                  <a:solidFill>
                    <a:srgbClr val="1F1F1F"/>
                  </a:solidFill>
                </a:endParaRPr>
              </a:p>
            </p:txBody>
          </p:sp>
          <p:sp>
            <p:nvSpPr>
              <p:cNvPr id="9" name="Line 13"/>
              <p:cNvSpPr>
                <a:spLocks noChangeAspect="1" noChangeShapeType="1"/>
              </p:cNvSpPr>
              <p:nvPr/>
            </p:nvSpPr>
            <p:spPr bwMode="auto">
              <a:xfrm>
                <a:off x="2735" y="3027"/>
                <a:ext cx="2381" cy="1"/>
              </a:xfrm>
              <a:prstGeom prst="line">
                <a:avLst/>
              </a:prstGeom>
              <a:noFill/>
              <a:ln w="15840">
                <a:solidFill>
                  <a:srgbClr val="000000"/>
                </a:solidFill>
                <a:prstDash val="sysDot"/>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10" name="Line 14"/>
              <p:cNvSpPr>
                <a:spLocks noChangeAspect="1" noChangeShapeType="1"/>
              </p:cNvSpPr>
              <p:nvPr/>
            </p:nvSpPr>
            <p:spPr bwMode="auto">
              <a:xfrm>
                <a:off x="2735" y="2759"/>
                <a:ext cx="2381" cy="1"/>
              </a:xfrm>
              <a:prstGeom prst="line">
                <a:avLst/>
              </a:prstGeom>
              <a:noFill/>
              <a:ln w="15840">
                <a:solidFill>
                  <a:srgbClr val="000000"/>
                </a:solidFill>
                <a:prstDash val="sysDot"/>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11" name="Line 15"/>
              <p:cNvSpPr>
                <a:spLocks noChangeAspect="1" noChangeShapeType="1"/>
              </p:cNvSpPr>
              <p:nvPr/>
            </p:nvSpPr>
            <p:spPr bwMode="auto">
              <a:xfrm>
                <a:off x="2735" y="2491"/>
                <a:ext cx="2381" cy="1"/>
              </a:xfrm>
              <a:prstGeom prst="line">
                <a:avLst/>
              </a:prstGeom>
              <a:noFill/>
              <a:ln w="15840">
                <a:solidFill>
                  <a:srgbClr val="000000"/>
                </a:solidFill>
                <a:prstDash val="sysDot"/>
                <a:miter lim="800000"/>
                <a:headEnd/>
                <a:tailEnd/>
              </a:ln>
              <a:extLst>
                <a:ext uri="{909E8E84-426E-40DD-AFC4-6F175D3DCCD1}">
                  <a14:hiddenFill xmlns:a14="http://schemas.microsoft.com/office/drawing/2010/main">
                    <a:noFill/>
                  </a14:hiddenFill>
                </a:ext>
              </a:extLst>
            </p:spPr>
            <p:txBody>
              <a:bodyPr/>
              <a:lstStyle/>
              <a:p>
                <a:endParaRPr lang="de-DE"/>
              </a:p>
            </p:txBody>
          </p:sp>
          <p:pic>
            <p:nvPicPr>
              <p:cNvPr id="12"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9" y="2515"/>
                <a:ext cx="116" cy="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3"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2" y="2531"/>
                <a:ext cx="117"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4" name="Freeform 18"/>
              <p:cNvSpPr>
                <a:spLocks noChangeAspect="1" noChangeArrowheads="1"/>
              </p:cNvSpPr>
              <p:nvPr/>
            </p:nvSpPr>
            <p:spPr bwMode="auto">
              <a:xfrm>
                <a:off x="2836" y="2216"/>
                <a:ext cx="2170" cy="1079"/>
              </a:xfrm>
              <a:custGeom>
                <a:avLst/>
                <a:gdLst>
                  <a:gd name="T0" fmla="*/ 2 w 2849"/>
                  <a:gd name="T1" fmla="*/ 6 h 1190"/>
                  <a:gd name="T2" fmla="*/ 2 w 2849"/>
                  <a:gd name="T3" fmla="*/ 6 h 1190"/>
                  <a:gd name="T4" fmla="*/ 2 w 2849"/>
                  <a:gd name="T5" fmla="*/ 6 h 1190"/>
                  <a:gd name="T6" fmla="*/ 2 w 2849"/>
                  <a:gd name="T7" fmla="*/ 6 h 1190"/>
                  <a:gd name="T8" fmla="*/ 2 w 2849"/>
                  <a:gd name="T9" fmla="*/ 6 h 1190"/>
                  <a:gd name="T10" fmla="*/ 2 w 2849"/>
                  <a:gd name="T11" fmla="*/ 6 h 1190"/>
                  <a:gd name="T12" fmla="*/ 2 w 2849"/>
                  <a:gd name="T13" fmla="*/ 6 h 1190"/>
                  <a:gd name="T14" fmla="*/ 2 w 2849"/>
                  <a:gd name="T15" fmla="*/ 6 h 1190"/>
                  <a:gd name="T16" fmla="*/ 2 w 2849"/>
                  <a:gd name="T17" fmla="*/ 6 h 1190"/>
                  <a:gd name="T18" fmla="*/ 2 w 2849"/>
                  <a:gd name="T19" fmla="*/ 6 h 1190"/>
                  <a:gd name="T20" fmla="*/ 2 w 2849"/>
                  <a:gd name="T21" fmla="*/ 6 h 1190"/>
                  <a:gd name="T22" fmla="*/ 2 w 2849"/>
                  <a:gd name="T23" fmla="*/ 6 h 1190"/>
                  <a:gd name="T24" fmla="*/ 2 w 2849"/>
                  <a:gd name="T25" fmla="*/ 6 h 1190"/>
                  <a:gd name="T26" fmla="*/ 2 w 2849"/>
                  <a:gd name="T27" fmla="*/ 6 h 1190"/>
                  <a:gd name="T28" fmla="*/ 2 w 2849"/>
                  <a:gd name="T29" fmla="*/ 6 h 1190"/>
                  <a:gd name="T30" fmla="*/ 2 w 2849"/>
                  <a:gd name="T31" fmla="*/ 6 h 1190"/>
                  <a:gd name="T32" fmla="*/ 2 w 2849"/>
                  <a:gd name="T33" fmla="*/ 6 h 1190"/>
                  <a:gd name="T34" fmla="*/ 2 w 2849"/>
                  <a:gd name="T35" fmla="*/ 6 h 1190"/>
                  <a:gd name="T36" fmla="*/ 2 w 2849"/>
                  <a:gd name="T37" fmla="*/ 5 h 1190"/>
                  <a:gd name="T38" fmla="*/ 2 w 2849"/>
                  <a:gd name="T39" fmla="*/ 6 h 1190"/>
                  <a:gd name="T40" fmla="*/ 2 w 2849"/>
                  <a:gd name="T41" fmla="*/ 5 h 1190"/>
                  <a:gd name="T42" fmla="*/ 2 w 2849"/>
                  <a:gd name="T43" fmla="*/ 6 h 1190"/>
                  <a:gd name="T44" fmla="*/ 2 w 2849"/>
                  <a:gd name="T45" fmla="*/ 5 h 1190"/>
                  <a:gd name="T46" fmla="*/ 2 w 2849"/>
                  <a:gd name="T47" fmla="*/ 6 h 1190"/>
                  <a:gd name="T48" fmla="*/ 2 w 2849"/>
                  <a:gd name="T49" fmla="*/ 5 h 1190"/>
                  <a:gd name="T50" fmla="*/ 2 w 2849"/>
                  <a:gd name="T51" fmla="*/ 6 h 1190"/>
                  <a:gd name="T52" fmla="*/ 2 w 2849"/>
                  <a:gd name="T53" fmla="*/ 5 h 1190"/>
                  <a:gd name="T54" fmla="*/ 2 w 2849"/>
                  <a:gd name="T55" fmla="*/ 6 h 1190"/>
                  <a:gd name="T56" fmla="*/ 2 w 2849"/>
                  <a:gd name="T57" fmla="*/ 5 h 1190"/>
                  <a:gd name="T58" fmla="*/ 2 w 2849"/>
                  <a:gd name="T59" fmla="*/ 6 h 1190"/>
                  <a:gd name="T60" fmla="*/ 2 w 2849"/>
                  <a:gd name="T61" fmla="*/ 5 h 1190"/>
                  <a:gd name="T62" fmla="*/ 2 w 2849"/>
                  <a:gd name="T63" fmla="*/ 6 h 1190"/>
                  <a:gd name="T64" fmla="*/ 2 w 2849"/>
                  <a:gd name="T65" fmla="*/ 5 h 1190"/>
                  <a:gd name="T66" fmla="*/ 2 w 2849"/>
                  <a:gd name="T67" fmla="*/ 6 h 1190"/>
                  <a:gd name="T68" fmla="*/ 2 w 2849"/>
                  <a:gd name="T69" fmla="*/ 5 h 1190"/>
                  <a:gd name="T70" fmla="*/ 2 w 2849"/>
                  <a:gd name="T71" fmla="*/ 6 h 1190"/>
                  <a:gd name="T72" fmla="*/ 2 w 2849"/>
                  <a:gd name="T73" fmla="*/ 0 h 1190"/>
                  <a:gd name="T74" fmla="*/ 2 w 2849"/>
                  <a:gd name="T75" fmla="*/ 6 h 1190"/>
                  <a:gd name="T76" fmla="*/ 2 w 2849"/>
                  <a:gd name="T77" fmla="*/ 5 h 1190"/>
                  <a:gd name="T78" fmla="*/ 2 w 2849"/>
                  <a:gd name="T79" fmla="*/ 6 h 1190"/>
                  <a:gd name="T80" fmla="*/ 2 w 2849"/>
                  <a:gd name="T81" fmla="*/ 5 h 1190"/>
                  <a:gd name="T82" fmla="*/ 2 w 2849"/>
                  <a:gd name="T83" fmla="*/ 6 h 1190"/>
                  <a:gd name="T84" fmla="*/ 2 w 2849"/>
                  <a:gd name="T85" fmla="*/ 5 h 1190"/>
                  <a:gd name="T86" fmla="*/ 2 w 2849"/>
                  <a:gd name="T87" fmla="*/ 6 h 1190"/>
                  <a:gd name="T88" fmla="*/ 2 w 2849"/>
                  <a:gd name="T89" fmla="*/ 5 h 1190"/>
                  <a:gd name="T90" fmla="*/ 2 w 2849"/>
                  <a:gd name="T91" fmla="*/ 6 h 1190"/>
                  <a:gd name="T92" fmla="*/ 2 w 2849"/>
                  <a:gd name="T93" fmla="*/ 5 h 1190"/>
                  <a:gd name="T94" fmla="*/ 2 w 2849"/>
                  <a:gd name="T95" fmla="*/ 6 h 1190"/>
                  <a:gd name="T96" fmla="*/ 2 w 2849"/>
                  <a:gd name="T97" fmla="*/ 5 h 1190"/>
                  <a:gd name="T98" fmla="*/ 2 w 2849"/>
                  <a:gd name="T99" fmla="*/ 6 h 1190"/>
                  <a:gd name="T100" fmla="*/ 2 w 2849"/>
                  <a:gd name="T101" fmla="*/ 5 h 1190"/>
                  <a:gd name="T102" fmla="*/ 2 w 2849"/>
                  <a:gd name="T103" fmla="*/ 6 h 1190"/>
                  <a:gd name="T104" fmla="*/ 2 w 2849"/>
                  <a:gd name="T105" fmla="*/ 6 h 1190"/>
                  <a:gd name="T106" fmla="*/ 2 w 2849"/>
                  <a:gd name="T107" fmla="*/ 6 h 1190"/>
                  <a:gd name="T108" fmla="*/ 2 w 2849"/>
                  <a:gd name="T109" fmla="*/ 6 h 1190"/>
                  <a:gd name="T110" fmla="*/ 2 w 2849"/>
                  <a:gd name="T111" fmla="*/ 6 h 1190"/>
                  <a:gd name="T112" fmla="*/ 2 w 2849"/>
                  <a:gd name="T113" fmla="*/ 6 h 1190"/>
                  <a:gd name="T114" fmla="*/ 2 w 2849"/>
                  <a:gd name="T115" fmla="*/ 6 h 1190"/>
                  <a:gd name="T116" fmla="*/ 2 w 2849"/>
                  <a:gd name="T117" fmla="*/ 6 h 1190"/>
                  <a:gd name="T118" fmla="*/ 2 w 2849"/>
                  <a:gd name="T119" fmla="*/ 6 h 1190"/>
                  <a:gd name="T120" fmla="*/ 2 w 2849"/>
                  <a:gd name="T121" fmla="*/ 6 h 1190"/>
                  <a:gd name="T122" fmla="*/ 2 w 2849"/>
                  <a:gd name="T123" fmla="*/ 6 h 1190"/>
                  <a:gd name="T124" fmla="*/ 2 w 2849"/>
                  <a:gd name="T125" fmla="*/ 6 h 119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49"/>
                  <a:gd name="T190" fmla="*/ 0 h 1190"/>
                  <a:gd name="T191" fmla="*/ 2849 w 2849"/>
                  <a:gd name="T192" fmla="*/ 1190 h 119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49" h="1190">
                    <a:moveTo>
                      <a:pt x="0" y="1190"/>
                    </a:moveTo>
                    <a:lnTo>
                      <a:pt x="0" y="1156"/>
                    </a:lnTo>
                    <a:lnTo>
                      <a:pt x="10" y="1156"/>
                    </a:lnTo>
                    <a:lnTo>
                      <a:pt x="10" y="1190"/>
                    </a:lnTo>
                    <a:lnTo>
                      <a:pt x="29" y="1190"/>
                    </a:lnTo>
                    <a:lnTo>
                      <a:pt x="29" y="1156"/>
                    </a:lnTo>
                    <a:lnTo>
                      <a:pt x="38" y="1156"/>
                    </a:lnTo>
                    <a:lnTo>
                      <a:pt x="38" y="1190"/>
                    </a:lnTo>
                    <a:lnTo>
                      <a:pt x="57" y="1190"/>
                    </a:lnTo>
                    <a:lnTo>
                      <a:pt x="57" y="1130"/>
                    </a:lnTo>
                    <a:lnTo>
                      <a:pt x="67" y="1130"/>
                    </a:lnTo>
                    <a:lnTo>
                      <a:pt x="67" y="1190"/>
                    </a:lnTo>
                    <a:lnTo>
                      <a:pt x="86" y="1190"/>
                    </a:lnTo>
                    <a:lnTo>
                      <a:pt x="86" y="1173"/>
                    </a:lnTo>
                    <a:lnTo>
                      <a:pt x="96" y="1173"/>
                    </a:lnTo>
                    <a:lnTo>
                      <a:pt x="96" y="1190"/>
                    </a:lnTo>
                    <a:lnTo>
                      <a:pt x="115" y="1190"/>
                    </a:lnTo>
                    <a:lnTo>
                      <a:pt x="115" y="1147"/>
                    </a:lnTo>
                    <a:lnTo>
                      <a:pt x="124" y="1147"/>
                    </a:lnTo>
                    <a:lnTo>
                      <a:pt x="124" y="1190"/>
                    </a:lnTo>
                    <a:lnTo>
                      <a:pt x="143" y="1190"/>
                    </a:lnTo>
                    <a:lnTo>
                      <a:pt x="143" y="1156"/>
                    </a:lnTo>
                    <a:lnTo>
                      <a:pt x="153" y="1156"/>
                    </a:lnTo>
                    <a:lnTo>
                      <a:pt x="153" y="1190"/>
                    </a:lnTo>
                    <a:lnTo>
                      <a:pt x="172" y="1190"/>
                    </a:lnTo>
                    <a:lnTo>
                      <a:pt x="172" y="1182"/>
                    </a:lnTo>
                    <a:lnTo>
                      <a:pt x="182" y="1182"/>
                    </a:lnTo>
                    <a:lnTo>
                      <a:pt x="182" y="1190"/>
                    </a:lnTo>
                    <a:lnTo>
                      <a:pt x="201" y="1190"/>
                    </a:lnTo>
                    <a:lnTo>
                      <a:pt x="201" y="1138"/>
                    </a:lnTo>
                    <a:lnTo>
                      <a:pt x="210" y="1138"/>
                    </a:lnTo>
                    <a:lnTo>
                      <a:pt x="210" y="1190"/>
                    </a:lnTo>
                    <a:lnTo>
                      <a:pt x="230" y="1190"/>
                    </a:lnTo>
                    <a:lnTo>
                      <a:pt x="230" y="1138"/>
                    </a:lnTo>
                    <a:lnTo>
                      <a:pt x="239" y="1138"/>
                    </a:lnTo>
                    <a:lnTo>
                      <a:pt x="239" y="1190"/>
                    </a:lnTo>
                    <a:lnTo>
                      <a:pt x="258" y="1190"/>
                    </a:lnTo>
                    <a:lnTo>
                      <a:pt x="258" y="1147"/>
                    </a:lnTo>
                    <a:lnTo>
                      <a:pt x="268" y="1147"/>
                    </a:lnTo>
                    <a:lnTo>
                      <a:pt x="268" y="1190"/>
                    </a:lnTo>
                    <a:lnTo>
                      <a:pt x="287" y="1190"/>
                    </a:lnTo>
                    <a:lnTo>
                      <a:pt x="287" y="1156"/>
                    </a:lnTo>
                    <a:lnTo>
                      <a:pt x="296" y="1156"/>
                    </a:lnTo>
                    <a:lnTo>
                      <a:pt x="296" y="1190"/>
                    </a:lnTo>
                    <a:lnTo>
                      <a:pt x="316" y="1190"/>
                    </a:lnTo>
                    <a:lnTo>
                      <a:pt x="316" y="1138"/>
                    </a:lnTo>
                    <a:lnTo>
                      <a:pt x="325" y="1138"/>
                    </a:lnTo>
                    <a:lnTo>
                      <a:pt x="325" y="1190"/>
                    </a:lnTo>
                    <a:lnTo>
                      <a:pt x="344" y="1190"/>
                    </a:lnTo>
                    <a:lnTo>
                      <a:pt x="344" y="1121"/>
                    </a:lnTo>
                    <a:lnTo>
                      <a:pt x="354" y="1121"/>
                    </a:lnTo>
                    <a:lnTo>
                      <a:pt x="354" y="1190"/>
                    </a:lnTo>
                    <a:lnTo>
                      <a:pt x="373" y="1190"/>
                    </a:lnTo>
                    <a:lnTo>
                      <a:pt x="373" y="1156"/>
                    </a:lnTo>
                    <a:lnTo>
                      <a:pt x="382" y="1156"/>
                    </a:lnTo>
                    <a:lnTo>
                      <a:pt x="382" y="1190"/>
                    </a:lnTo>
                    <a:lnTo>
                      <a:pt x="402" y="1190"/>
                    </a:lnTo>
                    <a:lnTo>
                      <a:pt x="402" y="1138"/>
                    </a:lnTo>
                    <a:lnTo>
                      <a:pt x="411" y="1138"/>
                    </a:lnTo>
                    <a:lnTo>
                      <a:pt x="411" y="1190"/>
                    </a:lnTo>
                    <a:lnTo>
                      <a:pt x="430" y="1190"/>
                    </a:lnTo>
                    <a:lnTo>
                      <a:pt x="430" y="1121"/>
                    </a:lnTo>
                    <a:lnTo>
                      <a:pt x="440" y="1121"/>
                    </a:lnTo>
                    <a:lnTo>
                      <a:pt x="440" y="1190"/>
                    </a:lnTo>
                    <a:lnTo>
                      <a:pt x="459" y="1190"/>
                    </a:lnTo>
                    <a:lnTo>
                      <a:pt x="459" y="1121"/>
                    </a:lnTo>
                    <a:lnTo>
                      <a:pt x="469" y="1121"/>
                    </a:lnTo>
                    <a:lnTo>
                      <a:pt x="469" y="1190"/>
                    </a:lnTo>
                    <a:lnTo>
                      <a:pt x="488" y="1190"/>
                    </a:lnTo>
                    <a:lnTo>
                      <a:pt x="488" y="1121"/>
                    </a:lnTo>
                    <a:lnTo>
                      <a:pt x="497" y="1121"/>
                    </a:lnTo>
                    <a:lnTo>
                      <a:pt x="497" y="1190"/>
                    </a:lnTo>
                    <a:lnTo>
                      <a:pt x="516" y="1190"/>
                    </a:lnTo>
                    <a:lnTo>
                      <a:pt x="516" y="1147"/>
                    </a:lnTo>
                    <a:lnTo>
                      <a:pt x="526" y="1147"/>
                    </a:lnTo>
                    <a:lnTo>
                      <a:pt x="526" y="1190"/>
                    </a:lnTo>
                    <a:lnTo>
                      <a:pt x="545" y="1190"/>
                    </a:lnTo>
                    <a:lnTo>
                      <a:pt x="545" y="1138"/>
                    </a:lnTo>
                    <a:lnTo>
                      <a:pt x="555" y="1138"/>
                    </a:lnTo>
                    <a:lnTo>
                      <a:pt x="555" y="1190"/>
                    </a:lnTo>
                    <a:lnTo>
                      <a:pt x="574" y="1190"/>
                    </a:lnTo>
                    <a:lnTo>
                      <a:pt x="574" y="1095"/>
                    </a:lnTo>
                    <a:lnTo>
                      <a:pt x="583" y="1095"/>
                    </a:lnTo>
                    <a:lnTo>
                      <a:pt x="583" y="1190"/>
                    </a:lnTo>
                    <a:lnTo>
                      <a:pt x="602" y="1190"/>
                    </a:lnTo>
                    <a:lnTo>
                      <a:pt x="602" y="1130"/>
                    </a:lnTo>
                    <a:lnTo>
                      <a:pt x="612" y="1130"/>
                    </a:lnTo>
                    <a:lnTo>
                      <a:pt x="612" y="1190"/>
                    </a:lnTo>
                    <a:lnTo>
                      <a:pt x="631" y="1190"/>
                    </a:lnTo>
                    <a:lnTo>
                      <a:pt x="631" y="1121"/>
                    </a:lnTo>
                    <a:lnTo>
                      <a:pt x="641" y="1121"/>
                    </a:lnTo>
                    <a:lnTo>
                      <a:pt x="641" y="1190"/>
                    </a:lnTo>
                    <a:lnTo>
                      <a:pt x="660" y="1190"/>
                    </a:lnTo>
                    <a:lnTo>
                      <a:pt x="660" y="1051"/>
                    </a:lnTo>
                    <a:lnTo>
                      <a:pt x="669" y="1051"/>
                    </a:lnTo>
                    <a:lnTo>
                      <a:pt x="669" y="1190"/>
                    </a:lnTo>
                    <a:lnTo>
                      <a:pt x="688" y="1190"/>
                    </a:lnTo>
                    <a:lnTo>
                      <a:pt x="688" y="1060"/>
                    </a:lnTo>
                    <a:lnTo>
                      <a:pt x="698" y="1060"/>
                    </a:lnTo>
                    <a:lnTo>
                      <a:pt x="698" y="1190"/>
                    </a:lnTo>
                    <a:lnTo>
                      <a:pt x="717" y="1190"/>
                    </a:lnTo>
                    <a:lnTo>
                      <a:pt x="717" y="1138"/>
                    </a:lnTo>
                    <a:lnTo>
                      <a:pt x="727" y="1138"/>
                    </a:lnTo>
                    <a:lnTo>
                      <a:pt x="727" y="1190"/>
                    </a:lnTo>
                    <a:lnTo>
                      <a:pt x="746" y="1190"/>
                    </a:lnTo>
                    <a:lnTo>
                      <a:pt x="746" y="1017"/>
                    </a:lnTo>
                    <a:lnTo>
                      <a:pt x="755" y="1017"/>
                    </a:lnTo>
                    <a:lnTo>
                      <a:pt x="755" y="1190"/>
                    </a:lnTo>
                    <a:lnTo>
                      <a:pt x="774" y="1190"/>
                    </a:lnTo>
                    <a:lnTo>
                      <a:pt x="774" y="1034"/>
                    </a:lnTo>
                    <a:lnTo>
                      <a:pt x="784" y="1034"/>
                    </a:lnTo>
                    <a:lnTo>
                      <a:pt x="784" y="1190"/>
                    </a:lnTo>
                    <a:lnTo>
                      <a:pt x="803" y="1190"/>
                    </a:lnTo>
                    <a:lnTo>
                      <a:pt x="803" y="1051"/>
                    </a:lnTo>
                    <a:lnTo>
                      <a:pt x="813" y="1051"/>
                    </a:lnTo>
                    <a:lnTo>
                      <a:pt x="813" y="1190"/>
                    </a:lnTo>
                    <a:lnTo>
                      <a:pt x="832" y="1190"/>
                    </a:lnTo>
                    <a:lnTo>
                      <a:pt x="832" y="1051"/>
                    </a:lnTo>
                    <a:lnTo>
                      <a:pt x="841" y="1051"/>
                    </a:lnTo>
                    <a:lnTo>
                      <a:pt x="841" y="1190"/>
                    </a:lnTo>
                    <a:lnTo>
                      <a:pt x="861" y="1190"/>
                    </a:lnTo>
                    <a:lnTo>
                      <a:pt x="861" y="991"/>
                    </a:lnTo>
                    <a:lnTo>
                      <a:pt x="870" y="991"/>
                    </a:lnTo>
                    <a:lnTo>
                      <a:pt x="870" y="1190"/>
                    </a:lnTo>
                    <a:lnTo>
                      <a:pt x="889" y="1190"/>
                    </a:lnTo>
                    <a:lnTo>
                      <a:pt x="889" y="930"/>
                    </a:lnTo>
                    <a:lnTo>
                      <a:pt x="899" y="930"/>
                    </a:lnTo>
                    <a:lnTo>
                      <a:pt x="899" y="1190"/>
                    </a:lnTo>
                    <a:lnTo>
                      <a:pt x="918" y="1190"/>
                    </a:lnTo>
                    <a:lnTo>
                      <a:pt x="918" y="912"/>
                    </a:lnTo>
                    <a:lnTo>
                      <a:pt x="927" y="912"/>
                    </a:lnTo>
                    <a:lnTo>
                      <a:pt x="927" y="1190"/>
                    </a:lnTo>
                    <a:lnTo>
                      <a:pt x="947" y="1190"/>
                    </a:lnTo>
                    <a:lnTo>
                      <a:pt x="947" y="930"/>
                    </a:lnTo>
                    <a:lnTo>
                      <a:pt x="956" y="930"/>
                    </a:lnTo>
                    <a:lnTo>
                      <a:pt x="956" y="1190"/>
                    </a:lnTo>
                    <a:lnTo>
                      <a:pt x="975" y="1190"/>
                    </a:lnTo>
                    <a:lnTo>
                      <a:pt x="975" y="982"/>
                    </a:lnTo>
                    <a:lnTo>
                      <a:pt x="985" y="982"/>
                    </a:lnTo>
                    <a:lnTo>
                      <a:pt x="985" y="1190"/>
                    </a:lnTo>
                    <a:lnTo>
                      <a:pt x="1004" y="1190"/>
                    </a:lnTo>
                    <a:lnTo>
                      <a:pt x="1004" y="860"/>
                    </a:lnTo>
                    <a:lnTo>
                      <a:pt x="1013" y="860"/>
                    </a:lnTo>
                    <a:lnTo>
                      <a:pt x="1013" y="1190"/>
                    </a:lnTo>
                    <a:lnTo>
                      <a:pt x="1033" y="1190"/>
                    </a:lnTo>
                    <a:lnTo>
                      <a:pt x="1033" y="869"/>
                    </a:lnTo>
                    <a:lnTo>
                      <a:pt x="1042" y="869"/>
                    </a:lnTo>
                    <a:lnTo>
                      <a:pt x="1042" y="1190"/>
                    </a:lnTo>
                    <a:lnTo>
                      <a:pt x="1061" y="1190"/>
                    </a:lnTo>
                    <a:lnTo>
                      <a:pt x="1061" y="817"/>
                    </a:lnTo>
                    <a:lnTo>
                      <a:pt x="1071" y="817"/>
                    </a:lnTo>
                    <a:lnTo>
                      <a:pt x="1071" y="1190"/>
                    </a:lnTo>
                    <a:lnTo>
                      <a:pt x="1090" y="1190"/>
                    </a:lnTo>
                    <a:lnTo>
                      <a:pt x="1090" y="756"/>
                    </a:lnTo>
                    <a:lnTo>
                      <a:pt x="1100" y="756"/>
                    </a:lnTo>
                    <a:lnTo>
                      <a:pt x="1100" y="1190"/>
                    </a:lnTo>
                    <a:lnTo>
                      <a:pt x="1119" y="1190"/>
                    </a:lnTo>
                    <a:lnTo>
                      <a:pt x="1119" y="773"/>
                    </a:lnTo>
                    <a:lnTo>
                      <a:pt x="1128" y="773"/>
                    </a:lnTo>
                    <a:lnTo>
                      <a:pt x="1128" y="1190"/>
                    </a:lnTo>
                    <a:lnTo>
                      <a:pt x="1147" y="1190"/>
                    </a:lnTo>
                    <a:lnTo>
                      <a:pt x="1147" y="686"/>
                    </a:lnTo>
                    <a:lnTo>
                      <a:pt x="1157" y="686"/>
                    </a:lnTo>
                    <a:lnTo>
                      <a:pt x="1157" y="1190"/>
                    </a:lnTo>
                    <a:lnTo>
                      <a:pt x="1176" y="1190"/>
                    </a:lnTo>
                    <a:lnTo>
                      <a:pt x="1176" y="634"/>
                    </a:lnTo>
                    <a:lnTo>
                      <a:pt x="1186" y="634"/>
                    </a:lnTo>
                    <a:lnTo>
                      <a:pt x="1186" y="1190"/>
                    </a:lnTo>
                    <a:lnTo>
                      <a:pt x="1205" y="1190"/>
                    </a:lnTo>
                    <a:lnTo>
                      <a:pt x="1205" y="652"/>
                    </a:lnTo>
                    <a:lnTo>
                      <a:pt x="1214" y="652"/>
                    </a:lnTo>
                    <a:lnTo>
                      <a:pt x="1214" y="1190"/>
                    </a:lnTo>
                    <a:lnTo>
                      <a:pt x="1233" y="1190"/>
                    </a:lnTo>
                    <a:lnTo>
                      <a:pt x="1233" y="617"/>
                    </a:lnTo>
                    <a:lnTo>
                      <a:pt x="1243" y="617"/>
                    </a:lnTo>
                    <a:lnTo>
                      <a:pt x="1243" y="1190"/>
                    </a:lnTo>
                    <a:lnTo>
                      <a:pt x="1262" y="1190"/>
                    </a:lnTo>
                    <a:lnTo>
                      <a:pt x="1262" y="356"/>
                    </a:lnTo>
                    <a:lnTo>
                      <a:pt x="1272" y="356"/>
                    </a:lnTo>
                    <a:lnTo>
                      <a:pt x="1272" y="1190"/>
                    </a:lnTo>
                    <a:lnTo>
                      <a:pt x="1291" y="1190"/>
                    </a:lnTo>
                    <a:lnTo>
                      <a:pt x="1291" y="539"/>
                    </a:lnTo>
                    <a:lnTo>
                      <a:pt x="1300" y="539"/>
                    </a:lnTo>
                    <a:lnTo>
                      <a:pt x="1300" y="1190"/>
                    </a:lnTo>
                    <a:lnTo>
                      <a:pt x="1319" y="1190"/>
                    </a:lnTo>
                    <a:lnTo>
                      <a:pt x="1319" y="452"/>
                    </a:lnTo>
                    <a:lnTo>
                      <a:pt x="1329" y="452"/>
                    </a:lnTo>
                    <a:lnTo>
                      <a:pt x="1329" y="1190"/>
                    </a:lnTo>
                    <a:lnTo>
                      <a:pt x="1348" y="1190"/>
                    </a:lnTo>
                    <a:lnTo>
                      <a:pt x="1348" y="330"/>
                    </a:lnTo>
                    <a:lnTo>
                      <a:pt x="1358" y="330"/>
                    </a:lnTo>
                    <a:lnTo>
                      <a:pt x="1358" y="1190"/>
                    </a:lnTo>
                    <a:lnTo>
                      <a:pt x="1377" y="1190"/>
                    </a:lnTo>
                    <a:lnTo>
                      <a:pt x="1377" y="313"/>
                    </a:lnTo>
                    <a:lnTo>
                      <a:pt x="1386" y="313"/>
                    </a:lnTo>
                    <a:lnTo>
                      <a:pt x="1386" y="1190"/>
                    </a:lnTo>
                    <a:lnTo>
                      <a:pt x="1405" y="1190"/>
                    </a:lnTo>
                    <a:lnTo>
                      <a:pt x="1405" y="200"/>
                    </a:lnTo>
                    <a:lnTo>
                      <a:pt x="1415" y="200"/>
                    </a:lnTo>
                    <a:lnTo>
                      <a:pt x="1415" y="1190"/>
                    </a:lnTo>
                    <a:lnTo>
                      <a:pt x="1434" y="1190"/>
                    </a:lnTo>
                    <a:lnTo>
                      <a:pt x="1434" y="278"/>
                    </a:lnTo>
                    <a:lnTo>
                      <a:pt x="1444" y="278"/>
                    </a:lnTo>
                    <a:lnTo>
                      <a:pt x="1444" y="1190"/>
                    </a:lnTo>
                    <a:lnTo>
                      <a:pt x="1463" y="1190"/>
                    </a:lnTo>
                    <a:lnTo>
                      <a:pt x="1463" y="235"/>
                    </a:lnTo>
                    <a:lnTo>
                      <a:pt x="1472" y="235"/>
                    </a:lnTo>
                    <a:lnTo>
                      <a:pt x="1472" y="1190"/>
                    </a:lnTo>
                    <a:lnTo>
                      <a:pt x="1492" y="1190"/>
                    </a:lnTo>
                    <a:lnTo>
                      <a:pt x="1492" y="200"/>
                    </a:lnTo>
                    <a:lnTo>
                      <a:pt x="1501" y="200"/>
                    </a:lnTo>
                    <a:lnTo>
                      <a:pt x="1501" y="1190"/>
                    </a:lnTo>
                    <a:lnTo>
                      <a:pt x="1520" y="1190"/>
                    </a:lnTo>
                    <a:lnTo>
                      <a:pt x="1520" y="26"/>
                    </a:lnTo>
                    <a:lnTo>
                      <a:pt x="1530" y="26"/>
                    </a:lnTo>
                    <a:lnTo>
                      <a:pt x="1530" y="1190"/>
                    </a:lnTo>
                    <a:lnTo>
                      <a:pt x="1549" y="1190"/>
                    </a:lnTo>
                    <a:lnTo>
                      <a:pt x="1549" y="148"/>
                    </a:lnTo>
                    <a:lnTo>
                      <a:pt x="1558" y="148"/>
                    </a:lnTo>
                    <a:lnTo>
                      <a:pt x="1558" y="1190"/>
                    </a:lnTo>
                    <a:lnTo>
                      <a:pt x="1578" y="1190"/>
                    </a:lnTo>
                    <a:lnTo>
                      <a:pt x="1578" y="0"/>
                    </a:lnTo>
                    <a:lnTo>
                      <a:pt x="1587" y="0"/>
                    </a:lnTo>
                    <a:lnTo>
                      <a:pt x="1587" y="1190"/>
                    </a:lnTo>
                    <a:lnTo>
                      <a:pt x="1606" y="1190"/>
                    </a:lnTo>
                    <a:lnTo>
                      <a:pt x="1606" y="44"/>
                    </a:lnTo>
                    <a:lnTo>
                      <a:pt x="1616" y="44"/>
                    </a:lnTo>
                    <a:lnTo>
                      <a:pt x="1616" y="1190"/>
                    </a:lnTo>
                    <a:lnTo>
                      <a:pt x="1635" y="1190"/>
                    </a:lnTo>
                    <a:lnTo>
                      <a:pt x="1635" y="113"/>
                    </a:lnTo>
                    <a:lnTo>
                      <a:pt x="1644" y="113"/>
                    </a:lnTo>
                    <a:lnTo>
                      <a:pt x="1644" y="1190"/>
                    </a:lnTo>
                    <a:lnTo>
                      <a:pt x="1664" y="1190"/>
                    </a:lnTo>
                    <a:lnTo>
                      <a:pt x="1664" y="243"/>
                    </a:lnTo>
                    <a:lnTo>
                      <a:pt x="1673" y="243"/>
                    </a:lnTo>
                    <a:lnTo>
                      <a:pt x="1673" y="1190"/>
                    </a:lnTo>
                    <a:lnTo>
                      <a:pt x="1692" y="1190"/>
                    </a:lnTo>
                    <a:lnTo>
                      <a:pt x="1692" y="113"/>
                    </a:lnTo>
                    <a:lnTo>
                      <a:pt x="1702" y="113"/>
                    </a:lnTo>
                    <a:lnTo>
                      <a:pt x="1702" y="1190"/>
                    </a:lnTo>
                    <a:lnTo>
                      <a:pt x="1721" y="1190"/>
                    </a:lnTo>
                    <a:lnTo>
                      <a:pt x="1721" y="252"/>
                    </a:lnTo>
                    <a:lnTo>
                      <a:pt x="1731" y="252"/>
                    </a:lnTo>
                    <a:lnTo>
                      <a:pt x="1731" y="1190"/>
                    </a:lnTo>
                    <a:lnTo>
                      <a:pt x="1750" y="1190"/>
                    </a:lnTo>
                    <a:lnTo>
                      <a:pt x="1750" y="52"/>
                    </a:lnTo>
                    <a:lnTo>
                      <a:pt x="1759" y="52"/>
                    </a:lnTo>
                    <a:lnTo>
                      <a:pt x="1759" y="1190"/>
                    </a:lnTo>
                    <a:lnTo>
                      <a:pt x="1778" y="1190"/>
                    </a:lnTo>
                    <a:lnTo>
                      <a:pt x="1778" y="322"/>
                    </a:lnTo>
                    <a:lnTo>
                      <a:pt x="1788" y="322"/>
                    </a:lnTo>
                    <a:lnTo>
                      <a:pt x="1788" y="1190"/>
                    </a:lnTo>
                    <a:lnTo>
                      <a:pt x="1807" y="1190"/>
                    </a:lnTo>
                    <a:lnTo>
                      <a:pt x="1807" y="269"/>
                    </a:lnTo>
                    <a:lnTo>
                      <a:pt x="1817" y="269"/>
                    </a:lnTo>
                    <a:lnTo>
                      <a:pt x="1817" y="1190"/>
                    </a:lnTo>
                    <a:lnTo>
                      <a:pt x="1836" y="1190"/>
                    </a:lnTo>
                    <a:lnTo>
                      <a:pt x="1836" y="322"/>
                    </a:lnTo>
                    <a:lnTo>
                      <a:pt x="1845" y="322"/>
                    </a:lnTo>
                    <a:lnTo>
                      <a:pt x="1845" y="1190"/>
                    </a:lnTo>
                    <a:lnTo>
                      <a:pt x="1864" y="1190"/>
                    </a:lnTo>
                    <a:lnTo>
                      <a:pt x="1864" y="478"/>
                    </a:lnTo>
                    <a:lnTo>
                      <a:pt x="1874" y="478"/>
                    </a:lnTo>
                    <a:lnTo>
                      <a:pt x="1874" y="1190"/>
                    </a:lnTo>
                    <a:lnTo>
                      <a:pt x="1893" y="1190"/>
                    </a:lnTo>
                    <a:lnTo>
                      <a:pt x="1893" y="435"/>
                    </a:lnTo>
                    <a:lnTo>
                      <a:pt x="1903" y="435"/>
                    </a:lnTo>
                    <a:lnTo>
                      <a:pt x="1903" y="1190"/>
                    </a:lnTo>
                    <a:lnTo>
                      <a:pt x="1922" y="1190"/>
                    </a:lnTo>
                    <a:lnTo>
                      <a:pt x="1922" y="582"/>
                    </a:lnTo>
                    <a:lnTo>
                      <a:pt x="1931" y="582"/>
                    </a:lnTo>
                    <a:lnTo>
                      <a:pt x="1931" y="1190"/>
                    </a:lnTo>
                    <a:lnTo>
                      <a:pt x="1950" y="1190"/>
                    </a:lnTo>
                    <a:lnTo>
                      <a:pt x="1950" y="591"/>
                    </a:lnTo>
                    <a:lnTo>
                      <a:pt x="1960" y="591"/>
                    </a:lnTo>
                    <a:lnTo>
                      <a:pt x="1960" y="1190"/>
                    </a:lnTo>
                    <a:lnTo>
                      <a:pt x="1979" y="1190"/>
                    </a:lnTo>
                    <a:lnTo>
                      <a:pt x="1979" y="652"/>
                    </a:lnTo>
                    <a:lnTo>
                      <a:pt x="1989" y="652"/>
                    </a:lnTo>
                    <a:lnTo>
                      <a:pt x="1989" y="1190"/>
                    </a:lnTo>
                    <a:lnTo>
                      <a:pt x="2008" y="1190"/>
                    </a:lnTo>
                    <a:lnTo>
                      <a:pt x="2008" y="713"/>
                    </a:lnTo>
                    <a:lnTo>
                      <a:pt x="2017" y="713"/>
                    </a:lnTo>
                    <a:lnTo>
                      <a:pt x="2017" y="1190"/>
                    </a:lnTo>
                    <a:lnTo>
                      <a:pt x="2036" y="1190"/>
                    </a:lnTo>
                    <a:lnTo>
                      <a:pt x="2036" y="782"/>
                    </a:lnTo>
                    <a:lnTo>
                      <a:pt x="2046" y="782"/>
                    </a:lnTo>
                    <a:lnTo>
                      <a:pt x="2046" y="1190"/>
                    </a:lnTo>
                    <a:lnTo>
                      <a:pt x="2065" y="1190"/>
                    </a:lnTo>
                    <a:lnTo>
                      <a:pt x="2065" y="869"/>
                    </a:lnTo>
                    <a:lnTo>
                      <a:pt x="2075" y="869"/>
                    </a:lnTo>
                    <a:lnTo>
                      <a:pt x="2075" y="1190"/>
                    </a:lnTo>
                    <a:lnTo>
                      <a:pt x="2094" y="1190"/>
                    </a:lnTo>
                    <a:lnTo>
                      <a:pt x="2094" y="938"/>
                    </a:lnTo>
                    <a:lnTo>
                      <a:pt x="2103" y="938"/>
                    </a:lnTo>
                    <a:lnTo>
                      <a:pt x="2103" y="1190"/>
                    </a:lnTo>
                    <a:lnTo>
                      <a:pt x="2123" y="1190"/>
                    </a:lnTo>
                    <a:lnTo>
                      <a:pt x="2123" y="1017"/>
                    </a:lnTo>
                    <a:lnTo>
                      <a:pt x="2132" y="1017"/>
                    </a:lnTo>
                    <a:lnTo>
                      <a:pt x="2132" y="1190"/>
                    </a:lnTo>
                    <a:lnTo>
                      <a:pt x="2151" y="1190"/>
                    </a:lnTo>
                    <a:lnTo>
                      <a:pt x="2151" y="1008"/>
                    </a:lnTo>
                    <a:lnTo>
                      <a:pt x="2161" y="1008"/>
                    </a:lnTo>
                    <a:lnTo>
                      <a:pt x="2161" y="1190"/>
                    </a:lnTo>
                    <a:lnTo>
                      <a:pt x="2180" y="1190"/>
                    </a:lnTo>
                    <a:lnTo>
                      <a:pt x="2180" y="1017"/>
                    </a:lnTo>
                    <a:lnTo>
                      <a:pt x="2189" y="1017"/>
                    </a:lnTo>
                    <a:lnTo>
                      <a:pt x="2189" y="1190"/>
                    </a:lnTo>
                    <a:lnTo>
                      <a:pt x="2209" y="1190"/>
                    </a:lnTo>
                    <a:lnTo>
                      <a:pt x="2209" y="1017"/>
                    </a:lnTo>
                    <a:lnTo>
                      <a:pt x="2218" y="1017"/>
                    </a:lnTo>
                    <a:lnTo>
                      <a:pt x="2218" y="1190"/>
                    </a:lnTo>
                    <a:lnTo>
                      <a:pt x="2237" y="1190"/>
                    </a:lnTo>
                    <a:lnTo>
                      <a:pt x="2237" y="1051"/>
                    </a:lnTo>
                    <a:lnTo>
                      <a:pt x="2247" y="1051"/>
                    </a:lnTo>
                    <a:lnTo>
                      <a:pt x="2247" y="1190"/>
                    </a:lnTo>
                    <a:lnTo>
                      <a:pt x="2266" y="1190"/>
                    </a:lnTo>
                    <a:lnTo>
                      <a:pt x="2266" y="1147"/>
                    </a:lnTo>
                    <a:lnTo>
                      <a:pt x="2276" y="1147"/>
                    </a:lnTo>
                    <a:lnTo>
                      <a:pt x="2276" y="1190"/>
                    </a:lnTo>
                    <a:lnTo>
                      <a:pt x="2295" y="1190"/>
                    </a:lnTo>
                    <a:lnTo>
                      <a:pt x="2295" y="1130"/>
                    </a:lnTo>
                    <a:lnTo>
                      <a:pt x="2304" y="1130"/>
                    </a:lnTo>
                    <a:lnTo>
                      <a:pt x="2304" y="1190"/>
                    </a:lnTo>
                    <a:lnTo>
                      <a:pt x="2323" y="1190"/>
                    </a:lnTo>
                    <a:lnTo>
                      <a:pt x="2323" y="1147"/>
                    </a:lnTo>
                    <a:lnTo>
                      <a:pt x="2333" y="1147"/>
                    </a:lnTo>
                    <a:lnTo>
                      <a:pt x="2333" y="1190"/>
                    </a:lnTo>
                    <a:lnTo>
                      <a:pt x="2352" y="1190"/>
                    </a:lnTo>
                    <a:lnTo>
                      <a:pt x="2352" y="1173"/>
                    </a:lnTo>
                    <a:lnTo>
                      <a:pt x="2362" y="1173"/>
                    </a:lnTo>
                    <a:lnTo>
                      <a:pt x="2362" y="1190"/>
                    </a:lnTo>
                    <a:lnTo>
                      <a:pt x="2381" y="1190"/>
                    </a:lnTo>
                    <a:lnTo>
                      <a:pt x="2381" y="1121"/>
                    </a:lnTo>
                    <a:lnTo>
                      <a:pt x="2390" y="1121"/>
                    </a:lnTo>
                    <a:lnTo>
                      <a:pt x="2390" y="1190"/>
                    </a:lnTo>
                    <a:lnTo>
                      <a:pt x="2409" y="1190"/>
                    </a:lnTo>
                    <a:lnTo>
                      <a:pt x="2409" y="1156"/>
                    </a:lnTo>
                    <a:lnTo>
                      <a:pt x="2419" y="1156"/>
                    </a:lnTo>
                    <a:lnTo>
                      <a:pt x="2419" y="1190"/>
                    </a:lnTo>
                    <a:lnTo>
                      <a:pt x="2438" y="1190"/>
                    </a:lnTo>
                    <a:lnTo>
                      <a:pt x="2438" y="1173"/>
                    </a:lnTo>
                    <a:lnTo>
                      <a:pt x="2448" y="1173"/>
                    </a:lnTo>
                    <a:lnTo>
                      <a:pt x="2448" y="1190"/>
                    </a:lnTo>
                    <a:lnTo>
                      <a:pt x="2467" y="1190"/>
                    </a:lnTo>
                    <a:lnTo>
                      <a:pt x="2467" y="1182"/>
                    </a:lnTo>
                    <a:lnTo>
                      <a:pt x="2476" y="1182"/>
                    </a:lnTo>
                    <a:lnTo>
                      <a:pt x="2476" y="1190"/>
                    </a:lnTo>
                    <a:lnTo>
                      <a:pt x="2495" y="1190"/>
                    </a:lnTo>
                    <a:lnTo>
                      <a:pt x="2505" y="1190"/>
                    </a:lnTo>
                    <a:lnTo>
                      <a:pt x="2524" y="1190"/>
                    </a:lnTo>
                    <a:lnTo>
                      <a:pt x="2534" y="1190"/>
                    </a:lnTo>
                    <a:lnTo>
                      <a:pt x="2553" y="1190"/>
                    </a:lnTo>
                    <a:lnTo>
                      <a:pt x="2553" y="1173"/>
                    </a:lnTo>
                    <a:lnTo>
                      <a:pt x="2562" y="1173"/>
                    </a:lnTo>
                    <a:lnTo>
                      <a:pt x="2562" y="1190"/>
                    </a:lnTo>
                    <a:lnTo>
                      <a:pt x="2581" y="1190"/>
                    </a:lnTo>
                    <a:lnTo>
                      <a:pt x="2581" y="1182"/>
                    </a:lnTo>
                    <a:lnTo>
                      <a:pt x="2591" y="1182"/>
                    </a:lnTo>
                    <a:lnTo>
                      <a:pt x="2591" y="1190"/>
                    </a:lnTo>
                    <a:lnTo>
                      <a:pt x="2610" y="1190"/>
                    </a:lnTo>
                    <a:lnTo>
                      <a:pt x="2620" y="1190"/>
                    </a:lnTo>
                    <a:lnTo>
                      <a:pt x="2639" y="1190"/>
                    </a:lnTo>
                    <a:lnTo>
                      <a:pt x="2639" y="1182"/>
                    </a:lnTo>
                    <a:lnTo>
                      <a:pt x="2648" y="1182"/>
                    </a:lnTo>
                    <a:lnTo>
                      <a:pt x="2648" y="1190"/>
                    </a:lnTo>
                    <a:lnTo>
                      <a:pt x="2667" y="1190"/>
                    </a:lnTo>
                    <a:lnTo>
                      <a:pt x="2677" y="1190"/>
                    </a:lnTo>
                    <a:lnTo>
                      <a:pt x="2696" y="1190"/>
                    </a:lnTo>
                    <a:lnTo>
                      <a:pt x="2706" y="1190"/>
                    </a:lnTo>
                    <a:lnTo>
                      <a:pt x="2725" y="1190"/>
                    </a:lnTo>
                    <a:lnTo>
                      <a:pt x="2734" y="1190"/>
                    </a:lnTo>
                    <a:lnTo>
                      <a:pt x="2754" y="1190"/>
                    </a:lnTo>
                    <a:lnTo>
                      <a:pt x="2763" y="1190"/>
                    </a:lnTo>
                    <a:lnTo>
                      <a:pt x="2782" y="1190"/>
                    </a:lnTo>
                    <a:lnTo>
                      <a:pt x="2792" y="1190"/>
                    </a:lnTo>
                    <a:lnTo>
                      <a:pt x="2811" y="1190"/>
                    </a:lnTo>
                    <a:lnTo>
                      <a:pt x="2820" y="1190"/>
                    </a:lnTo>
                    <a:lnTo>
                      <a:pt x="2840" y="1190"/>
                    </a:lnTo>
                    <a:lnTo>
                      <a:pt x="2849" y="1190"/>
                    </a:lnTo>
                    <a:lnTo>
                      <a:pt x="0" y="1190"/>
                    </a:lnTo>
                    <a:close/>
                  </a:path>
                </a:pathLst>
              </a:custGeom>
              <a:blipFill dpi="0" rotWithShape="0">
                <a:blip r:embed="rId4"/>
                <a:srcRect/>
                <a:tile tx="0" ty="0" sx="100000" sy="100000" flip="none" algn="tl"/>
              </a:blipFill>
              <a:ln w="9525">
                <a:solidFill>
                  <a:srgbClr val="000000"/>
                </a:solidFill>
                <a:round/>
                <a:headEnd/>
                <a:tailEnd/>
              </a:ln>
            </p:spPr>
            <p:txBody>
              <a:bodyPr wrap="none" anchor="ctr"/>
              <a:lstStyle/>
              <a:p>
                <a:endParaRPr lang="de-DE"/>
              </a:p>
            </p:txBody>
          </p:sp>
          <p:sp>
            <p:nvSpPr>
              <p:cNvPr id="15" name="Rectangle 19"/>
              <p:cNvSpPr>
                <a:spLocks noChangeAspect="1" noChangeArrowheads="1"/>
              </p:cNvSpPr>
              <p:nvPr/>
            </p:nvSpPr>
            <p:spPr bwMode="auto">
              <a:xfrm>
                <a:off x="2509" y="3255"/>
                <a:ext cx="184"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defTabSz="449263" eaLnBrk="0" hangingPunct="0">
                  <a:spcBef>
                    <a:spcPct val="60000"/>
                  </a:spcBef>
                  <a:buClr>
                    <a:schemeClr val="tx1"/>
                  </a:buClr>
                  <a:buSzPct val="90000"/>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1pPr>
                <a:lvl2pPr marL="742950" indent="-285750" defTabSz="449263" eaLnBrk="0" hangingPunct="0">
                  <a:spcBef>
                    <a:spcPct val="20000"/>
                  </a:spcBef>
                  <a:buClr>
                    <a:schemeClr val="tx1"/>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2pPr>
                <a:lvl3pPr marL="1143000" indent="-228600" defTabSz="449263" eaLnBrk="0" hangingPunct="0">
                  <a:spcBef>
                    <a:spcPct val="20000"/>
                  </a:spcBef>
                  <a:buClr>
                    <a:schemeClr val="tx1"/>
                  </a:buClr>
                  <a:buFont typeface="Wingdings" pitchFamily="2" charset="2"/>
                  <a:buChar char="ú"/>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3pPr>
                <a:lvl4pPr marL="1600200" indent="-228600" defTabSz="449263" eaLnBrk="0" hangingPunct="0">
                  <a:spcBef>
                    <a:spcPct val="20000"/>
                  </a:spcBef>
                  <a:buClr>
                    <a:schemeClr val="tx1"/>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4pPr>
                <a:lvl5pPr marL="2057400" indent="-228600" defTabSz="449263" eaLnBrk="0" hangingPunct="0">
                  <a:spcBef>
                    <a:spcPct val="20000"/>
                  </a:spcBef>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5pPr>
                <a:lvl6pPr marL="25146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6pPr>
                <a:lvl7pPr marL="29718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7pPr>
                <a:lvl8pPr marL="34290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8pPr>
                <a:lvl9pPr marL="38862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9pPr>
              </a:lstStyle>
              <a:p>
                <a:pPr eaLnBrk="1" hangingPunct="1">
                  <a:spcBef>
                    <a:spcPct val="0"/>
                  </a:spcBef>
                  <a:buClr>
                    <a:srgbClr val="000000"/>
                  </a:buClr>
                  <a:buSzPct val="100000"/>
                  <a:buFont typeface="Arial" charset="0"/>
                  <a:buNone/>
                </a:pPr>
                <a:r>
                  <a:rPr lang="en-GB" altLang="de-DE" sz="900">
                    <a:solidFill>
                      <a:srgbClr val="1F1F1F"/>
                    </a:solidFill>
                    <a:cs typeface="Tahoma" pitchFamily="34" charset="0"/>
                  </a:rPr>
                  <a:t>,000</a:t>
                </a:r>
              </a:p>
            </p:txBody>
          </p:sp>
          <p:sp>
            <p:nvSpPr>
              <p:cNvPr id="16" name="Rectangle 20"/>
              <p:cNvSpPr>
                <a:spLocks noChangeAspect="1" noChangeArrowheads="1"/>
              </p:cNvSpPr>
              <p:nvPr/>
            </p:nvSpPr>
            <p:spPr bwMode="auto">
              <a:xfrm>
                <a:off x="2509" y="2987"/>
                <a:ext cx="184"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defTabSz="449263" eaLnBrk="0" hangingPunct="0">
                  <a:spcBef>
                    <a:spcPct val="60000"/>
                  </a:spcBef>
                  <a:buClr>
                    <a:schemeClr val="tx1"/>
                  </a:buClr>
                  <a:buSzPct val="90000"/>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1pPr>
                <a:lvl2pPr marL="742950" indent="-285750" defTabSz="449263" eaLnBrk="0" hangingPunct="0">
                  <a:spcBef>
                    <a:spcPct val="20000"/>
                  </a:spcBef>
                  <a:buClr>
                    <a:schemeClr val="tx1"/>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2pPr>
                <a:lvl3pPr marL="1143000" indent="-228600" defTabSz="449263" eaLnBrk="0" hangingPunct="0">
                  <a:spcBef>
                    <a:spcPct val="20000"/>
                  </a:spcBef>
                  <a:buClr>
                    <a:schemeClr val="tx1"/>
                  </a:buClr>
                  <a:buFont typeface="Wingdings" pitchFamily="2" charset="2"/>
                  <a:buChar char="ú"/>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3pPr>
                <a:lvl4pPr marL="1600200" indent="-228600" defTabSz="449263" eaLnBrk="0" hangingPunct="0">
                  <a:spcBef>
                    <a:spcPct val="20000"/>
                  </a:spcBef>
                  <a:buClr>
                    <a:schemeClr val="tx1"/>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4pPr>
                <a:lvl5pPr marL="2057400" indent="-228600" defTabSz="449263" eaLnBrk="0" hangingPunct="0">
                  <a:spcBef>
                    <a:spcPct val="20000"/>
                  </a:spcBef>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5pPr>
                <a:lvl6pPr marL="25146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6pPr>
                <a:lvl7pPr marL="29718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7pPr>
                <a:lvl8pPr marL="34290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8pPr>
                <a:lvl9pPr marL="38862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9pPr>
              </a:lstStyle>
              <a:p>
                <a:pPr eaLnBrk="1" hangingPunct="1">
                  <a:spcBef>
                    <a:spcPct val="0"/>
                  </a:spcBef>
                  <a:buClr>
                    <a:srgbClr val="000000"/>
                  </a:buClr>
                  <a:buSzPct val="100000"/>
                  <a:buFont typeface="Arial" charset="0"/>
                  <a:buNone/>
                </a:pPr>
                <a:r>
                  <a:rPr lang="en-GB" altLang="de-DE" sz="900">
                    <a:solidFill>
                      <a:srgbClr val="1F1F1F"/>
                    </a:solidFill>
                    <a:cs typeface="Tahoma" pitchFamily="34" charset="0"/>
                  </a:rPr>
                  <a:t>,009</a:t>
                </a:r>
              </a:p>
            </p:txBody>
          </p:sp>
          <p:sp>
            <p:nvSpPr>
              <p:cNvPr id="17" name="Rectangle 21"/>
              <p:cNvSpPr>
                <a:spLocks noChangeAspect="1" noChangeArrowheads="1"/>
              </p:cNvSpPr>
              <p:nvPr/>
            </p:nvSpPr>
            <p:spPr bwMode="auto">
              <a:xfrm>
                <a:off x="2509" y="2720"/>
                <a:ext cx="184"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defTabSz="449263" eaLnBrk="0" hangingPunct="0">
                  <a:spcBef>
                    <a:spcPct val="60000"/>
                  </a:spcBef>
                  <a:buClr>
                    <a:schemeClr val="tx1"/>
                  </a:buClr>
                  <a:buSzPct val="90000"/>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1pPr>
                <a:lvl2pPr marL="742950" indent="-285750" defTabSz="449263" eaLnBrk="0" hangingPunct="0">
                  <a:spcBef>
                    <a:spcPct val="20000"/>
                  </a:spcBef>
                  <a:buClr>
                    <a:schemeClr val="tx1"/>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2pPr>
                <a:lvl3pPr marL="1143000" indent="-228600" defTabSz="449263" eaLnBrk="0" hangingPunct="0">
                  <a:spcBef>
                    <a:spcPct val="20000"/>
                  </a:spcBef>
                  <a:buClr>
                    <a:schemeClr val="tx1"/>
                  </a:buClr>
                  <a:buFont typeface="Wingdings" pitchFamily="2" charset="2"/>
                  <a:buChar char="ú"/>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3pPr>
                <a:lvl4pPr marL="1600200" indent="-228600" defTabSz="449263" eaLnBrk="0" hangingPunct="0">
                  <a:spcBef>
                    <a:spcPct val="20000"/>
                  </a:spcBef>
                  <a:buClr>
                    <a:schemeClr val="tx1"/>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4pPr>
                <a:lvl5pPr marL="2057400" indent="-228600" defTabSz="449263" eaLnBrk="0" hangingPunct="0">
                  <a:spcBef>
                    <a:spcPct val="20000"/>
                  </a:spcBef>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5pPr>
                <a:lvl6pPr marL="25146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6pPr>
                <a:lvl7pPr marL="29718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7pPr>
                <a:lvl8pPr marL="34290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8pPr>
                <a:lvl9pPr marL="38862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9pPr>
              </a:lstStyle>
              <a:p>
                <a:pPr eaLnBrk="1" hangingPunct="1">
                  <a:spcBef>
                    <a:spcPct val="0"/>
                  </a:spcBef>
                  <a:buClr>
                    <a:srgbClr val="000000"/>
                  </a:buClr>
                  <a:buSzPct val="100000"/>
                  <a:buFont typeface="Arial" charset="0"/>
                  <a:buNone/>
                </a:pPr>
                <a:r>
                  <a:rPr lang="en-GB" altLang="de-DE" sz="900">
                    <a:solidFill>
                      <a:srgbClr val="1F1F1F"/>
                    </a:solidFill>
                    <a:cs typeface="Tahoma" pitchFamily="34" charset="0"/>
                  </a:rPr>
                  <a:t>,017</a:t>
                </a:r>
              </a:p>
            </p:txBody>
          </p:sp>
          <p:sp>
            <p:nvSpPr>
              <p:cNvPr id="18" name="Rectangle 22"/>
              <p:cNvSpPr>
                <a:spLocks noChangeAspect="1" noChangeArrowheads="1"/>
              </p:cNvSpPr>
              <p:nvPr/>
            </p:nvSpPr>
            <p:spPr bwMode="auto">
              <a:xfrm>
                <a:off x="2509" y="2452"/>
                <a:ext cx="184"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defTabSz="449263" eaLnBrk="0" hangingPunct="0">
                  <a:spcBef>
                    <a:spcPct val="60000"/>
                  </a:spcBef>
                  <a:buClr>
                    <a:schemeClr val="tx1"/>
                  </a:buClr>
                  <a:buSzPct val="90000"/>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1pPr>
                <a:lvl2pPr marL="742950" indent="-285750" defTabSz="449263" eaLnBrk="0" hangingPunct="0">
                  <a:spcBef>
                    <a:spcPct val="20000"/>
                  </a:spcBef>
                  <a:buClr>
                    <a:schemeClr val="tx1"/>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2pPr>
                <a:lvl3pPr marL="1143000" indent="-228600" defTabSz="449263" eaLnBrk="0" hangingPunct="0">
                  <a:spcBef>
                    <a:spcPct val="20000"/>
                  </a:spcBef>
                  <a:buClr>
                    <a:schemeClr val="tx1"/>
                  </a:buClr>
                  <a:buFont typeface="Wingdings" pitchFamily="2" charset="2"/>
                  <a:buChar char="ú"/>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3pPr>
                <a:lvl4pPr marL="1600200" indent="-228600" defTabSz="449263" eaLnBrk="0" hangingPunct="0">
                  <a:spcBef>
                    <a:spcPct val="20000"/>
                  </a:spcBef>
                  <a:buClr>
                    <a:schemeClr val="tx1"/>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4pPr>
                <a:lvl5pPr marL="2057400" indent="-228600" defTabSz="449263" eaLnBrk="0" hangingPunct="0">
                  <a:spcBef>
                    <a:spcPct val="20000"/>
                  </a:spcBef>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5pPr>
                <a:lvl6pPr marL="25146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6pPr>
                <a:lvl7pPr marL="29718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7pPr>
                <a:lvl8pPr marL="34290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8pPr>
                <a:lvl9pPr marL="38862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9pPr>
              </a:lstStyle>
              <a:p>
                <a:pPr eaLnBrk="1" hangingPunct="1">
                  <a:spcBef>
                    <a:spcPct val="0"/>
                  </a:spcBef>
                  <a:buClr>
                    <a:srgbClr val="000000"/>
                  </a:buClr>
                  <a:buSzPct val="100000"/>
                  <a:buFont typeface="Arial" charset="0"/>
                  <a:buNone/>
                </a:pPr>
                <a:r>
                  <a:rPr lang="en-GB" altLang="de-DE" sz="900">
                    <a:solidFill>
                      <a:srgbClr val="1F1F1F"/>
                    </a:solidFill>
                    <a:cs typeface="Tahoma" pitchFamily="34" charset="0"/>
                  </a:rPr>
                  <a:t>,026</a:t>
                </a:r>
              </a:p>
            </p:txBody>
          </p:sp>
          <p:sp>
            <p:nvSpPr>
              <p:cNvPr id="19" name="Rectangle 23"/>
              <p:cNvSpPr>
                <a:spLocks noChangeAspect="1" noChangeArrowheads="1"/>
              </p:cNvSpPr>
              <p:nvPr/>
            </p:nvSpPr>
            <p:spPr bwMode="auto">
              <a:xfrm>
                <a:off x="2509" y="2184"/>
                <a:ext cx="184"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defTabSz="449263" eaLnBrk="0" hangingPunct="0">
                  <a:spcBef>
                    <a:spcPct val="60000"/>
                  </a:spcBef>
                  <a:buClr>
                    <a:schemeClr val="tx1"/>
                  </a:buClr>
                  <a:buSzPct val="90000"/>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1pPr>
                <a:lvl2pPr marL="742950" indent="-285750" defTabSz="449263" eaLnBrk="0" hangingPunct="0">
                  <a:spcBef>
                    <a:spcPct val="20000"/>
                  </a:spcBef>
                  <a:buClr>
                    <a:schemeClr val="tx1"/>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2pPr>
                <a:lvl3pPr marL="1143000" indent="-228600" defTabSz="449263" eaLnBrk="0" hangingPunct="0">
                  <a:spcBef>
                    <a:spcPct val="20000"/>
                  </a:spcBef>
                  <a:buClr>
                    <a:schemeClr val="tx1"/>
                  </a:buClr>
                  <a:buFont typeface="Wingdings" pitchFamily="2" charset="2"/>
                  <a:buChar char="ú"/>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3pPr>
                <a:lvl4pPr marL="1600200" indent="-228600" defTabSz="449263" eaLnBrk="0" hangingPunct="0">
                  <a:spcBef>
                    <a:spcPct val="20000"/>
                  </a:spcBef>
                  <a:buClr>
                    <a:schemeClr val="tx1"/>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4pPr>
                <a:lvl5pPr marL="2057400" indent="-228600" defTabSz="449263" eaLnBrk="0" hangingPunct="0">
                  <a:spcBef>
                    <a:spcPct val="20000"/>
                  </a:spcBef>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5pPr>
                <a:lvl6pPr marL="25146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6pPr>
                <a:lvl7pPr marL="29718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7pPr>
                <a:lvl8pPr marL="34290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8pPr>
                <a:lvl9pPr marL="38862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9pPr>
              </a:lstStyle>
              <a:p>
                <a:pPr eaLnBrk="1" hangingPunct="1">
                  <a:spcBef>
                    <a:spcPct val="0"/>
                  </a:spcBef>
                  <a:buClr>
                    <a:srgbClr val="000000"/>
                  </a:buClr>
                  <a:buSzPct val="100000"/>
                  <a:buFont typeface="Arial" charset="0"/>
                  <a:buNone/>
                </a:pPr>
                <a:r>
                  <a:rPr lang="en-GB" altLang="de-DE" sz="900">
                    <a:solidFill>
                      <a:srgbClr val="1F1F1F"/>
                    </a:solidFill>
                    <a:cs typeface="Tahoma" pitchFamily="34" charset="0"/>
                  </a:rPr>
                  <a:t>,034</a:t>
                </a:r>
              </a:p>
            </p:txBody>
          </p:sp>
          <p:sp>
            <p:nvSpPr>
              <p:cNvPr id="20" name="Rectangle 24"/>
              <p:cNvSpPr>
                <a:spLocks noChangeAspect="1" noChangeArrowheads="1"/>
              </p:cNvSpPr>
              <p:nvPr/>
            </p:nvSpPr>
            <p:spPr bwMode="auto">
              <a:xfrm>
                <a:off x="5189" y="3255"/>
                <a:ext cx="53"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defTabSz="449263" eaLnBrk="0" hangingPunct="0">
                  <a:spcBef>
                    <a:spcPct val="60000"/>
                  </a:spcBef>
                  <a:buClr>
                    <a:schemeClr val="tx1"/>
                  </a:buClr>
                  <a:buSzPct val="90000"/>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1pPr>
                <a:lvl2pPr marL="742950" indent="-285750" defTabSz="449263" eaLnBrk="0" hangingPunct="0">
                  <a:spcBef>
                    <a:spcPct val="20000"/>
                  </a:spcBef>
                  <a:buClr>
                    <a:schemeClr val="tx1"/>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2pPr>
                <a:lvl3pPr marL="1143000" indent="-228600" defTabSz="449263" eaLnBrk="0" hangingPunct="0">
                  <a:spcBef>
                    <a:spcPct val="20000"/>
                  </a:spcBef>
                  <a:buClr>
                    <a:schemeClr val="tx1"/>
                  </a:buClr>
                  <a:buFont typeface="Wingdings" pitchFamily="2" charset="2"/>
                  <a:buChar char="ú"/>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3pPr>
                <a:lvl4pPr marL="1600200" indent="-228600" defTabSz="449263" eaLnBrk="0" hangingPunct="0">
                  <a:spcBef>
                    <a:spcPct val="20000"/>
                  </a:spcBef>
                  <a:buClr>
                    <a:schemeClr val="tx1"/>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4pPr>
                <a:lvl5pPr marL="2057400" indent="-228600" defTabSz="449263" eaLnBrk="0" hangingPunct="0">
                  <a:spcBef>
                    <a:spcPct val="20000"/>
                  </a:spcBef>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5pPr>
                <a:lvl6pPr marL="25146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6pPr>
                <a:lvl7pPr marL="29718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7pPr>
                <a:lvl8pPr marL="34290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8pPr>
                <a:lvl9pPr marL="38862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9pPr>
              </a:lstStyle>
              <a:p>
                <a:pPr eaLnBrk="1" hangingPunct="1">
                  <a:spcBef>
                    <a:spcPct val="0"/>
                  </a:spcBef>
                  <a:buClr>
                    <a:srgbClr val="000000"/>
                  </a:buClr>
                  <a:buSzPct val="100000"/>
                  <a:buFont typeface="Arial" charset="0"/>
                  <a:buNone/>
                </a:pPr>
                <a:r>
                  <a:rPr lang="en-GB" altLang="de-DE" sz="900">
                    <a:solidFill>
                      <a:srgbClr val="1F1F1F"/>
                    </a:solidFill>
                    <a:cs typeface="Tahoma" pitchFamily="34" charset="0"/>
                  </a:rPr>
                  <a:t>0</a:t>
                </a:r>
              </a:p>
            </p:txBody>
          </p:sp>
          <p:sp>
            <p:nvSpPr>
              <p:cNvPr id="21" name="Rectangle 25"/>
              <p:cNvSpPr>
                <a:spLocks noChangeAspect="1" noChangeArrowheads="1"/>
              </p:cNvSpPr>
              <p:nvPr/>
            </p:nvSpPr>
            <p:spPr bwMode="auto">
              <a:xfrm>
                <a:off x="5189" y="2988"/>
                <a:ext cx="184"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defTabSz="449263" eaLnBrk="0" hangingPunct="0">
                  <a:spcBef>
                    <a:spcPct val="60000"/>
                  </a:spcBef>
                  <a:buClr>
                    <a:schemeClr val="tx1"/>
                  </a:buClr>
                  <a:buSzPct val="90000"/>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1pPr>
                <a:lvl2pPr marL="742950" indent="-285750" defTabSz="449263" eaLnBrk="0" hangingPunct="0">
                  <a:spcBef>
                    <a:spcPct val="20000"/>
                  </a:spcBef>
                  <a:buClr>
                    <a:schemeClr val="tx1"/>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2pPr>
                <a:lvl3pPr marL="1143000" indent="-228600" defTabSz="449263" eaLnBrk="0" hangingPunct="0">
                  <a:spcBef>
                    <a:spcPct val="20000"/>
                  </a:spcBef>
                  <a:buClr>
                    <a:schemeClr val="tx1"/>
                  </a:buClr>
                  <a:buFont typeface="Wingdings" pitchFamily="2" charset="2"/>
                  <a:buChar char="ú"/>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3pPr>
                <a:lvl4pPr marL="1600200" indent="-228600" defTabSz="449263" eaLnBrk="0" hangingPunct="0">
                  <a:spcBef>
                    <a:spcPct val="20000"/>
                  </a:spcBef>
                  <a:buClr>
                    <a:schemeClr val="tx1"/>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4pPr>
                <a:lvl5pPr marL="2057400" indent="-228600" defTabSz="449263" eaLnBrk="0" hangingPunct="0">
                  <a:spcBef>
                    <a:spcPct val="20000"/>
                  </a:spcBef>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5pPr>
                <a:lvl6pPr marL="25146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6pPr>
                <a:lvl7pPr marL="29718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7pPr>
                <a:lvl8pPr marL="34290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8pPr>
                <a:lvl9pPr marL="38862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9pPr>
              </a:lstStyle>
              <a:p>
                <a:pPr eaLnBrk="1" hangingPunct="1">
                  <a:spcBef>
                    <a:spcPct val="0"/>
                  </a:spcBef>
                  <a:buClr>
                    <a:srgbClr val="000000"/>
                  </a:buClr>
                  <a:buSzPct val="100000"/>
                  <a:buFont typeface="Arial" charset="0"/>
                  <a:buNone/>
                </a:pPr>
                <a:r>
                  <a:rPr lang="en-GB" altLang="de-DE" sz="900">
                    <a:solidFill>
                      <a:srgbClr val="1F1F1F"/>
                    </a:solidFill>
                    <a:cs typeface="Tahoma" pitchFamily="34" charset="0"/>
                  </a:rPr>
                  <a:t>42,5</a:t>
                </a:r>
              </a:p>
            </p:txBody>
          </p:sp>
          <p:sp>
            <p:nvSpPr>
              <p:cNvPr id="22" name="Rectangle 26"/>
              <p:cNvSpPr>
                <a:spLocks noChangeAspect="1" noChangeArrowheads="1"/>
              </p:cNvSpPr>
              <p:nvPr/>
            </p:nvSpPr>
            <p:spPr bwMode="auto">
              <a:xfrm>
                <a:off x="5189" y="2721"/>
                <a:ext cx="105"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defTabSz="449263" eaLnBrk="0" hangingPunct="0">
                  <a:spcBef>
                    <a:spcPct val="60000"/>
                  </a:spcBef>
                  <a:buClr>
                    <a:schemeClr val="tx1"/>
                  </a:buClr>
                  <a:buSzPct val="90000"/>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1pPr>
                <a:lvl2pPr marL="742950" indent="-285750" defTabSz="449263" eaLnBrk="0" hangingPunct="0">
                  <a:spcBef>
                    <a:spcPct val="20000"/>
                  </a:spcBef>
                  <a:buClr>
                    <a:schemeClr val="tx1"/>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2pPr>
                <a:lvl3pPr marL="1143000" indent="-228600" defTabSz="449263" eaLnBrk="0" hangingPunct="0">
                  <a:spcBef>
                    <a:spcPct val="20000"/>
                  </a:spcBef>
                  <a:buClr>
                    <a:schemeClr val="tx1"/>
                  </a:buClr>
                  <a:buFont typeface="Wingdings" pitchFamily="2" charset="2"/>
                  <a:buChar char="ú"/>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3pPr>
                <a:lvl4pPr marL="1600200" indent="-228600" defTabSz="449263" eaLnBrk="0" hangingPunct="0">
                  <a:spcBef>
                    <a:spcPct val="20000"/>
                  </a:spcBef>
                  <a:buClr>
                    <a:schemeClr val="tx1"/>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4pPr>
                <a:lvl5pPr marL="2057400" indent="-228600" defTabSz="449263" eaLnBrk="0" hangingPunct="0">
                  <a:spcBef>
                    <a:spcPct val="20000"/>
                  </a:spcBef>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5pPr>
                <a:lvl6pPr marL="25146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6pPr>
                <a:lvl7pPr marL="29718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7pPr>
                <a:lvl8pPr marL="34290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8pPr>
                <a:lvl9pPr marL="38862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9pPr>
              </a:lstStyle>
              <a:p>
                <a:pPr eaLnBrk="1" hangingPunct="1">
                  <a:spcBef>
                    <a:spcPct val="0"/>
                  </a:spcBef>
                  <a:buClr>
                    <a:srgbClr val="000000"/>
                  </a:buClr>
                  <a:buSzPct val="100000"/>
                  <a:buFont typeface="Arial" charset="0"/>
                  <a:buNone/>
                </a:pPr>
                <a:r>
                  <a:rPr lang="en-GB" altLang="de-DE" sz="900">
                    <a:solidFill>
                      <a:srgbClr val="1F1F1F"/>
                    </a:solidFill>
                    <a:cs typeface="Tahoma" pitchFamily="34" charset="0"/>
                  </a:rPr>
                  <a:t>85</a:t>
                </a:r>
              </a:p>
            </p:txBody>
          </p:sp>
          <p:sp>
            <p:nvSpPr>
              <p:cNvPr id="23" name="Rectangle 27"/>
              <p:cNvSpPr>
                <a:spLocks noChangeAspect="1" noChangeArrowheads="1"/>
              </p:cNvSpPr>
              <p:nvPr/>
            </p:nvSpPr>
            <p:spPr bwMode="auto">
              <a:xfrm>
                <a:off x="5189" y="2452"/>
                <a:ext cx="236"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defTabSz="449263" eaLnBrk="0" hangingPunct="0">
                  <a:spcBef>
                    <a:spcPct val="60000"/>
                  </a:spcBef>
                  <a:buClr>
                    <a:schemeClr val="tx1"/>
                  </a:buClr>
                  <a:buSzPct val="90000"/>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1pPr>
                <a:lvl2pPr marL="742950" indent="-285750" defTabSz="449263" eaLnBrk="0" hangingPunct="0">
                  <a:spcBef>
                    <a:spcPct val="20000"/>
                  </a:spcBef>
                  <a:buClr>
                    <a:schemeClr val="tx1"/>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2pPr>
                <a:lvl3pPr marL="1143000" indent="-228600" defTabSz="449263" eaLnBrk="0" hangingPunct="0">
                  <a:spcBef>
                    <a:spcPct val="20000"/>
                  </a:spcBef>
                  <a:buClr>
                    <a:schemeClr val="tx1"/>
                  </a:buClr>
                  <a:buFont typeface="Wingdings" pitchFamily="2" charset="2"/>
                  <a:buChar char="ú"/>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3pPr>
                <a:lvl4pPr marL="1600200" indent="-228600" defTabSz="449263" eaLnBrk="0" hangingPunct="0">
                  <a:spcBef>
                    <a:spcPct val="20000"/>
                  </a:spcBef>
                  <a:buClr>
                    <a:schemeClr val="tx1"/>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4pPr>
                <a:lvl5pPr marL="2057400" indent="-228600" defTabSz="449263" eaLnBrk="0" hangingPunct="0">
                  <a:spcBef>
                    <a:spcPct val="20000"/>
                  </a:spcBef>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5pPr>
                <a:lvl6pPr marL="25146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6pPr>
                <a:lvl7pPr marL="29718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7pPr>
                <a:lvl8pPr marL="34290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8pPr>
                <a:lvl9pPr marL="38862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9pPr>
              </a:lstStyle>
              <a:p>
                <a:pPr eaLnBrk="1" hangingPunct="1">
                  <a:spcBef>
                    <a:spcPct val="0"/>
                  </a:spcBef>
                  <a:buClr>
                    <a:srgbClr val="000000"/>
                  </a:buClr>
                  <a:buSzPct val="100000"/>
                  <a:buFont typeface="Arial" charset="0"/>
                  <a:buNone/>
                </a:pPr>
                <a:r>
                  <a:rPr lang="en-GB" altLang="de-DE" sz="900" dirty="0">
                    <a:solidFill>
                      <a:srgbClr val="1F1F1F"/>
                    </a:solidFill>
                    <a:cs typeface="Tahoma" pitchFamily="34" charset="0"/>
                  </a:rPr>
                  <a:t>127,5</a:t>
                </a:r>
              </a:p>
            </p:txBody>
          </p:sp>
          <p:sp>
            <p:nvSpPr>
              <p:cNvPr id="24" name="Rectangle 28"/>
              <p:cNvSpPr>
                <a:spLocks noChangeAspect="1" noChangeArrowheads="1"/>
              </p:cNvSpPr>
              <p:nvPr/>
            </p:nvSpPr>
            <p:spPr bwMode="auto">
              <a:xfrm>
                <a:off x="5189" y="2184"/>
                <a:ext cx="158"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defTabSz="449263" eaLnBrk="0" hangingPunct="0">
                  <a:spcBef>
                    <a:spcPct val="60000"/>
                  </a:spcBef>
                  <a:buClr>
                    <a:schemeClr val="tx1"/>
                  </a:buClr>
                  <a:buSzPct val="90000"/>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1pPr>
                <a:lvl2pPr marL="742950" indent="-285750" defTabSz="449263" eaLnBrk="0" hangingPunct="0">
                  <a:spcBef>
                    <a:spcPct val="20000"/>
                  </a:spcBef>
                  <a:buClr>
                    <a:schemeClr val="tx1"/>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2pPr>
                <a:lvl3pPr marL="1143000" indent="-228600" defTabSz="449263" eaLnBrk="0" hangingPunct="0">
                  <a:spcBef>
                    <a:spcPct val="20000"/>
                  </a:spcBef>
                  <a:buClr>
                    <a:schemeClr val="tx1"/>
                  </a:buClr>
                  <a:buFont typeface="Wingdings" pitchFamily="2" charset="2"/>
                  <a:buChar char="ú"/>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3pPr>
                <a:lvl4pPr marL="1600200" indent="-228600" defTabSz="449263" eaLnBrk="0" hangingPunct="0">
                  <a:spcBef>
                    <a:spcPct val="20000"/>
                  </a:spcBef>
                  <a:buClr>
                    <a:schemeClr val="tx1"/>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4pPr>
                <a:lvl5pPr marL="2057400" indent="-228600" defTabSz="449263" eaLnBrk="0" hangingPunct="0">
                  <a:spcBef>
                    <a:spcPct val="20000"/>
                  </a:spcBef>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5pPr>
                <a:lvl6pPr marL="25146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6pPr>
                <a:lvl7pPr marL="29718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7pPr>
                <a:lvl8pPr marL="34290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8pPr>
                <a:lvl9pPr marL="38862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9pPr>
              </a:lstStyle>
              <a:p>
                <a:pPr eaLnBrk="1" hangingPunct="1">
                  <a:spcBef>
                    <a:spcPct val="0"/>
                  </a:spcBef>
                  <a:buClr>
                    <a:srgbClr val="000000"/>
                  </a:buClr>
                  <a:buSzPct val="100000"/>
                  <a:buFont typeface="Arial" charset="0"/>
                  <a:buNone/>
                </a:pPr>
                <a:r>
                  <a:rPr lang="en-GB" altLang="de-DE" sz="900">
                    <a:solidFill>
                      <a:srgbClr val="1F1F1F"/>
                    </a:solidFill>
                    <a:cs typeface="Tahoma" pitchFamily="34" charset="0"/>
                  </a:rPr>
                  <a:t>170</a:t>
                </a:r>
              </a:p>
            </p:txBody>
          </p:sp>
          <p:sp>
            <p:nvSpPr>
              <p:cNvPr id="25" name="Rectangle 29"/>
              <p:cNvSpPr>
                <a:spLocks noChangeAspect="1" noChangeArrowheads="1"/>
              </p:cNvSpPr>
              <p:nvPr/>
            </p:nvSpPr>
            <p:spPr bwMode="auto">
              <a:xfrm>
                <a:off x="2903" y="3396"/>
                <a:ext cx="189"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defTabSz="449263" eaLnBrk="0" hangingPunct="0">
                  <a:spcBef>
                    <a:spcPct val="60000"/>
                  </a:spcBef>
                  <a:buClr>
                    <a:schemeClr val="tx1"/>
                  </a:buClr>
                  <a:buSzPct val="90000"/>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1pPr>
                <a:lvl2pPr marL="742950" indent="-285750" defTabSz="449263" eaLnBrk="0" hangingPunct="0">
                  <a:spcBef>
                    <a:spcPct val="20000"/>
                  </a:spcBef>
                  <a:buClr>
                    <a:schemeClr val="tx1"/>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2pPr>
                <a:lvl3pPr marL="1143000" indent="-228600" defTabSz="449263" eaLnBrk="0" hangingPunct="0">
                  <a:spcBef>
                    <a:spcPct val="20000"/>
                  </a:spcBef>
                  <a:buClr>
                    <a:schemeClr val="tx1"/>
                  </a:buClr>
                  <a:buFont typeface="Wingdings" pitchFamily="2" charset="2"/>
                  <a:buChar char="ú"/>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3pPr>
                <a:lvl4pPr marL="1600200" indent="-228600" defTabSz="449263" eaLnBrk="0" hangingPunct="0">
                  <a:spcBef>
                    <a:spcPct val="20000"/>
                  </a:spcBef>
                  <a:buClr>
                    <a:schemeClr val="tx1"/>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4pPr>
                <a:lvl5pPr marL="2057400" indent="-228600" defTabSz="449263" eaLnBrk="0" hangingPunct="0">
                  <a:spcBef>
                    <a:spcPct val="20000"/>
                  </a:spcBef>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5pPr>
                <a:lvl6pPr marL="25146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6pPr>
                <a:lvl7pPr marL="29718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7pPr>
                <a:lvl8pPr marL="34290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8pPr>
                <a:lvl9pPr marL="38862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9pPr>
              </a:lstStyle>
              <a:p>
                <a:pPr eaLnBrk="1" hangingPunct="1">
                  <a:spcBef>
                    <a:spcPct val="0"/>
                  </a:spcBef>
                  <a:buClr>
                    <a:srgbClr val="000000"/>
                  </a:buClr>
                  <a:buSzPct val="100000"/>
                  <a:buFont typeface="Arial" charset="0"/>
                  <a:buNone/>
                </a:pPr>
                <a:r>
                  <a:rPr lang="en-GB" altLang="de-DE" sz="900">
                    <a:solidFill>
                      <a:srgbClr val="1F1F1F"/>
                    </a:solidFill>
                    <a:cs typeface="Tahoma" pitchFamily="34" charset="0"/>
                  </a:rPr>
                  <a:t>-200</a:t>
                </a:r>
              </a:p>
            </p:txBody>
          </p:sp>
          <p:sp>
            <p:nvSpPr>
              <p:cNvPr id="26" name="Rectangle 31"/>
              <p:cNvSpPr>
                <a:spLocks noChangeAspect="1" noChangeArrowheads="1"/>
              </p:cNvSpPr>
              <p:nvPr/>
            </p:nvSpPr>
            <p:spPr bwMode="auto">
              <a:xfrm>
                <a:off x="3986" y="3396"/>
                <a:ext cx="105"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defTabSz="449263" eaLnBrk="0" hangingPunct="0">
                  <a:spcBef>
                    <a:spcPct val="60000"/>
                  </a:spcBef>
                  <a:buClr>
                    <a:schemeClr val="tx1"/>
                  </a:buClr>
                  <a:buSzPct val="90000"/>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1pPr>
                <a:lvl2pPr marL="742950" indent="-285750" defTabSz="449263" eaLnBrk="0" hangingPunct="0">
                  <a:spcBef>
                    <a:spcPct val="20000"/>
                  </a:spcBef>
                  <a:buClr>
                    <a:schemeClr val="tx1"/>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2pPr>
                <a:lvl3pPr marL="1143000" indent="-228600" defTabSz="449263" eaLnBrk="0" hangingPunct="0">
                  <a:spcBef>
                    <a:spcPct val="20000"/>
                  </a:spcBef>
                  <a:buClr>
                    <a:schemeClr val="tx1"/>
                  </a:buClr>
                  <a:buFont typeface="Wingdings" pitchFamily="2" charset="2"/>
                  <a:buChar char="ú"/>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3pPr>
                <a:lvl4pPr marL="1600200" indent="-228600" defTabSz="449263" eaLnBrk="0" hangingPunct="0">
                  <a:spcBef>
                    <a:spcPct val="20000"/>
                  </a:spcBef>
                  <a:buClr>
                    <a:schemeClr val="tx1"/>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4pPr>
                <a:lvl5pPr marL="2057400" indent="-228600" defTabSz="449263" eaLnBrk="0" hangingPunct="0">
                  <a:spcBef>
                    <a:spcPct val="20000"/>
                  </a:spcBef>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5pPr>
                <a:lvl6pPr marL="25146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6pPr>
                <a:lvl7pPr marL="29718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7pPr>
                <a:lvl8pPr marL="34290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8pPr>
                <a:lvl9pPr marL="38862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9pPr>
              </a:lstStyle>
              <a:p>
                <a:pPr eaLnBrk="1" hangingPunct="1">
                  <a:spcBef>
                    <a:spcPct val="0"/>
                  </a:spcBef>
                  <a:buClr>
                    <a:srgbClr val="000000"/>
                  </a:buClr>
                  <a:buSzPct val="100000"/>
                  <a:buFont typeface="Arial" charset="0"/>
                  <a:buNone/>
                </a:pPr>
                <a:r>
                  <a:rPr lang="en-GB" altLang="de-DE" sz="900">
                    <a:solidFill>
                      <a:srgbClr val="1F1F1F"/>
                    </a:solidFill>
                    <a:cs typeface="Tahoma" pitchFamily="34" charset="0"/>
                  </a:rPr>
                  <a:t>56</a:t>
                </a:r>
              </a:p>
            </p:txBody>
          </p:sp>
          <p:sp>
            <p:nvSpPr>
              <p:cNvPr id="27" name="Rectangle 32"/>
              <p:cNvSpPr>
                <a:spLocks noChangeAspect="1" noChangeArrowheads="1"/>
              </p:cNvSpPr>
              <p:nvPr/>
            </p:nvSpPr>
            <p:spPr bwMode="auto">
              <a:xfrm>
                <a:off x="4122" y="3396"/>
                <a:ext cx="158"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defTabSz="449263" eaLnBrk="0" hangingPunct="0">
                  <a:spcBef>
                    <a:spcPct val="60000"/>
                  </a:spcBef>
                  <a:buClr>
                    <a:schemeClr val="tx1"/>
                  </a:buClr>
                  <a:buSzPct val="90000"/>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1pPr>
                <a:lvl2pPr marL="742950" indent="-285750" defTabSz="449263" eaLnBrk="0" hangingPunct="0">
                  <a:spcBef>
                    <a:spcPct val="20000"/>
                  </a:spcBef>
                  <a:buClr>
                    <a:schemeClr val="tx1"/>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2pPr>
                <a:lvl3pPr marL="1143000" indent="-228600" defTabSz="449263" eaLnBrk="0" hangingPunct="0">
                  <a:spcBef>
                    <a:spcPct val="20000"/>
                  </a:spcBef>
                  <a:buClr>
                    <a:schemeClr val="tx1"/>
                  </a:buClr>
                  <a:buFont typeface="Wingdings" pitchFamily="2" charset="2"/>
                  <a:buChar char="ú"/>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3pPr>
                <a:lvl4pPr marL="1600200" indent="-228600" defTabSz="449263" eaLnBrk="0" hangingPunct="0">
                  <a:spcBef>
                    <a:spcPct val="20000"/>
                  </a:spcBef>
                  <a:buClr>
                    <a:schemeClr val="tx1"/>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4pPr>
                <a:lvl5pPr marL="2057400" indent="-228600" defTabSz="449263" eaLnBrk="0" hangingPunct="0">
                  <a:spcBef>
                    <a:spcPct val="20000"/>
                  </a:spcBef>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5pPr>
                <a:lvl6pPr marL="25146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6pPr>
                <a:lvl7pPr marL="29718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7pPr>
                <a:lvl8pPr marL="34290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8pPr>
                <a:lvl9pPr marL="38862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9pPr>
              </a:lstStyle>
              <a:p>
                <a:pPr eaLnBrk="1" hangingPunct="1">
                  <a:spcBef>
                    <a:spcPct val="0"/>
                  </a:spcBef>
                  <a:buClr>
                    <a:srgbClr val="000000"/>
                  </a:buClr>
                  <a:buSzPct val="100000"/>
                  <a:buFont typeface="Arial" charset="0"/>
                  <a:buNone/>
                </a:pPr>
                <a:r>
                  <a:rPr lang="en-GB" altLang="de-DE" sz="900">
                    <a:solidFill>
                      <a:srgbClr val="1F1F1F"/>
                    </a:solidFill>
                    <a:cs typeface="Tahoma" pitchFamily="34" charset="0"/>
                  </a:rPr>
                  <a:t>100</a:t>
                </a:r>
              </a:p>
            </p:txBody>
          </p:sp>
          <p:sp>
            <p:nvSpPr>
              <p:cNvPr id="28" name="Rectangle 33"/>
              <p:cNvSpPr>
                <a:spLocks noChangeAspect="1" noChangeArrowheads="1"/>
              </p:cNvSpPr>
              <p:nvPr/>
            </p:nvSpPr>
            <p:spPr bwMode="auto">
              <a:xfrm>
                <a:off x="4847" y="3396"/>
                <a:ext cx="158"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defTabSz="449263" eaLnBrk="0" hangingPunct="0">
                  <a:spcBef>
                    <a:spcPct val="60000"/>
                  </a:spcBef>
                  <a:buClr>
                    <a:schemeClr val="tx1"/>
                  </a:buClr>
                  <a:buSzPct val="90000"/>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1pPr>
                <a:lvl2pPr marL="742950" indent="-285750" defTabSz="449263" eaLnBrk="0" hangingPunct="0">
                  <a:spcBef>
                    <a:spcPct val="20000"/>
                  </a:spcBef>
                  <a:buClr>
                    <a:schemeClr val="tx1"/>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2pPr>
                <a:lvl3pPr marL="1143000" indent="-228600" defTabSz="449263" eaLnBrk="0" hangingPunct="0">
                  <a:spcBef>
                    <a:spcPct val="20000"/>
                  </a:spcBef>
                  <a:buClr>
                    <a:schemeClr val="tx1"/>
                  </a:buClr>
                  <a:buFont typeface="Wingdings" pitchFamily="2" charset="2"/>
                  <a:buChar char="ú"/>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3pPr>
                <a:lvl4pPr marL="1600200" indent="-228600" defTabSz="449263" eaLnBrk="0" hangingPunct="0">
                  <a:spcBef>
                    <a:spcPct val="20000"/>
                  </a:spcBef>
                  <a:buClr>
                    <a:schemeClr val="tx1"/>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4pPr>
                <a:lvl5pPr marL="2057400" indent="-228600" defTabSz="449263" eaLnBrk="0" hangingPunct="0">
                  <a:spcBef>
                    <a:spcPct val="20000"/>
                  </a:spcBef>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5pPr>
                <a:lvl6pPr marL="25146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6pPr>
                <a:lvl7pPr marL="29718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7pPr>
                <a:lvl8pPr marL="34290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8pPr>
                <a:lvl9pPr marL="38862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9pPr>
              </a:lstStyle>
              <a:p>
                <a:pPr eaLnBrk="1" hangingPunct="1">
                  <a:spcBef>
                    <a:spcPct val="0"/>
                  </a:spcBef>
                  <a:buClr>
                    <a:srgbClr val="000000"/>
                  </a:buClr>
                  <a:buSzPct val="100000"/>
                  <a:buFont typeface="Arial" charset="0"/>
                  <a:buNone/>
                </a:pPr>
                <a:r>
                  <a:rPr lang="en-GB" altLang="de-DE" sz="900">
                    <a:solidFill>
                      <a:srgbClr val="1F1F1F"/>
                    </a:solidFill>
                    <a:cs typeface="Tahoma" pitchFamily="34" charset="0"/>
                  </a:rPr>
                  <a:t>250</a:t>
                </a:r>
              </a:p>
            </p:txBody>
          </p:sp>
          <p:sp>
            <p:nvSpPr>
              <p:cNvPr id="29" name="Rectangle 34"/>
              <p:cNvSpPr>
                <a:spLocks noChangeAspect="1" noChangeArrowheads="1"/>
              </p:cNvSpPr>
              <p:nvPr/>
            </p:nvSpPr>
            <p:spPr bwMode="auto">
              <a:xfrm>
                <a:off x="2350" y="1937"/>
                <a:ext cx="54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defTabSz="449263" eaLnBrk="0" hangingPunct="0">
                  <a:spcBef>
                    <a:spcPct val="60000"/>
                  </a:spcBef>
                  <a:buClr>
                    <a:schemeClr val="tx1"/>
                  </a:buClr>
                  <a:buSzPct val="90000"/>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1pPr>
                <a:lvl2pPr marL="742950" indent="-285750" defTabSz="449263" eaLnBrk="0" hangingPunct="0">
                  <a:spcBef>
                    <a:spcPct val="20000"/>
                  </a:spcBef>
                  <a:buClr>
                    <a:schemeClr val="tx1"/>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2pPr>
                <a:lvl3pPr marL="1143000" indent="-228600" defTabSz="449263" eaLnBrk="0" hangingPunct="0">
                  <a:spcBef>
                    <a:spcPct val="20000"/>
                  </a:spcBef>
                  <a:buClr>
                    <a:schemeClr val="tx1"/>
                  </a:buClr>
                  <a:buFont typeface="Wingdings" pitchFamily="2" charset="2"/>
                  <a:buChar char="ú"/>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3pPr>
                <a:lvl4pPr marL="1600200" indent="-228600" defTabSz="449263" eaLnBrk="0" hangingPunct="0">
                  <a:spcBef>
                    <a:spcPct val="20000"/>
                  </a:spcBef>
                  <a:buClr>
                    <a:schemeClr val="tx1"/>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4pPr>
                <a:lvl5pPr marL="2057400" indent="-228600" defTabSz="449263" eaLnBrk="0" hangingPunct="0">
                  <a:spcBef>
                    <a:spcPct val="20000"/>
                  </a:spcBef>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5pPr>
                <a:lvl6pPr marL="25146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6pPr>
                <a:lvl7pPr marL="29718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7pPr>
                <a:lvl8pPr marL="34290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8pPr>
                <a:lvl9pPr marL="38862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9pPr>
              </a:lstStyle>
              <a:p>
                <a:pPr eaLnBrk="1" hangingPunct="1">
                  <a:spcBef>
                    <a:spcPct val="0"/>
                  </a:spcBef>
                  <a:buClr>
                    <a:srgbClr val="000000"/>
                  </a:buClr>
                  <a:buSzPct val="100000"/>
                  <a:buFont typeface="Arial" charset="0"/>
                  <a:buNone/>
                </a:pPr>
                <a:r>
                  <a:rPr lang="en-GB" altLang="de-DE" sz="1000">
                    <a:solidFill>
                      <a:srgbClr val="1F1F1F"/>
                    </a:solidFill>
                    <a:cs typeface="Tahoma" pitchFamily="34" charset="0"/>
                  </a:rPr>
                  <a:t>5.000 Trials</a:t>
                </a:r>
              </a:p>
            </p:txBody>
          </p:sp>
          <p:sp>
            <p:nvSpPr>
              <p:cNvPr id="30" name="Rectangle 36"/>
              <p:cNvSpPr>
                <a:spLocks noChangeAspect="1" noChangeArrowheads="1"/>
              </p:cNvSpPr>
              <p:nvPr/>
            </p:nvSpPr>
            <p:spPr bwMode="auto">
              <a:xfrm>
                <a:off x="2728" y="2200"/>
                <a:ext cx="2395" cy="109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60000"/>
                  </a:spcBef>
                  <a:buClr>
                    <a:schemeClr val="tx1"/>
                  </a:buClr>
                  <a:buSzPct val="90000"/>
                  <a:buFont typeface="Wingdings" pitchFamily="2" charset="2"/>
                  <a:buChar char="§"/>
                  <a:defRPr sz="2000">
                    <a:solidFill>
                      <a:srgbClr val="000000"/>
                    </a:solidFill>
                    <a:latin typeface="Arial" charset="0"/>
                  </a:defRPr>
                </a:lvl1pPr>
                <a:lvl2pPr marL="742950" indent="-285750" eaLnBrk="0" hangingPunct="0">
                  <a:spcBef>
                    <a:spcPct val="20000"/>
                  </a:spcBef>
                  <a:buClr>
                    <a:schemeClr val="tx1"/>
                  </a:buClr>
                  <a:buSzPct val="90000"/>
                  <a:buFont typeface="Arial" charset="0"/>
                  <a:buChar char="–"/>
                  <a:defRPr sz="2000">
                    <a:solidFill>
                      <a:srgbClr val="000000"/>
                    </a:solidFill>
                    <a:latin typeface="Arial" charset="0"/>
                  </a:defRPr>
                </a:lvl2pPr>
                <a:lvl3pPr marL="1143000" indent="-228600" eaLnBrk="0" hangingPunct="0">
                  <a:spcBef>
                    <a:spcPct val="20000"/>
                  </a:spcBef>
                  <a:buClr>
                    <a:schemeClr val="tx1"/>
                  </a:buClr>
                  <a:buFont typeface="Wingdings" pitchFamily="2" charset="2"/>
                  <a:buChar char="ú"/>
                  <a:defRPr sz="2000">
                    <a:solidFill>
                      <a:srgbClr val="000000"/>
                    </a:solidFill>
                    <a:latin typeface="Arial" charset="0"/>
                  </a:defRPr>
                </a:lvl3pPr>
                <a:lvl4pPr marL="1600200" indent="-228600" eaLnBrk="0" hangingPunct="0">
                  <a:spcBef>
                    <a:spcPct val="20000"/>
                  </a:spcBef>
                  <a:buClr>
                    <a:schemeClr val="tx1"/>
                  </a:buClr>
                  <a:buSzPct val="90000"/>
                  <a:buFont typeface="Arial" charset="0"/>
                  <a:buChar char="-"/>
                  <a:defRPr sz="2000">
                    <a:solidFill>
                      <a:srgbClr val="000000"/>
                    </a:solidFill>
                    <a:latin typeface="Arial" charset="0"/>
                  </a:defRPr>
                </a:lvl4pPr>
                <a:lvl5pPr marL="2057400" indent="-228600" eaLnBrk="0" hangingPunct="0">
                  <a:spcBef>
                    <a:spcPct val="20000"/>
                  </a:spcBef>
                  <a:buClr>
                    <a:schemeClr val="bg2"/>
                  </a:buClr>
                  <a:buSzPct val="90000"/>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SzPct val="90000"/>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SzPct val="90000"/>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SzPct val="90000"/>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SzPct val="90000"/>
                  <a:buFont typeface="Arial" charset="0"/>
                  <a:buChar char="-"/>
                  <a:defRPr sz="2000">
                    <a:solidFill>
                      <a:schemeClr val="tx1"/>
                    </a:solidFill>
                    <a:latin typeface="Arial" charset="0"/>
                  </a:defRPr>
                </a:lvl9pPr>
              </a:lstStyle>
              <a:p>
                <a:pPr eaLnBrk="1" hangingPunct="1">
                  <a:spcBef>
                    <a:spcPct val="0"/>
                  </a:spcBef>
                  <a:buClrTx/>
                  <a:buSzTx/>
                  <a:buFontTx/>
                  <a:buNone/>
                </a:pPr>
                <a:endParaRPr lang="de-DE" altLang="de-DE" sz="1800">
                  <a:solidFill>
                    <a:srgbClr val="1F1F1F"/>
                  </a:solidFill>
                </a:endParaRPr>
              </a:p>
            </p:txBody>
          </p:sp>
          <p:sp>
            <p:nvSpPr>
              <p:cNvPr id="31" name="Line 37"/>
              <p:cNvSpPr>
                <a:spLocks noChangeAspect="1" noChangeShapeType="1"/>
              </p:cNvSpPr>
              <p:nvPr/>
            </p:nvSpPr>
            <p:spPr bwMode="auto">
              <a:xfrm>
                <a:off x="2836" y="3303"/>
                <a:ext cx="1" cy="8"/>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32" name="Line 38"/>
              <p:cNvSpPr>
                <a:spLocks noChangeAspect="1" noChangeShapeType="1"/>
              </p:cNvSpPr>
              <p:nvPr/>
            </p:nvSpPr>
            <p:spPr bwMode="auto">
              <a:xfrm>
                <a:off x="3003" y="3303"/>
                <a:ext cx="1" cy="8"/>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33" name="Line 39"/>
              <p:cNvSpPr>
                <a:spLocks noChangeAspect="1" noChangeShapeType="1"/>
              </p:cNvSpPr>
              <p:nvPr/>
            </p:nvSpPr>
            <p:spPr bwMode="auto">
              <a:xfrm>
                <a:off x="4195" y="3303"/>
                <a:ext cx="1" cy="8"/>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34" name="Line 40"/>
              <p:cNvSpPr>
                <a:spLocks noChangeAspect="1" noChangeShapeType="1"/>
              </p:cNvSpPr>
              <p:nvPr/>
            </p:nvSpPr>
            <p:spPr bwMode="auto">
              <a:xfrm>
                <a:off x="4199" y="3303"/>
                <a:ext cx="0" cy="8"/>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35" name="Line 41"/>
              <p:cNvSpPr>
                <a:spLocks noChangeAspect="1" noChangeShapeType="1"/>
              </p:cNvSpPr>
              <p:nvPr/>
            </p:nvSpPr>
            <p:spPr bwMode="auto">
              <a:xfrm>
                <a:off x="2836" y="3303"/>
                <a:ext cx="1" cy="16"/>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36" name="Line 42"/>
              <p:cNvSpPr>
                <a:spLocks noChangeAspect="1" noChangeShapeType="1"/>
              </p:cNvSpPr>
              <p:nvPr/>
            </p:nvSpPr>
            <p:spPr bwMode="auto">
              <a:xfrm>
                <a:off x="3407" y="3303"/>
                <a:ext cx="1" cy="16"/>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37" name="Line 43"/>
              <p:cNvSpPr>
                <a:spLocks noChangeAspect="1" noChangeShapeType="1"/>
              </p:cNvSpPr>
              <p:nvPr/>
            </p:nvSpPr>
            <p:spPr bwMode="auto">
              <a:xfrm>
                <a:off x="5021" y="3303"/>
                <a:ext cx="1" cy="16"/>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38" name="Freeform 44"/>
              <p:cNvSpPr>
                <a:spLocks noChangeAspect="1" noChangeArrowheads="1"/>
              </p:cNvSpPr>
              <p:nvPr/>
            </p:nvSpPr>
            <p:spPr bwMode="auto">
              <a:xfrm>
                <a:off x="2836" y="3303"/>
                <a:ext cx="37" cy="79"/>
              </a:xfrm>
              <a:custGeom>
                <a:avLst/>
                <a:gdLst>
                  <a:gd name="T0" fmla="*/ 0 w 48"/>
                  <a:gd name="T1" fmla="*/ 0 h 87"/>
                  <a:gd name="T2" fmla="*/ 2 w 48"/>
                  <a:gd name="T3" fmla="*/ 5 h 87"/>
                  <a:gd name="T4" fmla="*/ 0 w 48"/>
                  <a:gd name="T5" fmla="*/ 5 h 87"/>
                  <a:gd name="T6" fmla="*/ 0 w 48"/>
                  <a:gd name="T7" fmla="*/ 0 h 87"/>
                  <a:gd name="T8" fmla="*/ 0 60000 65536"/>
                  <a:gd name="T9" fmla="*/ 0 60000 65536"/>
                  <a:gd name="T10" fmla="*/ 0 60000 65536"/>
                  <a:gd name="T11" fmla="*/ 0 60000 65536"/>
                  <a:gd name="T12" fmla="*/ 0 w 48"/>
                  <a:gd name="T13" fmla="*/ 0 h 87"/>
                  <a:gd name="T14" fmla="*/ 48 w 48"/>
                  <a:gd name="T15" fmla="*/ 87 h 87"/>
                </a:gdLst>
                <a:ahLst/>
                <a:cxnLst>
                  <a:cxn ang="T8">
                    <a:pos x="T0" y="T1"/>
                  </a:cxn>
                  <a:cxn ang="T9">
                    <a:pos x="T2" y="T3"/>
                  </a:cxn>
                  <a:cxn ang="T10">
                    <a:pos x="T4" y="T5"/>
                  </a:cxn>
                  <a:cxn ang="T11">
                    <a:pos x="T6" y="T7"/>
                  </a:cxn>
                </a:cxnLst>
                <a:rect l="T12" t="T13" r="T14" b="T15"/>
                <a:pathLst>
                  <a:path w="48" h="87">
                    <a:moveTo>
                      <a:pt x="0" y="0"/>
                    </a:moveTo>
                    <a:lnTo>
                      <a:pt x="48" y="44"/>
                    </a:lnTo>
                    <a:lnTo>
                      <a:pt x="0" y="87"/>
                    </a:lnTo>
                    <a:lnTo>
                      <a:pt x="0" y="0"/>
                    </a:lnTo>
                    <a:close/>
                  </a:path>
                </a:pathLst>
              </a:custGeom>
              <a:blipFill dpi="0" rotWithShape="0">
                <a:blip r:embed="rId4"/>
                <a:srcRect/>
                <a:tile tx="0" ty="0" sx="100000" sy="100000" flip="none" algn="tl"/>
              </a:blipFill>
              <a:ln w="9525">
                <a:solidFill>
                  <a:srgbClr val="000000"/>
                </a:solidFill>
                <a:round/>
                <a:headEnd/>
                <a:tailEnd/>
              </a:ln>
            </p:spPr>
            <p:txBody>
              <a:bodyPr wrap="none" anchor="ctr"/>
              <a:lstStyle/>
              <a:p>
                <a:endParaRPr lang="de-DE"/>
              </a:p>
            </p:txBody>
          </p:sp>
          <p:sp>
            <p:nvSpPr>
              <p:cNvPr id="39" name="Freeform 45"/>
              <p:cNvSpPr>
                <a:spLocks noChangeAspect="1" noChangeArrowheads="1"/>
              </p:cNvSpPr>
              <p:nvPr/>
            </p:nvSpPr>
            <p:spPr bwMode="auto">
              <a:xfrm>
                <a:off x="4985" y="3303"/>
                <a:ext cx="36" cy="79"/>
              </a:xfrm>
              <a:custGeom>
                <a:avLst/>
                <a:gdLst>
                  <a:gd name="T0" fmla="*/ 2 w 48"/>
                  <a:gd name="T1" fmla="*/ 0 h 87"/>
                  <a:gd name="T2" fmla="*/ 2 w 48"/>
                  <a:gd name="T3" fmla="*/ 5 h 87"/>
                  <a:gd name="T4" fmla="*/ 0 w 48"/>
                  <a:gd name="T5" fmla="*/ 5 h 87"/>
                  <a:gd name="T6" fmla="*/ 2 w 48"/>
                  <a:gd name="T7" fmla="*/ 0 h 87"/>
                  <a:gd name="T8" fmla="*/ 0 60000 65536"/>
                  <a:gd name="T9" fmla="*/ 0 60000 65536"/>
                  <a:gd name="T10" fmla="*/ 0 60000 65536"/>
                  <a:gd name="T11" fmla="*/ 0 60000 65536"/>
                  <a:gd name="T12" fmla="*/ 0 w 48"/>
                  <a:gd name="T13" fmla="*/ 0 h 87"/>
                  <a:gd name="T14" fmla="*/ 48 w 48"/>
                  <a:gd name="T15" fmla="*/ 87 h 87"/>
                </a:gdLst>
                <a:ahLst/>
                <a:cxnLst>
                  <a:cxn ang="T8">
                    <a:pos x="T0" y="T1"/>
                  </a:cxn>
                  <a:cxn ang="T9">
                    <a:pos x="T2" y="T3"/>
                  </a:cxn>
                  <a:cxn ang="T10">
                    <a:pos x="T4" y="T5"/>
                  </a:cxn>
                  <a:cxn ang="T11">
                    <a:pos x="T6" y="T7"/>
                  </a:cxn>
                </a:cxnLst>
                <a:rect l="T12" t="T13" r="T14" b="T15"/>
                <a:pathLst>
                  <a:path w="48" h="87">
                    <a:moveTo>
                      <a:pt x="48" y="0"/>
                    </a:moveTo>
                    <a:lnTo>
                      <a:pt x="48" y="87"/>
                    </a:lnTo>
                    <a:lnTo>
                      <a:pt x="0" y="44"/>
                    </a:lnTo>
                    <a:lnTo>
                      <a:pt x="48" y="0"/>
                    </a:lnTo>
                    <a:close/>
                  </a:path>
                </a:pathLst>
              </a:custGeom>
              <a:blipFill dpi="0" rotWithShape="0">
                <a:blip r:embed="rId4"/>
                <a:srcRect/>
                <a:tile tx="0" ty="0" sx="100000" sy="100000" flip="none" algn="tl"/>
              </a:blipFill>
              <a:ln w="9525">
                <a:solidFill>
                  <a:srgbClr val="000000"/>
                </a:solidFill>
                <a:round/>
                <a:headEnd/>
                <a:tailEnd/>
              </a:ln>
            </p:spPr>
            <p:txBody>
              <a:bodyPr wrap="none" anchor="ctr"/>
              <a:lstStyle/>
              <a:p>
                <a:endParaRPr lang="de-DE"/>
              </a:p>
            </p:txBody>
          </p:sp>
          <p:sp>
            <p:nvSpPr>
              <p:cNvPr id="40" name="Line 46"/>
              <p:cNvSpPr>
                <a:spLocks noChangeAspect="1" noChangeShapeType="1"/>
              </p:cNvSpPr>
              <p:nvPr/>
            </p:nvSpPr>
            <p:spPr bwMode="auto">
              <a:xfrm flipH="1">
                <a:off x="2713" y="3294"/>
                <a:ext cx="15" cy="1"/>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41" name="Line 47"/>
              <p:cNvSpPr>
                <a:spLocks noChangeAspect="1" noChangeShapeType="1"/>
              </p:cNvSpPr>
              <p:nvPr/>
            </p:nvSpPr>
            <p:spPr bwMode="auto">
              <a:xfrm>
                <a:off x="5130" y="3294"/>
                <a:ext cx="6" cy="1"/>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42" name="Line 48"/>
              <p:cNvSpPr>
                <a:spLocks noChangeAspect="1" noChangeShapeType="1"/>
              </p:cNvSpPr>
              <p:nvPr/>
            </p:nvSpPr>
            <p:spPr bwMode="auto">
              <a:xfrm flipH="1">
                <a:off x="2713" y="3162"/>
                <a:ext cx="15" cy="1"/>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43" name="Line 49"/>
              <p:cNvSpPr>
                <a:spLocks noChangeAspect="1" noChangeShapeType="1"/>
              </p:cNvSpPr>
              <p:nvPr/>
            </p:nvSpPr>
            <p:spPr bwMode="auto">
              <a:xfrm>
                <a:off x="5130" y="3162"/>
                <a:ext cx="6" cy="1"/>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44" name="Line 50"/>
              <p:cNvSpPr>
                <a:spLocks noChangeAspect="1" noChangeShapeType="1"/>
              </p:cNvSpPr>
              <p:nvPr/>
            </p:nvSpPr>
            <p:spPr bwMode="auto">
              <a:xfrm flipH="1">
                <a:off x="2713" y="3027"/>
                <a:ext cx="15" cy="1"/>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45" name="Line 51"/>
              <p:cNvSpPr>
                <a:spLocks noChangeAspect="1" noChangeShapeType="1"/>
              </p:cNvSpPr>
              <p:nvPr/>
            </p:nvSpPr>
            <p:spPr bwMode="auto">
              <a:xfrm>
                <a:off x="5130" y="3027"/>
                <a:ext cx="6" cy="1"/>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46" name="Line 52"/>
              <p:cNvSpPr>
                <a:spLocks noChangeAspect="1" noChangeShapeType="1"/>
              </p:cNvSpPr>
              <p:nvPr/>
            </p:nvSpPr>
            <p:spPr bwMode="auto">
              <a:xfrm flipH="1">
                <a:off x="2713" y="2893"/>
                <a:ext cx="15" cy="1"/>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47" name="Line 53"/>
              <p:cNvSpPr>
                <a:spLocks noChangeAspect="1" noChangeShapeType="1"/>
              </p:cNvSpPr>
              <p:nvPr/>
            </p:nvSpPr>
            <p:spPr bwMode="auto">
              <a:xfrm>
                <a:off x="5130" y="2893"/>
                <a:ext cx="6" cy="1"/>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48" name="Line 54"/>
              <p:cNvSpPr>
                <a:spLocks noChangeAspect="1" noChangeShapeType="1"/>
              </p:cNvSpPr>
              <p:nvPr/>
            </p:nvSpPr>
            <p:spPr bwMode="auto">
              <a:xfrm flipH="1">
                <a:off x="2713" y="2759"/>
                <a:ext cx="15" cy="1"/>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49" name="Line 55"/>
              <p:cNvSpPr>
                <a:spLocks noChangeAspect="1" noChangeShapeType="1"/>
              </p:cNvSpPr>
              <p:nvPr/>
            </p:nvSpPr>
            <p:spPr bwMode="auto">
              <a:xfrm>
                <a:off x="5130" y="2759"/>
                <a:ext cx="6" cy="1"/>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50" name="Line 56"/>
              <p:cNvSpPr>
                <a:spLocks noChangeAspect="1" noChangeShapeType="1"/>
              </p:cNvSpPr>
              <p:nvPr/>
            </p:nvSpPr>
            <p:spPr bwMode="auto">
              <a:xfrm flipH="1">
                <a:off x="2713" y="2626"/>
                <a:ext cx="15" cy="1"/>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51" name="Line 57"/>
              <p:cNvSpPr>
                <a:spLocks noChangeAspect="1" noChangeShapeType="1"/>
              </p:cNvSpPr>
              <p:nvPr/>
            </p:nvSpPr>
            <p:spPr bwMode="auto">
              <a:xfrm>
                <a:off x="5130" y="2626"/>
                <a:ext cx="6" cy="1"/>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52" name="Line 58"/>
              <p:cNvSpPr>
                <a:spLocks noChangeAspect="1" noChangeShapeType="1"/>
              </p:cNvSpPr>
              <p:nvPr/>
            </p:nvSpPr>
            <p:spPr bwMode="auto">
              <a:xfrm flipH="1">
                <a:off x="2713" y="2491"/>
                <a:ext cx="15" cy="1"/>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53" name="Line 59"/>
              <p:cNvSpPr>
                <a:spLocks noChangeAspect="1" noChangeShapeType="1"/>
              </p:cNvSpPr>
              <p:nvPr/>
            </p:nvSpPr>
            <p:spPr bwMode="auto">
              <a:xfrm>
                <a:off x="5130" y="2491"/>
                <a:ext cx="6" cy="1"/>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54" name="Line 60"/>
              <p:cNvSpPr>
                <a:spLocks noChangeAspect="1" noChangeShapeType="1"/>
              </p:cNvSpPr>
              <p:nvPr/>
            </p:nvSpPr>
            <p:spPr bwMode="auto">
              <a:xfrm flipH="1">
                <a:off x="2713" y="2357"/>
                <a:ext cx="15" cy="1"/>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55" name="Line 61"/>
              <p:cNvSpPr>
                <a:spLocks noChangeAspect="1" noChangeShapeType="1"/>
              </p:cNvSpPr>
              <p:nvPr/>
            </p:nvSpPr>
            <p:spPr bwMode="auto">
              <a:xfrm>
                <a:off x="5130" y="2357"/>
                <a:ext cx="6" cy="1"/>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56" name="Line 62"/>
              <p:cNvSpPr>
                <a:spLocks noChangeAspect="1" noChangeShapeType="1"/>
              </p:cNvSpPr>
              <p:nvPr/>
            </p:nvSpPr>
            <p:spPr bwMode="auto">
              <a:xfrm flipH="1">
                <a:off x="2704" y="3294"/>
                <a:ext cx="24" cy="1"/>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57" name="Line 63"/>
              <p:cNvSpPr>
                <a:spLocks noChangeAspect="1" noChangeShapeType="1"/>
              </p:cNvSpPr>
              <p:nvPr/>
            </p:nvSpPr>
            <p:spPr bwMode="auto">
              <a:xfrm>
                <a:off x="5130" y="3294"/>
                <a:ext cx="14" cy="1"/>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58" name="Line 64"/>
              <p:cNvSpPr>
                <a:spLocks noChangeAspect="1" noChangeShapeType="1"/>
              </p:cNvSpPr>
              <p:nvPr/>
            </p:nvSpPr>
            <p:spPr bwMode="auto">
              <a:xfrm flipH="1">
                <a:off x="2704" y="3027"/>
                <a:ext cx="24" cy="1"/>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59" name="Line 65"/>
              <p:cNvSpPr>
                <a:spLocks noChangeAspect="1" noChangeShapeType="1"/>
              </p:cNvSpPr>
              <p:nvPr/>
            </p:nvSpPr>
            <p:spPr bwMode="auto">
              <a:xfrm>
                <a:off x="5130" y="3027"/>
                <a:ext cx="14" cy="1"/>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0" name="Line 66"/>
              <p:cNvSpPr>
                <a:spLocks noChangeAspect="1" noChangeShapeType="1"/>
              </p:cNvSpPr>
              <p:nvPr/>
            </p:nvSpPr>
            <p:spPr bwMode="auto">
              <a:xfrm flipH="1">
                <a:off x="2704" y="2759"/>
                <a:ext cx="24" cy="1"/>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1" name="Line 67"/>
              <p:cNvSpPr>
                <a:spLocks noChangeAspect="1" noChangeShapeType="1"/>
              </p:cNvSpPr>
              <p:nvPr/>
            </p:nvSpPr>
            <p:spPr bwMode="auto">
              <a:xfrm>
                <a:off x="5130" y="2759"/>
                <a:ext cx="14" cy="1"/>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2" name="Line 68"/>
              <p:cNvSpPr>
                <a:spLocks noChangeAspect="1" noChangeShapeType="1"/>
              </p:cNvSpPr>
              <p:nvPr/>
            </p:nvSpPr>
            <p:spPr bwMode="auto">
              <a:xfrm flipH="1">
                <a:off x="2704" y="2491"/>
                <a:ext cx="24" cy="1"/>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3" name="Line 69"/>
              <p:cNvSpPr>
                <a:spLocks noChangeAspect="1" noChangeShapeType="1"/>
              </p:cNvSpPr>
              <p:nvPr/>
            </p:nvSpPr>
            <p:spPr bwMode="auto">
              <a:xfrm>
                <a:off x="5130" y="2491"/>
                <a:ext cx="14" cy="1"/>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4" name="Line 70"/>
              <p:cNvSpPr>
                <a:spLocks noChangeAspect="1" noChangeShapeType="1"/>
              </p:cNvSpPr>
              <p:nvPr/>
            </p:nvSpPr>
            <p:spPr bwMode="auto">
              <a:xfrm flipH="1">
                <a:off x="2704" y="2216"/>
                <a:ext cx="24" cy="1"/>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5" name="Line 71"/>
              <p:cNvSpPr>
                <a:spLocks noChangeAspect="1" noChangeShapeType="1"/>
              </p:cNvSpPr>
              <p:nvPr/>
            </p:nvSpPr>
            <p:spPr bwMode="auto">
              <a:xfrm>
                <a:off x="5130" y="2216"/>
                <a:ext cx="14" cy="1"/>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6" name="Rectangle 72"/>
              <p:cNvSpPr>
                <a:spLocks noChangeAspect="1" noChangeArrowheads="1"/>
              </p:cNvSpPr>
              <p:nvPr/>
            </p:nvSpPr>
            <p:spPr bwMode="auto">
              <a:xfrm>
                <a:off x="3767" y="3396"/>
                <a:ext cx="53"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defTabSz="449263" eaLnBrk="0" hangingPunct="0">
                  <a:spcBef>
                    <a:spcPct val="60000"/>
                  </a:spcBef>
                  <a:buClr>
                    <a:schemeClr val="tx1"/>
                  </a:buClr>
                  <a:buSzPct val="90000"/>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1pPr>
                <a:lvl2pPr marL="742950" indent="-285750" defTabSz="449263" eaLnBrk="0" hangingPunct="0">
                  <a:spcBef>
                    <a:spcPct val="20000"/>
                  </a:spcBef>
                  <a:buClr>
                    <a:schemeClr val="tx1"/>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2pPr>
                <a:lvl3pPr marL="1143000" indent="-228600" defTabSz="449263" eaLnBrk="0" hangingPunct="0">
                  <a:spcBef>
                    <a:spcPct val="20000"/>
                  </a:spcBef>
                  <a:buClr>
                    <a:schemeClr val="tx1"/>
                  </a:buClr>
                  <a:buFont typeface="Wingdings" pitchFamily="2" charset="2"/>
                  <a:buChar char="ú"/>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3pPr>
                <a:lvl4pPr marL="1600200" indent="-228600" defTabSz="449263" eaLnBrk="0" hangingPunct="0">
                  <a:spcBef>
                    <a:spcPct val="20000"/>
                  </a:spcBef>
                  <a:buClr>
                    <a:schemeClr val="tx1"/>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4pPr>
                <a:lvl5pPr marL="2057400" indent="-228600" defTabSz="449263" eaLnBrk="0" hangingPunct="0">
                  <a:spcBef>
                    <a:spcPct val="20000"/>
                  </a:spcBef>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5pPr>
                <a:lvl6pPr marL="25146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6pPr>
                <a:lvl7pPr marL="29718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7pPr>
                <a:lvl8pPr marL="34290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8pPr>
                <a:lvl9pPr marL="38862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9pPr>
              </a:lstStyle>
              <a:p>
                <a:pPr eaLnBrk="1" hangingPunct="1">
                  <a:spcBef>
                    <a:spcPct val="0"/>
                  </a:spcBef>
                  <a:buClr>
                    <a:srgbClr val="000000"/>
                  </a:buClr>
                  <a:buSzPct val="100000"/>
                  <a:buFont typeface="Arial" charset="0"/>
                  <a:buNone/>
                </a:pPr>
                <a:r>
                  <a:rPr lang="en-GB" altLang="de-DE" sz="900">
                    <a:solidFill>
                      <a:srgbClr val="1F1F1F"/>
                    </a:solidFill>
                    <a:cs typeface="Tahoma" pitchFamily="34" charset="0"/>
                  </a:rPr>
                  <a:t>0</a:t>
                </a:r>
              </a:p>
            </p:txBody>
          </p:sp>
          <p:sp>
            <p:nvSpPr>
              <p:cNvPr id="67" name="Line 73"/>
              <p:cNvSpPr>
                <a:spLocks noChangeAspect="1" noChangeShapeType="1"/>
              </p:cNvSpPr>
              <p:nvPr/>
            </p:nvSpPr>
            <p:spPr bwMode="auto">
              <a:xfrm>
                <a:off x="4609" y="3303"/>
                <a:ext cx="1" cy="8"/>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8" name="Rectangle 74"/>
              <p:cNvSpPr>
                <a:spLocks noChangeAspect="1" noChangeArrowheads="1"/>
              </p:cNvSpPr>
              <p:nvPr/>
            </p:nvSpPr>
            <p:spPr bwMode="auto">
              <a:xfrm>
                <a:off x="4532" y="3396"/>
                <a:ext cx="158"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defTabSz="449263" eaLnBrk="0" hangingPunct="0">
                  <a:spcBef>
                    <a:spcPct val="60000"/>
                  </a:spcBef>
                  <a:buClr>
                    <a:schemeClr val="tx1"/>
                  </a:buClr>
                  <a:buSzPct val="90000"/>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1pPr>
                <a:lvl2pPr marL="742950" indent="-285750" defTabSz="449263" eaLnBrk="0" hangingPunct="0">
                  <a:spcBef>
                    <a:spcPct val="20000"/>
                  </a:spcBef>
                  <a:buClr>
                    <a:schemeClr val="tx1"/>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2pPr>
                <a:lvl3pPr marL="1143000" indent="-228600" defTabSz="449263" eaLnBrk="0" hangingPunct="0">
                  <a:spcBef>
                    <a:spcPct val="20000"/>
                  </a:spcBef>
                  <a:buClr>
                    <a:schemeClr val="tx1"/>
                  </a:buClr>
                  <a:buFont typeface="Wingdings" pitchFamily="2" charset="2"/>
                  <a:buChar char="ú"/>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3pPr>
                <a:lvl4pPr marL="1600200" indent="-228600" defTabSz="449263" eaLnBrk="0" hangingPunct="0">
                  <a:spcBef>
                    <a:spcPct val="20000"/>
                  </a:spcBef>
                  <a:buClr>
                    <a:schemeClr val="tx1"/>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4pPr>
                <a:lvl5pPr marL="2057400" indent="-228600" defTabSz="449263" eaLnBrk="0" hangingPunct="0">
                  <a:spcBef>
                    <a:spcPct val="20000"/>
                  </a:spcBef>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5pPr>
                <a:lvl6pPr marL="25146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6pPr>
                <a:lvl7pPr marL="29718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7pPr>
                <a:lvl8pPr marL="34290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8pPr>
                <a:lvl9pPr marL="38862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9pPr>
              </a:lstStyle>
              <a:p>
                <a:pPr eaLnBrk="1" hangingPunct="1">
                  <a:spcBef>
                    <a:spcPct val="0"/>
                  </a:spcBef>
                  <a:buClr>
                    <a:srgbClr val="000000"/>
                  </a:buClr>
                  <a:buSzPct val="100000"/>
                  <a:buFont typeface="Arial" charset="0"/>
                  <a:buNone/>
                </a:pPr>
                <a:r>
                  <a:rPr lang="en-GB" altLang="de-DE" sz="900">
                    <a:solidFill>
                      <a:srgbClr val="1F1F1F"/>
                    </a:solidFill>
                    <a:cs typeface="Tahoma" pitchFamily="34" charset="0"/>
                  </a:rPr>
                  <a:t>200</a:t>
                </a:r>
              </a:p>
            </p:txBody>
          </p:sp>
          <p:sp>
            <p:nvSpPr>
              <p:cNvPr id="69" name="Line 75"/>
              <p:cNvSpPr>
                <a:spLocks noChangeAspect="1" noChangeShapeType="1"/>
              </p:cNvSpPr>
              <p:nvPr/>
            </p:nvSpPr>
            <p:spPr bwMode="auto">
              <a:xfrm>
                <a:off x="3268" y="2137"/>
                <a:ext cx="519" cy="1"/>
              </a:xfrm>
              <a:prstGeom prst="line">
                <a:avLst/>
              </a:prstGeom>
              <a:noFill/>
              <a:ln w="38227">
                <a:solidFill>
                  <a:schemeClr val="bg2"/>
                </a:solidFill>
                <a:prstDash val="sysDot"/>
                <a:miter lim="800000"/>
                <a:headEnd type="triangle" w="med" len="me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70" name="Line 76"/>
              <p:cNvSpPr>
                <a:spLocks noChangeAspect="1" noChangeShapeType="1"/>
              </p:cNvSpPr>
              <p:nvPr/>
            </p:nvSpPr>
            <p:spPr bwMode="auto">
              <a:xfrm flipH="1">
                <a:off x="3797" y="2093"/>
                <a:ext cx="0" cy="1270"/>
              </a:xfrm>
              <a:prstGeom prst="line">
                <a:avLst/>
              </a:prstGeom>
              <a:noFill/>
              <a:ln w="38227" cap="rnd">
                <a:solidFill>
                  <a:schemeClr val="bg2"/>
                </a:solidFill>
                <a:prstDash val="sysDot"/>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71" name="Rectangle 77"/>
              <p:cNvSpPr>
                <a:spLocks noChangeAspect="1" noChangeArrowheads="1"/>
              </p:cNvSpPr>
              <p:nvPr/>
            </p:nvSpPr>
            <p:spPr bwMode="auto">
              <a:xfrm>
                <a:off x="3424" y="2003"/>
                <a:ext cx="309"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lvl1pPr defTabSz="449263" eaLnBrk="0" hangingPunct="0">
                  <a:spcBef>
                    <a:spcPct val="60000"/>
                  </a:spcBef>
                  <a:buClr>
                    <a:schemeClr val="tx1"/>
                  </a:buClr>
                  <a:buSzPct val="90000"/>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1pPr>
                <a:lvl2pPr marL="742950" indent="-285750" defTabSz="449263" eaLnBrk="0" hangingPunct="0">
                  <a:spcBef>
                    <a:spcPct val="20000"/>
                  </a:spcBef>
                  <a:buClr>
                    <a:schemeClr val="tx1"/>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2pPr>
                <a:lvl3pPr marL="1143000" indent="-228600" defTabSz="449263" eaLnBrk="0" hangingPunct="0">
                  <a:spcBef>
                    <a:spcPct val="20000"/>
                  </a:spcBef>
                  <a:buClr>
                    <a:schemeClr val="tx1"/>
                  </a:buClr>
                  <a:buFont typeface="Wingdings" pitchFamily="2" charset="2"/>
                  <a:buChar char="ú"/>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3pPr>
                <a:lvl4pPr marL="1600200" indent="-228600" defTabSz="449263" eaLnBrk="0" hangingPunct="0">
                  <a:spcBef>
                    <a:spcPct val="20000"/>
                  </a:spcBef>
                  <a:buClr>
                    <a:schemeClr val="tx1"/>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4pPr>
                <a:lvl5pPr marL="2057400" indent="-228600" defTabSz="449263" eaLnBrk="0" hangingPunct="0">
                  <a:spcBef>
                    <a:spcPct val="20000"/>
                  </a:spcBef>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5pPr>
                <a:lvl6pPr marL="25146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6pPr>
                <a:lvl7pPr marL="29718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7pPr>
                <a:lvl8pPr marL="34290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8pPr>
                <a:lvl9pPr marL="38862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9pPr>
              </a:lstStyle>
              <a:p>
                <a:pPr eaLnBrk="1" hangingPunct="1">
                  <a:spcBef>
                    <a:spcPct val="0"/>
                  </a:spcBef>
                  <a:buClr>
                    <a:srgbClr val="000000"/>
                  </a:buClr>
                  <a:buSzPct val="100000"/>
                  <a:buFont typeface="Arial" charset="0"/>
                  <a:buNone/>
                </a:pPr>
                <a:r>
                  <a:rPr lang="en-GB" altLang="de-DE" sz="1100">
                    <a:solidFill>
                      <a:srgbClr val="1F1F1F"/>
                    </a:solidFill>
                    <a:cs typeface="Tahoma" pitchFamily="34" charset="0"/>
                  </a:rPr>
                  <a:t>EKB</a:t>
                </a:r>
              </a:p>
            </p:txBody>
          </p:sp>
          <p:sp>
            <p:nvSpPr>
              <p:cNvPr id="72" name="Line 78"/>
              <p:cNvSpPr>
                <a:spLocks noChangeAspect="1" noChangeShapeType="1"/>
              </p:cNvSpPr>
              <p:nvPr/>
            </p:nvSpPr>
            <p:spPr bwMode="auto">
              <a:xfrm>
                <a:off x="4054" y="1911"/>
                <a:ext cx="0" cy="1451"/>
              </a:xfrm>
              <a:prstGeom prst="line">
                <a:avLst/>
              </a:prstGeom>
              <a:noFill/>
              <a:ln w="28448">
                <a:solidFill>
                  <a:schemeClr val="bg2"/>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73" name="Line 79"/>
              <p:cNvSpPr>
                <a:spLocks noChangeAspect="1" noChangeShapeType="1"/>
              </p:cNvSpPr>
              <p:nvPr/>
            </p:nvSpPr>
            <p:spPr bwMode="auto">
              <a:xfrm>
                <a:off x="3254" y="1993"/>
                <a:ext cx="783" cy="0"/>
              </a:xfrm>
              <a:prstGeom prst="line">
                <a:avLst/>
              </a:prstGeom>
              <a:noFill/>
              <a:ln w="38227">
                <a:solidFill>
                  <a:schemeClr val="bg2"/>
                </a:solidFill>
                <a:prstDash val="sysDot"/>
                <a:miter lim="800000"/>
                <a:headEnd type="triangle" w="med" len="me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74" name="Line 80"/>
              <p:cNvSpPr>
                <a:spLocks noChangeAspect="1" noChangeShapeType="1"/>
              </p:cNvSpPr>
              <p:nvPr/>
            </p:nvSpPr>
            <p:spPr bwMode="auto">
              <a:xfrm>
                <a:off x="3243" y="1911"/>
                <a:ext cx="0" cy="1451"/>
              </a:xfrm>
              <a:prstGeom prst="line">
                <a:avLst/>
              </a:prstGeom>
              <a:noFill/>
              <a:ln w="28448">
                <a:solidFill>
                  <a:schemeClr val="bg2"/>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75" name="Rectangle 81"/>
              <p:cNvSpPr>
                <a:spLocks noChangeAspect="1" noChangeArrowheads="1"/>
              </p:cNvSpPr>
              <p:nvPr/>
            </p:nvSpPr>
            <p:spPr bwMode="auto">
              <a:xfrm>
                <a:off x="3447" y="1836"/>
                <a:ext cx="499"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lvl1pPr defTabSz="449263" eaLnBrk="0" hangingPunct="0">
                  <a:spcBef>
                    <a:spcPct val="60000"/>
                  </a:spcBef>
                  <a:buClr>
                    <a:schemeClr val="tx1"/>
                  </a:buClr>
                  <a:buSzPct val="90000"/>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1pPr>
                <a:lvl2pPr marL="742950" indent="-285750" defTabSz="449263" eaLnBrk="0" hangingPunct="0">
                  <a:spcBef>
                    <a:spcPct val="20000"/>
                  </a:spcBef>
                  <a:buClr>
                    <a:schemeClr val="tx1"/>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2pPr>
                <a:lvl3pPr marL="1143000" indent="-228600" defTabSz="449263" eaLnBrk="0" hangingPunct="0">
                  <a:spcBef>
                    <a:spcPct val="20000"/>
                  </a:spcBef>
                  <a:buClr>
                    <a:schemeClr val="tx1"/>
                  </a:buClr>
                  <a:buFont typeface="Wingdings" pitchFamily="2" charset="2"/>
                  <a:buChar char="ú"/>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3pPr>
                <a:lvl4pPr marL="1600200" indent="-228600" defTabSz="449263" eaLnBrk="0" hangingPunct="0">
                  <a:spcBef>
                    <a:spcPct val="20000"/>
                  </a:spcBef>
                  <a:buClr>
                    <a:schemeClr val="tx1"/>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4pPr>
                <a:lvl5pPr marL="2057400" indent="-228600" defTabSz="449263" eaLnBrk="0" hangingPunct="0">
                  <a:spcBef>
                    <a:spcPct val="20000"/>
                  </a:spcBef>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5pPr>
                <a:lvl6pPr marL="25146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6pPr>
                <a:lvl7pPr marL="29718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7pPr>
                <a:lvl8pPr marL="34290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8pPr>
                <a:lvl9pPr marL="38862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9pPr>
              </a:lstStyle>
              <a:p>
                <a:pPr eaLnBrk="1" hangingPunct="1">
                  <a:spcBef>
                    <a:spcPct val="0"/>
                  </a:spcBef>
                  <a:buClr>
                    <a:srgbClr val="000000"/>
                  </a:buClr>
                  <a:buSzPct val="100000"/>
                  <a:buFont typeface="Arial" charset="0"/>
                  <a:buNone/>
                </a:pPr>
                <a:r>
                  <a:rPr lang="en-GB" altLang="de-DE" sz="1100" dirty="0">
                    <a:solidFill>
                      <a:srgbClr val="1F1F1F"/>
                    </a:solidFill>
                    <a:cs typeface="Tahoma" pitchFamily="34" charset="0"/>
                  </a:rPr>
                  <a:t>DVaR</a:t>
                </a:r>
                <a:r>
                  <a:rPr lang="en-GB" altLang="de-DE" sz="1100" baseline="-25000" dirty="0">
                    <a:solidFill>
                      <a:srgbClr val="1F1F1F"/>
                    </a:solidFill>
                    <a:cs typeface="Tahoma" pitchFamily="34" charset="0"/>
                  </a:rPr>
                  <a:t>1%</a:t>
                </a:r>
              </a:p>
            </p:txBody>
          </p:sp>
          <p:sp>
            <p:nvSpPr>
              <p:cNvPr id="76" name="Rectangle 30"/>
              <p:cNvSpPr>
                <a:spLocks noChangeAspect="1" noChangeArrowheads="1"/>
              </p:cNvSpPr>
              <p:nvPr/>
            </p:nvSpPr>
            <p:spPr bwMode="auto">
              <a:xfrm>
                <a:off x="3256" y="3396"/>
                <a:ext cx="189"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defTabSz="449263" eaLnBrk="0" hangingPunct="0">
                  <a:spcBef>
                    <a:spcPct val="60000"/>
                  </a:spcBef>
                  <a:buClr>
                    <a:schemeClr val="tx1"/>
                  </a:buClr>
                  <a:buSzPct val="90000"/>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1pPr>
                <a:lvl2pPr marL="742950" indent="-285750" defTabSz="449263" eaLnBrk="0" hangingPunct="0">
                  <a:spcBef>
                    <a:spcPct val="20000"/>
                  </a:spcBef>
                  <a:buClr>
                    <a:schemeClr val="tx1"/>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2pPr>
                <a:lvl3pPr marL="1143000" indent="-228600" defTabSz="449263" eaLnBrk="0" hangingPunct="0">
                  <a:spcBef>
                    <a:spcPct val="20000"/>
                  </a:spcBef>
                  <a:buClr>
                    <a:schemeClr val="tx1"/>
                  </a:buClr>
                  <a:buFont typeface="Wingdings" pitchFamily="2" charset="2"/>
                  <a:buChar char="ú"/>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3pPr>
                <a:lvl4pPr marL="1600200" indent="-228600" defTabSz="449263" eaLnBrk="0" hangingPunct="0">
                  <a:spcBef>
                    <a:spcPct val="20000"/>
                  </a:spcBef>
                  <a:buClr>
                    <a:schemeClr val="tx1"/>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4pPr>
                <a:lvl5pPr marL="2057400" indent="-228600" defTabSz="449263" eaLnBrk="0" hangingPunct="0">
                  <a:spcBef>
                    <a:spcPct val="20000"/>
                  </a:spcBef>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5pPr>
                <a:lvl6pPr marL="25146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6pPr>
                <a:lvl7pPr marL="29718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7pPr>
                <a:lvl8pPr marL="34290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8pPr>
                <a:lvl9pPr marL="3886200" indent="-228600" defTabSz="449263" eaLnBrk="0" fontAlgn="base" hangingPunct="0">
                  <a:spcBef>
                    <a:spcPct val="20000"/>
                  </a:spcBef>
                  <a:spcAft>
                    <a:spcPct val="0"/>
                  </a:spcAft>
                  <a:buClr>
                    <a:schemeClr val="bg2"/>
                  </a:buClr>
                  <a:buSzPct val="9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9pPr>
              </a:lstStyle>
              <a:p>
                <a:pPr eaLnBrk="1" hangingPunct="1">
                  <a:spcBef>
                    <a:spcPct val="0"/>
                  </a:spcBef>
                  <a:buClr>
                    <a:srgbClr val="000000"/>
                  </a:buClr>
                  <a:buSzPct val="100000"/>
                  <a:buFont typeface="Arial" charset="0"/>
                  <a:buNone/>
                </a:pPr>
                <a:r>
                  <a:rPr lang="en-GB" altLang="de-DE" sz="900">
                    <a:solidFill>
                      <a:srgbClr val="1F1F1F"/>
                    </a:solidFill>
                    <a:cs typeface="Tahoma" pitchFamily="34" charset="0"/>
                  </a:rPr>
                  <a:t>-100</a:t>
                </a:r>
              </a:p>
            </p:txBody>
          </p:sp>
        </p:grpSp>
        <p:sp>
          <p:nvSpPr>
            <p:cNvPr id="78" name="AutoShape 83"/>
            <p:cNvSpPr>
              <a:spLocks noChangeArrowheads="1"/>
            </p:cNvSpPr>
            <p:nvPr/>
          </p:nvSpPr>
          <p:spPr bwMode="auto">
            <a:xfrm flipV="1">
              <a:off x="5970635" y="1211346"/>
              <a:ext cx="643385" cy="346777"/>
            </a:xfrm>
            <a:prstGeom prst="triangle">
              <a:avLst>
                <a:gd name="adj" fmla="val 50000"/>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12" tIns="45656" rIns="91312" bIns="45656" anchor="ctr"/>
            <a:lstStyle>
              <a:lvl1pPr eaLnBrk="0" hangingPunct="0">
                <a:spcBef>
                  <a:spcPct val="60000"/>
                </a:spcBef>
                <a:buClr>
                  <a:schemeClr val="tx1"/>
                </a:buClr>
                <a:buSzPct val="90000"/>
                <a:buFont typeface="Wingdings" pitchFamily="2" charset="2"/>
                <a:buChar char="§"/>
                <a:defRPr sz="2000">
                  <a:solidFill>
                    <a:srgbClr val="000000"/>
                  </a:solidFill>
                  <a:latin typeface="Arial" charset="0"/>
                </a:defRPr>
              </a:lvl1pPr>
              <a:lvl2pPr marL="742950" indent="-285750" eaLnBrk="0" hangingPunct="0">
                <a:spcBef>
                  <a:spcPct val="20000"/>
                </a:spcBef>
                <a:buClr>
                  <a:schemeClr val="tx1"/>
                </a:buClr>
                <a:buSzPct val="90000"/>
                <a:buFont typeface="Arial" charset="0"/>
                <a:buChar char="–"/>
                <a:defRPr sz="2000">
                  <a:solidFill>
                    <a:srgbClr val="000000"/>
                  </a:solidFill>
                  <a:latin typeface="Arial" charset="0"/>
                </a:defRPr>
              </a:lvl2pPr>
              <a:lvl3pPr marL="1143000" indent="-228600" eaLnBrk="0" hangingPunct="0">
                <a:spcBef>
                  <a:spcPct val="20000"/>
                </a:spcBef>
                <a:buClr>
                  <a:schemeClr val="tx1"/>
                </a:buClr>
                <a:buFont typeface="Wingdings" pitchFamily="2" charset="2"/>
                <a:buChar char="ú"/>
                <a:defRPr sz="2000">
                  <a:solidFill>
                    <a:srgbClr val="000000"/>
                  </a:solidFill>
                  <a:latin typeface="Arial" charset="0"/>
                </a:defRPr>
              </a:lvl3pPr>
              <a:lvl4pPr marL="1600200" indent="-228600" eaLnBrk="0" hangingPunct="0">
                <a:spcBef>
                  <a:spcPct val="20000"/>
                </a:spcBef>
                <a:buClr>
                  <a:schemeClr val="tx1"/>
                </a:buClr>
                <a:buSzPct val="90000"/>
                <a:buFont typeface="Arial" charset="0"/>
                <a:buChar char="-"/>
                <a:defRPr sz="2000">
                  <a:solidFill>
                    <a:srgbClr val="000000"/>
                  </a:solidFill>
                  <a:latin typeface="Arial" charset="0"/>
                </a:defRPr>
              </a:lvl4pPr>
              <a:lvl5pPr marL="2057400" indent="-228600" eaLnBrk="0" hangingPunct="0">
                <a:spcBef>
                  <a:spcPct val="20000"/>
                </a:spcBef>
                <a:buClr>
                  <a:schemeClr val="bg2"/>
                </a:buClr>
                <a:buSzPct val="90000"/>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SzPct val="90000"/>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SzPct val="90000"/>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SzPct val="90000"/>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SzPct val="90000"/>
                <a:buFont typeface="Arial" charset="0"/>
                <a:buChar char="-"/>
                <a:defRPr sz="2000">
                  <a:solidFill>
                    <a:schemeClr val="tx1"/>
                  </a:solidFill>
                  <a:latin typeface="Arial" charset="0"/>
                </a:defRPr>
              </a:lvl9pPr>
            </a:lstStyle>
            <a:p>
              <a:pPr eaLnBrk="1" hangingPunct="1">
                <a:spcBef>
                  <a:spcPct val="0"/>
                </a:spcBef>
                <a:buClrTx/>
                <a:buSzTx/>
                <a:buFontTx/>
                <a:buNone/>
              </a:pPr>
              <a:endParaRPr lang="de-DE" altLang="de-DE" sz="1600">
                <a:solidFill>
                  <a:srgbClr val="1F1F1F"/>
                </a:solidFill>
                <a:latin typeface="Calibri" pitchFamily="34" charset="0"/>
              </a:endParaRPr>
            </a:p>
          </p:txBody>
        </p:sp>
        <p:sp>
          <p:nvSpPr>
            <p:cNvPr id="79" name="Textfeld 93"/>
            <p:cNvSpPr txBox="1">
              <a:spLocks noChangeArrowheads="1"/>
            </p:cNvSpPr>
            <p:nvPr/>
          </p:nvSpPr>
          <p:spPr bwMode="auto">
            <a:xfrm>
              <a:off x="6242398" y="2486031"/>
              <a:ext cx="399551" cy="343631"/>
            </a:xfrm>
            <a:prstGeom prst="rect">
              <a:avLst/>
            </a:prstGeom>
            <a:solidFill>
              <a:srgbClr val="AFB8C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12" tIns="45656" rIns="91312" bIns="45656">
              <a:spAutoFit/>
            </a:bodyPr>
            <a:lstStyle>
              <a:lvl1pPr eaLnBrk="0" hangingPunct="0">
                <a:spcBef>
                  <a:spcPct val="60000"/>
                </a:spcBef>
                <a:buClr>
                  <a:schemeClr val="tx1"/>
                </a:buClr>
                <a:buSzPct val="90000"/>
                <a:buFont typeface="Wingdings" pitchFamily="2" charset="2"/>
                <a:buChar char="§"/>
                <a:defRPr sz="2000">
                  <a:solidFill>
                    <a:srgbClr val="000000"/>
                  </a:solidFill>
                  <a:latin typeface="Arial" charset="0"/>
                </a:defRPr>
              </a:lvl1pPr>
              <a:lvl2pPr marL="742950" indent="-285750" eaLnBrk="0" hangingPunct="0">
                <a:spcBef>
                  <a:spcPct val="20000"/>
                </a:spcBef>
                <a:buClr>
                  <a:schemeClr val="tx1"/>
                </a:buClr>
                <a:buSzPct val="90000"/>
                <a:buFont typeface="Arial" charset="0"/>
                <a:buChar char="–"/>
                <a:defRPr sz="2000">
                  <a:solidFill>
                    <a:srgbClr val="000000"/>
                  </a:solidFill>
                  <a:latin typeface="Arial" charset="0"/>
                </a:defRPr>
              </a:lvl2pPr>
              <a:lvl3pPr marL="1143000" indent="-228600" eaLnBrk="0" hangingPunct="0">
                <a:spcBef>
                  <a:spcPct val="20000"/>
                </a:spcBef>
                <a:buClr>
                  <a:schemeClr val="tx1"/>
                </a:buClr>
                <a:buFont typeface="Wingdings" pitchFamily="2" charset="2"/>
                <a:buChar char="ú"/>
                <a:defRPr sz="2000">
                  <a:solidFill>
                    <a:srgbClr val="000000"/>
                  </a:solidFill>
                  <a:latin typeface="Arial" charset="0"/>
                </a:defRPr>
              </a:lvl3pPr>
              <a:lvl4pPr marL="1600200" indent="-228600" eaLnBrk="0" hangingPunct="0">
                <a:spcBef>
                  <a:spcPct val="20000"/>
                </a:spcBef>
                <a:buClr>
                  <a:schemeClr val="tx1"/>
                </a:buClr>
                <a:buSzPct val="90000"/>
                <a:buFont typeface="Arial" charset="0"/>
                <a:buChar char="-"/>
                <a:defRPr sz="2000">
                  <a:solidFill>
                    <a:srgbClr val="000000"/>
                  </a:solidFill>
                  <a:latin typeface="Arial" charset="0"/>
                </a:defRPr>
              </a:lvl4pPr>
              <a:lvl5pPr marL="2057400" indent="-228600" eaLnBrk="0" hangingPunct="0">
                <a:spcBef>
                  <a:spcPct val="20000"/>
                </a:spcBef>
                <a:buClr>
                  <a:schemeClr val="bg2"/>
                </a:buClr>
                <a:buSzPct val="90000"/>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SzPct val="90000"/>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SzPct val="90000"/>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SzPct val="90000"/>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SzPct val="90000"/>
                <a:buFont typeface="Arial" charset="0"/>
                <a:buChar char="-"/>
                <a:defRPr sz="2000">
                  <a:solidFill>
                    <a:schemeClr val="tx1"/>
                  </a:solidFill>
                  <a:latin typeface="Arial" charset="0"/>
                </a:defRPr>
              </a:lvl9pPr>
            </a:lstStyle>
            <a:p>
              <a:pPr eaLnBrk="1" hangingPunct="1">
                <a:spcBef>
                  <a:spcPct val="0"/>
                </a:spcBef>
                <a:buClrTx/>
                <a:buSzTx/>
                <a:buFontTx/>
                <a:buNone/>
              </a:pPr>
              <a:r>
                <a:rPr kumimoji="1" lang="de-DE" altLang="de-DE" sz="1400" i="1" dirty="0">
                  <a:solidFill>
                    <a:srgbClr val="1F1F1F"/>
                  </a:solidFill>
                  <a:latin typeface="Calibri" pitchFamily="34" charset="0"/>
                </a:rPr>
                <a:t>EK</a:t>
              </a:r>
            </a:p>
          </p:txBody>
        </p:sp>
        <p:cxnSp>
          <p:nvCxnSpPr>
            <p:cNvPr id="80" name="Gerade Verbindung 95"/>
            <p:cNvCxnSpPr>
              <a:cxnSpLocks noChangeShapeType="1"/>
            </p:cNvCxnSpPr>
            <p:nvPr/>
          </p:nvCxnSpPr>
          <p:spPr bwMode="auto">
            <a:xfrm>
              <a:off x="6411019" y="2750467"/>
              <a:ext cx="0" cy="506707"/>
            </a:xfrm>
            <a:prstGeom prst="line">
              <a:avLst/>
            </a:prstGeom>
            <a:noFill/>
            <a:ln w="25400" algn="ctr">
              <a:solidFill>
                <a:srgbClr val="00B050"/>
              </a:solidFill>
              <a:round/>
              <a:headEnd/>
              <a:tailEnd type="none" w="lg" len="med"/>
            </a:ln>
            <a:extLst>
              <a:ext uri="{909E8E84-426E-40DD-AFC4-6F175D3DCCD1}">
                <a14:hiddenFill xmlns:a14="http://schemas.microsoft.com/office/drawing/2010/main">
                  <a:noFill/>
                </a14:hiddenFill>
              </a:ext>
            </a:extLst>
          </p:spPr>
        </p:cxnSp>
      </p:grpSp>
      <p:pic>
        <p:nvPicPr>
          <p:cNvPr id="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783" y="951427"/>
            <a:ext cx="2957151" cy="284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 name="Text Box 82"/>
          <p:cNvSpPr txBox="1">
            <a:spLocks noChangeArrowheads="1"/>
          </p:cNvSpPr>
          <p:nvPr/>
        </p:nvSpPr>
        <p:spPr bwMode="auto">
          <a:xfrm>
            <a:off x="4276767" y="1209101"/>
            <a:ext cx="1845778" cy="515911"/>
          </a:xfrm>
          <a:prstGeom prst="rect">
            <a:avLst/>
          </a:prstGeom>
          <a:solidFill>
            <a:srgbClr val="AFB8C4">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83009" tIns="41504" rIns="83009" bIns="41504">
            <a:spAutoFit/>
          </a:bodyPr>
          <a:lstStyle>
            <a:lvl1pPr defTabSz="830263" eaLnBrk="0" hangingPunct="0">
              <a:spcBef>
                <a:spcPct val="60000"/>
              </a:spcBef>
              <a:buClr>
                <a:schemeClr val="tx1"/>
              </a:buClr>
              <a:buSzPct val="90000"/>
              <a:buFont typeface="Wingdings" pitchFamily="2" charset="2"/>
              <a:buChar char="§"/>
              <a:defRPr sz="2000">
                <a:solidFill>
                  <a:srgbClr val="000000"/>
                </a:solidFill>
                <a:latin typeface="Arial" charset="0"/>
              </a:defRPr>
            </a:lvl1pPr>
            <a:lvl2pPr marL="742950" indent="-285750" defTabSz="830263" eaLnBrk="0" hangingPunct="0">
              <a:spcBef>
                <a:spcPct val="20000"/>
              </a:spcBef>
              <a:buClr>
                <a:schemeClr val="tx1"/>
              </a:buClr>
              <a:buSzPct val="90000"/>
              <a:buFont typeface="Arial" charset="0"/>
              <a:buChar char="–"/>
              <a:defRPr sz="2000">
                <a:solidFill>
                  <a:srgbClr val="000000"/>
                </a:solidFill>
                <a:latin typeface="Arial" charset="0"/>
              </a:defRPr>
            </a:lvl2pPr>
            <a:lvl3pPr marL="1143000" indent="-228600" defTabSz="830263" eaLnBrk="0" hangingPunct="0">
              <a:spcBef>
                <a:spcPct val="20000"/>
              </a:spcBef>
              <a:buClr>
                <a:schemeClr val="tx1"/>
              </a:buClr>
              <a:buFont typeface="Wingdings" pitchFamily="2" charset="2"/>
              <a:buChar char="ú"/>
              <a:defRPr sz="2000">
                <a:solidFill>
                  <a:srgbClr val="000000"/>
                </a:solidFill>
                <a:latin typeface="Arial" charset="0"/>
              </a:defRPr>
            </a:lvl3pPr>
            <a:lvl4pPr marL="1600200" indent="-228600" defTabSz="830263" eaLnBrk="0" hangingPunct="0">
              <a:spcBef>
                <a:spcPct val="20000"/>
              </a:spcBef>
              <a:buClr>
                <a:schemeClr val="tx1"/>
              </a:buClr>
              <a:buSzPct val="90000"/>
              <a:buFont typeface="Arial" charset="0"/>
              <a:buChar char="-"/>
              <a:defRPr sz="2000">
                <a:solidFill>
                  <a:srgbClr val="000000"/>
                </a:solidFill>
                <a:latin typeface="Arial" charset="0"/>
              </a:defRPr>
            </a:lvl4pPr>
            <a:lvl5pPr marL="2057400" indent="-228600" defTabSz="830263" eaLnBrk="0" hangingPunct="0">
              <a:spcBef>
                <a:spcPct val="20000"/>
              </a:spcBef>
              <a:buClr>
                <a:schemeClr val="bg2"/>
              </a:buClr>
              <a:buSzPct val="90000"/>
              <a:buFont typeface="Arial" charset="0"/>
              <a:buChar char="-"/>
              <a:defRPr sz="2000">
                <a:solidFill>
                  <a:schemeClr val="tx1"/>
                </a:solidFill>
                <a:latin typeface="Arial" charset="0"/>
              </a:defRPr>
            </a:lvl5pPr>
            <a:lvl6pPr marL="2514600" indent="-228600" defTabSz="830263" eaLnBrk="0" fontAlgn="base" hangingPunct="0">
              <a:spcBef>
                <a:spcPct val="20000"/>
              </a:spcBef>
              <a:spcAft>
                <a:spcPct val="0"/>
              </a:spcAft>
              <a:buClr>
                <a:schemeClr val="bg2"/>
              </a:buClr>
              <a:buSzPct val="90000"/>
              <a:buFont typeface="Arial" charset="0"/>
              <a:buChar char="-"/>
              <a:defRPr sz="2000">
                <a:solidFill>
                  <a:schemeClr val="tx1"/>
                </a:solidFill>
                <a:latin typeface="Arial" charset="0"/>
              </a:defRPr>
            </a:lvl6pPr>
            <a:lvl7pPr marL="2971800" indent="-228600" defTabSz="830263" eaLnBrk="0" fontAlgn="base" hangingPunct="0">
              <a:spcBef>
                <a:spcPct val="20000"/>
              </a:spcBef>
              <a:spcAft>
                <a:spcPct val="0"/>
              </a:spcAft>
              <a:buClr>
                <a:schemeClr val="bg2"/>
              </a:buClr>
              <a:buSzPct val="90000"/>
              <a:buFont typeface="Arial" charset="0"/>
              <a:buChar char="-"/>
              <a:defRPr sz="2000">
                <a:solidFill>
                  <a:schemeClr val="tx1"/>
                </a:solidFill>
                <a:latin typeface="Arial" charset="0"/>
              </a:defRPr>
            </a:lvl7pPr>
            <a:lvl8pPr marL="3429000" indent="-228600" defTabSz="830263" eaLnBrk="0" fontAlgn="base" hangingPunct="0">
              <a:spcBef>
                <a:spcPct val="20000"/>
              </a:spcBef>
              <a:spcAft>
                <a:spcPct val="0"/>
              </a:spcAft>
              <a:buClr>
                <a:schemeClr val="bg2"/>
              </a:buClr>
              <a:buSzPct val="90000"/>
              <a:buFont typeface="Arial" charset="0"/>
              <a:buChar char="-"/>
              <a:defRPr sz="2000">
                <a:solidFill>
                  <a:schemeClr val="tx1"/>
                </a:solidFill>
                <a:latin typeface="Arial" charset="0"/>
              </a:defRPr>
            </a:lvl8pPr>
            <a:lvl9pPr marL="3886200" indent="-228600" defTabSz="830263" eaLnBrk="0" fontAlgn="base" hangingPunct="0">
              <a:spcBef>
                <a:spcPct val="20000"/>
              </a:spcBef>
              <a:spcAft>
                <a:spcPct val="0"/>
              </a:spcAft>
              <a:buClr>
                <a:schemeClr val="bg2"/>
              </a:buClr>
              <a:buSzPct val="90000"/>
              <a:buFont typeface="Arial" charset="0"/>
              <a:buChar char="-"/>
              <a:defRPr sz="2000">
                <a:solidFill>
                  <a:schemeClr val="tx1"/>
                </a:solidFill>
                <a:latin typeface="Arial" charset="0"/>
              </a:defRPr>
            </a:lvl9pPr>
          </a:lstStyle>
          <a:p>
            <a:pPr eaLnBrk="1" hangingPunct="1">
              <a:spcBef>
                <a:spcPts val="875"/>
              </a:spcBef>
              <a:buClr>
                <a:srgbClr val="000000"/>
              </a:buClr>
              <a:buSzPct val="100000"/>
              <a:buNone/>
            </a:pPr>
            <a:r>
              <a:rPr kumimoji="1" lang="de-DE" altLang="de-DE" sz="1400" i="1" dirty="0">
                <a:solidFill>
                  <a:srgbClr val="1F1F1F"/>
                </a:solidFill>
                <a:cs typeface="Arial" charset="0"/>
              </a:rPr>
              <a:t>Zielniveau (hier 1%) ist ratingabhängig.</a:t>
            </a:r>
          </a:p>
        </p:txBody>
      </p:sp>
      <p:sp>
        <p:nvSpPr>
          <p:cNvPr id="83" name="Text Box 82"/>
          <p:cNvSpPr txBox="1">
            <a:spLocks noChangeArrowheads="1"/>
          </p:cNvSpPr>
          <p:nvPr/>
        </p:nvSpPr>
        <p:spPr bwMode="auto">
          <a:xfrm>
            <a:off x="3079892" y="4419371"/>
            <a:ext cx="2440466" cy="1591924"/>
          </a:xfrm>
          <a:prstGeom prst="rect">
            <a:avLst/>
          </a:prstGeom>
          <a:solidFill>
            <a:srgbClr val="AFB8C4">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3009" tIns="41504" rIns="83009" bIns="41504">
            <a:spAutoFit/>
          </a:bodyPr>
          <a:lstStyle>
            <a:lvl1pPr defTabSz="830263" eaLnBrk="0" hangingPunct="0">
              <a:spcBef>
                <a:spcPct val="60000"/>
              </a:spcBef>
              <a:buClr>
                <a:schemeClr val="tx1"/>
              </a:buClr>
              <a:buSzPct val="90000"/>
              <a:buFont typeface="Wingdings" pitchFamily="2" charset="2"/>
              <a:buChar char="§"/>
              <a:defRPr sz="2000">
                <a:solidFill>
                  <a:srgbClr val="000000"/>
                </a:solidFill>
                <a:latin typeface="Arial" charset="0"/>
              </a:defRPr>
            </a:lvl1pPr>
            <a:lvl2pPr marL="742950" indent="-285750" defTabSz="830263" eaLnBrk="0" hangingPunct="0">
              <a:spcBef>
                <a:spcPct val="20000"/>
              </a:spcBef>
              <a:buClr>
                <a:schemeClr val="tx1"/>
              </a:buClr>
              <a:buSzPct val="90000"/>
              <a:buFont typeface="Arial" charset="0"/>
              <a:buChar char="–"/>
              <a:defRPr sz="2000">
                <a:solidFill>
                  <a:srgbClr val="000000"/>
                </a:solidFill>
                <a:latin typeface="Arial" charset="0"/>
              </a:defRPr>
            </a:lvl2pPr>
            <a:lvl3pPr marL="1143000" indent="-228600" defTabSz="830263" eaLnBrk="0" hangingPunct="0">
              <a:spcBef>
                <a:spcPct val="20000"/>
              </a:spcBef>
              <a:buClr>
                <a:schemeClr val="tx1"/>
              </a:buClr>
              <a:buFont typeface="Wingdings" pitchFamily="2" charset="2"/>
              <a:buChar char="ú"/>
              <a:defRPr sz="2000">
                <a:solidFill>
                  <a:srgbClr val="000000"/>
                </a:solidFill>
                <a:latin typeface="Arial" charset="0"/>
              </a:defRPr>
            </a:lvl3pPr>
            <a:lvl4pPr marL="1600200" indent="-228600" defTabSz="830263" eaLnBrk="0" hangingPunct="0">
              <a:spcBef>
                <a:spcPct val="20000"/>
              </a:spcBef>
              <a:buClr>
                <a:schemeClr val="tx1"/>
              </a:buClr>
              <a:buSzPct val="90000"/>
              <a:buFont typeface="Arial" charset="0"/>
              <a:buChar char="-"/>
              <a:defRPr sz="2000">
                <a:solidFill>
                  <a:srgbClr val="000000"/>
                </a:solidFill>
                <a:latin typeface="Arial" charset="0"/>
              </a:defRPr>
            </a:lvl4pPr>
            <a:lvl5pPr marL="2057400" indent="-228600" defTabSz="830263" eaLnBrk="0" hangingPunct="0">
              <a:spcBef>
                <a:spcPct val="20000"/>
              </a:spcBef>
              <a:buClr>
                <a:schemeClr val="bg2"/>
              </a:buClr>
              <a:buSzPct val="90000"/>
              <a:buFont typeface="Arial" charset="0"/>
              <a:buChar char="-"/>
              <a:defRPr sz="2000">
                <a:solidFill>
                  <a:schemeClr val="tx1"/>
                </a:solidFill>
                <a:latin typeface="Arial" charset="0"/>
              </a:defRPr>
            </a:lvl5pPr>
            <a:lvl6pPr marL="2514600" indent="-228600" defTabSz="830263" eaLnBrk="0" fontAlgn="base" hangingPunct="0">
              <a:spcBef>
                <a:spcPct val="20000"/>
              </a:spcBef>
              <a:spcAft>
                <a:spcPct val="0"/>
              </a:spcAft>
              <a:buClr>
                <a:schemeClr val="bg2"/>
              </a:buClr>
              <a:buSzPct val="90000"/>
              <a:buFont typeface="Arial" charset="0"/>
              <a:buChar char="-"/>
              <a:defRPr sz="2000">
                <a:solidFill>
                  <a:schemeClr val="tx1"/>
                </a:solidFill>
                <a:latin typeface="Arial" charset="0"/>
              </a:defRPr>
            </a:lvl6pPr>
            <a:lvl7pPr marL="2971800" indent="-228600" defTabSz="830263" eaLnBrk="0" fontAlgn="base" hangingPunct="0">
              <a:spcBef>
                <a:spcPct val="20000"/>
              </a:spcBef>
              <a:spcAft>
                <a:spcPct val="0"/>
              </a:spcAft>
              <a:buClr>
                <a:schemeClr val="bg2"/>
              </a:buClr>
              <a:buSzPct val="90000"/>
              <a:buFont typeface="Arial" charset="0"/>
              <a:buChar char="-"/>
              <a:defRPr sz="2000">
                <a:solidFill>
                  <a:schemeClr val="tx1"/>
                </a:solidFill>
                <a:latin typeface="Arial" charset="0"/>
              </a:defRPr>
            </a:lvl7pPr>
            <a:lvl8pPr marL="3429000" indent="-228600" defTabSz="830263" eaLnBrk="0" fontAlgn="base" hangingPunct="0">
              <a:spcBef>
                <a:spcPct val="20000"/>
              </a:spcBef>
              <a:spcAft>
                <a:spcPct val="0"/>
              </a:spcAft>
              <a:buClr>
                <a:schemeClr val="bg2"/>
              </a:buClr>
              <a:buSzPct val="90000"/>
              <a:buFont typeface="Arial" charset="0"/>
              <a:buChar char="-"/>
              <a:defRPr sz="2000">
                <a:solidFill>
                  <a:schemeClr val="tx1"/>
                </a:solidFill>
                <a:latin typeface="Arial" charset="0"/>
              </a:defRPr>
            </a:lvl8pPr>
            <a:lvl9pPr marL="3886200" indent="-228600" defTabSz="830263" eaLnBrk="0" fontAlgn="base" hangingPunct="0">
              <a:spcBef>
                <a:spcPct val="20000"/>
              </a:spcBef>
              <a:spcAft>
                <a:spcPct val="0"/>
              </a:spcAft>
              <a:buClr>
                <a:schemeClr val="bg2"/>
              </a:buClr>
              <a:buSzPct val="90000"/>
              <a:buFont typeface="Arial" charset="0"/>
              <a:buChar char="-"/>
              <a:defRPr sz="2000">
                <a:solidFill>
                  <a:schemeClr val="tx1"/>
                </a:solidFill>
                <a:latin typeface="Arial" charset="0"/>
              </a:defRPr>
            </a:lvl9pPr>
          </a:lstStyle>
          <a:p>
            <a:pPr algn="ctr" eaLnBrk="1" hangingPunct="1">
              <a:spcBef>
                <a:spcPct val="0"/>
              </a:spcBef>
              <a:spcAft>
                <a:spcPts val="600"/>
              </a:spcAft>
              <a:buClr>
                <a:srgbClr val="000000"/>
              </a:buClr>
              <a:buSzPct val="100000"/>
              <a:buNone/>
            </a:pPr>
            <a:r>
              <a:rPr kumimoji="1" lang="de-DE" altLang="de-DE" sz="1100" u="sng" dirty="0">
                <a:cs typeface="Arial" charset="0"/>
              </a:rPr>
              <a:t>Schätzung der Ausfallwahrscheinlichkeit (PD)</a:t>
            </a:r>
          </a:p>
          <a:p>
            <a:pPr eaLnBrk="1" hangingPunct="1">
              <a:spcBef>
                <a:spcPct val="0"/>
              </a:spcBef>
              <a:spcAft>
                <a:spcPts val="600"/>
              </a:spcAft>
              <a:buClr>
                <a:srgbClr val="000000"/>
              </a:buClr>
              <a:buSzPct val="100000"/>
              <a:buNone/>
            </a:pPr>
            <a:r>
              <a:rPr kumimoji="1" lang="de-DE" altLang="de-DE" sz="1100" dirty="0">
                <a:cs typeface="Arial" charset="0"/>
              </a:rPr>
              <a:t>In wie viel % der simulierten Zukunftsszenarien tritt </a:t>
            </a:r>
            <a:br>
              <a:rPr kumimoji="1" lang="de-DE" altLang="de-DE" sz="1100" dirty="0">
                <a:cs typeface="Arial" charset="0"/>
              </a:rPr>
            </a:br>
            <a:r>
              <a:rPr kumimoji="1" lang="de-DE" altLang="de-DE" sz="1100" dirty="0">
                <a:cs typeface="Arial" charset="0"/>
              </a:rPr>
              <a:t>(1) Überschuldung oder </a:t>
            </a:r>
            <a:br>
              <a:rPr kumimoji="1" lang="de-DE" altLang="de-DE" sz="1100" dirty="0">
                <a:cs typeface="Arial" charset="0"/>
              </a:rPr>
            </a:br>
            <a:r>
              <a:rPr kumimoji="1" lang="de-DE" altLang="de-DE" sz="1100" dirty="0">
                <a:cs typeface="Arial" charset="0"/>
              </a:rPr>
              <a:t>(2) Illiquidität ein?</a:t>
            </a:r>
          </a:p>
          <a:p>
            <a:pPr eaLnBrk="1" hangingPunct="1">
              <a:spcBef>
                <a:spcPct val="0"/>
              </a:spcBef>
              <a:spcAft>
                <a:spcPts val="600"/>
              </a:spcAft>
              <a:buClr>
                <a:srgbClr val="000000"/>
              </a:buClr>
              <a:buSzPct val="100000"/>
              <a:buNone/>
            </a:pPr>
            <a:r>
              <a:rPr kumimoji="1" lang="de-DE" altLang="de-DE" sz="1100" dirty="0">
                <a:cs typeface="Arial" charset="0"/>
              </a:rPr>
              <a:t>Zuordnung einer Ratingnote möglich!</a:t>
            </a:r>
          </a:p>
        </p:txBody>
      </p:sp>
      <p:pic>
        <p:nvPicPr>
          <p:cNvPr id="86"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97377" y="4426847"/>
            <a:ext cx="2222627"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0" name="Gerade Verbindung mit Pfeil 89">
            <a:extLst>
              <a:ext uri="{FF2B5EF4-FFF2-40B4-BE49-F238E27FC236}">
                <a16:creationId xmlns:a16="http://schemas.microsoft.com/office/drawing/2014/main" id="{A82B08D2-5769-41B1-90EE-8B1DA86407AF}"/>
              </a:ext>
            </a:extLst>
          </p:cNvPr>
          <p:cNvCxnSpPr>
            <a:cxnSpLocks/>
          </p:cNvCxnSpPr>
          <p:nvPr/>
        </p:nvCxnSpPr>
        <p:spPr>
          <a:xfrm flipV="1">
            <a:off x="3468155" y="2615716"/>
            <a:ext cx="1165230" cy="7579"/>
          </a:xfrm>
          <a:prstGeom prst="straightConnector1">
            <a:avLst/>
          </a:prstGeom>
          <a:noFill/>
          <a:ln w="25402">
            <a:solidFill>
              <a:srgbClr val="C0504D"/>
            </a:solidFill>
            <a:prstDash val="solid"/>
            <a:round/>
            <a:tailEnd type="arrow"/>
          </a:ln>
        </p:spPr>
      </p:cxnSp>
      <p:sp>
        <p:nvSpPr>
          <p:cNvPr id="91" name="Textfeld 90">
            <a:extLst>
              <a:ext uri="{FF2B5EF4-FFF2-40B4-BE49-F238E27FC236}">
                <a16:creationId xmlns:a16="http://schemas.microsoft.com/office/drawing/2014/main" id="{81A301AA-B0D5-4B62-A892-265F104AB859}"/>
              </a:ext>
            </a:extLst>
          </p:cNvPr>
          <p:cNvSpPr txBox="1"/>
          <p:nvPr/>
        </p:nvSpPr>
        <p:spPr>
          <a:xfrm>
            <a:off x="3513997" y="2293786"/>
            <a:ext cx="1066558" cy="605413"/>
          </a:xfrm>
          <a:prstGeom prst="rect">
            <a:avLst/>
          </a:prstGeom>
          <a:noFill/>
        </p:spPr>
        <p:txBody>
          <a:bodyPr wrap="none" lIns="91559" tIns="45779" rIns="91559" bIns="45779" rtlCol="0">
            <a:spAutoFit/>
          </a:bodyPr>
          <a:lstStyle/>
          <a:p>
            <a:pPr algn="ctr">
              <a:lnSpc>
                <a:spcPts val="2003"/>
              </a:lnSpc>
            </a:pPr>
            <a:r>
              <a:rPr lang="de-DE" sz="1200" b="1" dirty="0"/>
              <a:t>Risiko-</a:t>
            </a:r>
          </a:p>
          <a:p>
            <a:pPr algn="ctr">
              <a:lnSpc>
                <a:spcPts val="2003"/>
              </a:lnSpc>
            </a:pPr>
            <a:r>
              <a:rPr lang="de-DE" sz="1200" b="1" dirty="0"/>
              <a:t>aggregation</a:t>
            </a:r>
          </a:p>
        </p:txBody>
      </p:sp>
      <p:sp>
        <p:nvSpPr>
          <p:cNvPr id="92" name="Textfeld 91">
            <a:extLst>
              <a:ext uri="{FF2B5EF4-FFF2-40B4-BE49-F238E27FC236}">
                <a16:creationId xmlns:a16="http://schemas.microsoft.com/office/drawing/2014/main" id="{BA5417C9-73DB-424B-B18A-192211FCE68F}"/>
              </a:ext>
            </a:extLst>
          </p:cNvPr>
          <p:cNvSpPr txBox="1"/>
          <p:nvPr/>
        </p:nvSpPr>
        <p:spPr>
          <a:xfrm>
            <a:off x="7701163" y="3828029"/>
            <a:ext cx="1980981" cy="462844"/>
          </a:xfrm>
          <a:prstGeom prst="rect">
            <a:avLst/>
          </a:prstGeom>
          <a:noFill/>
        </p:spPr>
        <p:txBody>
          <a:bodyPr wrap="none" lIns="91559" tIns="45779" rIns="91559" bIns="45779" rtlCol="0">
            <a:spAutoFit/>
          </a:bodyPr>
          <a:lstStyle/>
          <a:p>
            <a:r>
              <a:rPr lang="de-DE" sz="1200" i="1" dirty="0"/>
              <a:t>EK = Eigenkapital</a:t>
            </a:r>
          </a:p>
          <a:p>
            <a:r>
              <a:rPr lang="de-DE" sz="1200" i="1" dirty="0"/>
              <a:t>EKB = </a:t>
            </a:r>
            <a:r>
              <a:rPr lang="de-DE" sz="1200" dirty="0"/>
              <a:t>Eigenkapitalbedarf </a:t>
            </a:r>
            <a:endParaRPr lang="de-DE" sz="1200" i="1" dirty="0"/>
          </a:p>
        </p:txBody>
      </p:sp>
      <p:pic>
        <p:nvPicPr>
          <p:cNvPr id="93" name="Picture 3">
            <a:extLst>
              <a:ext uri="{FF2B5EF4-FFF2-40B4-BE49-F238E27FC236}">
                <a16:creationId xmlns:a16="http://schemas.microsoft.com/office/drawing/2014/main" id="{22CD948C-CA6B-4CF7-AD08-D32723F32CB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invGray">
          <a:xfrm>
            <a:off x="6285527" y="54500"/>
            <a:ext cx="3574017" cy="18154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66"/>
                </a:solidFill>
                <a:miter lim="800000"/>
                <a:headEnd/>
                <a:tailEnd/>
              </a14:hiddenLine>
            </a:ext>
            <a:ext uri="{AF507438-7753-43E0-B8FC-AC1667EBCBE1}">
              <a14:hiddenEffects xmlns:a14="http://schemas.microsoft.com/office/drawing/2010/main">
                <a:effectLst>
                  <a:outerShdw dist="17961" dir="13500000" algn="ctr" rotWithShape="0">
                    <a:srgbClr val="999999"/>
                  </a:outerShdw>
                </a:effectLst>
              </a14:hiddenEffects>
            </a:ext>
          </a:extLst>
        </p:spPr>
      </p:pic>
      <p:sp>
        <p:nvSpPr>
          <p:cNvPr id="94" name="Rectangle 2">
            <a:extLst>
              <a:ext uri="{FF2B5EF4-FFF2-40B4-BE49-F238E27FC236}">
                <a16:creationId xmlns:a16="http://schemas.microsoft.com/office/drawing/2014/main" id="{2ABE8482-5E86-4137-BC2F-9D1509E1908F}"/>
              </a:ext>
            </a:extLst>
          </p:cNvPr>
          <p:cNvSpPr>
            <a:spLocks noGrp="1" noChangeArrowheads="1"/>
          </p:cNvSpPr>
          <p:nvPr>
            <p:ph type="title"/>
          </p:nvPr>
        </p:nvSpPr>
        <p:spPr/>
        <p:txBody>
          <a:bodyPr/>
          <a:lstStyle/>
          <a:p>
            <a:pPr eaLnBrk="1" hangingPunct="1"/>
            <a:r>
              <a:rPr lang="de-DE" dirty="0"/>
              <a:t>Die Methoden: Risikoquantifizierung, </a:t>
            </a:r>
            <a:br>
              <a:rPr lang="de-DE" dirty="0"/>
            </a:br>
            <a:r>
              <a:rPr lang="de-DE" dirty="0"/>
              <a:t>Risikoaggregation  &amp; Bewertung</a:t>
            </a:r>
          </a:p>
        </p:txBody>
      </p:sp>
      <p:cxnSp>
        <p:nvCxnSpPr>
          <p:cNvPr id="98" name="Gewinkelte Verbindung 28">
            <a:extLst>
              <a:ext uri="{FF2B5EF4-FFF2-40B4-BE49-F238E27FC236}">
                <a16:creationId xmlns:a16="http://schemas.microsoft.com/office/drawing/2014/main" id="{EA4DB233-DECD-44EA-ACD3-37BEF5C41FC4}"/>
              </a:ext>
            </a:extLst>
          </p:cNvPr>
          <p:cNvCxnSpPr>
            <a:cxnSpLocks/>
          </p:cNvCxnSpPr>
          <p:nvPr/>
        </p:nvCxnSpPr>
        <p:spPr>
          <a:xfrm rot="5400000">
            <a:off x="5400616" y="2613044"/>
            <a:ext cx="613562" cy="3011572"/>
          </a:xfrm>
          <a:prstGeom prst="bentConnector3">
            <a:avLst>
              <a:gd name="adj1" fmla="val 50000"/>
            </a:avLst>
          </a:prstGeom>
          <a:noFill/>
          <a:ln w="25402">
            <a:solidFill>
              <a:srgbClr val="C0504D"/>
            </a:solidFill>
            <a:prstDash val="solid"/>
            <a:round/>
            <a:tailEnd type="arrow"/>
          </a:ln>
        </p:spPr>
      </p:cxnSp>
      <p:cxnSp>
        <p:nvCxnSpPr>
          <p:cNvPr id="99" name="Gewinkelte Verbindung 65">
            <a:extLst>
              <a:ext uri="{FF2B5EF4-FFF2-40B4-BE49-F238E27FC236}">
                <a16:creationId xmlns:a16="http://schemas.microsoft.com/office/drawing/2014/main" id="{FCFC701A-A069-43F5-B636-AE2468E03E1C}"/>
              </a:ext>
            </a:extLst>
          </p:cNvPr>
          <p:cNvCxnSpPr>
            <a:cxnSpLocks/>
          </p:cNvCxnSpPr>
          <p:nvPr/>
        </p:nvCxnSpPr>
        <p:spPr>
          <a:xfrm rot="5400000">
            <a:off x="6623749" y="3838328"/>
            <a:ext cx="601435" cy="577434"/>
          </a:xfrm>
          <a:prstGeom prst="bentConnector3">
            <a:avLst>
              <a:gd name="adj1" fmla="val 50000"/>
            </a:avLst>
          </a:prstGeom>
          <a:noFill/>
          <a:ln w="25402">
            <a:solidFill>
              <a:srgbClr val="C0504D"/>
            </a:solidFill>
            <a:prstDash val="solid"/>
            <a:round/>
            <a:tailEnd type="arrow"/>
          </a:ln>
        </p:spPr>
      </p:cxnSp>
      <p:graphicFrame>
        <p:nvGraphicFramePr>
          <p:cNvPr id="102" name="Tabelle 101">
            <a:extLst>
              <a:ext uri="{FF2B5EF4-FFF2-40B4-BE49-F238E27FC236}">
                <a16:creationId xmlns:a16="http://schemas.microsoft.com/office/drawing/2014/main" id="{E97B610D-DEE6-4BDA-8130-8829649733F3}"/>
              </a:ext>
            </a:extLst>
          </p:cNvPr>
          <p:cNvGraphicFramePr>
            <a:graphicFrameLocks noGrp="1"/>
          </p:cNvGraphicFramePr>
          <p:nvPr>
            <p:extLst>
              <p:ext uri="{D42A27DB-BD31-4B8C-83A1-F6EECF244321}">
                <p14:modId xmlns:p14="http://schemas.microsoft.com/office/powerpoint/2010/main" val="2013303623"/>
              </p:ext>
            </p:extLst>
          </p:nvPr>
        </p:nvGraphicFramePr>
        <p:xfrm>
          <a:off x="401643" y="3871723"/>
          <a:ext cx="2593500" cy="2097900"/>
        </p:xfrm>
        <a:graphic>
          <a:graphicData uri="http://schemas.openxmlformats.org/drawingml/2006/table">
            <a:tbl>
              <a:tblPr firstRow="1" bandRow="1">
                <a:tableStyleId>{5C22544A-7EE6-4342-B048-85BDC9FD1C3A}</a:tableStyleId>
              </a:tblPr>
              <a:tblGrid>
                <a:gridCol w="819000">
                  <a:extLst>
                    <a:ext uri="{9D8B030D-6E8A-4147-A177-3AD203B41FA5}">
                      <a16:colId xmlns:a16="http://schemas.microsoft.com/office/drawing/2014/main" val="20000"/>
                    </a:ext>
                  </a:extLst>
                </a:gridCol>
                <a:gridCol w="253500">
                  <a:extLst>
                    <a:ext uri="{9D8B030D-6E8A-4147-A177-3AD203B41FA5}">
                      <a16:colId xmlns:a16="http://schemas.microsoft.com/office/drawing/2014/main" val="20001"/>
                    </a:ext>
                  </a:extLst>
                </a:gridCol>
                <a:gridCol w="253500">
                  <a:extLst>
                    <a:ext uri="{9D8B030D-6E8A-4147-A177-3AD203B41FA5}">
                      <a16:colId xmlns:a16="http://schemas.microsoft.com/office/drawing/2014/main" val="20002"/>
                    </a:ext>
                  </a:extLst>
                </a:gridCol>
                <a:gridCol w="253500">
                  <a:extLst>
                    <a:ext uri="{9D8B030D-6E8A-4147-A177-3AD203B41FA5}">
                      <a16:colId xmlns:a16="http://schemas.microsoft.com/office/drawing/2014/main" val="20003"/>
                    </a:ext>
                  </a:extLst>
                </a:gridCol>
                <a:gridCol w="253500">
                  <a:extLst>
                    <a:ext uri="{9D8B030D-6E8A-4147-A177-3AD203B41FA5}">
                      <a16:colId xmlns:a16="http://schemas.microsoft.com/office/drawing/2014/main" val="20004"/>
                    </a:ext>
                  </a:extLst>
                </a:gridCol>
                <a:gridCol w="253500">
                  <a:extLst>
                    <a:ext uri="{9D8B030D-6E8A-4147-A177-3AD203B41FA5}">
                      <a16:colId xmlns:a16="http://schemas.microsoft.com/office/drawing/2014/main" val="20005"/>
                    </a:ext>
                  </a:extLst>
                </a:gridCol>
                <a:gridCol w="253500">
                  <a:extLst>
                    <a:ext uri="{9D8B030D-6E8A-4147-A177-3AD203B41FA5}">
                      <a16:colId xmlns:a16="http://schemas.microsoft.com/office/drawing/2014/main" val="20006"/>
                    </a:ext>
                  </a:extLst>
                </a:gridCol>
                <a:gridCol w="253500">
                  <a:extLst>
                    <a:ext uri="{9D8B030D-6E8A-4147-A177-3AD203B41FA5}">
                      <a16:colId xmlns:a16="http://schemas.microsoft.com/office/drawing/2014/main" val="20007"/>
                    </a:ext>
                  </a:extLst>
                </a:gridCol>
              </a:tblGrid>
              <a:tr h="270120">
                <a:tc>
                  <a:txBody>
                    <a:bodyPr/>
                    <a:lstStyle/>
                    <a:p>
                      <a:r>
                        <a:rPr lang="de-DE" sz="600" dirty="0"/>
                        <a:t>Europa (1981-2016)</a:t>
                      </a:r>
                    </a:p>
                  </a:txBody>
                  <a:tcPr marL="39000" marR="39000" marT="36000" marB="36000"/>
                </a:tc>
                <a:tc gridSpan="7">
                  <a:txBody>
                    <a:bodyPr/>
                    <a:lstStyle/>
                    <a:p>
                      <a:pPr algn="ctr"/>
                      <a:r>
                        <a:rPr lang="de-DE" sz="600" dirty="0"/>
                        <a:t>Zeit (Jahre)</a:t>
                      </a:r>
                    </a:p>
                  </a:txBody>
                  <a:tcPr marL="39000" marR="0" marT="36000" marB="36000"/>
                </a:tc>
                <a:tc hMerge="1">
                  <a:txBody>
                    <a:bodyPr/>
                    <a:lstStyle/>
                    <a:p>
                      <a:endParaRPr lang="de-DE" dirty="0"/>
                    </a:p>
                  </a:txBody>
                  <a:tcPr/>
                </a:tc>
                <a:tc hMerge="1">
                  <a:txBody>
                    <a:bodyPr/>
                    <a:lstStyle/>
                    <a:p>
                      <a:endParaRPr lang="de-DE" dirty="0"/>
                    </a:p>
                  </a:txBody>
                  <a:tcPr/>
                </a:tc>
                <a:tc hMerge="1">
                  <a:txBody>
                    <a:bodyPr/>
                    <a:lstStyle/>
                    <a:p>
                      <a:endParaRPr lang="de-DE" dirty="0"/>
                    </a:p>
                  </a:txBody>
                  <a:tcPr/>
                </a:tc>
                <a:tc hMerge="1">
                  <a:txBody>
                    <a:bodyPr/>
                    <a:lstStyle/>
                    <a:p>
                      <a:endParaRPr lang="de-DE" dirty="0"/>
                    </a:p>
                  </a:txBody>
                  <a:tcPr/>
                </a:tc>
                <a:tc hMerge="1">
                  <a:txBody>
                    <a:bodyPr/>
                    <a:lstStyle/>
                    <a:p>
                      <a:endParaRPr lang="de-DE" dirty="0"/>
                    </a:p>
                  </a:txBody>
                  <a:tcPr/>
                </a:tc>
                <a:tc hMerge="1">
                  <a:txBody>
                    <a:bodyPr/>
                    <a:lstStyle/>
                    <a:p>
                      <a:endParaRPr lang="de-DE" dirty="0"/>
                    </a:p>
                  </a:txBody>
                  <a:tcPr/>
                </a:tc>
                <a:extLst>
                  <a:ext uri="{0D108BD9-81ED-4DB2-BD59-A6C34878D82A}">
                    <a16:rowId xmlns:a16="http://schemas.microsoft.com/office/drawing/2014/main" val="10000"/>
                  </a:ext>
                </a:extLst>
              </a:tr>
              <a:tr h="180000">
                <a:tc>
                  <a:txBody>
                    <a:bodyPr/>
                    <a:lstStyle/>
                    <a:p>
                      <a:r>
                        <a:rPr lang="de-DE" sz="600" b="1" dirty="0"/>
                        <a:t>Rating</a:t>
                      </a:r>
                    </a:p>
                  </a:txBody>
                  <a:tcPr marL="39000" marR="39000" marT="36000" marB="36000"/>
                </a:tc>
                <a:tc>
                  <a:txBody>
                    <a:bodyPr/>
                    <a:lstStyle/>
                    <a:p>
                      <a:r>
                        <a:rPr lang="de-DE" sz="600" b="1" dirty="0"/>
                        <a:t>1</a:t>
                      </a:r>
                    </a:p>
                  </a:txBody>
                  <a:tcPr marL="39000" marR="0" marT="36000" marB="36000"/>
                </a:tc>
                <a:tc>
                  <a:txBody>
                    <a:bodyPr/>
                    <a:lstStyle/>
                    <a:p>
                      <a:r>
                        <a:rPr lang="de-DE" sz="600" b="1" dirty="0"/>
                        <a:t>2</a:t>
                      </a:r>
                    </a:p>
                  </a:txBody>
                  <a:tcPr marL="39000" marR="0" marT="36000" marB="36000"/>
                </a:tc>
                <a:tc>
                  <a:txBody>
                    <a:bodyPr/>
                    <a:lstStyle/>
                    <a:p>
                      <a:r>
                        <a:rPr lang="de-DE" sz="600" b="1" dirty="0"/>
                        <a:t>3</a:t>
                      </a:r>
                    </a:p>
                  </a:txBody>
                  <a:tcPr marL="39000" marR="0" marT="36000" marB="36000"/>
                </a:tc>
                <a:tc>
                  <a:txBody>
                    <a:bodyPr/>
                    <a:lstStyle/>
                    <a:p>
                      <a:r>
                        <a:rPr lang="de-DE" sz="600" b="1" dirty="0"/>
                        <a:t>4</a:t>
                      </a:r>
                    </a:p>
                  </a:txBody>
                  <a:tcPr marL="39000" marR="0" marT="36000" marB="36000"/>
                </a:tc>
                <a:tc>
                  <a:txBody>
                    <a:bodyPr/>
                    <a:lstStyle/>
                    <a:p>
                      <a:r>
                        <a:rPr lang="de-DE" sz="600" b="1" dirty="0"/>
                        <a:t>5</a:t>
                      </a:r>
                    </a:p>
                  </a:txBody>
                  <a:tcPr marL="39000" marR="0" marT="36000" marB="36000"/>
                </a:tc>
                <a:tc>
                  <a:txBody>
                    <a:bodyPr/>
                    <a:lstStyle/>
                    <a:p>
                      <a:r>
                        <a:rPr lang="de-DE" sz="600" b="1" dirty="0"/>
                        <a:t>6</a:t>
                      </a:r>
                    </a:p>
                  </a:txBody>
                  <a:tcPr marL="39000" marR="0" marT="36000" marB="36000"/>
                </a:tc>
                <a:tc>
                  <a:txBody>
                    <a:bodyPr/>
                    <a:lstStyle/>
                    <a:p>
                      <a:r>
                        <a:rPr lang="de-DE" sz="600" b="1" dirty="0"/>
                        <a:t>7</a:t>
                      </a:r>
                    </a:p>
                  </a:txBody>
                  <a:tcPr marL="39000" marR="0" marT="36000" marB="36000"/>
                </a:tc>
                <a:extLst>
                  <a:ext uri="{0D108BD9-81ED-4DB2-BD59-A6C34878D82A}">
                    <a16:rowId xmlns:a16="http://schemas.microsoft.com/office/drawing/2014/main" val="10001"/>
                  </a:ext>
                </a:extLst>
              </a:tr>
              <a:tr h="135060">
                <a:tc>
                  <a:txBody>
                    <a:bodyPr/>
                    <a:lstStyle/>
                    <a:p>
                      <a:r>
                        <a:rPr lang="de-DE" sz="600" dirty="0"/>
                        <a:t>AAA</a:t>
                      </a:r>
                    </a:p>
                  </a:txBody>
                  <a:tcPr marL="39000" marR="39000" marT="18000" marB="18000"/>
                </a:tc>
                <a:tc>
                  <a:txBody>
                    <a:bodyPr/>
                    <a:lstStyle/>
                    <a:p>
                      <a:r>
                        <a:rPr lang="de-DE" sz="600" dirty="0"/>
                        <a:t>0</a:t>
                      </a:r>
                    </a:p>
                  </a:txBody>
                  <a:tcPr marL="39000" marR="0" marT="18000" marB="18000"/>
                </a:tc>
                <a:tc>
                  <a:txBody>
                    <a:bodyPr/>
                    <a:lstStyle/>
                    <a:p>
                      <a:r>
                        <a:rPr lang="de-DE" sz="600" dirty="0"/>
                        <a:t>0</a:t>
                      </a:r>
                    </a:p>
                  </a:txBody>
                  <a:tcPr marL="39000" marR="0" marT="18000" marB="18000"/>
                </a:tc>
                <a:tc>
                  <a:txBody>
                    <a:bodyPr/>
                    <a:lstStyle/>
                    <a:p>
                      <a:r>
                        <a:rPr lang="de-DE" sz="600" dirty="0"/>
                        <a:t>0</a:t>
                      </a:r>
                    </a:p>
                  </a:txBody>
                  <a:tcPr marL="39000" marR="0" marT="18000" marB="18000"/>
                </a:tc>
                <a:tc>
                  <a:txBody>
                    <a:bodyPr/>
                    <a:lstStyle/>
                    <a:p>
                      <a:r>
                        <a:rPr lang="de-DE" sz="600" dirty="0"/>
                        <a:t>0</a:t>
                      </a:r>
                    </a:p>
                  </a:txBody>
                  <a:tcPr marL="39000" marR="0" marT="18000" marB="18000"/>
                </a:tc>
                <a:tc>
                  <a:txBody>
                    <a:bodyPr/>
                    <a:lstStyle/>
                    <a:p>
                      <a:r>
                        <a:rPr lang="de-DE" sz="600" dirty="0"/>
                        <a:t>0</a:t>
                      </a:r>
                    </a:p>
                  </a:txBody>
                  <a:tcPr marL="39000" marR="0" marT="18000" marB="18000"/>
                </a:tc>
                <a:tc>
                  <a:txBody>
                    <a:bodyPr/>
                    <a:lstStyle/>
                    <a:p>
                      <a:r>
                        <a:rPr lang="de-DE" sz="600" dirty="0"/>
                        <a:t>0</a:t>
                      </a:r>
                    </a:p>
                  </a:txBody>
                  <a:tcPr marL="39000" marR="0" marT="18000" marB="18000"/>
                </a:tc>
                <a:tc>
                  <a:txBody>
                    <a:bodyPr/>
                    <a:lstStyle/>
                    <a:p>
                      <a:r>
                        <a:rPr lang="de-DE" sz="600" dirty="0"/>
                        <a:t>0</a:t>
                      </a:r>
                    </a:p>
                  </a:txBody>
                  <a:tcPr marL="39000" marR="0" marT="18000" marB="18000"/>
                </a:tc>
                <a:extLst>
                  <a:ext uri="{0D108BD9-81ED-4DB2-BD59-A6C34878D82A}">
                    <a16:rowId xmlns:a16="http://schemas.microsoft.com/office/drawing/2014/main" val="10002"/>
                  </a:ext>
                </a:extLst>
              </a:tr>
              <a:tr h="135060">
                <a:tc>
                  <a:txBody>
                    <a:bodyPr/>
                    <a:lstStyle/>
                    <a:p>
                      <a:r>
                        <a:rPr lang="de-DE" sz="600" dirty="0"/>
                        <a:t>AA</a:t>
                      </a:r>
                    </a:p>
                  </a:txBody>
                  <a:tcPr marL="39000" marR="39000" marT="18000" marB="18000"/>
                </a:tc>
                <a:tc>
                  <a:txBody>
                    <a:bodyPr/>
                    <a:lstStyle/>
                    <a:p>
                      <a:r>
                        <a:rPr lang="de-DE" sz="600" dirty="0"/>
                        <a:t>0</a:t>
                      </a:r>
                    </a:p>
                  </a:txBody>
                  <a:tcPr marL="39000" marR="0" marT="18000" marB="18000"/>
                </a:tc>
                <a:tc>
                  <a:txBody>
                    <a:bodyPr/>
                    <a:lstStyle/>
                    <a:p>
                      <a:r>
                        <a:rPr lang="de-DE" sz="600" dirty="0"/>
                        <a:t>0,03</a:t>
                      </a:r>
                    </a:p>
                  </a:txBody>
                  <a:tcPr marL="39000" marR="0" marT="18000" marB="18000"/>
                </a:tc>
                <a:tc>
                  <a:txBody>
                    <a:bodyPr/>
                    <a:lstStyle/>
                    <a:p>
                      <a:r>
                        <a:rPr lang="de-DE" sz="600" dirty="0"/>
                        <a:t>0,07</a:t>
                      </a:r>
                    </a:p>
                  </a:txBody>
                  <a:tcPr marL="39000" marR="0" marT="18000" marB="18000"/>
                </a:tc>
                <a:tc>
                  <a:txBody>
                    <a:bodyPr/>
                    <a:lstStyle/>
                    <a:p>
                      <a:r>
                        <a:rPr lang="de-DE" sz="600" dirty="0"/>
                        <a:t>0,14</a:t>
                      </a:r>
                    </a:p>
                  </a:txBody>
                  <a:tcPr marL="39000" marR="0" marT="18000" marB="18000"/>
                </a:tc>
                <a:tc>
                  <a:txBody>
                    <a:bodyPr/>
                    <a:lstStyle/>
                    <a:p>
                      <a:r>
                        <a:rPr lang="de-DE" sz="600" dirty="0"/>
                        <a:t>0,21</a:t>
                      </a:r>
                    </a:p>
                  </a:txBody>
                  <a:tcPr marL="39000" marR="0" marT="18000" marB="18000"/>
                </a:tc>
                <a:tc>
                  <a:txBody>
                    <a:bodyPr/>
                    <a:lstStyle/>
                    <a:p>
                      <a:r>
                        <a:rPr lang="de-DE" sz="600" dirty="0"/>
                        <a:t>0,29</a:t>
                      </a:r>
                    </a:p>
                  </a:txBody>
                  <a:tcPr marL="39000" marR="0" marT="18000" marB="18000"/>
                </a:tc>
                <a:tc>
                  <a:txBody>
                    <a:bodyPr/>
                    <a:lstStyle/>
                    <a:p>
                      <a:r>
                        <a:rPr lang="de-DE" sz="600" dirty="0"/>
                        <a:t>0,33</a:t>
                      </a:r>
                    </a:p>
                  </a:txBody>
                  <a:tcPr marL="39000" marR="0" marT="18000" marB="18000"/>
                </a:tc>
                <a:extLst>
                  <a:ext uri="{0D108BD9-81ED-4DB2-BD59-A6C34878D82A}">
                    <a16:rowId xmlns:a16="http://schemas.microsoft.com/office/drawing/2014/main" val="10003"/>
                  </a:ext>
                </a:extLst>
              </a:tr>
              <a:tr h="135060">
                <a:tc>
                  <a:txBody>
                    <a:bodyPr/>
                    <a:lstStyle/>
                    <a:p>
                      <a:r>
                        <a:rPr lang="de-DE" sz="600" dirty="0"/>
                        <a:t>A</a:t>
                      </a:r>
                    </a:p>
                  </a:txBody>
                  <a:tcPr marL="39000" marR="39000" marT="18000" marB="18000"/>
                </a:tc>
                <a:tc>
                  <a:txBody>
                    <a:bodyPr/>
                    <a:lstStyle/>
                    <a:p>
                      <a:r>
                        <a:rPr lang="de-DE" sz="600" dirty="0"/>
                        <a:t>0,04</a:t>
                      </a:r>
                    </a:p>
                  </a:txBody>
                  <a:tcPr marL="39000" marR="0" marT="18000" marB="18000"/>
                </a:tc>
                <a:tc>
                  <a:txBody>
                    <a:bodyPr/>
                    <a:lstStyle/>
                    <a:p>
                      <a:r>
                        <a:rPr lang="de-DE" sz="600" dirty="0"/>
                        <a:t>0,08</a:t>
                      </a:r>
                    </a:p>
                  </a:txBody>
                  <a:tcPr marL="39000" marR="0" marT="18000" marB="18000"/>
                </a:tc>
                <a:tc>
                  <a:txBody>
                    <a:bodyPr/>
                    <a:lstStyle/>
                    <a:p>
                      <a:r>
                        <a:rPr lang="de-DE" sz="600" dirty="0"/>
                        <a:t>0,13</a:t>
                      </a:r>
                    </a:p>
                  </a:txBody>
                  <a:tcPr marL="39000" marR="0" marT="18000" marB="18000"/>
                </a:tc>
                <a:tc>
                  <a:txBody>
                    <a:bodyPr/>
                    <a:lstStyle/>
                    <a:p>
                      <a:r>
                        <a:rPr lang="de-DE" sz="600" dirty="0"/>
                        <a:t>0,19</a:t>
                      </a:r>
                    </a:p>
                  </a:txBody>
                  <a:tcPr marL="39000" marR="0" marT="18000" marB="18000"/>
                </a:tc>
                <a:tc>
                  <a:txBody>
                    <a:bodyPr/>
                    <a:lstStyle/>
                    <a:p>
                      <a:r>
                        <a:rPr lang="de-DE" sz="600" dirty="0"/>
                        <a:t>0,29</a:t>
                      </a:r>
                    </a:p>
                  </a:txBody>
                  <a:tcPr marL="39000" marR="0" marT="18000" marB="18000"/>
                </a:tc>
                <a:tc>
                  <a:txBody>
                    <a:bodyPr/>
                    <a:lstStyle/>
                    <a:p>
                      <a:r>
                        <a:rPr lang="de-DE" sz="600" dirty="0"/>
                        <a:t>0,39</a:t>
                      </a:r>
                    </a:p>
                  </a:txBody>
                  <a:tcPr marL="39000" marR="0" marT="18000" marB="18000"/>
                </a:tc>
                <a:tc>
                  <a:txBody>
                    <a:bodyPr/>
                    <a:lstStyle/>
                    <a:p>
                      <a:r>
                        <a:rPr lang="de-DE" sz="600" dirty="0"/>
                        <a:t>0,51</a:t>
                      </a:r>
                    </a:p>
                  </a:txBody>
                  <a:tcPr marL="39000" marR="0" marT="18000" marB="18000"/>
                </a:tc>
                <a:extLst>
                  <a:ext uri="{0D108BD9-81ED-4DB2-BD59-A6C34878D82A}">
                    <a16:rowId xmlns:a16="http://schemas.microsoft.com/office/drawing/2014/main" val="10004"/>
                  </a:ext>
                </a:extLst>
              </a:tr>
              <a:tr h="135060">
                <a:tc>
                  <a:txBody>
                    <a:bodyPr/>
                    <a:lstStyle/>
                    <a:p>
                      <a:r>
                        <a:rPr lang="de-DE" sz="600" dirty="0"/>
                        <a:t>BBB</a:t>
                      </a:r>
                    </a:p>
                  </a:txBody>
                  <a:tcPr marL="39000" marR="39000" marT="18000" marB="18000"/>
                </a:tc>
                <a:tc>
                  <a:txBody>
                    <a:bodyPr/>
                    <a:lstStyle/>
                    <a:p>
                      <a:r>
                        <a:rPr lang="de-DE" sz="600" dirty="0"/>
                        <a:t>0,08</a:t>
                      </a:r>
                    </a:p>
                  </a:txBody>
                  <a:tcPr marL="39000" marR="0" marT="18000" marB="18000"/>
                </a:tc>
                <a:tc>
                  <a:txBody>
                    <a:bodyPr/>
                    <a:lstStyle/>
                    <a:p>
                      <a:r>
                        <a:rPr lang="de-DE" sz="600" dirty="0"/>
                        <a:t>0,23</a:t>
                      </a:r>
                    </a:p>
                  </a:txBody>
                  <a:tcPr marL="39000" marR="0" marT="18000" marB="18000"/>
                </a:tc>
                <a:tc>
                  <a:txBody>
                    <a:bodyPr/>
                    <a:lstStyle/>
                    <a:p>
                      <a:r>
                        <a:rPr lang="de-DE" sz="600" dirty="0"/>
                        <a:t>0,39</a:t>
                      </a:r>
                    </a:p>
                  </a:txBody>
                  <a:tcPr marL="39000" marR="0" marT="18000" marB="18000"/>
                </a:tc>
                <a:tc>
                  <a:txBody>
                    <a:bodyPr/>
                    <a:lstStyle/>
                    <a:p>
                      <a:r>
                        <a:rPr lang="de-DE" sz="600" dirty="0"/>
                        <a:t>0,54</a:t>
                      </a:r>
                    </a:p>
                  </a:txBody>
                  <a:tcPr marL="39000" marR="0" marT="18000" marB="18000"/>
                </a:tc>
                <a:tc>
                  <a:txBody>
                    <a:bodyPr/>
                    <a:lstStyle/>
                    <a:p>
                      <a:r>
                        <a:rPr lang="de-DE" sz="600" dirty="0"/>
                        <a:t>0,65</a:t>
                      </a:r>
                    </a:p>
                  </a:txBody>
                  <a:tcPr marL="39000" marR="0" marT="18000" marB="18000"/>
                </a:tc>
                <a:tc>
                  <a:txBody>
                    <a:bodyPr/>
                    <a:lstStyle/>
                    <a:p>
                      <a:r>
                        <a:rPr lang="de-DE" sz="600" dirty="0"/>
                        <a:t>0,9</a:t>
                      </a:r>
                    </a:p>
                  </a:txBody>
                  <a:tcPr marL="39000" marR="0" marT="18000" marB="18000"/>
                </a:tc>
                <a:tc>
                  <a:txBody>
                    <a:bodyPr/>
                    <a:lstStyle/>
                    <a:p>
                      <a:r>
                        <a:rPr lang="de-DE" sz="600" dirty="0"/>
                        <a:t>1,13</a:t>
                      </a:r>
                    </a:p>
                  </a:txBody>
                  <a:tcPr marL="39000" marR="0" marT="18000" marB="18000"/>
                </a:tc>
                <a:extLst>
                  <a:ext uri="{0D108BD9-81ED-4DB2-BD59-A6C34878D82A}">
                    <a16:rowId xmlns:a16="http://schemas.microsoft.com/office/drawing/2014/main" val="10005"/>
                  </a:ext>
                </a:extLst>
              </a:tr>
              <a:tr h="135060">
                <a:tc>
                  <a:txBody>
                    <a:bodyPr/>
                    <a:lstStyle/>
                    <a:p>
                      <a:r>
                        <a:rPr lang="de-DE" sz="600" dirty="0"/>
                        <a:t>BB</a:t>
                      </a:r>
                    </a:p>
                  </a:txBody>
                  <a:tcPr marL="39000" marR="39000" marT="18000" marB="18000"/>
                </a:tc>
                <a:tc>
                  <a:txBody>
                    <a:bodyPr/>
                    <a:lstStyle/>
                    <a:p>
                      <a:r>
                        <a:rPr lang="de-DE" sz="600" dirty="0"/>
                        <a:t>0,41</a:t>
                      </a:r>
                    </a:p>
                  </a:txBody>
                  <a:tcPr marL="39000" marR="0" marT="18000" marB="18000"/>
                </a:tc>
                <a:tc>
                  <a:txBody>
                    <a:bodyPr/>
                    <a:lstStyle/>
                    <a:p>
                      <a:r>
                        <a:rPr lang="de-DE" sz="600" dirty="0"/>
                        <a:t>1,38</a:t>
                      </a:r>
                    </a:p>
                  </a:txBody>
                  <a:tcPr marL="39000" marR="0" marT="18000" marB="18000"/>
                </a:tc>
                <a:tc>
                  <a:txBody>
                    <a:bodyPr/>
                    <a:lstStyle/>
                    <a:p>
                      <a:r>
                        <a:rPr lang="de-DE" sz="600" dirty="0"/>
                        <a:t>2,35</a:t>
                      </a:r>
                    </a:p>
                  </a:txBody>
                  <a:tcPr marL="39000" marR="0" marT="18000" marB="18000"/>
                </a:tc>
                <a:tc>
                  <a:txBody>
                    <a:bodyPr/>
                    <a:lstStyle/>
                    <a:p>
                      <a:r>
                        <a:rPr lang="de-DE" sz="600" dirty="0"/>
                        <a:t>3,06</a:t>
                      </a:r>
                    </a:p>
                  </a:txBody>
                  <a:tcPr marL="39000" marR="0" marT="18000" marB="18000"/>
                </a:tc>
                <a:tc>
                  <a:txBody>
                    <a:bodyPr/>
                    <a:lstStyle/>
                    <a:p>
                      <a:r>
                        <a:rPr lang="de-DE" sz="600" dirty="0"/>
                        <a:t>4,2</a:t>
                      </a:r>
                    </a:p>
                  </a:txBody>
                  <a:tcPr marL="39000" marR="0" marT="18000" marB="18000"/>
                </a:tc>
                <a:tc>
                  <a:txBody>
                    <a:bodyPr/>
                    <a:lstStyle/>
                    <a:p>
                      <a:r>
                        <a:rPr lang="de-DE" sz="600" dirty="0"/>
                        <a:t>5,15</a:t>
                      </a:r>
                    </a:p>
                  </a:txBody>
                  <a:tcPr marL="39000" marR="0" marT="18000" marB="18000"/>
                </a:tc>
                <a:tc>
                  <a:txBody>
                    <a:bodyPr/>
                    <a:lstStyle/>
                    <a:p>
                      <a:r>
                        <a:rPr lang="de-DE" sz="600" dirty="0"/>
                        <a:t>6,11</a:t>
                      </a:r>
                    </a:p>
                  </a:txBody>
                  <a:tcPr marL="39000" marR="0" marT="18000" marB="18000"/>
                </a:tc>
                <a:extLst>
                  <a:ext uri="{0D108BD9-81ED-4DB2-BD59-A6C34878D82A}">
                    <a16:rowId xmlns:a16="http://schemas.microsoft.com/office/drawing/2014/main" val="10006"/>
                  </a:ext>
                </a:extLst>
              </a:tr>
              <a:tr h="234120">
                <a:tc>
                  <a:txBody>
                    <a:bodyPr/>
                    <a:lstStyle/>
                    <a:p>
                      <a:r>
                        <a:rPr lang="de-DE" sz="600" dirty="0"/>
                        <a:t>B</a:t>
                      </a:r>
                    </a:p>
                  </a:txBody>
                  <a:tcPr marL="39000" marR="39000" marT="18000" marB="18000"/>
                </a:tc>
                <a:tc>
                  <a:txBody>
                    <a:bodyPr/>
                    <a:lstStyle/>
                    <a:p>
                      <a:r>
                        <a:rPr lang="de-DE" sz="600" dirty="0"/>
                        <a:t>2,53</a:t>
                      </a:r>
                    </a:p>
                  </a:txBody>
                  <a:tcPr marL="39000" marR="0" marT="18000" marB="18000"/>
                </a:tc>
                <a:tc>
                  <a:txBody>
                    <a:bodyPr/>
                    <a:lstStyle/>
                    <a:p>
                      <a:r>
                        <a:rPr lang="de-DE" sz="600" dirty="0"/>
                        <a:t>6,21</a:t>
                      </a:r>
                    </a:p>
                  </a:txBody>
                  <a:tcPr marL="39000" marR="0" marT="18000" marB="18000"/>
                </a:tc>
                <a:tc>
                  <a:txBody>
                    <a:bodyPr/>
                    <a:lstStyle/>
                    <a:p>
                      <a:r>
                        <a:rPr lang="de-DE" sz="600" dirty="0"/>
                        <a:t>9,37</a:t>
                      </a:r>
                    </a:p>
                  </a:txBody>
                  <a:tcPr marL="39000" marR="0" marT="18000" marB="18000"/>
                </a:tc>
                <a:tc>
                  <a:txBody>
                    <a:bodyPr/>
                    <a:lstStyle/>
                    <a:p>
                      <a:r>
                        <a:rPr lang="de-DE" sz="600" dirty="0"/>
                        <a:t>11,86</a:t>
                      </a:r>
                    </a:p>
                  </a:txBody>
                  <a:tcPr marL="39000" marR="0" marT="18000" marB="18000"/>
                </a:tc>
                <a:tc>
                  <a:txBody>
                    <a:bodyPr/>
                    <a:lstStyle/>
                    <a:p>
                      <a:r>
                        <a:rPr lang="de-DE" sz="600" dirty="0"/>
                        <a:t>13,86</a:t>
                      </a:r>
                    </a:p>
                  </a:txBody>
                  <a:tcPr marL="39000" marR="0" marT="18000" marB="18000"/>
                </a:tc>
                <a:tc>
                  <a:txBody>
                    <a:bodyPr/>
                    <a:lstStyle/>
                    <a:p>
                      <a:r>
                        <a:rPr lang="de-DE" sz="600"/>
                        <a:t>15,26</a:t>
                      </a:r>
                    </a:p>
                  </a:txBody>
                  <a:tcPr marL="39000" marR="0" marT="18000" marB="18000"/>
                </a:tc>
                <a:tc>
                  <a:txBody>
                    <a:bodyPr/>
                    <a:lstStyle/>
                    <a:p>
                      <a:r>
                        <a:rPr lang="de-DE" sz="600" dirty="0"/>
                        <a:t>16,06</a:t>
                      </a:r>
                    </a:p>
                  </a:txBody>
                  <a:tcPr marL="39000" marR="0" marT="18000" marB="18000"/>
                </a:tc>
                <a:extLst>
                  <a:ext uri="{0D108BD9-81ED-4DB2-BD59-A6C34878D82A}">
                    <a16:rowId xmlns:a16="http://schemas.microsoft.com/office/drawing/2014/main" val="10007"/>
                  </a:ext>
                </a:extLst>
              </a:tr>
              <a:tr h="234120">
                <a:tc>
                  <a:txBody>
                    <a:bodyPr/>
                    <a:lstStyle/>
                    <a:p>
                      <a:r>
                        <a:rPr lang="de-DE" sz="600" dirty="0"/>
                        <a:t>CCC/C</a:t>
                      </a:r>
                    </a:p>
                  </a:txBody>
                  <a:tcPr marL="39000" marR="39000" marT="18000" marB="18000"/>
                </a:tc>
                <a:tc>
                  <a:txBody>
                    <a:bodyPr/>
                    <a:lstStyle/>
                    <a:p>
                      <a:r>
                        <a:rPr lang="de-DE" sz="600" dirty="0"/>
                        <a:t>26,38</a:t>
                      </a:r>
                    </a:p>
                  </a:txBody>
                  <a:tcPr marL="39000" marR="0" marT="18000" marB="18000"/>
                </a:tc>
                <a:tc>
                  <a:txBody>
                    <a:bodyPr/>
                    <a:lstStyle/>
                    <a:p>
                      <a:r>
                        <a:rPr lang="de-DE" sz="600" dirty="0"/>
                        <a:t>35,4</a:t>
                      </a:r>
                    </a:p>
                  </a:txBody>
                  <a:tcPr marL="39000" marR="0" marT="18000" marB="18000"/>
                </a:tc>
                <a:tc>
                  <a:txBody>
                    <a:bodyPr/>
                    <a:lstStyle/>
                    <a:p>
                      <a:r>
                        <a:rPr lang="de-DE" sz="600" dirty="0"/>
                        <a:t>40,64</a:t>
                      </a:r>
                    </a:p>
                  </a:txBody>
                  <a:tcPr marL="39000" marR="0" marT="18000" marB="18000"/>
                </a:tc>
                <a:tc>
                  <a:txBody>
                    <a:bodyPr/>
                    <a:lstStyle/>
                    <a:p>
                      <a:r>
                        <a:rPr lang="de-DE" sz="600" dirty="0"/>
                        <a:t>45,64</a:t>
                      </a:r>
                    </a:p>
                  </a:txBody>
                  <a:tcPr marL="39000" marR="0" marT="18000" marB="18000"/>
                </a:tc>
                <a:tc>
                  <a:txBody>
                    <a:bodyPr/>
                    <a:lstStyle/>
                    <a:p>
                      <a:r>
                        <a:rPr lang="de-DE" sz="600" dirty="0"/>
                        <a:t>48,01</a:t>
                      </a:r>
                    </a:p>
                  </a:txBody>
                  <a:tcPr marL="39000" marR="0" marT="18000" marB="18000"/>
                </a:tc>
                <a:tc>
                  <a:txBody>
                    <a:bodyPr/>
                    <a:lstStyle/>
                    <a:p>
                      <a:r>
                        <a:rPr lang="de-DE" sz="600" dirty="0"/>
                        <a:t>48,01</a:t>
                      </a:r>
                    </a:p>
                  </a:txBody>
                  <a:tcPr marL="39000" marR="0" marT="18000" marB="18000"/>
                </a:tc>
                <a:tc>
                  <a:txBody>
                    <a:bodyPr/>
                    <a:lstStyle/>
                    <a:p>
                      <a:r>
                        <a:rPr lang="de-DE" sz="600" dirty="0"/>
                        <a:t>49,05</a:t>
                      </a:r>
                    </a:p>
                  </a:txBody>
                  <a:tcPr marL="39000" marR="0" marT="18000" marB="18000"/>
                </a:tc>
                <a:extLst>
                  <a:ext uri="{0D108BD9-81ED-4DB2-BD59-A6C34878D82A}">
                    <a16:rowId xmlns:a16="http://schemas.microsoft.com/office/drawing/2014/main" val="10008"/>
                  </a:ext>
                </a:extLst>
              </a:tr>
              <a:tr h="135060">
                <a:tc>
                  <a:txBody>
                    <a:bodyPr/>
                    <a:lstStyle/>
                    <a:p>
                      <a:r>
                        <a:rPr lang="de-DE" sz="600" dirty="0"/>
                        <a:t>Investment Grade</a:t>
                      </a:r>
                    </a:p>
                  </a:txBody>
                  <a:tcPr marL="39000" marR="39000" marT="18000" marB="18000"/>
                </a:tc>
                <a:tc>
                  <a:txBody>
                    <a:bodyPr/>
                    <a:lstStyle/>
                    <a:p>
                      <a:r>
                        <a:rPr lang="de-DE" sz="600" dirty="0"/>
                        <a:t>0,04</a:t>
                      </a:r>
                    </a:p>
                  </a:txBody>
                  <a:tcPr marL="39000" marR="0" marT="18000" marB="18000"/>
                </a:tc>
                <a:tc>
                  <a:txBody>
                    <a:bodyPr/>
                    <a:lstStyle/>
                    <a:p>
                      <a:r>
                        <a:rPr lang="de-DE" sz="600" dirty="0"/>
                        <a:t>0,12</a:t>
                      </a:r>
                    </a:p>
                  </a:txBody>
                  <a:tcPr marL="39000" marR="0" marT="18000" marB="18000"/>
                </a:tc>
                <a:tc>
                  <a:txBody>
                    <a:bodyPr/>
                    <a:lstStyle/>
                    <a:p>
                      <a:r>
                        <a:rPr lang="de-DE" sz="600" dirty="0"/>
                        <a:t>0,19</a:t>
                      </a:r>
                    </a:p>
                  </a:txBody>
                  <a:tcPr marL="39000" marR="0" marT="18000" marB="18000"/>
                </a:tc>
                <a:tc>
                  <a:txBody>
                    <a:bodyPr/>
                    <a:lstStyle/>
                    <a:p>
                      <a:r>
                        <a:rPr lang="de-DE" sz="600" dirty="0"/>
                        <a:t>0,28</a:t>
                      </a:r>
                    </a:p>
                  </a:txBody>
                  <a:tcPr marL="39000" marR="0" marT="18000" marB="18000"/>
                </a:tc>
                <a:tc>
                  <a:txBody>
                    <a:bodyPr/>
                    <a:lstStyle/>
                    <a:p>
                      <a:r>
                        <a:rPr lang="de-DE" sz="600" dirty="0"/>
                        <a:t>0,38</a:t>
                      </a:r>
                    </a:p>
                  </a:txBody>
                  <a:tcPr marL="39000" marR="0" marT="18000" marB="18000"/>
                </a:tc>
                <a:tc>
                  <a:txBody>
                    <a:bodyPr/>
                    <a:lstStyle/>
                    <a:p>
                      <a:r>
                        <a:rPr lang="de-DE" sz="600" dirty="0"/>
                        <a:t>0,5</a:t>
                      </a:r>
                    </a:p>
                  </a:txBody>
                  <a:tcPr marL="39000" marR="0" marT="18000" marB="18000"/>
                </a:tc>
                <a:tc>
                  <a:txBody>
                    <a:bodyPr/>
                    <a:lstStyle/>
                    <a:p>
                      <a:r>
                        <a:rPr lang="de-DE" sz="600" dirty="0"/>
                        <a:t>0,63</a:t>
                      </a:r>
                    </a:p>
                  </a:txBody>
                  <a:tcPr marL="39000" marR="0" marT="18000" marB="18000"/>
                </a:tc>
                <a:extLst>
                  <a:ext uri="{0D108BD9-81ED-4DB2-BD59-A6C34878D82A}">
                    <a16:rowId xmlns:a16="http://schemas.microsoft.com/office/drawing/2014/main" val="10009"/>
                  </a:ext>
                </a:extLst>
              </a:tr>
              <a:tr h="234120">
                <a:tc>
                  <a:txBody>
                    <a:bodyPr/>
                    <a:lstStyle/>
                    <a:p>
                      <a:r>
                        <a:rPr lang="de-DE" sz="600" dirty="0" err="1"/>
                        <a:t>Speculative</a:t>
                      </a:r>
                      <a:r>
                        <a:rPr lang="de-DE" sz="600" dirty="0"/>
                        <a:t> Grade</a:t>
                      </a:r>
                    </a:p>
                  </a:txBody>
                  <a:tcPr marL="39000" marR="39000" marT="18000" marB="18000"/>
                </a:tc>
                <a:tc>
                  <a:txBody>
                    <a:bodyPr/>
                    <a:lstStyle/>
                    <a:p>
                      <a:r>
                        <a:rPr lang="de-DE" sz="600" dirty="0"/>
                        <a:t>2,73</a:t>
                      </a:r>
                    </a:p>
                  </a:txBody>
                  <a:tcPr marL="39000" marR="0" marT="18000" marB="18000"/>
                </a:tc>
                <a:tc>
                  <a:txBody>
                    <a:bodyPr/>
                    <a:lstStyle/>
                    <a:p>
                      <a:r>
                        <a:rPr lang="de-DE" sz="600" dirty="0"/>
                        <a:t>5,4</a:t>
                      </a:r>
                    </a:p>
                  </a:txBody>
                  <a:tcPr marL="39000" marR="0" marT="18000" marB="18000"/>
                </a:tc>
                <a:tc>
                  <a:txBody>
                    <a:bodyPr/>
                    <a:lstStyle/>
                    <a:p>
                      <a:r>
                        <a:rPr lang="de-DE" sz="600" dirty="0"/>
                        <a:t>7,59</a:t>
                      </a:r>
                    </a:p>
                  </a:txBody>
                  <a:tcPr marL="39000" marR="0" marT="18000" marB="18000"/>
                </a:tc>
                <a:tc>
                  <a:txBody>
                    <a:bodyPr/>
                    <a:lstStyle/>
                    <a:p>
                      <a:r>
                        <a:rPr lang="de-DE" sz="600" dirty="0"/>
                        <a:t>9,28</a:t>
                      </a:r>
                    </a:p>
                  </a:txBody>
                  <a:tcPr marL="39000" marR="0" marT="18000" marB="18000"/>
                </a:tc>
                <a:tc>
                  <a:txBody>
                    <a:bodyPr/>
                    <a:lstStyle/>
                    <a:p>
                      <a:r>
                        <a:rPr lang="de-DE" sz="600" dirty="0"/>
                        <a:t>10,84</a:t>
                      </a:r>
                    </a:p>
                  </a:txBody>
                  <a:tcPr marL="39000" marR="0" marT="18000" marB="18000"/>
                </a:tc>
                <a:tc>
                  <a:txBody>
                    <a:bodyPr/>
                    <a:lstStyle/>
                    <a:p>
                      <a:r>
                        <a:rPr lang="de-DE" sz="600" dirty="0"/>
                        <a:t>11,94</a:t>
                      </a:r>
                    </a:p>
                  </a:txBody>
                  <a:tcPr marL="39000" marR="0" marT="18000" marB="18000"/>
                </a:tc>
                <a:tc>
                  <a:txBody>
                    <a:bodyPr/>
                    <a:lstStyle/>
                    <a:p>
                      <a:r>
                        <a:rPr lang="de-DE" sz="600" dirty="0"/>
                        <a:t>12,83</a:t>
                      </a:r>
                    </a:p>
                  </a:txBody>
                  <a:tcPr marL="39000" marR="0" marT="18000" marB="18000"/>
                </a:tc>
                <a:extLst>
                  <a:ext uri="{0D108BD9-81ED-4DB2-BD59-A6C34878D82A}">
                    <a16:rowId xmlns:a16="http://schemas.microsoft.com/office/drawing/2014/main" val="10010"/>
                  </a:ext>
                </a:extLst>
              </a:tr>
              <a:tr h="135060">
                <a:tc>
                  <a:txBody>
                    <a:bodyPr/>
                    <a:lstStyle/>
                    <a:p>
                      <a:r>
                        <a:rPr lang="de-DE" sz="600" dirty="0"/>
                        <a:t>Alle Ratings</a:t>
                      </a:r>
                    </a:p>
                  </a:txBody>
                  <a:tcPr marL="39000" marR="39000" marT="18000" marB="18000"/>
                </a:tc>
                <a:tc>
                  <a:txBody>
                    <a:bodyPr/>
                    <a:lstStyle/>
                    <a:p>
                      <a:r>
                        <a:rPr lang="de-DE" sz="600" dirty="0"/>
                        <a:t>0,67</a:t>
                      </a:r>
                    </a:p>
                  </a:txBody>
                  <a:tcPr marL="39000" marR="0" marT="18000" marB="18000"/>
                </a:tc>
                <a:tc>
                  <a:txBody>
                    <a:bodyPr/>
                    <a:lstStyle/>
                    <a:p>
                      <a:r>
                        <a:rPr lang="de-DE" sz="600" dirty="0"/>
                        <a:t>1,3</a:t>
                      </a:r>
                    </a:p>
                  </a:txBody>
                  <a:tcPr marL="39000" marR="0" marT="18000" marB="18000"/>
                </a:tc>
                <a:tc>
                  <a:txBody>
                    <a:bodyPr/>
                    <a:lstStyle/>
                    <a:p>
                      <a:r>
                        <a:rPr lang="de-DE" sz="600" dirty="0"/>
                        <a:t>1,8</a:t>
                      </a:r>
                    </a:p>
                  </a:txBody>
                  <a:tcPr marL="39000" marR="0" marT="18000" marB="18000"/>
                </a:tc>
                <a:tc>
                  <a:txBody>
                    <a:bodyPr/>
                    <a:lstStyle/>
                    <a:p>
                      <a:r>
                        <a:rPr lang="de-DE" sz="600" dirty="0"/>
                        <a:t>2,19</a:t>
                      </a:r>
                    </a:p>
                  </a:txBody>
                  <a:tcPr marL="39000" marR="0" marT="18000" marB="18000"/>
                </a:tc>
                <a:tc>
                  <a:txBody>
                    <a:bodyPr/>
                    <a:lstStyle/>
                    <a:p>
                      <a:r>
                        <a:rPr lang="de-DE" sz="600" dirty="0"/>
                        <a:t>2,54</a:t>
                      </a:r>
                    </a:p>
                  </a:txBody>
                  <a:tcPr marL="39000" marR="0" marT="18000" marB="18000"/>
                </a:tc>
                <a:tc>
                  <a:txBody>
                    <a:bodyPr/>
                    <a:lstStyle/>
                    <a:p>
                      <a:r>
                        <a:rPr lang="de-DE" sz="600" dirty="0"/>
                        <a:t>2,83</a:t>
                      </a:r>
                    </a:p>
                  </a:txBody>
                  <a:tcPr marL="39000" marR="0" marT="18000" marB="18000"/>
                </a:tc>
                <a:tc>
                  <a:txBody>
                    <a:bodyPr/>
                    <a:lstStyle/>
                    <a:p>
                      <a:r>
                        <a:rPr lang="de-DE" sz="600" dirty="0"/>
                        <a:t>3,08</a:t>
                      </a:r>
                    </a:p>
                  </a:txBody>
                  <a:tcPr marL="39000" marR="0" marT="18000" marB="18000"/>
                </a:tc>
                <a:extLst>
                  <a:ext uri="{0D108BD9-81ED-4DB2-BD59-A6C34878D82A}">
                    <a16:rowId xmlns:a16="http://schemas.microsoft.com/office/drawing/2014/main" val="10011"/>
                  </a:ext>
                </a:extLst>
              </a:tr>
            </a:tbl>
          </a:graphicData>
        </a:graphic>
      </p:graphicFrame>
      <p:sp>
        <p:nvSpPr>
          <p:cNvPr id="103" name="Textfeld 102">
            <a:extLst>
              <a:ext uri="{FF2B5EF4-FFF2-40B4-BE49-F238E27FC236}">
                <a16:creationId xmlns:a16="http://schemas.microsoft.com/office/drawing/2014/main" id="{B7D2D075-0322-4AFF-9789-8207E6ECE196}"/>
              </a:ext>
            </a:extLst>
          </p:cNvPr>
          <p:cNvSpPr txBox="1"/>
          <p:nvPr/>
        </p:nvSpPr>
        <p:spPr>
          <a:xfrm>
            <a:off x="7956322" y="5338700"/>
            <a:ext cx="891076" cy="504876"/>
          </a:xfrm>
          <a:prstGeom prst="rect">
            <a:avLst/>
          </a:prstGeom>
          <a:solidFill>
            <a:schemeClr val="bg1"/>
          </a:solidFill>
        </p:spPr>
        <p:txBody>
          <a:bodyPr wrap="square" lIns="36047" tIns="36047" rIns="36047" bIns="36047" rtlCol="0">
            <a:spAutoFit/>
          </a:bodyPr>
          <a:lstStyle/>
          <a:p>
            <a:r>
              <a:rPr lang="de-DE" sz="1400" b="1" i="1" dirty="0"/>
              <a:t>erwartete Erträge</a:t>
            </a:r>
          </a:p>
        </p:txBody>
      </p:sp>
      <p:cxnSp>
        <p:nvCxnSpPr>
          <p:cNvPr id="104" name="Gerade Verbindung mit Pfeil 103">
            <a:extLst>
              <a:ext uri="{FF2B5EF4-FFF2-40B4-BE49-F238E27FC236}">
                <a16:creationId xmlns:a16="http://schemas.microsoft.com/office/drawing/2014/main" id="{08600372-A97E-480A-B53D-724A80B2A186}"/>
              </a:ext>
            </a:extLst>
          </p:cNvPr>
          <p:cNvCxnSpPr>
            <a:cxnSpLocks/>
          </p:cNvCxnSpPr>
          <p:nvPr/>
        </p:nvCxnSpPr>
        <p:spPr>
          <a:xfrm>
            <a:off x="7829721" y="5243749"/>
            <a:ext cx="270715" cy="147954"/>
          </a:xfrm>
          <a:prstGeom prst="straightConnector1">
            <a:avLst/>
          </a:prstGeom>
          <a:noFill/>
          <a:ln w="25402">
            <a:solidFill>
              <a:srgbClr val="C0504D"/>
            </a:solidFill>
            <a:prstDash val="solid"/>
            <a:round/>
            <a:tailEnd type="arrow"/>
          </a:ln>
        </p:spPr>
      </p:cxnSp>
      <p:cxnSp>
        <p:nvCxnSpPr>
          <p:cNvPr id="105" name="Gewinkelte Verbindung 113">
            <a:extLst>
              <a:ext uri="{FF2B5EF4-FFF2-40B4-BE49-F238E27FC236}">
                <a16:creationId xmlns:a16="http://schemas.microsoft.com/office/drawing/2014/main" id="{BC69D40D-A22F-40E0-944E-5B0BCE231B3D}"/>
              </a:ext>
            </a:extLst>
          </p:cNvPr>
          <p:cNvCxnSpPr>
            <a:cxnSpLocks/>
          </p:cNvCxnSpPr>
          <p:nvPr/>
        </p:nvCxnSpPr>
        <p:spPr>
          <a:xfrm rot="5400000">
            <a:off x="2889418" y="4737888"/>
            <a:ext cx="72184" cy="2521212"/>
          </a:xfrm>
          <a:prstGeom prst="bentConnector3">
            <a:avLst>
              <a:gd name="adj1" fmla="val 410080"/>
            </a:avLst>
          </a:prstGeom>
          <a:noFill/>
          <a:ln w="25402">
            <a:solidFill>
              <a:srgbClr val="C0504D"/>
            </a:solidFill>
            <a:prstDash val="solid"/>
            <a:round/>
            <a:tailEnd type="arrow"/>
          </a:ln>
        </p:spPr>
      </p:cxnSp>
      <p:sp>
        <p:nvSpPr>
          <p:cNvPr id="106" name="Textfeld 105">
            <a:extLst>
              <a:ext uri="{FF2B5EF4-FFF2-40B4-BE49-F238E27FC236}">
                <a16:creationId xmlns:a16="http://schemas.microsoft.com/office/drawing/2014/main" id="{3CAA9AC6-73FC-4A0E-AE8A-4BE09C9A1295}"/>
              </a:ext>
            </a:extLst>
          </p:cNvPr>
          <p:cNvSpPr txBox="1"/>
          <p:nvPr/>
        </p:nvSpPr>
        <p:spPr>
          <a:xfrm>
            <a:off x="8214610" y="4478539"/>
            <a:ext cx="1570959" cy="740550"/>
          </a:xfrm>
          <a:prstGeom prst="rect">
            <a:avLst/>
          </a:prstGeom>
          <a:noFill/>
        </p:spPr>
        <p:txBody>
          <a:bodyPr wrap="square" lIns="91559" tIns="45779" rIns="91559" bIns="45779" rtlCol="0">
            <a:spAutoFit/>
          </a:bodyPr>
          <a:lstStyle/>
          <a:p>
            <a:r>
              <a:rPr lang="de-DE" sz="1400" b="1" i="1" dirty="0"/>
              <a:t>Risikomenge und Kapitalkosten</a:t>
            </a:r>
            <a:endParaRPr lang="de-DE" sz="1400" b="1" dirty="0"/>
          </a:p>
        </p:txBody>
      </p:sp>
      <p:sp>
        <p:nvSpPr>
          <p:cNvPr id="107" name="Textfeld 106">
            <a:extLst>
              <a:ext uri="{FF2B5EF4-FFF2-40B4-BE49-F238E27FC236}">
                <a16:creationId xmlns:a16="http://schemas.microsoft.com/office/drawing/2014/main" id="{FCCF4EE8-3286-419A-94A6-688796C893EB}"/>
              </a:ext>
            </a:extLst>
          </p:cNvPr>
          <p:cNvSpPr txBox="1"/>
          <p:nvPr/>
        </p:nvSpPr>
        <p:spPr>
          <a:xfrm>
            <a:off x="535216" y="6244872"/>
            <a:ext cx="7904890" cy="246340"/>
          </a:xfrm>
          <a:prstGeom prst="rect">
            <a:avLst/>
          </a:prstGeom>
          <a:noFill/>
        </p:spPr>
        <p:txBody>
          <a:bodyPr wrap="square" lIns="91559" tIns="45779" rIns="91559" bIns="45779" rtlCol="0">
            <a:spAutoFit/>
          </a:bodyPr>
          <a:lstStyle/>
          <a:p>
            <a:r>
              <a:rPr lang="de-DE" sz="1000" dirty="0">
                <a:solidFill>
                  <a:srgbClr val="5F5F5F"/>
                </a:solidFill>
              </a:rPr>
              <a:t>*Mock, T. (2017): Auf was </a:t>
            </a:r>
            <a:r>
              <a:rPr lang="de-DE" sz="1000" dirty="0" err="1">
                <a:solidFill>
                  <a:srgbClr val="5F5F5F"/>
                </a:solidFill>
              </a:rPr>
              <a:t>Bewerter</a:t>
            </a:r>
            <a:r>
              <a:rPr lang="de-DE" sz="1000" dirty="0">
                <a:solidFill>
                  <a:srgbClr val="5F5F5F"/>
                </a:solidFill>
              </a:rPr>
              <a:t> beim Rating achten sollten!, </a:t>
            </a:r>
            <a:r>
              <a:rPr lang="de-DE" sz="1000" dirty="0" err="1">
                <a:solidFill>
                  <a:srgbClr val="5F5F5F"/>
                </a:solidFill>
              </a:rPr>
              <a:t>Presentation</a:t>
            </a:r>
            <a:r>
              <a:rPr lang="de-DE" sz="1000" dirty="0">
                <a:solidFill>
                  <a:srgbClr val="5F5F5F"/>
                </a:solidFill>
              </a:rPr>
              <a:t> </a:t>
            </a:r>
            <a:r>
              <a:rPr lang="de-DE" sz="1000" dirty="0" err="1">
                <a:solidFill>
                  <a:srgbClr val="5F5F5F"/>
                </a:solidFill>
              </a:rPr>
              <a:t>during</a:t>
            </a:r>
            <a:r>
              <a:rPr lang="de-DE" sz="1000" dirty="0">
                <a:solidFill>
                  <a:srgbClr val="5F5F5F"/>
                </a:solidFill>
              </a:rPr>
              <a:t> </a:t>
            </a:r>
            <a:r>
              <a:rPr lang="de-DE" sz="1000" dirty="0" err="1">
                <a:solidFill>
                  <a:srgbClr val="5F5F5F"/>
                </a:solidFill>
              </a:rPr>
              <a:t>EACVA‘s</a:t>
            </a:r>
            <a:r>
              <a:rPr lang="de-DE" sz="1000" dirty="0">
                <a:solidFill>
                  <a:srgbClr val="5F5F5F"/>
                </a:solidFill>
              </a:rPr>
              <a:t> 11th Annual Conference 2017, p. 14</a:t>
            </a:r>
            <a:r>
              <a:rPr lang="de-DE" sz="800" dirty="0">
                <a:solidFill>
                  <a:srgbClr val="5F5F5F"/>
                </a:solidFill>
              </a:rPr>
              <a:t>.</a:t>
            </a:r>
          </a:p>
        </p:txBody>
      </p:sp>
      <p:cxnSp>
        <p:nvCxnSpPr>
          <p:cNvPr id="108" name="Gerade Verbindung mit Pfeil 107">
            <a:extLst>
              <a:ext uri="{FF2B5EF4-FFF2-40B4-BE49-F238E27FC236}">
                <a16:creationId xmlns:a16="http://schemas.microsoft.com/office/drawing/2014/main" id="{BD670564-F207-48AF-9EE9-CCAE9BD6A6D1}"/>
              </a:ext>
            </a:extLst>
          </p:cNvPr>
          <p:cNvCxnSpPr>
            <a:cxnSpLocks/>
          </p:cNvCxnSpPr>
          <p:nvPr/>
        </p:nvCxnSpPr>
        <p:spPr>
          <a:xfrm>
            <a:off x="7820005" y="4631519"/>
            <a:ext cx="453319" cy="39217"/>
          </a:xfrm>
          <a:prstGeom prst="straightConnector1">
            <a:avLst/>
          </a:prstGeom>
          <a:noFill/>
          <a:ln w="25402">
            <a:solidFill>
              <a:srgbClr val="C0504D"/>
            </a:solidFill>
            <a:prstDash val="solid"/>
            <a:round/>
            <a:tailEnd type="arrow"/>
          </a:ln>
        </p:spPr>
      </p:cxnSp>
      <p:sp>
        <p:nvSpPr>
          <p:cNvPr id="109" name="Textfeld 108">
            <a:extLst>
              <a:ext uri="{FF2B5EF4-FFF2-40B4-BE49-F238E27FC236}">
                <a16:creationId xmlns:a16="http://schemas.microsoft.com/office/drawing/2014/main" id="{E3D4F299-8D79-43EC-A118-98F45B05C626}"/>
              </a:ext>
            </a:extLst>
          </p:cNvPr>
          <p:cNvSpPr txBox="1"/>
          <p:nvPr/>
        </p:nvSpPr>
        <p:spPr>
          <a:xfrm>
            <a:off x="1748792" y="5955713"/>
            <a:ext cx="2381819" cy="348933"/>
          </a:xfrm>
          <a:prstGeom prst="rect">
            <a:avLst/>
          </a:prstGeom>
          <a:noFill/>
        </p:spPr>
        <p:txBody>
          <a:bodyPr wrap="square" lIns="91559" tIns="45779" rIns="91559" bIns="45779" rtlCol="0">
            <a:spAutoFit/>
          </a:bodyPr>
          <a:lstStyle/>
          <a:p>
            <a:pPr>
              <a:lnSpc>
                <a:spcPts val="2003"/>
              </a:lnSpc>
            </a:pPr>
            <a:r>
              <a:rPr lang="de-DE" sz="1200" dirty="0"/>
              <a:t>Transformation von </a:t>
            </a:r>
            <a:r>
              <a:rPr lang="de-DE" sz="1200" i="1" dirty="0"/>
              <a:t>p</a:t>
            </a:r>
            <a:r>
              <a:rPr lang="de-DE" sz="1200" dirty="0"/>
              <a:t> im Rating</a:t>
            </a:r>
          </a:p>
        </p:txBody>
      </p:sp>
      <p:sp>
        <p:nvSpPr>
          <p:cNvPr id="110" name="Textfeld 109">
            <a:extLst>
              <a:ext uri="{FF2B5EF4-FFF2-40B4-BE49-F238E27FC236}">
                <a16:creationId xmlns:a16="http://schemas.microsoft.com/office/drawing/2014/main" id="{92FB2BA1-D6A4-43EE-A695-8F2EC3D704E1}"/>
              </a:ext>
            </a:extLst>
          </p:cNvPr>
          <p:cNvSpPr txBox="1"/>
          <p:nvPr/>
        </p:nvSpPr>
        <p:spPr>
          <a:xfrm>
            <a:off x="8523588" y="5955470"/>
            <a:ext cx="1544154" cy="524556"/>
          </a:xfrm>
          <a:prstGeom prst="rect">
            <a:avLst/>
          </a:prstGeom>
          <a:noFill/>
        </p:spPr>
        <p:txBody>
          <a:bodyPr wrap="square" lIns="91559" tIns="45779" rIns="91559" bIns="45779" rtlCol="0">
            <a:spAutoFit/>
          </a:bodyPr>
          <a:lstStyle/>
          <a:p>
            <a:r>
              <a:rPr lang="de-DE" sz="1400" b="1" dirty="0"/>
              <a:t>Unternehmenswert</a:t>
            </a:r>
          </a:p>
        </p:txBody>
      </p:sp>
      <p:cxnSp>
        <p:nvCxnSpPr>
          <p:cNvPr id="111" name="Gerade Verbindung mit Pfeil 110">
            <a:extLst>
              <a:ext uri="{FF2B5EF4-FFF2-40B4-BE49-F238E27FC236}">
                <a16:creationId xmlns:a16="http://schemas.microsoft.com/office/drawing/2014/main" id="{82C850D3-2B27-46D3-A9C3-1D58DEA1F589}"/>
              </a:ext>
            </a:extLst>
          </p:cNvPr>
          <p:cNvCxnSpPr>
            <a:cxnSpLocks/>
          </p:cNvCxnSpPr>
          <p:nvPr/>
        </p:nvCxnSpPr>
        <p:spPr>
          <a:xfrm flipV="1">
            <a:off x="4201611" y="6172289"/>
            <a:ext cx="4321977" cy="19586"/>
          </a:xfrm>
          <a:prstGeom prst="straightConnector1">
            <a:avLst/>
          </a:prstGeom>
          <a:noFill/>
          <a:ln w="25402">
            <a:solidFill>
              <a:srgbClr val="C0504D"/>
            </a:solidFill>
            <a:prstDash val="solid"/>
            <a:round/>
            <a:tailEnd type="arrow"/>
          </a:ln>
        </p:spPr>
      </p:cxnSp>
      <p:cxnSp>
        <p:nvCxnSpPr>
          <p:cNvPr id="112" name="Gerade Verbindung mit Pfeil 111">
            <a:extLst>
              <a:ext uri="{FF2B5EF4-FFF2-40B4-BE49-F238E27FC236}">
                <a16:creationId xmlns:a16="http://schemas.microsoft.com/office/drawing/2014/main" id="{8E3FAFC3-5AE7-4B12-A7B2-562CAE12AC0C}"/>
              </a:ext>
            </a:extLst>
          </p:cNvPr>
          <p:cNvCxnSpPr>
            <a:cxnSpLocks/>
          </p:cNvCxnSpPr>
          <p:nvPr/>
        </p:nvCxnSpPr>
        <p:spPr>
          <a:xfrm>
            <a:off x="9176175" y="5196467"/>
            <a:ext cx="0" cy="708950"/>
          </a:xfrm>
          <a:prstGeom prst="straightConnector1">
            <a:avLst/>
          </a:prstGeom>
          <a:noFill/>
          <a:ln w="25402">
            <a:solidFill>
              <a:srgbClr val="C0504D"/>
            </a:solidFill>
            <a:prstDash val="solid"/>
            <a:round/>
            <a:tailEnd type="arrow"/>
          </a:ln>
        </p:spPr>
      </p:cxnSp>
      <p:cxnSp>
        <p:nvCxnSpPr>
          <p:cNvPr id="124" name="Gerade Verbindung mit Pfeil 123">
            <a:extLst>
              <a:ext uri="{FF2B5EF4-FFF2-40B4-BE49-F238E27FC236}">
                <a16:creationId xmlns:a16="http://schemas.microsoft.com/office/drawing/2014/main" id="{1F2096F8-A86E-458C-BB5E-5BAEAD077AEF}"/>
              </a:ext>
            </a:extLst>
          </p:cNvPr>
          <p:cNvCxnSpPr>
            <a:cxnSpLocks/>
          </p:cNvCxnSpPr>
          <p:nvPr/>
        </p:nvCxnSpPr>
        <p:spPr>
          <a:xfrm>
            <a:off x="8702506" y="5674631"/>
            <a:ext cx="193238" cy="263897"/>
          </a:xfrm>
          <a:prstGeom prst="straightConnector1">
            <a:avLst/>
          </a:prstGeom>
          <a:noFill/>
          <a:ln w="25402">
            <a:solidFill>
              <a:srgbClr val="C0504D"/>
            </a:solidFill>
            <a:prstDash val="solid"/>
            <a:round/>
            <a:tailEnd type="arrow"/>
          </a:ln>
        </p:spPr>
      </p:cxnSp>
      <p:sp>
        <p:nvSpPr>
          <p:cNvPr id="4" name="Textfeld 3">
            <a:extLst>
              <a:ext uri="{FF2B5EF4-FFF2-40B4-BE49-F238E27FC236}">
                <a16:creationId xmlns:a16="http://schemas.microsoft.com/office/drawing/2014/main" id="{D9DC7B8D-A3D6-AF28-BC2A-A94614A12595}"/>
              </a:ext>
            </a:extLst>
          </p:cNvPr>
          <p:cNvSpPr txBox="1"/>
          <p:nvPr/>
        </p:nvSpPr>
        <p:spPr>
          <a:xfrm>
            <a:off x="8847398" y="2417252"/>
            <a:ext cx="959473" cy="861774"/>
          </a:xfrm>
          <a:prstGeom prst="rect">
            <a:avLst/>
          </a:prstGeom>
          <a:noFill/>
        </p:spPr>
        <p:txBody>
          <a:bodyPr wrap="square">
            <a:spAutoFit/>
          </a:bodyPr>
          <a:lstStyle/>
          <a:p>
            <a:pPr marL="0" marR="0" lvl="0" indent="0" algn="l" defTabSz="1031626" rtl="0" eaLnBrk="1" fontAlgn="auto" latinLnBrk="0" hangingPunct="1">
              <a:lnSpc>
                <a:spcPct val="100000"/>
              </a:lnSpc>
              <a:spcBef>
                <a:spcPts val="0"/>
              </a:spcBef>
              <a:spcAft>
                <a:spcPts val="300"/>
              </a:spcAft>
              <a:buClrTx/>
              <a:buSzTx/>
              <a:buFont typeface="Arial" pitchFamily="34" charset="0"/>
              <a:buNone/>
              <a:tabLst/>
              <a:defRPr/>
            </a:pPr>
            <a:r>
              <a:rPr lang="en-US" sz="1000" dirty="0" err="1">
                <a:solidFill>
                  <a:srgbClr val="FFFFFF">
                    <a:lumMod val="50000"/>
                  </a:srgbClr>
                </a:solidFill>
                <a:latin typeface="Arial" pitchFamily="34" charset="0"/>
                <a:cs typeface="Arial" pitchFamily="34" charset="0"/>
              </a:rPr>
              <a:t>Vgl</a:t>
            </a:r>
            <a:r>
              <a:rPr lang="en-US" sz="1000" dirty="0">
                <a:solidFill>
                  <a:srgbClr val="FFFFFF">
                    <a:lumMod val="50000"/>
                  </a:srgbClr>
                </a:solidFill>
                <a:latin typeface="Arial" pitchFamily="34" charset="0"/>
                <a:cs typeface="Arial" pitchFamily="34" charset="0"/>
              </a:rPr>
              <a:t>. </a:t>
            </a:r>
            <a:r>
              <a:rPr kumimoji="0" lang="en-US" sz="1000" b="0" i="0" u="none" strike="noStrike" kern="1200" cap="none" spc="0" normalizeH="0" baseline="0" noProof="0" dirty="0">
                <a:ln>
                  <a:noFill/>
                </a:ln>
                <a:solidFill>
                  <a:srgbClr val="FFFFFF">
                    <a:lumMod val="50000"/>
                  </a:srgbClr>
                </a:solidFill>
                <a:effectLst/>
                <a:uLnTx/>
                <a:uFillTx/>
                <a:latin typeface="Arial" pitchFamily="34" charset="0"/>
                <a:ea typeface="+mn-ea"/>
                <a:cs typeface="Arial" pitchFamily="34" charset="0"/>
              </a:rPr>
              <a:t>Gleißner, W./Ernst, D. (2023) und Gleißner, W. (2023)</a:t>
            </a:r>
            <a:endParaRPr kumimoji="0" lang="de-DE" sz="1000" b="0" i="0" u="none" strike="noStrike" kern="1200" cap="none" spc="0" normalizeH="0" baseline="0" noProof="0" dirty="0">
              <a:ln>
                <a:noFill/>
              </a:ln>
              <a:solidFill>
                <a:srgbClr val="FFFFFF">
                  <a:lumMod val="50000"/>
                </a:srgbClr>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67685745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4786" name="Rectangle 2"/>
          <p:cNvSpPr>
            <a:spLocks noGrp="1" noChangeArrowheads="1"/>
          </p:cNvSpPr>
          <p:nvPr>
            <p:ph type="title"/>
          </p:nvPr>
        </p:nvSpPr>
        <p:spPr>
          <a:xfrm>
            <a:off x="468000" y="144000"/>
            <a:ext cx="8640000" cy="648000"/>
          </a:xfrm>
        </p:spPr>
        <p:txBody>
          <a:bodyPr/>
          <a:lstStyle/>
          <a:p>
            <a:r>
              <a:rPr lang="de-DE" altLang="de-DE" dirty="0"/>
              <a:t>Kapitalmarktorientierung vs. Wertorientierung </a:t>
            </a:r>
          </a:p>
        </p:txBody>
      </p:sp>
      <p:grpSp>
        <p:nvGrpSpPr>
          <p:cNvPr id="1014787" name="Group 3"/>
          <p:cNvGrpSpPr>
            <a:grpSpLocks/>
          </p:cNvGrpSpPr>
          <p:nvPr/>
        </p:nvGrpSpPr>
        <p:grpSpPr bwMode="auto">
          <a:xfrm>
            <a:off x="228600" y="945034"/>
            <a:ext cx="9280525" cy="5148262"/>
            <a:chOff x="144" y="661"/>
            <a:chExt cx="5424" cy="2555"/>
          </a:xfrm>
        </p:grpSpPr>
        <p:sp>
          <p:nvSpPr>
            <p:cNvPr id="1014788" name="Rectangle 4"/>
            <p:cNvSpPr>
              <a:spLocks noChangeArrowheads="1"/>
            </p:cNvSpPr>
            <p:nvPr/>
          </p:nvSpPr>
          <p:spPr bwMode="auto">
            <a:xfrm>
              <a:off x="3312" y="2814"/>
              <a:ext cx="2256" cy="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500" b="1">
                  <a:solidFill>
                    <a:srgbClr val="000000"/>
                  </a:solidFill>
                  <a:latin typeface="Arial" pitchFamily="34" charset="0"/>
                </a:defRPr>
              </a:lvl1pPr>
              <a:lvl2pPr>
                <a:buChar char="•"/>
                <a:defRPr kumimoji="1" sz="1500">
                  <a:solidFill>
                    <a:srgbClr val="000000"/>
                  </a:solidFill>
                  <a:latin typeface="Arial" pitchFamily="34" charset="0"/>
                </a:defRPr>
              </a:lvl2pPr>
              <a:lvl3pPr>
                <a:buChar char="–"/>
                <a:defRPr kumimoji="1" sz="1500">
                  <a:solidFill>
                    <a:srgbClr val="000000"/>
                  </a:solidFill>
                  <a:latin typeface="Arial" pitchFamily="34" charset="0"/>
                </a:defRPr>
              </a:lvl3pPr>
              <a:lvl4pPr>
                <a:buChar char="-"/>
                <a:defRPr kumimoji="1" sz="1500">
                  <a:solidFill>
                    <a:srgbClr val="000000"/>
                  </a:solidFill>
                  <a:latin typeface="Arial" pitchFamily="34" charset="0"/>
                </a:defRPr>
              </a:lvl4pPr>
              <a:lvl5pPr algn="ctr">
                <a:lnSpc>
                  <a:spcPts val="1600"/>
                </a:lnSpc>
                <a:defRPr kumimoji="1" sz="1200" b="1">
                  <a:solidFill>
                    <a:srgbClr val="000000"/>
                  </a:solidFill>
                  <a:latin typeface="Arial" pitchFamily="34" charset="0"/>
                </a:defRPr>
              </a:lvl5pPr>
              <a:lvl6pPr algn="ctr" eaLnBrk="0" fontAlgn="base" hangingPunct="0">
                <a:lnSpc>
                  <a:spcPts val="1600"/>
                </a:lnSpc>
                <a:spcBef>
                  <a:spcPct val="0"/>
                </a:spcBef>
                <a:spcAft>
                  <a:spcPct val="0"/>
                </a:spcAft>
                <a:defRPr kumimoji="1" sz="1200" b="1">
                  <a:solidFill>
                    <a:srgbClr val="000000"/>
                  </a:solidFill>
                  <a:latin typeface="Arial" pitchFamily="34" charset="0"/>
                </a:defRPr>
              </a:lvl6pPr>
              <a:lvl7pPr algn="ctr" eaLnBrk="0" fontAlgn="base" hangingPunct="0">
                <a:lnSpc>
                  <a:spcPts val="1600"/>
                </a:lnSpc>
                <a:spcBef>
                  <a:spcPct val="0"/>
                </a:spcBef>
                <a:spcAft>
                  <a:spcPct val="0"/>
                </a:spcAft>
                <a:defRPr kumimoji="1" sz="1200" b="1">
                  <a:solidFill>
                    <a:srgbClr val="000000"/>
                  </a:solidFill>
                  <a:latin typeface="Arial" pitchFamily="34" charset="0"/>
                </a:defRPr>
              </a:lvl7pPr>
              <a:lvl8pPr algn="ctr" eaLnBrk="0" fontAlgn="base" hangingPunct="0">
                <a:lnSpc>
                  <a:spcPts val="1600"/>
                </a:lnSpc>
                <a:spcBef>
                  <a:spcPct val="0"/>
                </a:spcBef>
                <a:spcAft>
                  <a:spcPct val="0"/>
                </a:spcAft>
                <a:defRPr kumimoji="1" sz="1200" b="1">
                  <a:solidFill>
                    <a:srgbClr val="000000"/>
                  </a:solidFill>
                  <a:latin typeface="Arial" pitchFamily="34" charset="0"/>
                </a:defRPr>
              </a:lvl8pPr>
              <a:lvl9pPr algn="ctr" eaLnBrk="0" fontAlgn="base" hangingPunct="0">
                <a:lnSpc>
                  <a:spcPts val="1600"/>
                </a:lnSpc>
                <a:spcBef>
                  <a:spcPct val="0"/>
                </a:spcBef>
                <a:spcAft>
                  <a:spcPct val="0"/>
                </a:spcAft>
                <a:defRPr kumimoji="1" sz="1200" b="1">
                  <a:solidFill>
                    <a:srgbClr val="000000"/>
                  </a:solidFill>
                  <a:latin typeface="Arial" pitchFamily="34" charset="0"/>
                </a:defRPr>
              </a:lvl9pPr>
            </a:lstStyle>
            <a:p>
              <a:pPr algn="ctr"/>
              <a:r>
                <a:rPr lang="de-DE" altLang="de-DE" sz="1400" dirty="0"/>
                <a:t>Börsenkurse können wegen Kapitalmarkt</a:t>
              </a:r>
              <a:r>
                <a:rPr lang="de-DE" altLang="de-DE" sz="1400" u="sng" dirty="0"/>
                <a:t>ineffizienzen</a:t>
              </a:r>
              <a:r>
                <a:rPr lang="de-DE" altLang="de-DE" sz="1400" dirty="0"/>
                <a:t> temporär vom Fundamentalwert abweichen.</a:t>
              </a:r>
            </a:p>
          </p:txBody>
        </p:sp>
        <p:sp>
          <p:nvSpPr>
            <p:cNvPr id="1014789" name="Rectangle 5"/>
            <p:cNvSpPr>
              <a:spLocks noChangeArrowheads="1"/>
            </p:cNvSpPr>
            <p:nvPr/>
          </p:nvSpPr>
          <p:spPr bwMode="auto">
            <a:xfrm>
              <a:off x="1392" y="2814"/>
              <a:ext cx="1920" cy="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500" b="1">
                  <a:solidFill>
                    <a:srgbClr val="000000"/>
                  </a:solidFill>
                  <a:latin typeface="Arial" pitchFamily="34" charset="0"/>
                </a:defRPr>
              </a:lvl1pPr>
              <a:lvl2pPr>
                <a:buChar char="•"/>
                <a:defRPr kumimoji="1" sz="1500">
                  <a:solidFill>
                    <a:srgbClr val="000000"/>
                  </a:solidFill>
                  <a:latin typeface="Arial" pitchFamily="34" charset="0"/>
                </a:defRPr>
              </a:lvl2pPr>
              <a:lvl3pPr>
                <a:buChar char="–"/>
                <a:defRPr kumimoji="1" sz="1500">
                  <a:solidFill>
                    <a:srgbClr val="000000"/>
                  </a:solidFill>
                  <a:latin typeface="Arial" pitchFamily="34" charset="0"/>
                </a:defRPr>
              </a:lvl3pPr>
              <a:lvl4pPr>
                <a:buChar char="-"/>
                <a:defRPr kumimoji="1" sz="1500">
                  <a:solidFill>
                    <a:srgbClr val="000000"/>
                  </a:solidFill>
                  <a:latin typeface="Arial" pitchFamily="34" charset="0"/>
                </a:defRPr>
              </a:lvl4pPr>
              <a:lvl5pPr algn="ctr">
                <a:lnSpc>
                  <a:spcPts val="1600"/>
                </a:lnSpc>
                <a:defRPr kumimoji="1" sz="1200" b="1">
                  <a:solidFill>
                    <a:srgbClr val="000000"/>
                  </a:solidFill>
                  <a:latin typeface="Arial" pitchFamily="34" charset="0"/>
                </a:defRPr>
              </a:lvl5pPr>
              <a:lvl6pPr algn="ctr" eaLnBrk="0" fontAlgn="base" hangingPunct="0">
                <a:lnSpc>
                  <a:spcPts val="1600"/>
                </a:lnSpc>
                <a:spcBef>
                  <a:spcPct val="0"/>
                </a:spcBef>
                <a:spcAft>
                  <a:spcPct val="0"/>
                </a:spcAft>
                <a:defRPr kumimoji="1" sz="1200" b="1">
                  <a:solidFill>
                    <a:srgbClr val="000000"/>
                  </a:solidFill>
                  <a:latin typeface="Arial" pitchFamily="34" charset="0"/>
                </a:defRPr>
              </a:lvl6pPr>
              <a:lvl7pPr algn="ctr" eaLnBrk="0" fontAlgn="base" hangingPunct="0">
                <a:lnSpc>
                  <a:spcPts val="1600"/>
                </a:lnSpc>
                <a:spcBef>
                  <a:spcPct val="0"/>
                </a:spcBef>
                <a:spcAft>
                  <a:spcPct val="0"/>
                </a:spcAft>
                <a:defRPr kumimoji="1" sz="1200" b="1">
                  <a:solidFill>
                    <a:srgbClr val="000000"/>
                  </a:solidFill>
                  <a:latin typeface="Arial" pitchFamily="34" charset="0"/>
                </a:defRPr>
              </a:lvl7pPr>
              <a:lvl8pPr algn="ctr" eaLnBrk="0" fontAlgn="base" hangingPunct="0">
                <a:lnSpc>
                  <a:spcPts val="1600"/>
                </a:lnSpc>
                <a:spcBef>
                  <a:spcPct val="0"/>
                </a:spcBef>
                <a:spcAft>
                  <a:spcPct val="0"/>
                </a:spcAft>
                <a:defRPr kumimoji="1" sz="1200" b="1">
                  <a:solidFill>
                    <a:srgbClr val="000000"/>
                  </a:solidFill>
                  <a:latin typeface="Arial" pitchFamily="34" charset="0"/>
                </a:defRPr>
              </a:lvl8pPr>
              <a:lvl9pPr algn="ctr" eaLnBrk="0" fontAlgn="base" hangingPunct="0">
                <a:lnSpc>
                  <a:spcPts val="1600"/>
                </a:lnSpc>
                <a:spcBef>
                  <a:spcPct val="0"/>
                </a:spcBef>
                <a:spcAft>
                  <a:spcPct val="0"/>
                </a:spcAft>
                <a:defRPr kumimoji="1" sz="1200" b="1">
                  <a:solidFill>
                    <a:srgbClr val="000000"/>
                  </a:solidFill>
                  <a:latin typeface="Arial" pitchFamily="34" charset="0"/>
                </a:defRPr>
              </a:lvl9pPr>
            </a:lstStyle>
            <a:p>
              <a:pPr algn="ctr"/>
              <a:r>
                <a:rPr lang="de-DE" altLang="de-DE" sz="1400" dirty="0"/>
                <a:t>Kapitalmarkt (Börse) hat immer Recht</a:t>
              </a:r>
            </a:p>
          </p:txBody>
        </p:sp>
        <p:sp>
          <p:nvSpPr>
            <p:cNvPr id="1014790" name="Rectangle 6"/>
            <p:cNvSpPr>
              <a:spLocks noChangeArrowheads="1"/>
            </p:cNvSpPr>
            <p:nvPr/>
          </p:nvSpPr>
          <p:spPr bwMode="auto">
            <a:xfrm>
              <a:off x="144" y="2814"/>
              <a:ext cx="1248" cy="40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500" b="1">
                  <a:solidFill>
                    <a:srgbClr val="000000"/>
                  </a:solidFill>
                  <a:latin typeface="Arial" pitchFamily="34" charset="0"/>
                </a:defRPr>
              </a:lvl1pPr>
              <a:lvl2pPr>
                <a:buChar char="•"/>
                <a:defRPr kumimoji="1" sz="1500">
                  <a:solidFill>
                    <a:srgbClr val="000000"/>
                  </a:solidFill>
                  <a:latin typeface="Arial" pitchFamily="34" charset="0"/>
                </a:defRPr>
              </a:lvl2pPr>
              <a:lvl3pPr>
                <a:buChar char="–"/>
                <a:defRPr kumimoji="1" sz="1500">
                  <a:solidFill>
                    <a:srgbClr val="000000"/>
                  </a:solidFill>
                  <a:latin typeface="Arial" pitchFamily="34" charset="0"/>
                </a:defRPr>
              </a:lvl3pPr>
              <a:lvl4pPr>
                <a:buChar char="-"/>
                <a:defRPr kumimoji="1" sz="1500">
                  <a:solidFill>
                    <a:srgbClr val="000000"/>
                  </a:solidFill>
                  <a:latin typeface="Arial" pitchFamily="34" charset="0"/>
                </a:defRPr>
              </a:lvl4pPr>
              <a:lvl5pPr algn="ctr">
                <a:lnSpc>
                  <a:spcPts val="1600"/>
                </a:lnSpc>
                <a:defRPr kumimoji="1" sz="1200" b="1">
                  <a:solidFill>
                    <a:srgbClr val="000000"/>
                  </a:solidFill>
                  <a:latin typeface="Arial" pitchFamily="34" charset="0"/>
                </a:defRPr>
              </a:lvl5pPr>
              <a:lvl6pPr algn="ctr" eaLnBrk="0" fontAlgn="base" hangingPunct="0">
                <a:lnSpc>
                  <a:spcPts val="1600"/>
                </a:lnSpc>
                <a:spcBef>
                  <a:spcPct val="0"/>
                </a:spcBef>
                <a:spcAft>
                  <a:spcPct val="0"/>
                </a:spcAft>
                <a:defRPr kumimoji="1" sz="1200" b="1">
                  <a:solidFill>
                    <a:srgbClr val="000000"/>
                  </a:solidFill>
                  <a:latin typeface="Arial" pitchFamily="34" charset="0"/>
                </a:defRPr>
              </a:lvl6pPr>
              <a:lvl7pPr algn="ctr" eaLnBrk="0" fontAlgn="base" hangingPunct="0">
                <a:lnSpc>
                  <a:spcPts val="1600"/>
                </a:lnSpc>
                <a:spcBef>
                  <a:spcPct val="0"/>
                </a:spcBef>
                <a:spcAft>
                  <a:spcPct val="0"/>
                </a:spcAft>
                <a:defRPr kumimoji="1" sz="1200" b="1">
                  <a:solidFill>
                    <a:srgbClr val="000000"/>
                  </a:solidFill>
                  <a:latin typeface="Arial" pitchFamily="34" charset="0"/>
                </a:defRPr>
              </a:lvl7pPr>
              <a:lvl8pPr algn="ctr" eaLnBrk="0" fontAlgn="base" hangingPunct="0">
                <a:lnSpc>
                  <a:spcPts val="1600"/>
                </a:lnSpc>
                <a:spcBef>
                  <a:spcPct val="0"/>
                </a:spcBef>
                <a:spcAft>
                  <a:spcPct val="0"/>
                </a:spcAft>
                <a:defRPr kumimoji="1" sz="1200" b="1">
                  <a:solidFill>
                    <a:srgbClr val="000000"/>
                  </a:solidFill>
                  <a:latin typeface="Arial" pitchFamily="34" charset="0"/>
                </a:defRPr>
              </a:lvl8pPr>
              <a:lvl9pPr algn="ctr" eaLnBrk="0" fontAlgn="base" hangingPunct="0">
                <a:lnSpc>
                  <a:spcPts val="1600"/>
                </a:lnSpc>
                <a:spcBef>
                  <a:spcPct val="0"/>
                </a:spcBef>
                <a:spcAft>
                  <a:spcPct val="0"/>
                </a:spcAft>
                <a:defRPr kumimoji="1" sz="1200" b="1">
                  <a:solidFill>
                    <a:srgbClr val="000000"/>
                  </a:solidFill>
                  <a:latin typeface="Arial" pitchFamily="34" charset="0"/>
                </a:defRPr>
              </a:lvl9pPr>
            </a:lstStyle>
            <a:p>
              <a:br>
                <a:rPr lang="de-DE" altLang="de-DE" sz="1400" i="1" dirty="0"/>
              </a:br>
              <a:r>
                <a:rPr lang="de-DE" altLang="de-DE" sz="1400" i="1" dirty="0"/>
                <a:t>Credo</a:t>
              </a:r>
            </a:p>
          </p:txBody>
        </p:sp>
        <p:sp>
          <p:nvSpPr>
            <p:cNvPr id="1014791" name="Rectangle 7"/>
            <p:cNvSpPr>
              <a:spLocks noChangeArrowheads="1"/>
            </p:cNvSpPr>
            <p:nvPr/>
          </p:nvSpPr>
          <p:spPr bwMode="auto">
            <a:xfrm>
              <a:off x="3312" y="2389"/>
              <a:ext cx="2256" cy="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500" b="1">
                  <a:solidFill>
                    <a:srgbClr val="000000"/>
                  </a:solidFill>
                  <a:latin typeface="Arial" pitchFamily="34" charset="0"/>
                </a:defRPr>
              </a:lvl1pPr>
              <a:lvl2pPr>
                <a:buChar char="•"/>
                <a:defRPr kumimoji="1" sz="1500">
                  <a:solidFill>
                    <a:srgbClr val="000000"/>
                  </a:solidFill>
                  <a:latin typeface="Arial" pitchFamily="34" charset="0"/>
                </a:defRPr>
              </a:lvl2pPr>
              <a:lvl3pPr>
                <a:buChar char="–"/>
                <a:defRPr kumimoji="1" sz="1500">
                  <a:solidFill>
                    <a:srgbClr val="000000"/>
                  </a:solidFill>
                  <a:latin typeface="Arial" pitchFamily="34" charset="0"/>
                </a:defRPr>
              </a:lvl3pPr>
              <a:lvl4pPr>
                <a:buChar char="-"/>
                <a:defRPr kumimoji="1" sz="1500">
                  <a:solidFill>
                    <a:srgbClr val="000000"/>
                  </a:solidFill>
                  <a:latin typeface="Arial" pitchFamily="34" charset="0"/>
                </a:defRPr>
              </a:lvl4pPr>
              <a:lvl5pPr algn="ctr">
                <a:lnSpc>
                  <a:spcPts val="1600"/>
                </a:lnSpc>
                <a:defRPr kumimoji="1" sz="1200" b="1">
                  <a:solidFill>
                    <a:srgbClr val="000000"/>
                  </a:solidFill>
                  <a:latin typeface="Arial" pitchFamily="34" charset="0"/>
                </a:defRPr>
              </a:lvl5pPr>
              <a:lvl6pPr algn="ctr" eaLnBrk="0" fontAlgn="base" hangingPunct="0">
                <a:lnSpc>
                  <a:spcPts val="1600"/>
                </a:lnSpc>
                <a:spcBef>
                  <a:spcPct val="0"/>
                </a:spcBef>
                <a:spcAft>
                  <a:spcPct val="0"/>
                </a:spcAft>
                <a:defRPr kumimoji="1" sz="1200" b="1">
                  <a:solidFill>
                    <a:srgbClr val="000000"/>
                  </a:solidFill>
                  <a:latin typeface="Arial" pitchFamily="34" charset="0"/>
                </a:defRPr>
              </a:lvl6pPr>
              <a:lvl7pPr algn="ctr" eaLnBrk="0" fontAlgn="base" hangingPunct="0">
                <a:lnSpc>
                  <a:spcPts val="1600"/>
                </a:lnSpc>
                <a:spcBef>
                  <a:spcPct val="0"/>
                </a:spcBef>
                <a:spcAft>
                  <a:spcPct val="0"/>
                </a:spcAft>
                <a:defRPr kumimoji="1" sz="1200" b="1">
                  <a:solidFill>
                    <a:srgbClr val="000000"/>
                  </a:solidFill>
                  <a:latin typeface="Arial" pitchFamily="34" charset="0"/>
                </a:defRPr>
              </a:lvl7pPr>
              <a:lvl8pPr algn="ctr" eaLnBrk="0" fontAlgn="base" hangingPunct="0">
                <a:lnSpc>
                  <a:spcPts val="1600"/>
                </a:lnSpc>
                <a:spcBef>
                  <a:spcPct val="0"/>
                </a:spcBef>
                <a:spcAft>
                  <a:spcPct val="0"/>
                </a:spcAft>
                <a:defRPr kumimoji="1" sz="1200" b="1">
                  <a:solidFill>
                    <a:srgbClr val="000000"/>
                  </a:solidFill>
                  <a:latin typeface="Arial" pitchFamily="34" charset="0"/>
                </a:defRPr>
              </a:lvl8pPr>
              <a:lvl9pPr algn="ctr" eaLnBrk="0" fontAlgn="base" hangingPunct="0">
                <a:lnSpc>
                  <a:spcPts val="1600"/>
                </a:lnSpc>
                <a:spcBef>
                  <a:spcPct val="0"/>
                </a:spcBef>
                <a:spcAft>
                  <a:spcPct val="0"/>
                </a:spcAft>
                <a:defRPr kumimoji="1" sz="1200" b="1">
                  <a:solidFill>
                    <a:srgbClr val="000000"/>
                  </a:solidFill>
                  <a:latin typeface="Arial" pitchFamily="34" charset="0"/>
                </a:defRPr>
              </a:lvl9pPr>
            </a:lstStyle>
            <a:p>
              <a:pPr algn="ctr"/>
              <a:r>
                <a:rPr lang="de-DE" altLang="de-DE" sz="1400" dirty="0"/>
                <a:t>Starke Beschränkung der IR</a:t>
              </a:r>
            </a:p>
            <a:p>
              <a:pPr algn="ctr"/>
              <a:r>
                <a:rPr lang="de-DE" altLang="de-DE" sz="1400" dirty="0"/>
                <a:t>(„wettbewerbsrelevante Informationen“)</a:t>
              </a:r>
            </a:p>
          </p:txBody>
        </p:sp>
        <p:sp>
          <p:nvSpPr>
            <p:cNvPr id="1014792" name="Rectangle 8"/>
            <p:cNvSpPr>
              <a:spLocks noChangeArrowheads="1"/>
            </p:cNvSpPr>
            <p:nvPr/>
          </p:nvSpPr>
          <p:spPr bwMode="auto">
            <a:xfrm>
              <a:off x="1392" y="2389"/>
              <a:ext cx="1920" cy="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500" b="1">
                  <a:solidFill>
                    <a:srgbClr val="000000"/>
                  </a:solidFill>
                  <a:latin typeface="Arial" pitchFamily="34" charset="0"/>
                </a:defRPr>
              </a:lvl1pPr>
              <a:lvl2pPr>
                <a:buChar char="•"/>
                <a:defRPr kumimoji="1" sz="1500">
                  <a:solidFill>
                    <a:srgbClr val="000000"/>
                  </a:solidFill>
                  <a:latin typeface="Arial" pitchFamily="34" charset="0"/>
                </a:defRPr>
              </a:lvl2pPr>
              <a:lvl3pPr>
                <a:buChar char="–"/>
                <a:defRPr kumimoji="1" sz="1500">
                  <a:solidFill>
                    <a:srgbClr val="000000"/>
                  </a:solidFill>
                  <a:latin typeface="Arial" pitchFamily="34" charset="0"/>
                </a:defRPr>
              </a:lvl3pPr>
              <a:lvl4pPr>
                <a:buChar char="-"/>
                <a:defRPr kumimoji="1" sz="1500">
                  <a:solidFill>
                    <a:srgbClr val="000000"/>
                  </a:solidFill>
                  <a:latin typeface="Arial" pitchFamily="34" charset="0"/>
                </a:defRPr>
              </a:lvl4pPr>
              <a:lvl5pPr algn="ctr">
                <a:lnSpc>
                  <a:spcPts val="1600"/>
                </a:lnSpc>
                <a:defRPr kumimoji="1" sz="1200" b="1">
                  <a:solidFill>
                    <a:srgbClr val="000000"/>
                  </a:solidFill>
                  <a:latin typeface="Arial" pitchFamily="34" charset="0"/>
                </a:defRPr>
              </a:lvl5pPr>
              <a:lvl6pPr algn="ctr" eaLnBrk="0" fontAlgn="base" hangingPunct="0">
                <a:lnSpc>
                  <a:spcPts val="1600"/>
                </a:lnSpc>
                <a:spcBef>
                  <a:spcPct val="0"/>
                </a:spcBef>
                <a:spcAft>
                  <a:spcPct val="0"/>
                </a:spcAft>
                <a:defRPr kumimoji="1" sz="1200" b="1">
                  <a:solidFill>
                    <a:srgbClr val="000000"/>
                  </a:solidFill>
                  <a:latin typeface="Arial" pitchFamily="34" charset="0"/>
                </a:defRPr>
              </a:lvl6pPr>
              <a:lvl7pPr algn="ctr" eaLnBrk="0" fontAlgn="base" hangingPunct="0">
                <a:lnSpc>
                  <a:spcPts val="1600"/>
                </a:lnSpc>
                <a:spcBef>
                  <a:spcPct val="0"/>
                </a:spcBef>
                <a:spcAft>
                  <a:spcPct val="0"/>
                </a:spcAft>
                <a:defRPr kumimoji="1" sz="1200" b="1">
                  <a:solidFill>
                    <a:srgbClr val="000000"/>
                  </a:solidFill>
                  <a:latin typeface="Arial" pitchFamily="34" charset="0"/>
                </a:defRPr>
              </a:lvl7pPr>
              <a:lvl8pPr algn="ctr" eaLnBrk="0" fontAlgn="base" hangingPunct="0">
                <a:lnSpc>
                  <a:spcPts val="1600"/>
                </a:lnSpc>
                <a:spcBef>
                  <a:spcPct val="0"/>
                </a:spcBef>
                <a:spcAft>
                  <a:spcPct val="0"/>
                </a:spcAft>
                <a:defRPr kumimoji="1" sz="1200" b="1">
                  <a:solidFill>
                    <a:srgbClr val="000000"/>
                  </a:solidFill>
                  <a:latin typeface="Arial" pitchFamily="34" charset="0"/>
                </a:defRPr>
              </a:lvl8pPr>
              <a:lvl9pPr algn="ctr" eaLnBrk="0" fontAlgn="base" hangingPunct="0">
                <a:lnSpc>
                  <a:spcPts val="1600"/>
                </a:lnSpc>
                <a:spcBef>
                  <a:spcPct val="0"/>
                </a:spcBef>
                <a:spcAft>
                  <a:spcPct val="0"/>
                </a:spcAft>
                <a:defRPr kumimoji="1" sz="1200" b="1">
                  <a:solidFill>
                    <a:srgbClr val="000000"/>
                  </a:solidFill>
                  <a:latin typeface="Arial" pitchFamily="34" charset="0"/>
                </a:defRPr>
              </a:lvl9pPr>
            </a:lstStyle>
            <a:p>
              <a:pPr algn="ctr"/>
              <a:r>
                <a:rPr lang="de-DE" altLang="de-DE" sz="1400" dirty="0"/>
                <a:t>Schaffung von (vorteilhafter) Transparenz und Reputation (IR)</a:t>
              </a:r>
            </a:p>
            <a:p>
              <a:pPr algn="ctr"/>
              <a:endParaRPr lang="de-DE" altLang="de-DE" sz="1400" dirty="0"/>
            </a:p>
          </p:txBody>
        </p:sp>
        <p:sp>
          <p:nvSpPr>
            <p:cNvPr id="1014793" name="Rectangle 9"/>
            <p:cNvSpPr>
              <a:spLocks noChangeArrowheads="1"/>
            </p:cNvSpPr>
            <p:nvPr/>
          </p:nvSpPr>
          <p:spPr bwMode="auto">
            <a:xfrm>
              <a:off x="144" y="2389"/>
              <a:ext cx="1248" cy="425"/>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500" b="1">
                  <a:solidFill>
                    <a:srgbClr val="000000"/>
                  </a:solidFill>
                  <a:latin typeface="Arial" pitchFamily="34" charset="0"/>
                </a:defRPr>
              </a:lvl1pPr>
              <a:lvl2pPr>
                <a:buChar char="•"/>
                <a:defRPr kumimoji="1" sz="1500">
                  <a:solidFill>
                    <a:srgbClr val="000000"/>
                  </a:solidFill>
                  <a:latin typeface="Arial" pitchFamily="34" charset="0"/>
                </a:defRPr>
              </a:lvl2pPr>
              <a:lvl3pPr>
                <a:buChar char="–"/>
                <a:defRPr kumimoji="1" sz="1500">
                  <a:solidFill>
                    <a:srgbClr val="000000"/>
                  </a:solidFill>
                  <a:latin typeface="Arial" pitchFamily="34" charset="0"/>
                </a:defRPr>
              </a:lvl3pPr>
              <a:lvl4pPr>
                <a:buChar char="-"/>
                <a:defRPr kumimoji="1" sz="1500">
                  <a:solidFill>
                    <a:srgbClr val="000000"/>
                  </a:solidFill>
                  <a:latin typeface="Arial" pitchFamily="34" charset="0"/>
                </a:defRPr>
              </a:lvl4pPr>
              <a:lvl5pPr algn="ctr">
                <a:lnSpc>
                  <a:spcPts val="1600"/>
                </a:lnSpc>
                <a:defRPr kumimoji="1" sz="1200" b="1">
                  <a:solidFill>
                    <a:srgbClr val="000000"/>
                  </a:solidFill>
                  <a:latin typeface="Arial" pitchFamily="34" charset="0"/>
                </a:defRPr>
              </a:lvl5pPr>
              <a:lvl6pPr algn="ctr" eaLnBrk="0" fontAlgn="base" hangingPunct="0">
                <a:lnSpc>
                  <a:spcPts val="1600"/>
                </a:lnSpc>
                <a:spcBef>
                  <a:spcPct val="0"/>
                </a:spcBef>
                <a:spcAft>
                  <a:spcPct val="0"/>
                </a:spcAft>
                <a:defRPr kumimoji="1" sz="1200" b="1">
                  <a:solidFill>
                    <a:srgbClr val="000000"/>
                  </a:solidFill>
                  <a:latin typeface="Arial" pitchFamily="34" charset="0"/>
                </a:defRPr>
              </a:lvl6pPr>
              <a:lvl7pPr algn="ctr" eaLnBrk="0" fontAlgn="base" hangingPunct="0">
                <a:lnSpc>
                  <a:spcPts val="1600"/>
                </a:lnSpc>
                <a:spcBef>
                  <a:spcPct val="0"/>
                </a:spcBef>
                <a:spcAft>
                  <a:spcPct val="0"/>
                </a:spcAft>
                <a:defRPr kumimoji="1" sz="1200" b="1">
                  <a:solidFill>
                    <a:srgbClr val="000000"/>
                  </a:solidFill>
                  <a:latin typeface="Arial" pitchFamily="34" charset="0"/>
                </a:defRPr>
              </a:lvl7pPr>
              <a:lvl8pPr algn="ctr" eaLnBrk="0" fontAlgn="base" hangingPunct="0">
                <a:lnSpc>
                  <a:spcPts val="1600"/>
                </a:lnSpc>
                <a:spcBef>
                  <a:spcPct val="0"/>
                </a:spcBef>
                <a:spcAft>
                  <a:spcPct val="0"/>
                </a:spcAft>
                <a:defRPr kumimoji="1" sz="1200" b="1">
                  <a:solidFill>
                    <a:srgbClr val="000000"/>
                  </a:solidFill>
                  <a:latin typeface="Arial" pitchFamily="34" charset="0"/>
                </a:defRPr>
              </a:lvl8pPr>
              <a:lvl9pPr algn="ctr" eaLnBrk="0" fontAlgn="base" hangingPunct="0">
                <a:lnSpc>
                  <a:spcPts val="1600"/>
                </a:lnSpc>
                <a:spcBef>
                  <a:spcPct val="0"/>
                </a:spcBef>
                <a:spcAft>
                  <a:spcPct val="0"/>
                </a:spcAft>
                <a:defRPr kumimoji="1" sz="1200" b="1">
                  <a:solidFill>
                    <a:srgbClr val="000000"/>
                  </a:solidFill>
                  <a:latin typeface="Arial" pitchFamily="34" charset="0"/>
                </a:defRPr>
              </a:lvl9pPr>
            </a:lstStyle>
            <a:p>
              <a:r>
                <a:rPr lang="de-DE" altLang="de-DE" sz="1400" i="1" dirty="0"/>
                <a:t>Schwerpunkt Informationspolitik</a:t>
              </a:r>
            </a:p>
          </p:txBody>
        </p:sp>
        <p:sp>
          <p:nvSpPr>
            <p:cNvPr id="1014794" name="Rectangle 10"/>
            <p:cNvSpPr>
              <a:spLocks noChangeArrowheads="1"/>
            </p:cNvSpPr>
            <p:nvPr/>
          </p:nvSpPr>
          <p:spPr bwMode="auto">
            <a:xfrm>
              <a:off x="3312" y="1973"/>
              <a:ext cx="2256" cy="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500" b="1">
                  <a:solidFill>
                    <a:srgbClr val="000000"/>
                  </a:solidFill>
                  <a:latin typeface="Arial" pitchFamily="34" charset="0"/>
                </a:defRPr>
              </a:lvl1pPr>
              <a:lvl2pPr>
                <a:buChar char="•"/>
                <a:defRPr kumimoji="1" sz="1500">
                  <a:solidFill>
                    <a:srgbClr val="000000"/>
                  </a:solidFill>
                  <a:latin typeface="Arial" pitchFamily="34" charset="0"/>
                </a:defRPr>
              </a:lvl2pPr>
              <a:lvl3pPr>
                <a:buChar char="–"/>
                <a:defRPr kumimoji="1" sz="1500">
                  <a:solidFill>
                    <a:srgbClr val="000000"/>
                  </a:solidFill>
                  <a:latin typeface="Arial" pitchFamily="34" charset="0"/>
                </a:defRPr>
              </a:lvl3pPr>
              <a:lvl4pPr>
                <a:buChar char="-"/>
                <a:defRPr kumimoji="1" sz="1500">
                  <a:solidFill>
                    <a:srgbClr val="000000"/>
                  </a:solidFill>
                  <a:latin typeface="Arial" pitchFamily="34" charset="0"/>
                </a:defRPr>
              </a:lvl4pPr>
              <a:lvl5pPr algn="ctr">
                <a:lnSpc>
                  <a:spcPts val="1600"/>
                </a:lnSpc>
                <a:defRPr kumimoji="1" sz="1200" b="1">
                  <a:solidFill>
                    <a:srgbClr val="000000"/>
                  </a:solidFill>
                  <a:latin typeface="Arial" pitchFamily="34" charset="0"/>
                </a:defRPr>
              </a:lvl5pPr>
              <a:lvl6pPr algn="ctr" eaLnBrk="0" fontAlgn="base" hangingPunct="0">
                <a:lnSpc>
                  <a:spcPts val="1600"/>
                </a:lnSpc>
                <a:spcBef>
                  <a:spcPct val="0"/>
                </a:spcBef>
                <a:spcAft>
                  <a:spcPct val="0"/>
                </a:spcAft>
                <a:defRPr kumimoji="1" sz="1200" b="1">
                  <a:solidFill>
                    <a:srgbClr val="000000"/>
                  </a:solidFill>
                  <a:latin typeface="Arial" pitchFamily="34" charset="0"/>
                </a:defRPr>
              </a:lvl6pPr>
              <a:lvl7pPr algn="ctr" eaLnBrk="0" fontAlgn="base" hangingPunct="0">
                <a:lnSpc>
                  <a:spcPts val="1600"/>
                </a:lnSpc>
                <a:spcBef>
                  <a:spcPct val="0"/>
                </a:spcBef>
                <a:spcAft>
                  <a:spcPct val="0"/>
                </a:spcAft>
                <a:defRPr kumimoji="1" sz="1200" b="1">
                  <a:solidFill>
                    <a:srgbClr val="000000"/>
                  </a:solidFill>
                  <a:latin typeface="Arial" pitchFamily="34" charset="0"/>
                </a:defRPr>
              </a:lvl7pPr>
              <a:lvl8pPr algn="ctr" eaLnBrk="0" fontAlgn="base" hangingPunct="0">
                <a:lnSpc>
                  <a:spcPts val="1600"/>
                </a:lnSpc>
                <a:spcBef>
                  <a:spcPct val="0"/>
                </a:spcBef>
                <a:spcAft>
                  <a:spcPct val="0"/>
                </a:spcAft>
                <a:defRPr kumimoji="1" sz="1200" b="1">
                  <a:solidFill>
                    <a:srgbClr val="000000"/>
                  </a:solidFill>
                  <a:latin typeface="Arial" pitchFamily="34" charset="0"/>
                </a:defRPr>
              </a:lvl8pPr>
              <a:lvl9pPr algn="ctr" eaLnBrk="0" fontAlgn="base" hangingPunct="0">
                <a:lnSpc>
                  <a:spcPts val="1600"/>
                </a:lnSpc>
                <a:spcBef>
                  <a:spcPct val="0"/>
                </a:spcBef>
                <a:spcAft>
                  <a:spcPct val="0"/>
                </a:spcAft>
                <a:defRPr kumimoji="1" sz="1200" b="1">
                  <a:solidFill>
                    <a:srgbClr val="000000"/>
                  </a:solidFill>
                  <a:latin typeface="Arial" pitchFamily="34" charset="0"/>
                </a:defRPr>
              </a:lvl9pPr>
            </a:lstStyle>
            <a:p>
              <a:pPr algn="ctr"/>
              <a:r>
                <a:rPr lang="de-DE" altLang="de-DE" sz="1400" dirty="0"/>
                <a:t>Nutzung auch </a:t>
              </a:r>
              <a:r>
                <a:rPr lang="de-DE" altLang="de-DE" sz="1400" u="sng" dirty="0"/>
                <a:t>überlegener </a:t>
              </a:r>
              <a:r>
                <a:rPr lang="de-DE" altLang="de-DE" sz="1400" dirty="0"/>
                <a:t>unternehmensinterner Informationen für unternehmerische Entscheidungen</a:t>
              </a:r>
            </a:p>
          </p:txBody>
        </p:sp>
        <p:sp>
          <p:nvSpPr>
            <p:cNvPr id="1014795" name="Rectangle 11"/>
            <p:cNvSpPr>
              <a:spLocks noChangeArrowheads="1"/>
            </p:cNvSpPr>
            <p:nvPr/>
          </p:nvSpPr>
          <p:spPr bwMode="auto">
            <a:xfrm>
              <a:off x="1392" y="1973"/>
              <a:ext cx="1920" cy="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500" b="1">
                  <a:solidFill>
                    <a:srgbClr val="000000"/>
                  </a:solidFill>
                  <a:latin typeface="Arial" pitchFamily="34" charset="0"/>
                </a:defRPr>
              </a:lvl1pPr>
              <a:lvl2pPr>
                <a:buChar char="•"/>
                <a:defRPr kumimoji="1" sz="1500">
                  <a:solidFill>
                    <a:srgbClr val="000000"/>
                  </a:solidFill>
                  <a:latin typeface="Arial" pitchFamily="34" charset="0"/>
                </a:defRPr>
              </a:lvl2pPr>
              <a:lvl3pPr>
                <a:buChar char="–"/>
                <a:defRPr kumimoji="1" sz="1500">
                  <a:solidFill>
                    <a:srgbClr val="000000"/>
                  </a:solidFill>
                  <a:latin typeface="Arial" pitchFamily="34" charset="0"/>
                </a:defRPr>
              </a:lvl3pPr>
              <a:lvl4pPr>
                <a:buChar char="-"/>
                <a:defRPr kumimoji="1" sz="1500">
                  <a:solidFill>
                    <a:srgbClr val="000000"/>
                  </a:solidFill>
                  <a:latin typeface="Arial" pitchFamily="34" charset="0"/>
                </a:defRPr>
              </a:lvl4pPr>
              <a:lvl5pPr algn="ctr">
                <a:lnSpc>
                  <a:spcPts val="1600"/>
                </a:lnSpc>
                <a:defRPr kumimoji="1" sz="1200" b="1">
                  <a:solidFill>
                    <a:srgbClr val="000000"/>
                  </a:solidFill>
                  <a:latin typeface="Arial" pitchFamily="34" charset="0"/>
                </a:defRPr>
              </a:lvl5pPr>
              <a:lvl6pPr algn="ctr" eaLnBrk="0" fontAlgn="base" hangingPunct="0">
                <a:lnSpc>
                  <a:spcPts val="1600"/>
                </a:lnSpc>
                <a:spcBef>
                  <a:spcPct val="0"/>
                </a:spcBef>
                <a:spcAft>
                  <a:spcPct val="0"/>
                </a:spcAft>
                <a:defRPr kumimoji="1" sz="1200" b="1">
                  <a:solidFill>
                    <a:srgbClr val="000000"/>
                  </a:solidFill>
                  <a:latin typeface="Arial" pitchFamily="34" charset="0"/>
                </a:defRPr>
              </a:lvl6pPr>
              <a:lvl7pPr algn="ctr" eaLnBrk="0" fontAlgn="base" hangingPunct="0">
                <a:lnSpc>
                  <a:spcPts val="1600"/>
                </a:lnSpc>
                <a:spcBef>
                  <a:spcPct val="0"/>
                </a:spcBef>
                <a:spcAft>
                  <a:spcPct val="0"/>
                </a:spcAft>
                <a:defRPr kumimoji="1" sz="1200" b="1">
                  <a:solidFill>
                    <a:srgbClr val="000000"/>
                  </a:solidFill>
                  <a:latin typeface="Arial" pitchFamily="34" charset="0"/>
                </a:defRPr>
              </a:lvl7pPr>
              <a:lvl8pPr algn="ctr" eaLnBrk="0" fontAlgn="base" hangingPunct="0">
                <a:lnSpc>
                  <a:spcPts val="1600"/>
                </a:lnSpc>
                <a:spcBef>
                  <a:spcPct val="0"/>
                </a:spcBef>
                <a:spcAft>
                  <a:spcPct val="0"/>
                </a:spcAft>
                <a:defRPr kumimoji="1" sz="1200" b="1">
                  <a:solidFill>
                    <a:srgbClr val="000000"/>
                  </a:solidFill>
                  <a:latin typeface="Arial" pitchFamily="34" charset="0"/>
                </a:defRPr>
              </a:lvl8pPr>
              <a:lvl9pPr algn="ctr" eaLnBrk="0" fontAlgn="base" hangingPunct="0">
                <a:lnSpc>
                  <a:spcPts val="1600"/>
                </a:lnSpc>
                <a:spcBef>
                  <a:spcPct val="0"/>
                </a:spcBef>
                <a:spcAft>
                  <a:spcPct val="0"/>
                </a:spcAft>
                <a:defRPr kumimoji="1" sz="1200" b="1">
                  <a:solidFill>
                    <a:srgbClr val="000000"/>
                  </a:solidFill>
                  <a:latin typeface="Arial" pitchFamily="34" charset="0"/>
                </a:defRPr>
              </a:lvl9pPr>
            </a:lstStyle>
            <a:p>
              <a:pPr algn="ctr"/>
              <a:r>
                <a:rPr lang="de-DE" altLang="de-DE" sz="1400" dirty="0"/>
                <a:t>Nutzung von Kapitalmarktdaten (z.B. Beta-Faktor) für unternehmerische Entscheidungen</a:t>
              </a:r>
            </a:p>
          </p:txBody>
        </p:sp>
        <p:sp>
          <p:nvSpPr>
            <p:cNvPr id="1014796" name="Rectangle 12"/>
            <p:cNvSpPr>
              <a:spLocks noChangeArrowheads="1"/>
            </p:cNvSpPr>
            <p:nvPr/>
          </p:nvSpPr>
          <p:spPr bwMode="auto">
            <a:xfrm>
              <a:off x="144" y="1973"/>
              <a:ext cx="1248" cy="416"/>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500" b="1">
                  <a:solidFill>
                    <a:srgbClr val="000000"/>
                  </a:solidFill>
                  <a:latin typeface="Arial" pitchFamily="34" charset="0"/>
                </a:defRPr>
              </a:lvl1pPr>
              <a:lvl2pPr>
                <a:buChar char="•"/>
                <a:defRPr kumimoji="1" sz="1500">
                  <a:solidFill>
                    <a:srgbClr val="000000"/>
                  </a:solidFill>
                  <a:latin typeface="Arial" pitchFamily="34" charset="0"/>
                </a:defRPr>
              </a:lvl2pPr>
              <a:lvl3pPr>
                <a:buChar char="–"/>
                <a:defRPr kumimoji="1" sz="1500">
                  <a:solidFill>
                    <a:srgbClr val="000000"/>
                  </a:solidFill>
                  <a:latin typeface="Arial" pitchFamily="34" charset="0"/>
                </a:defRPr>
              </a:lvl3pPr>
              <a:lvl4pPr>
                <a:buChar char="-"/>
                <a:defRPr kumimoji="1" sz="1500">
                  <a:solidFill>
                    <a:srgbClr val="000000"/>
                  </a:solidFill>
                  <a:latin typeface="Arial" pitchFamily="34" charset="0"/>
                </a:defRPr>
              </a:lvl4pPr>
              <a:lvl5pPr algn="ctr">
                <a:lnSpc>
                  <a:spcPts val="1600"/>
                </a:lnSpc>
                <a:defRPr kumimoji="1" sz="1200" b="1">
                  <a:solidFill>
                    <a:srgbClr val="000000"/>
                  </a:solidFill>
                  <a:latin typeface="Arial" pitchFamily="34" charset="0"/>
                </a:defRPr>
              </a:lvl5pPr>
              <a:lvl6pPr algn="ctr" eaLnBrk="0" fontAlgn="base" hangingPunct="0">
                <a:lnSpc>
                  <a:spcPts val="1600"/>
                </a:lnSpc>
                <a:spcBef>
                  <a:spcPct val="0"/>
                </a:spcBef>
                <a:spcAft>
                  <a:spcPct val="0"/>
                </a:spcAft>
                <a:defRPr kumimoji="1" sz="1200" b="1">
                  <a:solidFill>
                    <a:srgbClr val="000000"/>
                  </a:solidFill>
                  <a:latin typeface="Arial" pitchFamily="34" charset="0"/>
                </a:defRPr>
              </a:lvl6pPr>
              <a:lvl7pPr algn="ctr" eaLnBrk="0" fontAlgn="base" hangingPunct="0">
                <a:lnSpc>
                  <a:spcPts val="1600"/>
                </a:lnSpc>
                <a:spcBef>
                  <a:spcPct val="0"/>
                </a:spcBef>
                <a:spcAft>
                  <a:spcPct val="0"/>
                </a:spcAft>
                <a:defRPr kumimoji="1" sz="1200" b="1">
                  <a:solidFill>
                    <a:srgbClr val="000000"/>
                  </a:solidFill>
                  <a:latin typeface="Arial" pitchFamily="34" charset="0"/>
                </a:defRPr>
              </a:lvl7pPr>
              <a:lvl8pPr algn="ctr" eaLnBrk="0" fontAlgn="base" hangingPunct="0">
                <a:lnSpc>
                  <a:spcPts val="1600"/>
                </a:lnSpc>
                <a:spcBef>
                  <a:spcPct val="0"/>
                </a:spcBef>
                <a:spcAft>
                  <a:spcPct val="0"/>
                </a:spcAft>
                <a:defRPr kumimoji="1" sz="1200" b="1">
                  <a:solidFill>
                    <a:srgbClr val="000000"/>
                  </a:solidFill>
                  <a:latin typeface="Arial" pitchFamily="34" charset="0"/>
                </a:defRPr>
              </a:lvl8pPr>
              <a:lvl9pPr algn="ctr" eaLnBrk="0" fontAlgn="base" hangingPunct="0">
                <a:lnSpc>
                  <a:spcPts val="1600"/>
                </a:lnSpc>
                <a:spcBef>
                  <a:spcPct val="0"/>
                </a:spcBef>
                <a:spcAft>
                  <a:spcPct val="0"/>
                </a:spcAft>
                <a:defRPr kumimoji="1" sz="1200" b="1">
                  <a:solidFill>
                    <a:srgbClr val="000000"/>
                  </a:solidFill>
                  <a:latin typeface="Arial" pitchFamily="34" charset="0"/>
                </a:defRPr>
              </a:lvl9pPr>
            </a:lstStyle>
            <a:p>
              <a:r>
                <a:rPr lang="de-DE" altLang="de-DE" sz="1400" i="1" dirty="0"/>
                <a:t>Informationsrelevanz des Kapitalmarkts</a:t>
              </a:r>
            </a:p>
          </p:txBody>
        </p:sp>
        <p:sp>
          <p:nvSpPr>
            <p:cNvPr id="1014797" name="Rectangle 13"/>
            <p:cNvSpPr>
              <a:spLocks noChangeArrowheads="1"/>
            </p:cNvSpPr>
            <p:nvPr/>
          </p:nvSpPr>
          <p:spPr bwMode="auto">
            <a:xfrm>
              <a:off x="3312" y="1621"/>
              <a:ext cx="225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500" b="1">
                  <a:solidFill>
                    <a:srgbClr val="000000"/>
                  </a:solidFill>
                  <a:latin typeface="Arial" pitchFamily="34" charset="0"/>
                </a:defRPr>
              </a:lvl1pPr>
              <a:lvl2pPr>
                <a:buChar char="•"/>
                <a:defRPr kumimoji="1" sz="1500">
                  <a:solidFill>
                    <a:srgbClr val="000000"/>
                  </a:solidFill>
                  <a:latin typeface="Arial" pitchFamily="34" charset="0"/>
                </a:defRPr>
              </a:lvl2pPr>
              <a:lvl3pPr>
                <a:buChar char="–"/>
                <a:defRPr kumimoji="1" sz="1500">
                  <a:solidFill>
                    <a:srgbClr val="000000"/>
                  </a:solidFill>
                  <a:latin typeface="Arial" pitchFamily="34" charset="0"/>
                </a:defRPr>
              </a:lvl3pPr>
              <a:lvl4pPr>
                <a:buChar char="-"/>
                <a:defRPr kumimoji="1" sz="1500">
                  <a:solidFill>
                    <a:srgbClr val="000000"/>
                  </a:solidFill>
                  <a:latin typeface="Arial" pitchFamily="34" charset="0"/>
                </a:defRPr>
              </a:lvl4pPr>
              <a:lvl5pPr algn="ctr">
                <a:lnSpc>
                  <a:spcPts val="1600"/>
                </a:lnSpc>
                <a:defRPr kumimoji="1" sz="1200" b="1">
                  <a:solidFill>
                    <a:srgbClr val="000000"/>
                  </a:solidFill>
                  <a:latin typeface="Arial" pitchFamily="34" charset="0"/>
                </a:defRPr>
              </a:lvl5pPr>
              <a:lvl6pPr algn="ctr" eaLnBrk="0" fontAlgn="base" hangingPunct="0">
                <a:lnSpc>
                  <a:spcPts val="1600"/>
                </a:lnSpc>
                <a:spcBef>
                  <a:spcPct val="0"/>
                </a:spcBef>
                <a:spcAft>
                  <a:spcPct val="0"/>
                </a:spcAft>
                <a:defRPr kumimoji="1" sz="1200" b="1">
                  <a:solidFill>
                    <a:srgbClr val="000000"/>
                  </a:solidFill>
                  <a:latin typeface="Arial" pitchFamily="34" charset="0"/>
                </a:defRPr>
              </a:lvl6pPr>
              <a:lvl7pPr algn="ctr" eaLnBrk="0" fontAlgn="base" hangingPunct="0">
                <a:lnSpc>
                  <a:spcPts val="1600"/>
                </a:lnSpc>
                <a:spcBef>
                  <a:spcPct val="0"/>
                </a:spcBef>
                <a:spcAft>
                  <a:spcPct val="0"/>
                </a:spcAft>
                <a:defRPr kumimoji="1" sz="1200" b="1">
                  <a:solidFill>
                    <a:srgbClr val="000000"/>
                  </a:solidFill>
                  <a:latin typeface="Arial" pitchFamily="34" charset="0"/>
                </a:defRPr>
              </a:lvl7pPr>
              <a:lvl8pPr algn="ctr" eaLnBrk="0" fontAlgn="base" hangingPunct="0">
                <a:lnSpc>
                  <a:spcPts val="1600"/>
                </a:lnSpc>
                <a:spcBef>
                  <a:spcPct val="0"/>
                </a:spcBef>
                <a:spcAft>
                  <a:spcPct val="0"/>
                </a:spcAft>
                <a:defRPr kumimoji="1" sz="1200" b="1">
                  <a:solidFill>
                    <a:srgbClr val="000000"/>
                  </a:solidFill>
                  <a:latin typeface="Arial" pitchFamily="34" charset="0"/>
                </a:defRPr>
              </a:lvl8pPr>
              <a:lvl9pPr algn="ctr" eaLnBrk="0" fontAlgn="base" hangingPunct="0">
                <a:lnSpc>
                  <a:spcPts val="1600"/>
                </a:lnSpc>
                <a:spcBef>
                  <a:spcPct val="0"/>
                </a:spcBef>
                <a:spcAft>
                  <a:spcPct val="0"/>
                </a:spcAft>
                <a:defRPr kumimoji="1" sz="1200" b="1">
                  <a:solidFill>
                    <a:srgbClr val="000000"/>
                  </a:solidFill>
                  <a:latin typeface="Arial" pitchFamily="34" charset="0"/>
                </a:defRPr>
              </a:lvl9pPr>
            </a:lstStyle>
            <a:p>
              <a:pPr algn="ctr"/>
              <a:r>
                <a:rPr lang="de-DE" altLang="de-DE" sz="1400" dirty="0"/>
                <a:t>Langfristig engagierter Investor</a:t>
              </a:r>
            </a:p>
          </p:txBody>
        </p:sp>
        <p:sp>
          <p:nvSpPr>
            <p:cNvPr id="1014798" name="Rectangle 14"/>
            <p:cNvSpPr>
              <a:spLocks noChangeArrowheads="1"/>
            </p:cNvSpPr>
            <p:nvPr/>
          </p:nvSpPr>
          <p:spPr bwMode="auto">
            <a:xfrm>
              <a:off x="1392" y="1621"/>
              <a:ext cx="1920"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500" b="1">
                  <a:solidFill>
                    <a:srgbClr val="000000"/>
                  </a:solidFill>
                  <a:latin typeface="Arial" pitchFamily="34" charset="0"/>
                </a:defRPr>
              </a:lvl1pPr>
              <a:lvl2pPr>
                <a:buChar char="•"/>
                <a:defRPr kumimoji="1" sz="1500">
                  <a:solidFill>
                    <a:srgbClr val="000000"/>
                  </a:solidFill>
                  <a:latin typeface="Arial" pitchFamily="34" charset="0"/>
                </a:defRPr>
              </a:lvl2pPr>
              <a:lvl3pPr>
                <a:buChar char="–"/>
                <a:defRPr kumimoji="1" sz="1500">
                  <a:solidFill>
                    <a:srgbClr val="000000"/>
                  </a:solidFill>
                  <a:latin typeface="Arial" pitchFamily="34" charset="0"/>
                </a:defRPr>
              </a:lvl3pPr>
              <a:lvl4pPr>
                <a:buChar char="-"/>
                <a:defRPr kumimoji="1" sz="1500">
                  <a:solidFill>
                    <a:srgbClr val="000000"/>
                  </a:solidFill>
                  <a:latin typeface="Arial" pitchFamily="34" charset="0"/>
                </a:defRPr>
              </a:lvl4pPr>
              <a:lvl5pPr algn="ctr">
                <a:lnSpc>
                  <a:spcPts val="1600"/>
                </a:lnSpc>
                <a:defRPr kumimoji="1" sz="1200" b="1">
                  <a:solidFill>
                    <a:srgbClr val="000000"/>
                  </a:solidFill>
                  <a:latin typeface="Arial" pitchFamily="34" charset="0"/>
                </a:defRPr>
              </a:lvl5pPr>
              <a:lvl6pPr algn="ctr" eaLnBrk="0" fontAlgn="base" hangingPunct="0">
                <a:lnSpc>
                  <a:spcPts val="1600"/>
                </a:lnSpc>
                <a:spcBef>
                  <a:spcPct val="0"/>
                </a:spcBef>
                <a:spcAft>
                  <a:spcPct val="0"/>
                </a:spcAft>
                <a:defRPr kumimoji="1" sz="1200" b="1">
                  <a:solidFill>
                    <a:srgbClr val="000000"/>
                  </a:solidFill>
                  <a:latin typeface="Arial" pitchFamily="34" charset="0"/>
                </a:defRPr>
              </a:lvl6pPr>
              <a:lvl7pPr algn="ctr" eaLnBrk="0" fontAlgn="base" hangingPunct="0">
                <a:lnSpc>
                  <a:spcPts val="1600"/>
                </a:lnSpc>
                <a:spcBef>
                  <a:spcPct val="0"/>
                </a:spcBef>
                <a:spcAft>
                  <a:spcPct val="0"/>
                </a:spcAft>
                <a:defRPr kumimoji="1" sz="1200" b="1">
                  <a:solidFill>
                    <a:srgbClr val="000000"/>
                  </a:solidFill>
                  <a:latin typeface="Arial" pitchFamily="34" charset="0"/>
                </a:defRPr>
              </a:lvl7pPr>
              <a:lvl8pPr algn="ctr" eaLnBrk="0" fontAlgn="base" hangingPunct="0">
                <a:lnSpc>
                  <a:spcPts val="1600"/>
                </a:lnSpc>
                <a:spcBef>
                  <a:spcPct val="0"/>
                </a:spcBef>
                <a:spcAft>
                  <a:spcPct val="0"/>
                </a:spcAft>
                <a:defRPr kumimoji="1" sz="1200" b="1">
                  <a:solidFill>
                    <a:srgbClr val="000000"/>
                  </a:solidFill>
                  <a:latin typeface="Arial" pitchFamily="34" charset="0"/>
                </a:defRPr>
              </a:lvl8pPr>
              <a:lvl9pPr algn="ctr" eaLnBrk="0" fontAlgn="base" hangingPunct="0">
                <a:lnSpc>
                  <a:spcPts val="1600"/>
                </a:lnSpc>
                <a:spcBef>
                  <a:spcPct val="0"/>
                </a:spcBef>
                <a:spcAft>
                  <a:spcPct val="0"/>
                </a:spcAft>
                <a:defRPr kumimoji="1" sz="1200" b="1">
                  <a:solidFill>
                    <a:srgbClr val="000000"/>
                  </a:solidFill>
                  <a:latin typeface="Arial" pitchFamily="34" charset="0"/>
                </a:defRPr>
              </a:lvl9pPr>
            </a:lstStyle>
            <a:p>
              <a:pPr algn="ctr"/>
              <a:r>
                <a:rPr lang="de-DE" altLang="de-DE" sz="1400" dirty="0"/>
                <a:t>Momentan engagierter (kurzfristiger) Investor</a:t>
              </a:r>
            </a:p>
          </p:txBody>
        </p:sp>
        <p:sp>
          <p:nvSpPr>
            <p:cNvPr id="1014799" name="Rectangle 15"/>
            <p:cNvSpPr>
              <a:spLocks noChangeArrowheads="1"/>
            </p:cNvSpPr>
            <p:nvPr/>
          </p:nvSpPr>
          <p:spPr bwMode="auto">
            <a:xfrm>
              <a:off x="144" y="1621"/>
              <a:ext cx="1248" cy="35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500" b="1">
                  <a:solidFill>
                    <a:srgbClr val="000000"/>
                  </a:solidFill>
                  <a:latin typeface="Arial" pitchFamily="34" charset="0"/>
                </a:defRPr>
              </a:lvl1pPr>
              <a:lvl2pPr>
                <a:buChar char="•"/>
                <a:defRPr kumimoji="1" sz="1500">
                  <a:solidFill>
                    <a:srgbClr val="000000"/>
                  </a:solidFill>
                  <a:latin typeface="Arial" pitchFamily="34" charset="0"/>
                </a:defRPr>
              </a:lvl2pPr>
              <a:lvl3pPr>
                <a:buChar char="–"/>
                <a:defRPr kumimoji="1" sz="1500">
                  <a:solidFill>
                    <a:srgbClr val="000000"/>
                  </a:solidFill>
                  <a:latin typeface="Arial" pitchFamily="34" charset="0"/>
                </a:defRPr>
              </a:lvl3pPr>
              <a:lvl4pPr>
                <a:buChar char="-"/>
                <a:defRPr kumimoji="1" sz="1500">
                  <a:solidFill>
                    <a:srgbClr val="000000"/>
                  </a:solidFill>
                  <a:latin typeface="Arial" pitchFamily="34" charset="0"/>
                </a:defRPr>
              </a:lvl4pPr>
              <a:lvl5pPr algn="ctr">
                <a:lnSpc>
                  <a:spcPts val="1600"/>
                </a:lnSpc>
                <a:defRPr kumimoji="1" sz="1200" b="1">
                  <a:solidFill>
                    <a:srgbClr val="000000"/>
                  </a:solidFill>
                  <a:latin typeface="Arial" pitchFamily="34" charset="0"/>
                </a:defRPr>
              </a:lvl5pPr>
              <a:lvl6pPr algn="ctr" eaLnBrk="0" fontAlgn="base" hangingPunct="0">
                <a:lnSpc>
                  <a:spcPts val="1600"/>
                </a:lnSpc>
                <a:spcBef>
                  <a:spcPct val="0"/>
                </a:spcBef>
                <a:spcAft>
                  <a:spcPct val="0"/>
                </a:spcAft>
                <a:defRPr kumimoji="1" sz="1200" b="1">
                  <a:solidFill>
                    <a:srgbClr val="000000"/>
                  </a:solidFill>
                  <a:latin typeface="Arial" pitchFamily="34" charset="0"/>
                </a:defRPr>
              </a:lvl6pPr>
              <a:lvl7pPr algn="ctr" eaLnBrk="0" fontAlgn="base" hangingPunct="0">
                <a:lnSpc>
                  <a:spcPts val="1600"/>
                </a:lnSpc>
                <a:spcBef>
                  <a:spcPct val="0"/>
                </a:spcBef>
                <a:spcAft>
                  <a:spcPct val="0"/>
                </a:spcAft>
                <a:defRPr kumimoji="1" sz="1200" b="1">
                  <a:solidFill>
                    <a:srgbClr val="000000"/>
                  </a:solidFill>
                  <a:latin typeface="Arial" pitchFamily="34" charset="0"/>
                </a:defRPr>
              </a:lvl7pPr>
              <a:lvl8pPr algn="ctr" eaLnBrk="0" fontAlgn="base" hangingPunct="0">
                <a:lnSpc>
                  <a:spcPts val="1600"/>
                </a:lnSpc>
                <a:spcBef>
                  <a:spcPct val="0"/>
                </a:spcBef>
                <a:spcAft>
                  <a:spcPct val="0"/>
                </a:spcAft>
                <a:defRPr kumimoji="1" sz="1200" b="1">
                  <a:solidFill>
                    <a:srgbClr val="000000"/>
                  </a:solidFill>
                  <a:latin typeface="Arial" pitchFamily="34" charset="0"/>
                </a:defRPr>
              </a:lvl8pPr>
              <a:lvl9pPr algn="ctr" eaLnBrk="0" fontAlgn="base" hangingPunct="0">
                <a:lnSpc>
                  <a:spcPts val="1600"/>
                </a:lnSpc>
                <a:spcBef>
                  <a:spcPct val="0"/>
                </a:spcBef>
                <a:spcAft>
                  <a:spcPct val="0"/>
                </a:spcAft>
                <a:defRPr kumimoji="1" sz="1200" b="1">
                  <a:solidFill>
                    <a:srgbClr val="000000"/>
                  </a:solidFill>
                  <a:latin typeface="Arial" pitchFamily="34" charset="0"/>
                </a:defRPr>
              </a:lvl9pPr>
            </a:lstStyle>
            <a:p>
              <a:r>
                <a:rPr lang="de-DE" altLang="de-DE" sz="1400" i="1" dirty="0"/>
                <a:t>Zielgruppe</a:t>
              </a:r>
            </a:p>
            <a:p>
              <a:endParaRPr lang="de-DE" altLang="de-DE" sz="1400" dirty="0"/>
            </a:p>
          </p:txBody>
        </p:sp>
        <p:sp>
          <p:nvSpPr>
            <p:cNvPr id="1014800" name="Rectangle 16"/>
            <p:cNvSpPr>
              <a:spLocks noChangeArrowheads="1"/>
            </p:cNvSpPr>
            <p:nvPr/>
          </p:nvSpPr>
          <p:spPr bwMode="auto">
            <a:xfrm>
              <a:off x="3312" y="1254"/>
              <a:ext cx="2256" cy="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500" b="1">
                  <a:solidFill>
                    <a:srgbClr val="000000"/>
                  </a:solidFill>
                  <a:latin typeface="Arial" pitchFamily="34" charset="0"/>
                </a:defRPr>
              </a:lvl1pPr>
              <a:lvl2pPr>
                <a:buChar char="•"/>
                <a:defRPr kumimoji="1" sz="1500">
                  <a:solidFill>
                    <a:srgbClr val="000000"/>
                  </a:solidFill>
                  <a:latin typeface="Arial" pitchFamily="34" charset="0"/>
                </a:defRPr>
              </a:lvl2pPr>
              <a:lvl3pPr>
                <a:buChar char="–"/>
                <a:defRPr kumimoji="1" sz="1500">
                  <a:solidFill>
                    <a:srgbClr val="000000"/>
                  </a:solidFill>
                  <a:latin typeface="Arial" pitchFamily="34" charset="0"/>
                </a:defRPr>
              </a:lvl3pPr>
              <a:lvl4pPr>
                <a:buChar char="-"/>
                <a:defRPr kumimoji="1" sz="1500">
                  <a:solidFill>
                    <a:srgbClr val="000000"/>
                  </a:solidFill>
                  <a:latin typeface="Arial" pitchFamily="34" charset="0"/>
                </a:defRPr>
              </a:lvl4pPr>
              <a:lvl5pPr algn="ctr">
                <a:lnSpc>
                  <a:spcPts val="1600"/>
                </a:lnSpc>
                <a:defRPr kumimoji="1" sz="1200" b="1">
                  <a:solidFill>
                    <a:srgbClr val="000000"/>
                  </a:solidFill>
                  <a:latin typeface="Arial" pitchFamily="34" charset="0"/>
                </a:defRPr>
              </a:lvl5pPr>
              <a:lvl6pPr algn="ctr" eaLnBrk="0" fontAlgn="base" hangingPunct="0">
                <a:lnSpc>
                  <a:spcPts val="1600"/>
                </a:lnSpc>
                <a:spcBef>
                  <a:spcPct val="0"/>
                </a:spcBef>
                <a:spcAft>
                  <a:spcPct val="0"/>
                </a:spcAft>
                <a:defRPr kumimoji="1" sz="1200" b="1">
                  <a:solidFill>
                    <a:srgbClr val="000000"/>
                  </a:solidFill>
                  <a:latin typeface="Arial" pitchFamily="34" charset="0"/>
                </a:defRPr>
              </a:lvl6pPr>
              <a:lvl7pPr algn="ctr" eaLnBrk="0" fontAlgn="base" hangingPunct="0">
                <a:lnSpc>
                  <a:spcPts val="1600"/>
                </a:lnSpc>
                <a:spcBef>
                  <a:spcPct val="0"/>
                </a:spcBef>
                <a:spcAft>
                  <a:spcPct val="0"/>
                </a:spcAft>
                <a:defRPr kumimoji="1" sz="1200" b="1">
                  <a:solidFill>
                    <a:srgbClr val="000000"/>
                  </a:solidFill>
                  <a:latin typeface="Arial" pitchFamily="34" charset="0"/>
                </a:defRPr>
              </a:lvl7pPr>
              <a:lvl8pPr algn="ctr" eaLnBrk="0" fontAlgn="base" hangingPunct="0">
                <a:lnSpc>
                  <a:spcPts val="1600"/>
                </a:lnSpc>
                <a:spcBef>
                  <a:spcPct val="0"/>
                </a:spcBef>
                <a:spcAft>
                  <a:spcPct val="0"/>
                </a:spcAft>
                <a:defRPr kumimoji="1" sz="1200" b="1">
                  <a:solidFill>
                    <a:srgbClr val="000000"/>
                  </a:solidFill>
                  <a:latin typeface="Arial" pitchFamily="34" charset="0"/>
                </a:defRPr>
              </a:lvl8pPr>
              <a:lvl9pPr algn="ctr" eaLnBrk="0" fontAlgn="base" hangingPunct="0">
                <a:lnSpc>
                  <a:spcPts val="1600"/>
                </a:lnSpc>
                <a:spcBef>
                  <a:spcPct val="0"/>
                </a:spcBef>
                <a:spcAft>
                  <a:spcPct val="0"/>
                </a:spcAft>
                <a:defRPr kumimoji="1" sz="1200" b="1">
                  <a:solidFill>
                    <a:srgbClr val="000000"/>
                  </a:solidFill>
                  <a:latin typeface="Arial" pitchFamily="34" charset="0"/>
                </a:defRPr>
              </a:lvl9pPr>
            </a:lstStyle>
            <a:p>
              <a:pPr algn="ctr"/>
              <a:r>
                <a:rPr lang="de-DE" altLang="de-DE" sz="1400" dirty="0"/>
                <a:t>Steigerung des fundamentalen Unternehmenswertes</a:t>
              </a:r>
            </a:p>
          </p:txBody>
        </p:sp>
        <p:sp>
          <p:nvSpPr>
            <p:cNvPr id="1014801" name="Rectangle 17"/>
            <p:cNvSpPr>
              <a:spLocks noChangeArrowheads="1"/>
            </p:cNvSpPr>
            <p:nvPr/>
          </p:nvSpPr>
          <p:spPr bwMode="auto">
            <a:xfrm>
              <a:off x="1392" y="1254"/>
              <a:ext cx="1920" cy="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500" b="1">
                  <a:solidFill>
                    <a:srgbClr val="000000"/>
                  </a:solidFill>
                  <a:latin typeface="Arial" pitchFamily="34" charset="0"/>
                </a:defRPr>
              </a:lvl1pPr>
              <a:lvl2pPr>
                <a:buChar char="•"/>
                <a:defRPr kumimoji="1" sz="1500">
                  <a:solidFill>
                    <a:srgbClr val="000000"/>
                  </a:solidFill>
                  <a:latin typeface="Arial" pitchFamily="34" charset="0"/>
                </a:defRPr>
              </a:lvl2pPr>
              <a:lvl3pPr>
                <a:buChar char="–"/>
                <a:defRPr kumimoji="1" sz="1500">
                  <a:solidFill>
                    <a:srgbClr val="000000"/>
                  </a:solidFill>
                  <a:latin typeface="Arial" pitchFamily="34" charset="0"/>
                </a:defRPr>
              </a:lvl3pPr>
              <a:lvl4pPr>
                <a:buChar char="-"/>
                <a:defRPr kumimoji="1" sz="1500">
                  <a:solidFill>
                    <a:srgbClr val="000000"/>
                  </a:solidFill>
                  <a:latin typeface="Arial" pitchFamily="34" charset="0"/>
                </a:defRPr>
              </a:lvl4pPr>
              <a:lvl5pPr algn="ctr">
                <a:lnSpc>
                  <a:spcPts val="1600"/>
                </a:lnSpc>
                <a:defRPr kumimoji="1" sz="1200" b="1">
                  <a:solidFill>
                    <a:srgbClr val="000000"/>
                  </a:solidFill>
                  <a:latin typeface="Arial" pitchFamily="34" charset="0"/>
                </a:defRPr>
              </a:lvl5pPr>
              <a:lvl6pPr algn="ctr" eaLnBrk="0" fontAlgn="base" hangingPunct="0">
                <a:lnSpc>
                  <a:spcPts val="1600"/>
                </a:lnSpc>
                <a:spcBef>
                  <a:spcPct val="0"/>
                </a:spcBef>
                <a:spcAft>
                  <a:spcPct val="0"/>
                </a:spcAft>
                <a:defRPr kumimoji="1" sz="1200" b="1">
                  <a:solidFill>
                    <a:srgbClr val="000000"/>
                  </a:solidFill>
                  <a:latin typeface="Arial" pitchFamily="34" charset="0"/>
                </a:defRPr>
              </a:lvl6pPr>
              <a:lvl7pPr algn="ctr" eaLnBrk="0" fontAlgn="base" hangingPunct="0">
                <a:lnSpc>
                  <a:spcPts val="1600"/>
                </a:lnSpc>
                <a:spcBef>
                  <a:spcPct val="0"/>
                </a:spcBef>
                <a:spcAft>
                  <a:spcPct val="0"/>
                </a:spcAft>
                <a:defRPr kumimoji="1" sz="1200" b="1">
                  <a:solidFill>
                    <a:srgbClr val="000000"/>
                  </a:solidFill>
                  <a:latin typeface="Arial" pitchFamily="34" charset="0"/>
                </a:defRPr>
              </a:lvl7pPr>
              <a:lvl8pPr algn="ctr" eaLnBrk="0" fontAlgn="base" hangingPunct="0">
                <a:lnSpc>
                  <a:spcPts val="1600"/>
                </a:lnSpc>
                <a:spcBef>
                  <a:spcPct val="0"/>
                </a:spcBef>
                <a:spcAft>
                  <a:spcPct val="0"/>
                </a:spcAft>
                <a:defRPr kumimoji="1" sz="1200" b="1">
                  <a:solidFill>
                    <a:srgbClr val="000000"/>
                  </a:solidFill>
                  <a:latin typeface="Arial" pitchFamily="34" charset="0"/>
                </a:defRPr>
              </a:lvl8pPr>
              <a:lvl9pPr algn="ctr" eaLnBrk="0" fontAlgn="base" hangingPunct="0">
                <a:lnSpc>
                  <a:spcPts val="1600"/>
                </a:lnSpc>
                <a:spcBef>
                  <a:spcPct val="0"/>
                </a:spcBef>
                <a:spcAft>
                  <a:spcPct val="0"/>
                </a:spcAft>
                <a:defRPr kumimoji="1" sz="1200" b="1">
                  <a:solidFill>
                    <a:srgbClr val="000000"/>
                  </a:solidFill>
                  <a:latin typeface="Arial" pitchFamily="34" charset="0"/>
                </a:defRPr>
              </a:lvl9pPr>
            </a:lstStyle>
            <a:p>
              <a:pPr algn="ctr"/>
              <a:r>
                <a:rPr lang="de-DE" altLang="de-DE" sz="1400" dirty="0"/>
                <a:t>Steigerung des Börsenkurses</a:t>
              </a:r>
            </a:p>
          </p:txBody>
        </p:sp>
        <p:sp>
          <p:nvSpPr>
            <p:cNvPr id="1014802" name="Rectangle 18"/>
            <p:cNvSpPr>
              <a:spLocks noChangeArrowheads="1"/>
            </p:cNvSpPr>
            <p:nvPr/>
          </p:nvSpPr>
          <p:spPr bwMode="auto">
            <a:xfrm>
              <a:off x="144" y="1254"/>
              <a:ext cx="1248" cy="367"/>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500" b="1">
                  <a:solidFill>
                    <a:srgbClr val="000000"/>
                  </a:solidFill>
                  <a:latin typeface="Arial" pitchFamily="34" charset="0"/>
                </a:defRPr>
              </a:lvl1pPr>
              <a:lvl2pPr>
                <a:buChar char="•"/>
                <a:defRPr kumimoji="1" sz="1500">
                  <a:solidFill>
                    <a:srgbClr val="000000"/>
                  </a:solidFill>
                  <a:latin typeface="Arial" pitchFamily="34" charset="0"/>
                </a:defRPr>
              </a:lvl2pPr>
              <a:lvl3pPr>
                <a:buChar char="–"/>
                <a:defRPr kumimoji="1" sz="1500">
                  <a:solidFill>
                    <a:srgbClr val="000000"/>
                  </a:solidFill>
                  <a:latin typeface="Arial" pitchFamily="34" charset="0"/>
                </a:defRPr>
              </a:lvl3pPr>
              <a:lvl4pPr>
                <a:buChar char="-"/>
                <a:defRPr kumimoji="1" sz="1500">
                  <a:solidFill>
                    <a:srgbClr val="000000"/>
                  </a:solidFill>
                  <a:latin typeface="Arial" pitchFamily="34" charset="0"/>
                </a:defRPr>
              </a:lvl4pPr>
              <a:lvl5pPr algn="ctr">
                <a:lnSpc>
                  <a:spcPts val="1600"/>
                </a:lnSpc>
                <a:defRPr kumimoji="1" sz="1200" b="1">
                  <a:solidFill>
                    <a:srgbClr val="000000"/>
                  </a:solidFill>
                  <a:latin typeface="Arial" pitchFamily="34" charset="0"/>
                </a:defRPr>
              </a:lvl5pPr>
              <a:lvl6pPr algn="ctr" eaLnBrk="0" fontAlgn="base" hangingPunct="0">
                <a:lnSpc>
                  <a:spcPts val="1600"/>
                </a:lnSpc>
                <a:spcBef>
                  <a:spcPct val="0"/>
                </a:spcBef>
                <a:spcAft>
                  <a:spcPct val="0"/>
                </a:spcAft>
                <a:defRPr kumimoji="1" sz="1200" b="1">
                  <a:solidFill>
                    <a:srgbClr val="000000"/>
                  </a:solidFill>
                  <a:latin typeface="Arial" pitchFamily="34" charset="0"/>
                </a:defRPr>
              </a:lvl6pPr>
              <a:lvl7pPr algn="ctr" eaLnBrk="0" fontAlgn="base" hangingPunct="0">
                <a:lnSpc>
                  <a:spcPts val="1600"/>
                </a:lnSpc>
                <a:spcBef>
                  <a:spcPct val="0"/>
                </a:spcBef>
                <a:spcAft>
                  <a:spcPct val="0"/>
                </a:spcAft>
                <a:defRPr kumimoji="1" sz="1200" b="1">
                  <a:solidFill>
                    <a:srgbClr val="000000"/>
                  </a:solidFill>
                  <a:latin typeface="Arial" pitchFamily="34" charset="0"/>
                </a:defRPr>
              </a:lvl7pPr>
              <a:lvl8pPr algn="ctr" eaLnBrk="0" fontAlgn="base" hangingPunct="0">
                <a:lnSpc>
                  <a:spcPts val="1600"/>
                </a:lnSpc>
                <a:spcBef>
                  <a:spcPct val="0"/>
                </a:spcBef>
                <a:spcAft>
                  <a:spcPct val="0"/>
                </a:spcAft>
                <a:defRPr kumimoji="1" sz="1200" b="1">
                  <a:solidFill>
                    <a:srgbClr val="000000"/>
                  </a:solidFill>
                  <a:latin typeface="Arial" pitchFamily="34" charset="0"/>
                </a:defRPr>
              </a:lvl8pPr>
              <a:lvl9pPr algn="ctr" eaLnBrk="0" fontAlgn="base" hangingPunct="0">
                <a:lnSpc>
                  <a:spcPts val="1600"/>
                </a:lnSpc>
                <a:spcBef>
                  <a:spcPct val="0"/>
                </a:spcBef>
                <a:spcAft>
                  <a:spcPct val="0"/>
                </a:spcAft>
                <a:defRPr kumimoji="1" sz="1200" b="1">
                  <a:solidFill>
                    <a:srgbClr val="000000"/>
                  </a:solidFill>
                  <a:latin typeface="Arial" pitchFamily="34" charset="0"/>
                </a:defRPr>
              </a:lvl9pPr>
            </a:lstStyle>
            <a:p>
              <a:r>
                <a:rPr lang="de-DE" altLang="de-DE" sz="1400" i="1" dirty="0"/>
                <a:t>Primäres Ziel</a:t>
              </a:r>
            </a:p>
          </p:txBody>
        </p:sp>
        <p:sp>
          <p:nvSpPr>
            <p:cNvPr id="1014803" name="Rectangle 19"/>
            <p:cNvSpPr>
              <a:spLocks noChangeArrowheads="1"/>
            </p:cNvSpPr>
            <p:nvPr/>
          </p:nvSpPr>
          <p:spPr bwMode="auto">
            <a:xfrm>
              <a:off x="3312" y="661"/>
              <a:ext cx="2256" cy="59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500" b="1">
                  <a:solidFill>
                    <a:srgbClr val="000000"/>
                  </a:solidFill>
                  <a:latin typeface="Arial" pitchFamily="34" charset="0"/>
                </a:defRPr>
              </a:lvl1pPr>
              <a:lvl2pPr>
                <a:buChar char="•"/>
                <a:defRPr kumimoji="1" sz="1500">
                  <a:solidFill>
                    <a:srgbClr val="000000"/>
                  </a:solidFill>
                  <a:latin typeface="Arial" pitchFamily="34" charset="0"/>
                </a:defRPr>
              </a:lvl2pPr>
              <a:lvl3pPr>
                <a:buChar char="–"/>
                <a:defRPr kumimoji="1" sz="1500">
                  <a:solidFill>
                    <a:srgbClr val="000000"/>
                  </a:solidFill>
                  <a:latin typeface="Arial" pitchFamily="34" charset="0"/>
                </a:defRPr>
              </a:lvl3pPr>
              <a:lvl4pPr>
                <a:buChar char="-"/>
                <a:defRPr kumimoji="1" sz="1500">
                  <a:solidFill>
                    <a:srgbClr val="000000"/>
                  </a:solidFill>
                  <a:latin typeface="Arial" pitchFamily="34" charset="0"/>
                </a:defRPr>
              </a:lvl4pPr>
              <a:lvl5pPr algn="ctr">
                <a:lnSpc>
                  <a:spcPts val="1600"/>
                </a:lnSpc>
                <a:defRPr kumimoji="1" sz="1200" b="1">
                  <a:solidFill>
                    <a:srgbClr val="000000"/>
                  </a:solidFill>
                  <a:latin typeface="Arial" pitchFamily="34" charset="0"/>
                </a:defRPr>
              </a:lvl5pPr>
              <a:lvl6pPr algn="ctr" eaLnBrk="0" fontAlgn="base" hangingPunct="0">
                <a:lnSpc>
                  <a:spcPts val="1600"/>
                </a:lnSpc>
                <a:spcBef>
                  <a:spcPct val="0"/>
                </a:spcBef>
                <a:spcAft>
                  <a:spcPct val="0"/>
                </a:spcAft>
                <a:defRPr kumimoji="1" sz="1200" b="1">
                  <a:solidFill>
                    <a:srgbClr val="000000"/>
                  </a:solidFill>
                  <a:latin typeface="Arial" pitchFamily="34" charset="0"/>
                </a:defRPr>
              </a:lvl6pPr>
              <a:lvl7pPr algn="ctr" eaLnBrk="0" fontAlgn="base" hangingPunct="0">
                <a:lnSpc>
                  <a:spcPts val="1600"/>
                </a:lnSpc>
                <a:spcBef>
                  <a:spcPct val="0"/>
                </a:spcBef>
                <a:spcAft>
                  <a:spcPct val="0"/>
                </a:spcAft>
                <a:defRPr kumimoji="1" sz="1200" b="1">
                  <a:solidFill>
                    <a:srgbClr val="000000"/>
                  </a:solidFill>
                  <a:latin typeface="Arial" pitchFamily="34" charset="0"/>
                </a:defRPr>
              </a:lvl7pPr>
              <a:lvl8pPr algn="ctr" eaLnBrk="0" fontAlgn="base" hangingPunct="0">
                <a:lnSpc>
                  <a:spcPts val="1600"/>
                </a:lnSpc>
                <a:spcBef>
                  <a:spcPct val="0"/>
                </a:spcBef>
                <a:spcAft>
                  <a:spcPct val="0"/>
                </a:spcAft>
                <a:defRPr kumimoji="1" sz="1200" b="1">
                  <a:solidFill>
                    <a:srgbClr val="000000"/>
                  </a:solidFill>
                  <a:latin typeface="Arial" pitchFamily="34" charset="0"/>
                </a:defRPr>
              </a:lvl8pPr>
              <a:lvl9pPr algn="ctr" eaLnBrk="0" fontAlgn="base" hangingPunct="0">
                <a:lnSpc>
                  <a:spcPts val="1600"/>
                </a:lnSpc>
                <a:spcBef>
                  <a:spcPct val="0"/>
                </a:spcBef>
                <a:spcAft>
                  <a:spcPct val="0"/>
                </a:spcAft>
                <a:defRPr kumimoji="1" sz="1200" b="1">
                  <a:solidFill>
                    <a:srgbClr val="000000"/>
                  </a:solidFill>
                  <a:latin typeface="Arial" pitchFamily="34" charset="0"/>
                </a:defRPr>
              </a:lvl9pPr>
            </a:lstStyle>
            <a:p>
              <a:pPr algn="ctr">
                <a:spcBef>
                  <a:spcPct val="100000"/>
                </a:spcBef>
              </a:pPr>
              <a:br>
                <a:rPr lang="de-DE" altLang="de-DE" sz="1400" dirty="0"/>
              </a:br>
              <a:r>
                <a:rPr lang="de-DE" altLang="de-DE" sz="1400" dirty="0"/>
                <a:t>Wertorientierung</a:t>
              </a:r>
            </a:p>
          </p:txBody>
        </p:sp>
        <p:sp>
          <p:nvSpPr>
            <p:cNvPr id="1014804" name="Rectangle 20"/>
            <p:cNvSpPr>
              <a:spLocks noChangeArrowheads="1"/>
            </p:cNvSpPr>
            <p:nvPr/>
          </p:nvSpPr>
          <p:spPr bwMode="auto">
            <a:xfrm>
              <a:off x="1392" y="661"/>
              <a:ext cx="1920" cy="59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1500" b="1">
                  <a:solidFill>
                    <a:srgbClr val="000000"/>
                  </a:solidFill>
                  <a:latin typeface="Arial" pitchFamily="34" charset="0"/>
                </a:defRPr>
              </a:lvl1pPr>
              <a:lvl2pPr>
                <a:buChar char="•"/>
                <a:defRPr kumimoji="1" sz="1500">
                  <a:solidFill>
                    <a:srgbClr val="000000"/>
                  </a:solidFill>
                  <a:latin typeface="Arial" pitchFamily="34" charset="0"/>
                </a:defRPr>
              </a:lvl2pPr>
              <a:lvl3pPr>
                <a:buChar char="–"/>
                <a:defRPr kumimoji="1" sz="1500">
                  <a:solidFill>
                    <a:srgbClr val="000000"/>
                  </a:solidFill>
                  <a:latin typeface="Arial" pitchFamily="34" charset="0"/>
                </a:defRPr>
              </a:lvl3pPr>
              <a:lvl4pPr>
                <a:buChar char="-"/>
                <a:defRPr kumimoji="1" sz="1500">
                  <a:solidFill>
                    <a:srgbClr val="000000"/>
                  </a:solidFill>
                  <a:latin typeface="Arial" pitchFamily="34" charset="0"/>
                </a:defRPr>
              </a:lvl4pPr>
              <a:lvl5pPr algn="ctr">
                <a:lnSpc>
                  <a:spcPts val="1600"/>
                </a:lnSpc>
                <a:defRPr kumimoji="1" sz="1200" b="1">
                  <a:solidFill>
                    <a:srgbClr val="000000"/>
                  </a:solidFill>
                  <a:latin typeface="Arial" pitchFamily="34" charset="0"/>
                </a:defRPr>
              </a:lvl5pPr>
              <a:lvl6pPr algn="ctr" eaLnBrk="0" fontAlgn="base" hangingPunct="0">
                <a:lnSpc>
                  <a:spcPts val="1600"/>
                </a:lnSpc>
                <a:spcBef>
                  <a:spcPct val="0"/>
                </a:spcBef>
                <a:spcAft>
                  <a:spcPct val="0"/>
                </a:spcAft>
                <a:defRPr kumimoji="1" sz="1200" b="1">
                  <a:solidFill>
                    <a:srgbClr val="000000"/>
                  </a:solidFill>
                  <a:latin typeface="Arial" pitchFamily="34" charset="0"/>
                </a:defRPr>
              </a:lvl6pPr>
              <a:lvl7pPr algn="ctr" eaLnBrk="0" fontAlgn="base" hangingPunct="0">
                <a:lnSpc>
                  <a:spcPts val="1600"/>
                </a:lnSpc>
                <a:spcBef>
                  <a:spcPct val="0"/>
                </a:spcBef>
                <a:spcAft>
                  <a:spcPct val="0"/>
                </a:spcAft>
                <a:defRPr kumimoji="1" sz="1200" b="1">
                  <a:solidFill>
                    <a:srgbClr val="000000"/>
                  </a:solidFill>
                  <a:latin typeface="Arial" pitchFamily="34" charset="0"/>
                </a:defRPr>
              </a:lvl7pPr>
              <a:lvl8pPr algn="ctr" eaLnBrk="0" fontAlgn="base" hangingPunct="0">
                <a:lnSpc>
                  <a:spcPts val="1600"/>
                </a:lnSpc>
                <a:spcBef>
                  <a:spcPct val="0"/>
                </a:spcBef>
                <a:spcAft>
                  <a:spcPct val="0"/>
                </a:spcAft>
                <a:defRPr kumimoji="1" sz="1200" b="1">
                  <a:solidFill>
                    <a:srgbClr val="000000"/>
                  </a:solidFill>
                  <a:latin typeface="Arial" pitchFamily="34" charset="0"/>
                </a:defRPr>
              </a:lvl8pPr>
              <a:lvl9pPr algn="ctr" eaLnBrk="0" fontAlgn="base" hangingPunct="0">
                <a:lnSpc>
                  <a:spcPts val="1600"/>
                </a:lnSpc>
                <a:spcBef>
                  <a:spcPct val="0"/>
                </a:spcBef>
                <a:spcAft>
                  <a:spcPct val="0"/>
                </a:spcAft>
                <a:defRPr kumimoji="1" sz="1200" b="1">
                  <a:solidFill>
                    <a:srgbClr val="000000"/>
                  </a:solidFill>
                  <a:latin typeface="Arial" pitchFamily="34" charset="0"/>
                </a:defRPr>
              </a:lvl9pPr>
            </a:lstStyle>
            <a:p>
              <a:pPr algn="ctr">
                <a:spcBef>
                  <a:spcPct val="100000"/>
                </a:spcBef>
              </a:pPr>
              <a:r>
                <a:rPr lang="de-DE" altLang="de-DE" sz="1400" dirty="0"/>
                <a:t>„Übliches Verständnis“ der Kapitalmarktorientierung</a:t>
              </a:r>
              <a:br>
                <a:rPr lang="de-DE" altLang="de-DE" sz="1400" dirty="0"/>
              </a:br>
              <a:endParaRPr lang="de-DE" altLang="de-DE" sz="1400" dirty="0"/>
            </a:p>
          </p:txBody>
        </p:sp>
        <p:sp>
          <p:nvSpPr>
            <p:cNvPr id="1014805" name="Line 21"/>
            <p:cNvSpPr>
              <a:spLocks noChangeShapeType="1"/>
            </p:cNvSpPr>
            <p:nvPr/>
          </p:nvSpPr>
          <p:spPr bwMode="auto">
            <a:xfrm>
              <a:off x="144" y="661"/>
              <a:ext cx="5424"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1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sp>
          <p:nvSpPr>
            <p:cNvPr id="1014806" name="Line 22"/>
            <p:cNvSpPr>
              <a:spLocks noChangeShapeType="1"/>
            </p:cNvSpPr>
            <p:nvPr/>
          </p:nvSpPr>
          <p:spPr bwMode="auto">
            <a:xfrm>
              <a:off x="144" y="1621"/>
              <a:ext cx="542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sp>
          <p:nvSpPr>
            <p:cNvPr id="1014807" name="Line 23"/>
            <p:cNvSpPr>
              <a:spLocks noChangeShapeType="1"/>
            </p:cNvSpPr>
            <p:nvPr/>
          </p:nvSpPr>
          <p:spPr bwMode="auto">
            <a:xfrm>
              <a:off x="144" y="1973"/>
              <a:ext cx="542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sp>
          <p:nvSpPr>
            <p:cNvPr id="1014808" name="Line 24"/>
            <p:cNvSpPr>
              <a:spLocks noChangeShapeType="1"/>
            </p:cNvSpPr>
            <p:nvPr/>
          </p:nvSpPr>
          <p:spPr bwMode="auto">
            <a:xfrm>
              <a:off x="144" y="2389"/>
              <a:ext cx="542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sp>
          <p:nvSpPr>
            <p:cNvPr id="1014809" name="Line 25"/>
            <p:cNvSpPr>
              <a:spLocks noChangeShapeType="1"/>
            </p:cNvSpPr>
            <p:nvPr/>
          </p:nvSpPr>
          <p:spPr bwMode="auto">
            <a:xfrm>
              <a:off x="144" y="2814"/>
              <a:ext cx="542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sp>
          <p:nvSpPr>
            <p:cNvPr id="1014810" name="Line 26"/>
            <p:cNvSpPr>
              <a:spLocks noChangeShapeType="1"/>
            </p:cNvSpPr>
            <p:nvPr/>
          </p:nvSpPr>
          <p:spPr bwMode="auto">
            <a:xfrm>
              <a:off x="144" y="3216"/>
              <a:ext cx="5424" cy="0"/>
            </a:xfrm>
            <a:prstGeom prst="line">
              <a:avLst/>
            </a:prstGeom>
            <a:noFill/>
            <a:ln w="12700"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sp>
          <p:nvSpPr>
            <p:cNvPr id="1014811" name="Line 27"/>
            <p:cNvSpPr>
              <a:spLocks noChangeShapeType="1"/>
            </p:cNvSpPr>
            <p:nvPr/>
          </p:nvSpPr>
          <p:spPr bwMode="auto">
            <a:xfrm>
              <a:off x="144" y="661"/>
              <a:ext cx="0" cy="255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1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sp>
          <p:nvSpPr>
            <p:cNvPr id="1014812" name="Line 28"/>
            <p:cNvSpPr>
              <a:spLocks noChangeShapeType="1"/>
            </p:cNvSpPr>
            <p:nvPr/>
          </p:nvSpPr>
          <p:spPr bwMode="auto">
            <a:xfrm>
              <a:off x="3408" y="661"/>
              <a:ext cx="0" cy="255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sp>
          <p:nvSpPr>
            <p:cNvPr id="1014813" name="Line 29"/>
            <p:cNvSpPr>
              <a:spLocks noChangeShapeType="1"/>
            </p:cNvSpPr>
            <p:nvPr/>
          </p:nvSpPr>
          <p:spPr bwMode="auto">
            <a:xfrm>
              <a:off x="5568" y="661"/>
              <a:ext cx="0" cy="2555"/>
            </a:xfrm>
            <a:prstGeom prst="line">
              <a:avLst/>
            </a:prstGeom>
            <a:noFill/>
            <a:ln w="31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grpSp>
      <p:sp>
        <p:nvSpPr>
          <p:cNvPr id="2" name="Textfeld 1"/>
          <p:cNvSpPr txBox="1"/>
          <p:nvPr/>
        </p:nvSpPr>
        <p:spPr>
          <a:xfrm>
            <a:off x="228600" y="6093296"/>
            <a:ext cx="9404920" cy="400110"/>
          </a:xfrm>
          <a:prstGeom prst="rect">
            <a:avLst/>
          </a:prstGeom>
          <a:noFill/>
        </p:spPr>
        <p:txBody>
          <a:bodyPr wrap="square" rtlCol="0">
            <a:spAutoFit/>
          </a:bodyPr>
          <a:lstStyle/>
          <a:p>
            <a:r>
              <a:rPr lang="de-DE" sz="1000" dirty="0">
                <a:solidFill>
                  <a:schemeClr val="bg1">
                    <a:lumMod val="50000"/>
                  </a:schemeClr>
                </a:solidFill>
                <a:latin typeface="Arial" pitchFamily="34" charset="0"/>
                <a:cs typeface="Arial" pitchFamily="34" charset="0"/>
              </a:rPr>
              <a:t>Quelle: Gleißner, W. (2009): Kapitalmarktorientierung statt Wertorientierung: Volkswirtschaftliche Konsequenzen von Fehlern bei Unternehmens- und Risikobewertungen, in: WSI Mitteilungen, 6/2009, S. 310 -318.</a:t>
            </a:r>
          </a:p>
        </p:txBody>
      </p:sp>
    </p:spTree>
    <p:extLst>
      <p:ext uri="{BB962C8B-B14F-4D97-AF65-F5344CB8AC3E}">
        <p14:creationId xmlns:p14="http://schemas.microsoft.com/office/powerpoint/2010/main" val="3345454660"/>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9C89709-A634-411F-8997-F5243FAD9189}"/>
              </a:ext>
            </a:extLst>
          </p:cNvPr>
          <p:cNvSpPr>
            <a:spLocks noGrp="1"/>
          </p:cNvSpPr>
          <p:nvPr>
            <p:ph type="title"/>
          </p:nvPr>
        </p:nvSpPr>
        <p:spPr/>
        <p:txBody>
          <a:bodyPr>
            <a:noAutofit/>
          </a:bodyPr>
          <a:lstStyle/>
          <a:p>
            <a:r>
              <a:rPr lang="de-DE" sz="1996" dirty="0"/>
              <a:t>Die drei Ebenen der Nachhaltigkeit</a:t>
            </a:r>
          </a:p>
        </p:txBody>
      </p:sp>
      <p:sp>
        <p:nvSpPr>
          <p:cNvPr id="10" name="Inhaltsplatzhalter 1">
            <a:extLst>
              <a:ext uri="{FF2B5EF4-FFF2-40B4-BE49-F238E27FC236}">
                <a16:creationId xmlns:a16="http://schemas.microsoft.com/office/drawing/2014/main" id="{E6DF954E-A285-4039-AB1E-8CF3C49E7C35}"/>
              </a:ext>
            </a:extLst>
          </p:cNvPr>
          <p:cNvSpPr>
            <a:spLocks noGrp="1"/>
          </p:cNvSpPr>
          <p:nvPr>
            <p:ph type="body" sz="quarter" idx="4294967295"/>
          </p:nvPr>
        </p:nvSpPr>
        <p:spPr>
          <a:xfrm>
            <a:off x="468000" y="5227096"/>
            <a:ext cx="8905069" cy="1298248"/>
          </a:xfrm>
        </p:spPr>
        <p:txBody>
          <a:bodyPr>
            <a:noAutofit/>
          </a:bodyPr>
          <a:lstStyle/>
          <a:p>
            <a:pPr marL="0" indent="0" algn="just">
              <a:buNone/>
              <a:tabLst>
                <a:tab pos="93523" algn="l"/>
              </a:tabLst>
            </a:pPr>
            <a:r>
              <a:rPr lang="de-DE" sz="898" baseline="30000" dirty="0">
                <a:solidFill>
                  <a:schemeClr val="bg1">
                    <a:lumMod val="50000"/>
                  </a:schemeClr>
                </a:solidFill>
              </a:rPr>
              <a:t>1 </a:t>
            </a:r>
            <a:r>
              <a:rPr lang="en-US" sz="898" dirty="0" err="1">
                <a:solidFill>
                  <a:schemeClr val="bg1">
                    <a:lumMod val="50000"/>
                  </a:schemeClr>
                </a:solidFill>
              </a:rPr>
              <a:t>Siehe</a:t>
            </a:r>
            <a:r>
              <a:rPr lang="en-US" sz="898" dirty="0">
                <a:solidFill>
                  <a:schemeClr val="bg1">
                    <a:lumMod val="50000"/>
                  </a:schemeClr>
                </a:solidFill>
              </a:rPr>
              <a:t> Brundtland Commission (1987): Report of the World Commission on Environment and Development: Our Common Future, United Nations, 	http://www.un-documents.net/our-common-future.pdf, </a:t>
            </a:r>
            <a:r>
              <a:rPr lang="en-US" sz="898" dirty="0" err="1">
                <a:solidFill>
                  <a:schemeClr val="bg1">
                    <a:lumMod val="50000"/>
                  </a:schemeClr>
                </a:solidFill>
              </a:rPr>
              <a:t>abgerufen</a:t>
            </a:r>
            <a:r>
              <a:rPr lang="en-US" sz="898" dirty="0">
                <a:solidFill>
                  <a:schemeClr val="bg1">
                    <a:lumMod val="50000"/>
                  </a:schemeClr>
                </a:solidFill>
              </a:rPr>
              <a:t> am 11.03.2022).</a:t>
            </a:r>
            <a:endParaRPr lang="de-DE" sz="898" dirty="0">
              <a:solidFill>
                <a:schemeClr val="bg1">
                  <a:lumMod val="50000"/>
                </a:schemeClr>
              </a:solidFill>
            </a:endParaRPr>
          </a:p>
          <a:p>
            <a:pPr marL="0" indent="0" algn="just">
              <a:buNone/>
            </a:pPr>
            <a:r>
              <a:rPr lang="de-DE" sz="1000" dirty="0">
                <a:solidFill>
                  <a:schemeClr val="bg1">
                    <a:lumMod val="50000"/>
                  </a:schemeClr>
                </a:solidFill>
              </a:rPr>
              <a:t>Quelle: </a:t>
            </a:r>
            <a:r>
              <a:rPr lang="en-US" sz="1000" dirty="0">
                <a:solidFill>
                  <a:schemeClr val="bg1">
                    <a:lumMod val="50000"/>
                  </a:schemeClr>
                </a:solidFill>
              </a:rPr>
              <a:t>Gleißner, W./Günther, Th./Walkshäusl, Ch. (2022): Financial sustainability: measurement and empirical evidence, in: Journal of Business Economics, Vol. 92, No. 3, S. 467–516, </a:t>
            </a:r>
            <a:r>
              <a:rPr lang="en-US" sz="1000" dirty="0">
                <a:solidFill>
                  <a:schemeClr val="bg1">
                    <a:lumMod val="50000"/>
                  </a:schemeClr>
                </a:solidFill>
                <a:hlinkClick r:id="rId2"/>
              </a:rPr>
              <a:t>https://link.springer.com/article/10.1007/s11573-022-01081-0</a:t>
            </a:r>
            <a:r>
              <a:rPr lang="en-US" sz="1000" dirty="0">
                <a:solidFill>
                  <a:schemeClr val="bg1">
                    <a:lumMod val="50000"/>
                  </a:schemeClr>
                </a:solidFill>
              </a:rPr>
              <a:t>.; </a:t>
            </a:r>
            <a:r>
              <a:rPr lang="de-DE" sz="1000" dirty="0">
                <a:solidFill>
                  <a:schemeClr val="bg1">
                    <a:lumMod val="50000"/>
                  </a:schemeClr>
                </a:solidFill>
              </a:rPr>
              <a:t>Gleißner, W. (2022): Krisen und Krisenfestigkeit von Unternehmen - Ein einfacher Stresstest, in: Board, Heft 4/2022, S. 146-149; Gleißner, W. (2023): Nachhaltigkeit ist mehr als ein guter ESG-Score, in: ESGZ, Heft 1.2023, S. 43-47.</a:t>
            </a:r>
          </a:p>
        </p:txBody>
      </p:sp>
      <p:sp>
        <p:nvSpPr>
          <p:cNvPr id="9" name="Rectangle 2">
            <a:extLst>
              <a:ext uri="{FF2B5EF4-FFF2-40B4-BE49-F238E27FC236}">
                <a16:creationId xmlns:a16="http://schemas.microsoft.com/office/drawing/2014/main" id="{7106751C-9108-4D63-9B2B-C0382CBC7FFA}"/>
              </a:ext>
            </a:extLst>
          </p:cNvPr>
          <p:cNvSpPr>
            <a:spLocks noChangeArrowheads="1"/>
          </p:cNvSpPr>
          <p:nvPr/>
        </p:nvSpPr>
        <p:spPr bwMode="auto">
          <a:xfrm>
            <a:off x="1182525" y="597380"/>
            <a:ext cx="184438" cy="368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295" tIns="45648" rIns="91295" bIns="45648" numCol="1" anchor="ctr" anchorCtr="0" compatLnSpc="1">
            <a:prstTxWarp prst="textNoShape">
              <a:avLst/>
            </a:prstTxWarp>
            <a:spAutoFit/>
          </a:bodyPr>
          <a:lstStyle/>
          <a:p>
            <a:endParaRPr lang="de-DE" sz="1797"/>
          </a:p>
        </p:txBody>
      </p:sp>
      <p:sp>
        <p:nvSpPr>
          <p:cNvPr id="2" name="Textfeld 1">
            <a:extLst>
              <a:ext uri="{FF2B5EF4-FFF2-40B4-BE49-F238E27FC236}">
                <a16:creationId xmlns:a16="http://schemas.microsoft.com/office/drawing/2014/main" id="{A8612E24-EBF2-428E-A8C0-706AA19BE91C}"/>
              </a:ext>
            </a:extLst>
          </p:cNvPr>
          <p:cNvSpPr txBox="1"/>
          <p:nvPr/>
        </p:nvSpPr>
        <p:spPr>
          <a:xfrm>
            <a:off x="121987" y="1272189"/>
            <a:ext cx="8622146" cy="4313625"/>
          </a:xfrm>
          <a:prstGeom prst="rect">
            <a:avLst/>
          </a:prstGeom>
          <a:noFill/>
        </p:spPr>
        <p:txBody>
          <a:bodyPr wrap="square" lIns="71887" tIns="35942" rIns="71887" bIns="35942" rtlCol="0">
            <a:noAutofit/>
          </a:bodyPr>
          <a:lstStyle/>
          <a:p>
            <a:pPr marL="342384" indent="-342384">
              <a:buFont typeface="+mj-lt"/>
              <a:buAutoNum type="arabicPeriod"/>
            </a:pPr>
            <a:r>
              <a:rPr lang="de-DE" sz="1597" dirty="0">
                <a:solidFill>
                  <a:srgbClr val="002945"/>
                </a:solidFill>
              </a:rPr>
              <a:t>Nachhaltig sind Aktivitäten, wenn durch diese die </a:t>
            </a:r>
            <a:r>
              <a:rPr lang="de-DE" sz="1597" b="1" dirty="0">
                <a:solidFill>
                  <a:srgbClr val="002945"/>
                </a:solidFill>
              </a:rPr>
              <a:t>Bedürfnisbefriedigung der in Zukunft liegenden Menschen </a:t>
            </a:r>
            <a:r>
              <a:rPr lang="de-DE" sz="1597" dirty="0">
                <a:solidFill>
                  <a:srgbClr val="002945"/>
                </a:solidFill>
              </a:rPr>
              <a:t>nicht beeinträchtigt werden.</a:t>
            </a:r>
            <a:r>
              <a:rPr lang="de-DE" sz="1597" baseline="30000" dirty="0">
                <a:solidFill>
                  <a:srgbClr val="002945"/>
                </a:solidFill>
              </a:rPr>
              <a:t>1</a:t>
            </a:r>
            <a:endParaRPr lang="de-DE" sz="1597" dirty="0">
              <a:solidFill>
                <a:srgbClr val="002945"/>
              </a:solidFill>
            </a:endParaRPr>
          </a:p>
          <a:p>
            <a:endParaRPr lang="de-DE" sz="1597" dirty="0">
              <a:solidFill>
                <a:srgbClr val="002945"/>
              </a:solidFill>
            </a:endParaRPr>
          </a:p>
          <a:p>
            <a:pPr marL="342384" indent="-342384">
              <a:buFont typeface="+mj-lt"/>
              <a:buAutoNum type="arabicPeriod" startAt="2"/>
            </a:pPr>
            <a:r>
              <a:rPr lang="de-DE" sz="1597" b="1" dirty="0">
                <a:solidFill>
                  <a:srgbClr val="002945"/>
                </a:solidFill>
              </a:rPr>
              <a:t>Nachhaltige Unternehmen </a:t>
            </a:r>
            <a:r>
              <a:rPr lang="de-DE" sz="1597" dirty="0">
                <a:solidFill>
                  <a:srgbClr val="002945"/>
                </a:solidFill>
              </a:rPr>
              <a:t>müssen entsprechend</a:t>
            </a:r>
          </a:p>
          <a:p>
            <a:pPr marL="540525" indent="-187043">
              <a:buFont typeface="Arial" panose="020B0604020202020204" pitchFamily="34" charset="0"/>
              <a:buChar char="•"/>
              <a:tabLst>
                <a:tab pos="353482" algn="l"/>
              </a:tabLst>
            </a:pPr>
            <a:r>
              <a:rPr lang="de-DE" sz="1597" dirty="0">
                <a:solidFill>
                  <a:srgbClr val="002945"/>
                </a:solidFill>
              </a:rPr>
              <a:t>einen </a:t>
            </a:r>
            <a:r>
              <a:rPr lang="de-DE" sz="1597" b="1" dirty="0">
                <a:solidFill>
                  <a:srgbClr val="002945"/>
                </a:solidFill>
              </a:rPr>
              <a:t>Beitrag zur Befriedigung von Bedürfnissen (ihrer Kunden) </a:t>
            </a:r>
          </a:p>
          <a:p>
            <a:pPr marL="353482">
              <a:tabLst>
                <a:tab pos="540525" algn="l"/>
              </a:tabLst>
            </a:pPr>
            <a:r>
              <a:rPr lang="de-DE" sz="1597" b="1" dirty="0">
                <a:solidFill>
                  <a:srgbClr val="002945"/>
                </a:solidFill>
              </a:rPr>
              <a:t>	leisten</a:t>
            </a:r>
            <a:r>
              <a:rPr lang="de-DE" sz="1597" dirty="0">
                <a:solidFill>
                  <a:srgbClr val="002945"/>
                </a:solidFill>
              </a:rPr>
              <a:t>, </a:t>
            </a:r>
          </a:p>
          <a:p>
            <a:pPr marL="540525" indent="-187043">
              <a:buFont typeface="Arial" panose="020B0604020202020204" pitchFamily="34" charset="0"/>
              <a:buChar char="•"/>
              <a:tabLst>
                <a:tab pos="353482" algn="l"/>
              </a:tabLst>
            </a:pPr>
            <a:r>
              <a:rPr lang="de-DE" sz="1597" dirty="0">
                <a:solidFill>
                  <a:srgbClr val="002945"/>
                </a:solidFill>
              </a:rPr>
              <a:t>ihre </a:t>
            </a:r>
            <a:r>
              <a:rPr lang="de-DE" sz="1597" b="1" dirty="0">
                <a:solidFill>
                  <a:srgbClr val="002945"/>
                </a:solidFill>
              </a:rPr>
              <a:t>eigene Existenz als Voraussetzung </a:t>
            </a:r>
            <a:r>
              <a:rPr lang="de-DE" sz="1597" dirty="0">
                <a:solidFill>
                  <a:srgbClr val="002945"/>
                </a:solidFill>
              </a:rPr>
              <a:t>dafür dauerhaft </a:t>
            </a:r>
          </a:p>
          <a:p>
            <a:pPr marL="353482">
              <a:tabLst>
                <a:tab pos="540525" algn="l"/>
              </a:tabLst>
            </a:pPr>
            <a:r>
              <a:rPr lang="de-DE" sz="1597" dirty="0">
                <a:solidFill>
                  <a:srgbClr val="002945"/>
                </a:solidFill>
              </a:rPr>
              <a:t>	</a:t>
            </a:r>
            <a:r>
              <a:rPr lang="de-DE" sz="1597" b="1" dirty="0">
                <a:solidFill>
                  <a:srgbClr val="002945"/>
                </a:solidFill>
              </a:rPr>
              <a:t>absichern</a:t>
            </a:r>
            <a:r>
              <a:rPr lang="de-DE" sz="1597" dirty="0">
                <a:solidFill>
                  <a:srgbClr val="002945"/>
                </a:solidFill>
              </a:rPr>
              <a:t> (finanzielle Nachhaltigkeit) und</a:t>
            </a:r>
          </a:p>
          <a:p>
            <a:pPr marL="540525" indent="-187043">
              <a:buFont typeface="Arial" panose="020B0604020202020204" pitchFamily="34" charset="0"/>
              <a:buChar char="•"/>
              <a:tabLst>
                <a:tab pos="353482" algn="l"/>
              </a:tabLst>
            </a:pPr>
            <a:r>
              <a:rPr lang="de-DE" sz="1597" dirty="0">
                <a:solidFill>
                  <a:srgbClr val="002945"/>
                </a:solidFill>
              </a:rPr>
              <a:t>als Nebenbedingung </a:t>
            </a:r>
            <a:r>
              <a:rPr lang="de-DE" sz="1597" b="1" dirty="0">
                <a:solidFill>
                  <a:srgbClr val="002945"/>
                </a:solidFill>
              </a:rPr>
              <a:t>keine unangemessenen Schäden </a:t>
            </a:r>
          </a:p>
          <a:p>
            <a:pPr marL="353482">
              <a:tabLst>
                <a:tab pos="540525" algn="l"/>
              </a:tabLst>
            </a:pPr>
            <a:r>
              <a:rPr lang="de-DE" sz="1597" b="1" dirty="0">
                <a:solidFill>
                  <a:srgbClr val="002945"/>
                </a:solidFill>
              </a:rPr>
              <a:t>	für Dritte verursachen</a:t>
            </a:r>
            <a:r>
              <a:rPr lang="de-DE" sz="1597" dirty="0">
                <a:solidFill>
                  <a:srgbClr val="002945"/>
                </a:solidFill>
              </a:rPr>
              <a:t>, speziell nicht für </a:t>
            </a:r>
            <a:r>
              <a:rPr lang="de-DE" sz="1597" b="1" dirty="0">
                <a:solidFill>
                  <a:srgbClr val="002945"/>
                </a:solidFill>
              </a:rPr>
              <a:t>Gesellschaft</a:t>
            </a:r>
            <a:r>
              <a:rPr lang="de-DE" sz="1597" dirty="0">
                <a:solidFill>
                  <a:srgbClr val="002945"/>
                </a:solidFill>
              </a:rPr>
              <a:t> </a:t>
            </a:r>
          </a:p>
          <a:p>
            <a:pPr marL="353482">
              <a:tabLst>
                <a:tab pos="540525" algn="l"/>
              </a:tabLst>
            </a:pPr>
            <a:r>
              <a:rPr lang="de-DE" sz="1597" dirty="0">
                <a:solidFill>
                  <a:srgbClr val="002945"/>
                </a:solidFill>
              </a:rPr>
              <a:t>	und </a:t>
            </a:r>
            <a:r>
              <a:rPr lang="de-DE" sz="1597" b="1" dirty="0">
                <a:solidFill>
                  <a:srgbClr val="002945"/>
                </a:solidFill>
              </a:rPr>
              <a:t>Umwelt</a:t>
            </a:r>
            <a:r>
              <a:rPr lang="de-DE" sz="1597" dirty="0">
                <a:solidFill>
                  <a:srgbClr val="002945"/>
                </a:solidFill>
              </a:rPr>
              <a:t> (zumindest sofern diese die Bedürfnisbefriedigung </a:t>
            </a:r>
          </a:p>
          <a:p>
            <a:pPr marL="353482">
              <a:tabLst>
                <a:tab pos="540525" algn="l"/>
              </a:tabLst>
            </a:pPr>
            <a:r>
              <a:rPr lang="de-DE" sz="1597" dirty="0">
                <a:solidFill>
                  <a:srgbClr val="002945"/>
                </a:solidFill>
              </a:rPr>
              <a:t>	zukünftiger Menschen beeinträchtigen).</a:t>
            </a:r>
          </a:p>
          <a:p>
            <a:pPr marL="353482">
              <a:tabLst>
                <a:tab pos="353482" algn="l"/>
              </a:tabLst>
            </a:pPr>
            <a:endParaRPr lang="de-DE" sz="1597" dirty="0">
              <a:solidFill>
                <a:srgbClr val="002945"/>
              </a:solidFill>
            </a:endParaRPr>
          </a:p>
          <a:p>
            <a:pPr marL="342384" indent="-342384">
              <a:buFont typeface="+mj-lt"/>
              <a:buAutoNum type="arabicPeriod" startAt="3"/>
            </a:pPr>
            <a:r>
              <a:rPr lang="de-DE" sz="1597" b="1" dirty="0">
                <a:solidFill>
                  <a:srgbClr val="002945"/>
                </a:solidFill>
              </a:rPr>
              <a:t>Finanzielle Nachhaltigkeit </a:t>
            </a:r>
            <a:r>
              <a:rPr lang="de-DE" sz="1597" dirty="0">
                <a:solidFill>
                  <a:srgbClr val="002945"/>
                </a:solidFill>
              </a:rPr>
              <a:t>ist eine grundlegende Voraussetzung für eine nachhaltige Unternehmensführung und im ESG-Konzept eine Schlüsselgröße innerhalb </a:t>
            </a:r>
            <a:br>
              <a:rPr lang="de-DE" sz="1597" dirty="0">
                <a:solidFill>
                  <a:srgbClr val="002945"/>
                </a:solidFill>
              </a:rPr>
            </a:br>
            <a:r>
              <a:rPr lang="de-DE" sz="1597" dirty="0">
                <a:solidFill>
                  <a:srgbClr val="002945"/>
                </a:solidFill>
              </a:rPr>
              <a:t>von „G“ (</a:t>
            </a:r>
            <a:r>
              <a:rPr lang="de-DE" sz="1597" dirty="0" err="1">
                <a:solidFill>
                  <a:srgbClr val="002945"/>
                </a:solidFill>
              </a:rPr>
              <a:t>Governance</a:t>
            </a:r>
            <a:r>
              <a:rPr lang="de-DE" sz="1597" dirty="0">
                <a:solidFill>
                  <a:srgbClr val="002945"/>
                </a:solidFill>
              </a:rPr>
              <a:t>).</a:t>
            </a:r>
          </a:p>
          <a:p>
            <a:endParaRPr lang="de-DE" sz="1996" dirty="0">
              <a:solidFill>
                <a:srgbClr val="002945"/>
              </a:solidFill>
            </a:endParaRPr>
          </a:p>
        </p:txBody>
      </p:sp>
      <p:pic>
        <p:nvPicPr>
          <p:cNvPr id="7" name="Grafik 6" descr="Ausrufezeichen mit einfarbiger Füllung">
            <a:extLst>
              <a:ext uri="{FF2B5EF4-FFF2-40B4-BE49-F238E27FC236}">
                <a16:creationId xmlns:a16="http://schemas.microsoft.com/office/drawing/2014/main" id="{07C674D9-CE2C-46D6-B7E4-70AD174DF2D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42371" y="4499575"/>
            <a:ext cx="624169" cy="624169"/>
          </a:xfrm>
          <a:prstGeom prst="rect">
            <a:avLst/>
          </a:prstGeom>
        </p:spPr>
      </p:pic>
      <p:grpSp>
        <p:nvGrpSpPr>
          <p:cNvPr id="8" name="Gruppieren 7">
            <a:extLst>
              <a:ext uri="{FF2B5EF4-FFF2-40B4-BE49-F238E27FC236}">
                <a16:creationId xmlns:a16="http://schemas.microsoft.com/office/drawing/2014/main" id="{16E3F300-02F4-4BA4-AA45-693B205B32BB}"/>
              </a:ext>
            </a:extLst>
          </p:cNvPr>
          <p:cNvGrpSpPr/>
          <p:nvPr/>
        </p:nvGrpSpPr>
        <p:grpSpPr>
          <a:xfrm>
            <a:off x="6886542" y="1557408"/>
            <a:ext cx="2842537" cy="2921290"/>
            <a:chOff x="1561763" y="799088"/>
            <a:chExt cx="3412141" cy="3412141"/>
          </a:xfrm>
        </p:grpSpPr>
        <p:sp>
          <p:nvSpPr>
            <p:cNvPr id="11" name="Ellipse 10">
              <a:extLst>
                <a:ext uri="{FF2B5EF4-FFF2-40B4-BE49-F238E27FC236}">
                  <a16:creationId xmlns:a16="http://schemas.microsoft.com/office/drawing/2014/main" id="{39295566-33E8-4C29-83FF-2604AFC3A818}"/>
                </a:ext>
              </a:extLst>
            </p:cNvPr>
            <p:cNvSpPr/>
            <p:nvPr/>
          </p:nvSpPr>
          <p:spPr>
            <a:xfrm>
              <a:off x="1561763" y="799088"/>
              <a:ext cx="3412141" cy="3412141"/>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7"/>
            </a:p>
          </p:txBody>
        </p:sp>
        <p:sp>
          <p:nvSpPr>
            <p:cNvPr id="12" name="Ellipse 11">
              <a:extLst>
                <a:ext uri="{FF2B5EF4-FFF2-40B4-BE49-F238E27FC236}">
                  <a16:creationId xmlns:a16="http://schemas.microsoft.com/office/drawing/2014/main" id="{6DA85B5D-85EA-4B19-9A44-AC7C3441521C}"/>
                </a:ext>
              </a:extLst>
            </p:cNvPr>
            <p:cNvSpPr/>
            <p:nvPr/>
          </p:nvSpPr>
          <p:spPr>
            <a:xfrm>
              <a:off x="2272242" y="1509567"/>
              <a:ext cx="1991183" cy="199118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7"/>
            </a:p>
          </p:txBody>
        </p:sp>
        <p:sp>
          <p:nvSpPr>
            <p:cNvPr id="13" name="Ellipse 12">
              <a:extLst>
                <a:ext uri="{FF2B5EF4-FFF2-40B4-BE49-F238E27FC236}">
                  <a16:creationId xmlns:a16="http://schemas.microsoft.com/office/drawing/2014/main" id="{C7C4575C-71FD-46B3-84BE-11E43F9955D4}"/>
                </a:ext>
              </a:extLst>
            </p:cNvPr>
            <p:cNvSpPr/>
            <p:nvPr/>
          </p:nvSpPr>
          <p:spPr>
            <a:xfrm>
              <a:off x="2767138" y="2004463"/>
              <a:ext cx="1001390" cy="1001390"/>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7"/>
            </a:p>
          </p:txBody>
        </p:sp>
        <p:sp>
          <p:nvSpPr>
            <p:cNvPr id="14" name="Textfeld 13">
              <a:extLst>
                <a:ext uri="{FF2B5EF4-FFF2-40B4-BE49-F238E27FC236}">
                  <a16:creationId xmlns:a16="http://schemas.microsoft.com/office/drawing/2014/main" id="{2CE87848-7750-4517-90E5-2ECF5FDF77A2}"/>
                </a:ext>
              </a:extLst>
            </p:cNvPr>
            <p:cNvSpPr txBox="1"/>
            <p:nvPr/>
          </p:nvSpPr>
          <p:spPr>
            <a:xfrm>
              <a:off x="2591431" y="862264"/>
              <a:ext cx="1377863" cy="646057"/>
            </a:xfrm>
            <a:prstGeom prst="rect">
              <a:avLst/>
            </a:prstGeom>
            <a:noFill/>
          </p:spPr>
          <p:txBody>
            <a:bodyPr wrap="none" rtlCol="0">
              <a:spAutoFit/>
            </a:bodyPr>
            <a:lstStyle/>
            <a:p>
              <a:pPr algn="ctr"/>
              <a:r>
                <a:rPr lang="de-DE" sz="998" dirty="0">
                  <a:latin typeface="Arial" panose="020B0604020202020204" pitchFamily="34" charset="0"/>
                  <a:cs typeface="Arial" panose="020B0604020202020204" pitchFamily="34" charset="0"/>
                </a:rPr>
                <a:t>Vermeidung von </a:t>
              </a:r>
            </a:p>
            <a:p>
              <a:pPr algn="ctr"/>
              <a:r>
                <a:rPr lang="de-DE" sz="998" dirty="0">
                  <a:latin typeface="Arial" panose="020B0604020202020204" pitchFamily="34" charset="0"/>
                  <a:cs typeface="Arial" panose="020B0604020202020204" pitchFamily="34" charset="0"/>
                </a:rPr>
                <a:t>Schäden bei</a:t>
              </a:r>
            </a:p>
            <a:p>
              <a:pPr algn="ctr"/>
              <a:r>
                <a:rPr lang="de-DE" sz="998" dirty="0">
                  <a:latin typeface="Arial" panose="020B0604020202020204" pitchFamily="34" charset="0"/>
                  <a:cs typeface="Arial" panose="020B0604020202020204" pitchFamily="34" charset="0"/>
                </a:rPr>
                <a:t>(oder Nutzen für)</a:t>
              </a:r>
              <a:endParaRPr lang="de-DE" sz="1099" dirty="0">
                <a:latin typeface="Arial" panose="020B0604020202020204" pitchFamily="34" charset="0"/>
                <a:cs typeface="Arial" panose="020B0604020202020204" pitchFamily="34" charset="0"/>
              </a:endParaRPr>
            </a:p>
          </p:txBody>
        </p:sp>
        <p:sp>
          <p:nvSpPr>
            <p:cNvPr id="15" name="Textfeld 14">
              <a:extLst>
                <a:ext uri="{FF2B5EF4-FFF2-40B4-BE49-F238E27FC236}">
                  <a16:creationId xmlns:a16="http://schemas.microsoft.com/office/drawing/2014/main" id="{B995E2A8-C073-4742-822C-EA97BC74C8F3}"/>
                </a:ext>
              </a:extLst>
            </p:cNvPr>
            <p:cNvSpPr txBox="1"/>
            <p:nvPr/>
          </p:nvSpPr>
          <p:spPr>
            <a:xfrm>
              <a:off x="2323431" y="3602099"/>
              <a:ext cx="1913869" cy="287136"/>
            </a:xfrm>
            <a:prstGeom prst="rect">
              <a:avLst/>
            </a:prstGeom>
            <a:noFill/>
          </p:spPr>
          <p:txBody>
            <a:bodyPr wrap="none" rtlCol="0">
              <a:spAutoFit/>
            </a:bodyPr>
            <a:lstStyle/>
            <a:p>
              <a:pPr algn="ctr"/>
              <a:r>
                <a:rPr lang="de-DE" sz="998" dirty="0">
                  <a:latin typeface="Arial" panose="020B0604020202020204" pitchFamily="34" charset="0"/>
                  <a:cs typeface="Arial" panose="020B0604020202020204" pitchFamily="34" charset="0"/>
                </a:rPr>
                <a:t>Gesellschaft und Umwelt</a:t>
              </a:r>
            </a:p>
          </p:txBody>
        </p:sp>
        <p:sp>
          <p:nvSpPr>
            <p:cNvPr id="16" name="Textfeld 15">
              <a:extLst>
                <a:ext uri="{FF2B5EF4-FFF2-40B4-BE49-F238E27FC236}">
                  <a16:creationId xmlns:a16="http://schemas.microsoft.com/office/drawing/2014/main" id="{8514A359-1723-4BFD-9E7A-9560DEC38C08}"/>
                </a:ext>
              </a:extLst>
            </p:cNvPr>
            <p:cNvSpPr txBox="1"/>
            <p:nvPr/>
          </p:nvSpPr>
          <p:spPr>
            <a:xfrm>
              <a:off x="2742246" y="1554753"/>
              <a:ext cx="1076240" cy="466896"/>
            </a:xfrm>
            <a:prstGeom prst="rect">
              <a:avLst/>
            </a:prstGeom>
            <a:noFill/>
          </p:spPr>
          <p:txBody>
            <a:bodyPr wrap="none" rtlCol="0">
              <a:spAutoFit/>
            </a:bodyPr>
            <a:lstStyle/>
            <a:p>
              <a:pPr algn="ctr"/>
              <a:r>
                <a:rPr lang="de-DE" sz="998" dirty="0">
                  <a:latin typeface="Arial" panose="020B0604020202020204" pitchFamily="34" charset="0"/>
                  <a:cs typeface="Arial" panose="020B0604020202020204" pitchFamily="34" charset="0"/>
                </a:rPr>
                <a:t>Bedürfnis-</a:t>
              </a:r>
            </a:p>
            <a:p>
              <a:pPr algn="ctr"/>
              <a:r>
                <a:rPr lang="de-DE" sz="998" dirty="0" err="1">
                  <a:latin typeface="Arial" panose="020B0604020202020204" pitchFamily="34" charset="0"/>
                  <a:cs typeface="Arial" panose="020B0604020202020204" pitchFamily="34" charset="0"/>
                </a:rPr>
                <a:t>befriedigung</a:t>
              </a:r>
              <a:endParaRPr lang="de-DE" sz="998" dirty="0">
                <a:latin typeface="Arial" panose="020B0604020202020204" pitchFamily="34" charset="0"/>
                <a:cs typeface="Arial" panose="020B0604020202020204" pitchFamily="34" charset="0"/>
              </a:endParaRPr>
            </a:p>
          </p:txBody>
        </p:sp>
        <p:sp>
          <p:nvSpPr>
            <p:cNvPr id="17" name="Textfeld 16">
              <a:extLst>
                <a:ext uri="{FF2B5EF4-FFF2-40B4-BE49-F238E27FC236}">
                  <a16:creationId xmlns:a16="http://schemas.microsoft.com/office/drawing/2014/main" id="{31B9AC7A-F6BC-4AAB-94E0-3BEECF80C324}"/>
                </a:ext>
              </a:extLst>
            </p:cNvPr>
            <p:cNvSpPr txBox="1"/>
            <p:nvPr/>
          </p:nvSpPr>
          <p:spPr>
            <a:xfrm>
              <a:off x="2769141" y="3078091"/>
              <a:ext cx="1022447" cy="287285"/>
            </a:xfrm>
            <a:prstGeom prst="rect">
              <a:avLst/>
            </a:prstGeom>
            <a:noFill/>
          </p:spPr>
          <p:txBody>
            <a:bodyPr wrap="none" rtlCol="0">
              <a:spAutoFit/>
            </a:bodyPr>
            <a:lstStyle/>
            <a:p>
              <a:pPr algn="ctr"/>
              <a:r>
                <a:rPr lang="de-DE" sz="998" dirty="0">
                  <a:latin typeface="Arial" panose="020B0604020202020204" pitchFamily="34" charset="0"/>
                  <a:cs typeface="Arial" panose="020B0604020202020204" pitchFamily="34" charset="0"/>
                </a:rPr>
                <a:t>der Kunden</a:t>
              </a:r>
            </a:p>
          </p:txBody>
        </p:sp>
        <p:sp>
          <p:nvSpPr>
            <p:cNvPr id="18" name="Textfeld 17">
              <a:extLst>
                <a:ext uri="{FF2B5EF4-FFF2-40B4-BE49-F238E27FC236}">
                  <a16:creationId xmlns:a16="http://schemas.microsoft.com/office/drawing/2014/main" id="{FAA771F9-8AF9-406A-AD5A-4A9C3B3ACB5C}"/>
                </a:ext>
              </a:extLst>
            </p:cNvPr>
            <p:cNvSpPr txBox="1"/>
            <p:nvPr/>
          </p:nvSpPr>
          <p:spPr>
            <a:xfrm>
              <a:off x="2681672" y="2262996"/>
              <a:ext cx="1181903" cy="466597"/>
            </a:xfrm>
            <a:prstGeom prst="rect">
              <a:avLst/>
            </a:prstGeom>
            <a:noFill/>
          </p:spPr>
          <p:txBody>
            <a:bodyPr wrap="none" rtlCol="0">
              <a:spAutoFit/>
            </a:bodyPr>
            <a:lstStyle/>
            <a:p>
              <a:pPr algn="ctr"/>
              <a:r>
                <a:rPr lang="de-DE" sz="998" dirty="0">
                  <a:latin typeface="Arial" panose="020B0604020202020204" pitchFamily="34" charset="0"/>
                  <a:cs typeface="Arial" panose="020B0604020202020204" pitchFamily="34" charset="0"/>
                </a:rPr>
                <a:t>Finanzielle </a:t>
              </a:r>
            </a:p>
            <a:p>
              <a:pPr algn="ctr"/>
              <a:r>
                <a:rPr lang="de-DE" sz="998" dirty="0">
                  <a:latin typeface="Arial" panose="020B0604020202020204" pitchFamily="34" charset="0"/>
                  <a:cs typeface="Arial" panose="020B0604020202020204" pitchFamily="34" charset="0"/>
                </a:rPr>
                <a:t>Nachhaltigkeit</a:t>
              </a:r>
              <a:endParaRPr lang="de-DE" sz="1099"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23964987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68000" y="144000"/>
            <a:ext cx="8640000" cy="648000"/>
          </a:xfrm>
        </p:spPr>
        <p:txBody>
          <a:bodyPr/>
          <a:lstStyle/>
          <a:p>
            <a:r>
              <a:rPr lang="de-DE" dirty="0"/>
              <a:t>Schritte zum Risikomanagement</a:t>
            </a:r>
          </a:p>
        </p:txBody>
      </p:sp>
      <p:graphicFrame>
        <p:nvGraphicFramePr>
          <p:cNvPr id="5" name="Inhaltsplatzhalter 1"/>
          <p:cNvGraphicFramePr>
            <a:graphicFrameLocks noGrp="1"/>
          </p:cNvGraphicFramePr>
          <p:nvPr>
            <p:ph sz="quarter" idx="13"/>
            <p:extLst>
              <p:ext uri="{D42A27DB-BD31-4B8C-83A1-F6EECF244321}">
                <p14:modId xmlns:p14="http://schemas.microsoft.com/office/powerpoint/2010/main" val="3454917037"/>
              </p:ext>
            </p:extLst>
          </p:nvPr>
        </p:nvGraphicFramePr>
        <p:xfrm>
          <a:off x="605471" y="728701"/>
          <a:ext cx="8375018" cy="5592271"/>
        </p:xfrm>
        <a:graphic>
          <a:graphicData uri="http://schemas.openxmlformats.org/drawingml/2006/table">
            <a:tbl>
              <a:tblPr firstRow="1" bandRow="1">
                <a:tableStyleId>{5C22544A-7EE6-4342-B048-85BDC9FD1C3A}</a:tableStyleId>
              </a:tblPr>
              <a:tblGrid>
                <a:gridCol w="1258548">
                  <a:extLst>
                    <a:ext uri="{9D8B030D-6E8A-4147-A177-3AD203B41FA5}">
                      <a16:colId xmlns:a16="http://schemas.microsoft.com/office/drawing/2014/main" val="20000"/>
                    </a:ext>
                  </a:extLst>
                </a:gridCol>
                <a:gridCol w="2894354">
                  <a:extLst>
                    <a:ext uri="{9D8B030D-6E8A-4147-A177-3AD203B41FA5}">
                      <a16:colId xmlns:a16="http://schemas.microsoft.com/office/drawing/2014/main" val="20001"/>
                    </a:ext>
                  </a:extLst>
                </a:gridCol>
                <a:gridCol w="4222116">
                  <a:extLst>
                    <a:ext uri="{9D8B030D-6E8A-4147-A177-3AD203B41FA5}">
                      <a16:colId xmlns:a16="http://schemas.microsoft.com/office/drawing/2014/main" val="20002"/>
                    </a:ext>
                  </a:extLst>
                </a:gridCol>
              </a:tblGrid>
              <a:tr h="175539">
                <a:tc gridSpan="3">
                  <a:txBody>
                    <a:bodyPr/>
                    <a:lstStyle/>
                    <a:p>
                      <a:endParaRPr lang="de-DE" sz="1800" dirty="0">
                        <a:solidFill>
                          <a:schemeClr val="tx1"/>
                        </a:solidFill>
                      </a:endParaRPr>
                    </a:p>
                  </a:txBody>
                  <a:tcPr marL="87893" marR="87893" anchor="ctr">
                    <a:no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1194578">
                <a:tc>
                  <a:txBody>
                    <a:bodyPr/>
                    <a:lstStyle/>
                    <a:p>
                      <a:pPr marL="0" marR="0" indent="0" algn="l" defTabSz="1031626" rtl="0" eaLnBrk="1" fontAlgn="auto" latinLnBrk="0" hangingPunct="1">
                        <a:lnSpc>
                          <a:spcPct val="120000"/>
                        </a:lnSpc>
                        <a:spcBef>
                          <a:spcPts val="600"/>
                        </a:spcBef>
                        <a:spcAft>
                          <a:spcPts val="600"/>
                        </a:spcAft>
                        <a:buClrTx/>
                        <a:buSzTx/>
                        <a:buFont typeface="Arial" pitchFamily="34" charset="0"/>
                        <a:buNone/>
                        <a:tabLst/>
                        <a:defRPr/>
                      </a:pPr>
                      <a:r>
                        <a:rPr lang="de-DE" sz="1400" b="0" kern="1200" baseline="0" dirty="0">
                          <a:solidFill>
                            <a:schemeClr val="tx1"/>
                          </a:solidFill>
                          <a:latin typeface="+mn-lt"/>
                          <a:ea typeface="+mn-ea"/>
                          <a:cs typeface="+mn-cs"/>
                        </a:rPr>
                        <a:t>Modul 0</a:t>
                      </a:r>
                    </a:p>
                    <a:p>
                      <a:pPr marL="0" marR="0" indent="0" algn="l" defTabSz="1031626" rtl="0" eaLnBrk="1" fontAlgn="auto" latinLnBrk="0" hangingPunct="1">
                        <a:lnSpc>
                          <a:spcPct val="120000"/>
                        </a:lnSpc>
                        <a:spcBef>
                          <a:spcPts val="600"/>
                        </a:spcBef>
                        <a:spcAft>
                          <a:spcPts val="600"/>
                        </a:spcAft>
                        <a:buClrTx/>
                        <a:buSzTx/>
                        <a:buFont typeface="Arial" pitchFamily="34" charset="0"/>
                        <a:buNone/>
                        <a:tabLst/>
                        <a:defRPr/>
                      </a:pPr>
                      <a:r>
                        <a:rPr lang="de-DE" sz="1400" b="0" kern="1200" baseline="0" dirty="0">
                          <a:solidFill>
                            <a:schemeClr val="tx1"/>
                          </a:solidFill>
                          <a:latin typeface="+mn-lt"/>
                          <a:ea typeface="+mn-ea"/>
                          <a:cs typeface="+mn-cs"/>
                        </a:rPr>
                        <a:t>(optional)</a:t>
                      </a:r>
                    </a:p>
                  </a:txBody>
                  <a:tcPr marL="87893" marR="87893">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indent="0" algn="l" defTabSz="1031626" rtl="0" eaLnBrk="1" fontAlgn="auto" latinLnBrk="0" hangingPunct="1">
                        <a:lnSpc>
                          <a:spcPct val="120000"/>
                        </a:lnSpc>
                        <a:spcBef>
                          <a:spcPts val="0"/>
                        </a:spcBef>
                        <a:spcAft>
                          <a:spcPts val="600"/>
                        </a:spcAft>
                        <a:buClrTx/>
                        <a:buSzTx/>
                        <a:buFont typeface="Arial" pitchFamily="34" charset="0"/>
                        <a:buNone/>
                        <a:tabLst/>
                        <a:defRPr/>
                      </a:pPr>
                      <a:r>
                        <a:rPr lang="de-DE" sz="1400" b="0" baseline="0" dirty="0">
                          <a:solidFill>
                            <a:schemeClr val="tx1"/>
                          </a:solidFill>
                        </a:rPr>
                        <a:t>Version1</a:t>
                      </a:r>
                    </a:p>
                    <a:p>
                      <a:pPr marL="285750" marR="0" indent="-285750" algn="l" defTabSz="1031626" rtl="0" eaLnBrk="1" fontAlgn="auto" latinLnBrk="0" hangingPunct="1">
                        <a:lnSpc>
                          <a:spcPct val="120000"/>
                        </a:lnSpc>
                        <a:spcBef>
                          <a:spcPts val="0"/>
                        </a:spcBef>
                        <a:spcAft>
                          <a:spcPts val="600"/>
                        </a:spcAft>
                        <a:buClrTx/>
                        <a:buSzTx/>
                        <a:buFont typeface="Arial" pitchFamily="34" charset="0"/>
                        <a:buChar char="•"/>
                        <a:tabLst/>
                        <a:defRPr/>
                      </a:pPr>
                      <a:r>
                        <a:rPr lang="de-DE" sz="1400" b="0" baseline="0" dirty="0">
                          <a:solidFill>
                            <a:schemeClr val="tx1"/>
                          </a:solidFill>
                        </a:rPr>
                        <a:t>Benchmarking des Risikomanagements an IDW PS 340 / GoP</a:t>
                      </a:r>
                    </a:p>
                  </a:txBody>
                  <a:tcPr marL="87893" marR="87893">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indent="0">
                        <a:lnSpc>
                          <a:spcPct val="120000"/>
                        </a:lnSpc>
                        <a:spcBef>
                          <a:spcPts val="0"/>
                        </a:spcBef>
                        <a:spcAft>
                          <a:spcPts val="600"/>
                        </a:spcAft>
                        <a:buFont typeface="Arial" pitchFamily="34" charset="0"/>
                        <a:buNone/>
                      </a:pPr>
                      <a:r>
                        <a:rPr lang="de-DE" sz="1400" b="0" baseline="0" dirty="0">
                          <a:solidFill>
                            <a:schemeClr val="tx1"/>
                          </a:solidFill>
                        </a:rPr>
                        <a:t>Version 2</a:t>
                      </a:r>
                    </a:p>
                    <a:p>
                      <a:pPr marL="0" marR="0" indent="0" algn="l" defTabSz="1031626" rtl="0" eaLnBrk="1" fontAlgn="auto" latinLnBrk="0" hangingPunct="1">
                        <a:lnSpc>
                          <a:spcPct val="120000"/>
                        </a:lnSpc>
                        <a:spcBef>
                          <a:spcPts val="0"/>
                        </a:spcBef>
                        <a:spcAft>
                          <a:spcPts val="600"/>
                        </a:spcAft>
                        <a:buClrTx/>
                        <a:buSzTx/>
                        <a:buFont typeface="Arial" pitchFamily="34" charset="0"/>
                        <a:buNone/>
                        <a:tabLst/>
                        <a:defRPr/>
                      </a:pPr>
                      <a:r>
                        <a:rPr lang="de-DE" sz="1400" b="0" baseline="0" dirty="0">
                          <a:solidFill>
                            <a:schemeClr val="tx1"/>
                          </a:solidFill>
                        </a:rPr>
                        <a:t>Erfassung der Entscheidungen von GF/Vorstand und Bedarf an Risikoinformationen, um Ertrag und Risiko abzuwägen</a:t>
                      </a:r>
                    </a:p>
                  </a:txBody>
                  <a:tcPr marL="87893" marR="87893">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141862">
                <a:tc>
                  <a:txBody>
                    <a:bodyPr/>
                    <a:lstStyle/>
                    <a:p>
                      <a:pPr marL="0" marR="0" indent="0" algn="l" defTabSz="1031626" rtl="0" eaLnBrk="1" fontAlgn="auto" latinLnBrk="0" hangingPunct="1">
                        <a:lnSpc>
                          <a:spcPct val="120000"/>
                        </a:lnSpc>
                        <a:spcBef>
                          <a:spcPts val="600"/>
                        </a:spcBef>
                        <a:spcAft>
                          <a:spcPts val="600"/>
                        </a:spcAft>
                        <a:buClrTx/>
                        <a:buSzTx/>
                        <a:buFont typeface="Arial" pitchFamily="34" charset="0"/>
                        <a:buNone/>
                        <a:tabLst/>
                        <a:defRPr/>
                      </a:pPr>
                      <a:r>
                        <a:rPr lang="de-DE" sz="1400" b="0" kern="1200" baseline="0" dirty="0">
                          <a:solidFill>
                            <a:schemeClr val="tx1"/>
                          </a:solidFill>
                          <a:latin typeface="+mn-lt"/>
                          <a:ea typeface="+mn-ea"/>
                          <a:cs typeface="+mn-cs"/>
                        </a:rPr>
                        <a:t>Modul 1</a:t>
                      </a:r>
                    </a:p>
                  </a:txBody>
                  <a:tcPr marL="87893" marR="87893">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285750" indent="-285750">
                        <a:lnSpc>
                          <a:spcPct val="120000"/>
                        </a:lnSpc>
                        <a:spcBef>
                          <a:spcPts val="0"/>
                        </a:spcBef>
                        <a:spcAft>
                          <a:spcPts val="600"/>
                        </a:spcAft>
                        <a:buFont typeface="Arial" pitchFamily="34" charset="0"/>
                        <a:buChar char="•"/>
                      </a:pPr>
                      <a:r>
                        <a:rPr lang="de-DE" sz="1400" b="0" baseline="0" dirty="0">
                          <a:solidFill>
                            <a:schemeClr val="tx1"/>
                          </a:solidFill>
                        </a:rPr>
                        <a:t>Systematische Risikoidentifikation: Strategische und operative Risiken</a:t>
                      </a:r>
                    </a:p>
                    <a:p>
                      <a:pPr marL="285750" indent="-285750">
                        <a:lnSpc>
                          <a:spcPct val="120000"/>
                        </a:lnSpc>
                        <a:spcBef>
                          <a:spcPts val="0"/>
                        </a:spcBef>
                        <a:spcAft>
                          <a:spcPts val="600"/>
                        </a:spcAft>
                        <a:buFont typeface="Arial" pitchFamily="34" charset="0"/>
                        <a:buChar char="•"/>
                      </a:pPr>
                      <a:r>
                        <a:rPr lang="de-DE" sz="1400" b="0" baseline="0" dirty="0">
                          <a:solidFill>
                            <a:schemeClr val="tx1"/>
                          </a:solidFill>
                        </a:rPr>
                        <a:t>Quantifizierung der Top-Risiken</a:t>
                      </a:r>
                    </a:p>
                    <a:p>
                      <a:pPr marL="285750" indent="-285750">
                        <a:lnSpc>
                          <a:spcPct val="120000"/>
                        </a:lnSpc>
                        <a:spcBef>
                          <a:spcPts val="0"/>
                        </a:spcBef>
                        <a:spcAft>
                          <a:spcPts val="600"/>
                        </a:spcAft>
                        <a:buFont typeface="Arial" pitchFamily="34" charset="0"/>
                        <a:buChar char="•"/>
                      </a:pPr>
                      <a:r>
                        <a:rPr lang="de-DE" sz="1400" b="0" baseline="0" dirty="0">
                          <a:solidFill>
                            <a:schemeClr val="tx1"/>
                          </a:solidFill>
                        </a:rPr>
                        <a:t>Risikoinventar: Transparenz über bestehende Risiken</a:t>
                      </a:r>
                    </a:p>
                  </a:txBody>
                  <a:tcPr marL="87893" marR="87893">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de-DE"/>
                    </a:p>
                  </a:txBody>
                  <a:tcPr/>
                </a:tc>
                <a:extLst>
                  <a:ext uri="{0D108BD9-81ED-4DB2-BD59-A6C34878D82A}">
                    <a16:rowId xmlns:a16="http://schemas.microsoft.com/office/drawing/2014/main" val="10002"/>
                  </a:ext>
                </a:extLst>
              </a:tr>
              <a:tr h="1270972">
                <a:tc>
                  <a:txBody>
                    <a:bodyPr/>
                    <a:lstStyle/>
                    <a:p>
                      <a:pPr marL="0" marR="0" indent="0" algn="l" defTabSz="1031626" rtl="0" eaLnBrk="1" fontAlgn="auto" latinLnBrk="0" hangingPunct="1">
                        <a:lnSpc>
                          <a:spcPct val="120000"/>
                        </a:lnSpc>
                        <a:spcBef>
                          <a:spcPts val="600"/>
                        </a:spcBef>
                        <a:spcAft>
                          <a:spcPts val="600"/>
                        </a:spcAft>
                        <a:buClrTx/>
                        <a:buSzTx/>
                        <a:buFont typeface="Arial" pitchFamily="34" charset="0"/>
                        <a:buNone/>
                        <a:tabLst/>
                        <a:defRPr/>
                      </a:pPr>
                      <a:r>
                        <a:rPr lang="de-DE" sz="1400" b="0" kern="1200" baseline="0" dirty="0">
                          <a:solidFill>
                            <a:schemeClr val="tx1"/>
                          </a:solidFill>
                          <a:latin typeface="+mn-lt"/>
                          <a:ea typeface="+mn-ea"/>
                          <a:cs typeface="+mn-cs"/>
                        </a:rPr>
                        <a:t>Modul 2</a:t>
                      </a:r>
                    </a:p>
                  </a:txBody>
                  <a:tcPr marL="87893" marR="87893">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285750" indent="-285750" algn="l" defTabSz="1031626" rtl="0" eaLnBrk="1" latinLnBrk="0" hangingPunct="1">
                        <a:lnSpc>
                          <a:spcPct val="120000"/>
                        </a:lnSpc>
                        <a:spcBef>
                          <a:spcPts val="0"/>
                        </a:spcBef>
                        <a:spcAft>
                          <a:spcPts val="600"/>
                        </a:spcAft>
                        <a:buFont typeface="Arial" pitchFamily="34" charset="0"/>
                        <a:buChar char="•"/>
                      </a:pPr>
                      <a:r>
                        <a:rPr lang="de-DE" sz="1400" b="0" kern="1200" baseline="0" dirty="0">
                          <a:solidFill>
                            <a:schemeClr val="tx1"/>
                          </a:solidFill>
                          <a:latin typeface="+mn-lt"/>
                          <a:ea typeface="+mn-ea"/>
                          <a:cs typeface="+mn-cs"/>
                        </a:rPr>
                        <a:t>Verknüpfung der Risikoanalyse und Planung (Risikoaggregationsmodell: Simulation)</a:t>
                      </a:r>
                    </a:p>
                    <a:p>
                      <a:pPr marL="285750" marR="0" indent="-285750" algn="l" defTabSz="1031626" rtl="0" eaLnBrk="1" fontAlgn="auto" latinLnBrk="0" hangingPunct="1">
                        <a:lnSpc>
                          <a:spcPct val="120000"/>
                        </a:lnSpc>
                        <a:spcBef>
                          <a:spcPts val="0"/>
                        </a:spcBef>
                        <a:spcAft>
                          <a:spcPts val="600"/>
                        </a:spcAft>
                        <a:buClrTx/>
                        <a:buSzTx/>
                        <a:buFont typeface="Arial" pitchFamily="34" charset="0"/>
                        <a:buChar char="•"/>
                        <a:tabLst/>
                        <a:defRPr/>
                      </a:pPr>
                      <a:r>
                        <a:rPr lang="de-DE" sz="1400" b="0" kern="1200" baseline="0" dirty="0">
                          <a:solidFill>
                            <a:schemeClr val="tx1"/>
                          </a:solidFill>
                          <a:latin typeface="+mn-lt"/>
                          <a:ea typeface="+mn-ea"/>
                          <a:cs typeface="+mn-cs"/>
                        </a:rPr>
                        <a:t>Bestimmung des aggregierten Gesamtrisikoumfangs („Ertragsrisiko“) und Eigenkapitalbedarfs (Finanzierungsstruktur), Bandbreiten zukünftiger Erträge</a:t>
                      </a:r>
                    </a:p>
                    <a:p>
                      <a:pPr marL="285750" indent="-285750" algn="l" defTabSz="1031626" rtl="0" eaLnBrk="1" latinLnBrk="0" hangingPunct="1">
                        <a:lnSpc>
                          <a:spcPct val="120000"/>
                        </a:lnSpc>
                        <a:spcBef>
                          <a:spcPts val="0"/>
                        </a:spcBef>
                        <a:spcAft>
                          <a:spcPts val="600"/>
                        </a:spcAft>
                        <a:buFont typeface="Arial" pitchFamily="34" charset="0"/>
                        <a:buChar char="•"/>
                      </a:pPr>
                      <a:r>
                        <a:rPr lang="de-DE" sz="1400" b="0" kern="1200" baseline="0" dirty="0">
                          <a:solidFill>
                            <a:schemeClr val="tx1"/>
                          </a:solidFill>
                          <a:latin typeface="+mn-lt"/>
                          <a:ea typeface="+mn-ea"/>
                          <a:cs typeface="+mn-cs"/>
                        </a:rPr>
                        <a:t>Ratingprognose für Basis- und Stressszenario</a:t>
                      </a:r>
                    </a:p>
                  </a:txBody>
                  <a:tcPr marL="87893" marR="87893">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de-DE"/>
                    </a:p>
                  </a:txBody>
                  <a:tcPr/>
                </a:tc>
                <a:extLst>
                  <a:ext uri="{0D108BD9-81ED-4DB2-BD59-A6C34878D82A}">
                    <a16:rowId xmlns:a16="http://schemas.microsoft.com/office/drawing/2014/main" val="10003"/>
                  </a:ext>
                </a:extLst>
              </a:tr>
              <a:tr h="937892">
                <a:tc>
                  <a:txBody>
                    <a:bodyPr/>
                    <a:lstStyle/>
                    <a:p>
                      <a:pPr marL="0" marR="0" indent="0" algn="l" defTabSz="1031626" rtl="0" eaLnBrk="1" fontAlgn="auto" latinLnBrk="0" hangingPunct="1">
                        <a:lnSpc>
                          <a:spcPct val="120000"/>
                        </a:lnSpc>
                        <a:spcBef>
                          <a:spcPts val="600"/>
                        </a:spcBef>
                        <a:spcAft>
                          <a:spcPts val="600"/>
                        </a:spcAft>
                        <a:buClrTx/>
                        <a:buSzTx/>
                        <a:buFont typeface="Arial" pitchFamily="34" charset="0"/>
                        <a:buNone/>
                        <a:tabLst/>
                        <a:defRPr/>
                      </a:pPr>
                      <a:r>
                        <a:rPr lang="de-DE" sz="1400" b="0" kern="1200" baseline="0" dirty="0">
                          <a:solidFill>
                            <a:schemeClr val="tx1"/>
                          </a:solidFill>
                          <a:latin typeface="+mn-lt"/>
                          <a:ea typeface="+mn-ea"/>
                          <a:cs typeface="+mn-cs"/>
                        </a:rPr>
                        <a:t>Modul 3</a:t>
                      </a:r>
                    </a:p>
                    <a:p>
                      <a:pPr marL="0" marR="0" indent="0" algn="l" defTabSz="1031626" rtl="0" eaLnBrk="1" fontAlgn="auto" latinLnBrk="0" hangingPunct="1">
                        <a:lnSpc>
                          <a:spcPct val="120000"/>
                        </a:lnSpc>
                        <a:spcBef>
                          <a:spcPts val="600"/>
                        </a:spcBef>
                        <a:spcAft>
                          <a:spcPts val="600"/>
                        </a:spcAft>
                        <a:buClrTx/>
                        <a:buSzTx/>
                        <a:buFont typeface="Arial" pitchFamily="34" charset="0"/>
                        <a:buNone/>
                        <a:tabLst/>
                        <a:defRPr/>
                      </a:pPr>
                      <a:r>
                        <a:rPr lang="de-DE" sz="1400" b="0" kern="1200" baseline="0" dirty="0">
                          <a:solidFill>
                            <a:schemeClr val="tx1"/>
                          </a:solidFill>
                          <a:latin typeface="+mn-lt"/>
                          <a:ea typeface="+mn-ea"/>
                          <a:cs typeface="+mn-cs"/>
                        </a:rPr>
                        <a:t>(optional)</a:t>
                      </a:r>
                    </a:p>
                  </a:txBody>
                  <a:tcPr marL="87893" marR="87893">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285750" marR="0" indent="-285750" algn="l" defTabSz="1031626" rtl="0" eaLnBrk="1" fontAlgn="auto" latinLnBrk="0" hangingPunct="1">
                        <a:lnSpc>
                          <a:spcPct val="120000"/>
                        </a:lnSpc>
                        <a:spcBef>
                          <a:spcPts val="0"/>
                        </a:spcBef>
                        <a:spcAft>
                          <a:spcPts val="600"/>
                        </a:spcAft>
                        <a:buClrTx/>
                        <a:buSzTx/>
                        <a:buFont typeface="Arial" pitchFamily="34" charset="0"/>
                        <a:buChar char="•"/>
                        <a:tabLst/>
                        <a:defRPr/>
                      </a:pPr>
                      <a:r>
                        <a:rPr lang="de-DE" sz="1400" b="0" kern="1200" baseline="0" dirty="0">
                          <a:solidFill>
                            <a:schemeClr val="tx1"/>
                          </a:solidFill>
                          <a:latin typeface="+mn-lt"/>
                          <a:ea typeface="+mn-ea"/>
                          <a:cs typeface="+mn-cs"/>
                        </a:rPr>
                        <a:t>Priorisierung von Maßnahmen der Risikobewältigung (Verbesserung Planungssicherheit)</a:t>
                      </a:r>
                    </a:p>
                    <a:p>
                      <a:pPr marL="285750" marR="0" indent="-285750" algn="l" defTabSz="1031626" rtl="0" eaLnBrk="1" fontAlgn="auto" latinLnBrk="0" hangingPunct="1">
                        <a:lnSpc>
                          <a:spcPct val="120000"/>
                        </a:lnSpc>
                        <a:spcBef>
                          <a:spcPts val="0"/>
                        </a:spcBef>
                        <a:spcAft>
                          <a:spcPts val="600"/>
                        </a:spcAft>
                        <a:buClrTx/>
                        <a:buSzTx/>
                        <a:buFont typeface="Arial" pitchFamily="34" charset="0"/>
                        <a:buChar char="•"/>
                        <a:tabLst/>
                        <a:defRPr/>
                      </a:pPr>
                      <a:r>
                        <a:rPr lang="de-DE" sz="1400" b="0" kern="1200" baseline="0" dirty="0">
                          <a:solidFill>
                            <a:schemeClr val="tx1"/>
                          </a:solidFill>
                          <a:latin typeface="+mn-lt"/>
                          <a:ea typeface="+mn-ea"/>
                          <a:cs typeface="+mn-cs"/>
                        </a:rPr>
                        <a:t>Maßnahmen zur Reduzierung der Risikokosten</a:t>
                      </a:r>
                    </a:p>
                  </a:txBody>
                  <a:tcPr marL="87893" marR="87893">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de-DE"/>
                    </a:p>
                  </a:txBody>
                  <a:tcPr/>
                </a:tc>
                <a:extLst>
                  <a:ext uri="{0D108BD9-81ED-4DB2-BD59-A6C34878D82A}">
                    <a16:rowId xmlns:a16="http://schemas.microsoft.com/office/drawing/2014/main" val="10004"/>
                  </a:ext>
                </a:extLst>
              </a:tr>
              <a:tr h="681207">
                <a:tc>
                  <a:txBody>
                    <a:bodyPr/>
                    <a:lstStyle/>
                    <a:p>
                      <a:pPr marL="0" marR="0" indent="0" algn="l" defTabSz="1031626" rtl="0" eaLnBrk="1" fontAlgn="auto" latinLnBrk="0" hangingPunct="1">
                        <a:lnSpc>
                          <a:spcPct val="120000"/>
                        </a:lnSpc>
                        <a:spcBef>
                          <a:spcPts val="600"/>
                        </a:spcBef>
                        <a:spcAft>
                          <a:spcPts val="600"/>
                        </a:spcAft>
                        <a:buClrTx/>
                        <a:buSzTx/>
                        <a:buFont typeface="Arial" pitchFamily="34" charset="0"/>
                        <a:buNone/>
                        <a:tabLst/>
                        <a:defRPr/>
                      </a:pPr>
                      <a:r>
                        <a:rPr lang="de-DE" sz="1400" b="0" kern="1200" baseline="0" dirty="0">
                          <a:solidFill>
                            <a:schemeClr val="tx1"/>
                          </a:solidFill>
                          <a:latin typeface="+mn-lt"/>
                          <a:ea typeface="+mn-ea"/>
                          <a:cs typeface="+mn-cs"/>
                        </a:rPr>
                        <a:t>Modul 4</a:t>
                      </a:r>
                    </a:p>
                  </a:txBody>
                  <a:tcPr marL="87893" marR="87893">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gridSpan="2">
                  <a:txBody>
                    <a:bodyPr/>
                    <a:lstStyle/>
                    <a:p>
                      <a:pPr marL="285750" marR="0" indent="-285750" algn="l" defTabSz="1031626" rtl="0" eaLnBrk="1" fontAlgn="auto" latinLnBrk="0" hangingPunct="1">
                        <a:lnSpc>
                          <a:spcPct val="120000"/>
                        </a:lnSpc>
                        <a:spcBef>
                          <a:spcPts val="0"/>
                        </a:spcBef>
                        <a:spcAft>
                          <a:spcPts val="600"/>
                        </a:spcAft>
                        <a:buClrTx/>
                        <a:buSzTx/>
                        <a:buFont typeface="Arial" pitchFamily="34" charset="0"/>
                        <a:buChar char="•"/>
                        <a:tabLst/>
                        <a:defRPr/>
                      </a:pPr>
                      <a:r>
                        <a:rPr lang="de-DE" sz="1400" b="0" kern="1200" baseline="0" dirty="0">
                          <a:solidFill>
                            <a:schemeClr val="tx1"/>
                          </a:solidFill>
                          <a:latin typeface="+mn-lt"/>
                          <a:ea typeface="+mn-ea"/>
                          <a:cs typeface="+mn-cs"/>
                        </a:rPr>
                        <a:t>Konzept für effiziente Organisation des Risikomanagements (KonTraG/ IDW S 340)</a:t>
                      </a:r>
                    </a:p>
                    <a:p>
                      <a:pPr marL="285750" marR="0" indent="-285750" algn="l" defTabSz="1031626" rtl="0" eaLnBrk="1" fontAlgn="auto" latinLnBrk="0" hangingPunct="1">
                        <a:lnSpc>
                          <a:spcPct val="120000"/>
                        </a:lnSpc>
                        <a:spcBef>
                          <a:spcPts val="0"/>
                        </a:spcBef>
                        <a:spcAft>
                          <a:spcPts val="600"/>
                        </a:spcAft>
                        <a:buClrTx/>
                        <a:buSzTx/>
                        <a:buFont typeface="Arial" pitchFamily="34" charset="0"/>
                        <a:buChar char="•"/>
                        <a:tabLst/>
                        <a:defRPr/>
                      </a:pPr>
                      <a:r>
                        <a:rPr lang="de-DE" sz="1400" b="0" kern="1200" baseline="0" dirty="0">
                          <a:solidFill>
                            <a:schemeClr val="tx1"/>
                          </a:solidFill>
                          <a:latin typeface="+mn-lt"/>
                          <a:ea typeface="+mn-ea"/>
                          <a:cs typeface="+mn-cs"/>
                        </a:rPr>
                        <a:t>Risikoüberwachung</a:t>
                      </a:r>
                    </a:p>
                  </a:txBody>
                  <a:tcPr marL="87893" marR="87893">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hMerge="1">
                  <a:txBody>
                    <a:bodyPr/>
                    <a:lstStyle/>
                    <a:p>
                      <a:endParaRPr lang="de-DE"/>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6823770"/>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0E7F6D-D0FF-318D-1783-5A86739C470C}"/>
              </a:ext>
            </a:extLst>
          </p:cNvPr>
          <p:cNvSpPr>
            <a:spLocks noGrp="1"/>
          </p:cNvSpPr>
          <p:nvPr>
            <p:ph type="title"/>
          </p:nvPr>
        </p:nvSpPr>
        <p:spPr/>
        <p:txBody>
          <a:bodyPr/>
          <a:lstStyle/>
          <a:p>
            <a:r>
              <a:rPr lang="de-DE" i="0" dirty="0"/>
              <a:t>Das wichtigste zum Thema Risiko in der Unternehmensführung in 10 Punkten (1 von 4)</a:t>
            </a:r>
            <a:endParaRPr lang="de-DE" dirty="0"/>
          </a:p>
        </p:txBody>
      </p:sp>
      <p:sp>
        <p:nvSpPr>
          <p:cNvPr id="3" name="Inhaltsplatzhalter 2">
            <a:extLst>
              <a:ext uri="{FF2B5EF4-FFF2-40B4-BE49-F238E27FC236}">
                <a16:creationId xmlns:a16="http://schemas.microsoft.com/office/drawing/2014/main" id="{42AA9B1E-D6D1-BD8F-03EA-BA15CB8B2605}"/>
              </a:ext>
            </a:extLst>
          </p:cNvPr>
          <p:cNvSpPr>
            <a:spLocks noGrp="1"/>
          </p:cNvSpPr>
          <p:nvPr>
            <p:ph idx="1"/>
          </p:nvPr>
        </p:nvSpPr>
        <p:spPr/>
        <p:txBody>
          <a:bodyPr/>
          <a:lstStyle/>
          <a:p>
            <a:pPr marL="342900" indent="-342900" algn="just">
              <a:buFont typeface="+mj-lt"/>
              <a:buAutoNum type="arabicPeriod"/>
            </a:pPr>
            <a:r>
              <a:rPr lang="de-DE" sz="1400" i="0" dirty="0"/>
              <a:t>Unternehmertum ist immer mit Unsicherheit, also Risiken, verbunden. Bei einer nicht sicher vorhersehbaren Zukunft können durch Risiken Planabweichungen auftreten. Risiko ist der Oberbegriff zu Chance und Gefahr (d.h. möglichen positiven und negativen Planabweichungen). Die Fähigkeit im Umgang mit Unsicherheit ist für die Bestandssicherung und den nachhaltigen Erfolg von Unternehmen von großer Bedeutung.</a:t>
            </a:r>
          </a:p>
          <a:p>
            <a:pPr marL="342900" indent="-342900" algn="just">
              <a:buFont typeface="+mj-lt"/>
              <a:buAutoNum type="arabicPeriod"/>
            </a:pPr>
            <a:r>
              <a:rPr lang="de-DE" sz="1400" i="0" dirty="0"/>
              <a:t>Besonders wesentliche Risiken sind die „strategischen Risiken“ (insbesondere Bedrohungen der Erfolgspotenziale), volkswirtschaftliche Risiken und die Unsicherheiten bezüglich wesentlicher Planannahmen (z.B. bezüglich der Entwicklung von Nachfrage, Rohstoffpreisen oder Wechselkursen). Aber auch operative Risiken der Leistungserstellung und „Nachhaltigkeitsrisiken“ sind systematisch zu analysieren.</a:t>
            </a:r>
          </a:p>
          <a:p>
            <a:pPr marL="342900" indent="-342900" algn="just">
              <a:buFont typeface="+mj-lt"/>
              <a:buAutoNum type="arabicPeriod"/>
            </a:pPr>
            <a:r>
              <a:rPr lang="de-DE" sz="1400" i="0" dirty="0"/>
              <a:t>Risikomanagement beschäftigt sich als Querschnittsfunktion im Unternehmen mit der systematischen Identifikation, Quantifizierung, Aggregation, Bewältigung (Steuerung) und Überwachung von Risiken. Zielsetzung ist es, Transparenz zu schaffen über den Risikoumfang, um insbesondere mögliche bestandsgefährdende Entwicklungen rechtzeitig zu erkennen. Berechnet wird so der vom Gesamtrisikoumfang abhängige Bedarf an Risikodeckungspotenzial, also am Eigenkapital und Liquidität. Ein ökonomischer Mehrwert entsteht insbesondere, wenn schon bei der Vorbereitung unternehmerischer Entscheidungen deren Implikationen für die zukünftig zu erwartenden Erträgen einerseits sowie Risiko und Rating andererseits beurteilt werden.</a:t>
            </a:r>
            <a:endParaRPr lang="de-DE" sz="1400" i="0" dirty="0">
              <a:solidFill>
                <a:srgbClr val="1F1F1F"/>
              </a:solidFill>
            </a:endParaRPr>
          </a:p>
          <a:p>
            <a:endParaRPr lang="de-DE" sz="1400" dirty="0"/>
          </a:p>
        </p:txBody>
      </p:sp>
      <p:sp>
        <p:nvSpPr>
          <p:cNvPr id="6" name="Inhaltsplatzhalter 5">
            <a:extLst>
              <a:ext uri="{FF2B5EF4-FFF2-40B4-BE49-F238E27FC236}">
                <a16:creationId xmlns:a16="http://schemas.microsoft.com/office/drawing/2014/main" id="{94019DC6-BE4C-CBED-9689-63BCB1499A05}"/>
              </a:ext>
            </a:extLst>
          </p:cNvPr>
          <p:cNvSpPr>
            <a:spLocks noGrp="1"/>
          </p:cNvSpPr>
          <p:nvPr>
            <p:ph sz="quarter" idx="13"/>
          </p:nvPr>
        </p:nvSpPr>
        <p:spPr/>
        <p:txBody>
          <a:bodyPr/>
          <a:lstStyle/>
          <a:p>
            <a:r>
              <a:rPr lang="de-DE" sz="1000" i="0" dirty="0">
                <a:solidFill>
                  <a:srgbClr val="1F1F1F"/>
                </a:solidFill>
              </a:rPr>
              <a:t>Quelle: Gleißner, W. (2022): Grundlagen des Risikomanagements, 4. Aufl., Vahlen Verlag München, S. </a:t>
            </a:r>
            <a:r>
              <a:rPr lang="de-DE" sz="1000" dirty="0">
                <a:solidFill>
                  <a:srgbClr val="1F1F1F"/>
                </a:solidFill>
              </a:rPr>
              <a:t>680 ff</a:t>
            </a:r>
            <a:r>
              <a:rPr lang="de-DE" sz="1000" i="0" dirty="0">
                <a:solidFill>
                  <a:srgbClr val="1F1F1F"/>
                </a:solidFill>
              </a:rPr>
              <a:t>.</a:t>
            </a:r>
          </a:p>
        </p:txBody>
      </p:sp>
    </p:spTree>
    <p:extLst>
      <p:ext uri="{BB962C8B-B14F-4D97-AF65-F5344CB8AC3E}">
        <p14:creationId xmlns:p14="http://schemas.microsoft.com/office/powerpoint/2010/main" val="41301714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0E7F6D-D0FF-318D-1783-5A86739C470C}"/>
              </a:ext>
            </a:extLst>
          </p:cNvPr>
          <p:cNvSpPr>
            <a:spLocks noGrp="1"/>
          </p:cNvSpPr>
          <p:nvPr>
            <p:ph type="title"/>
          </p:nvPr>
        </p:nvSpPr>
        <p:spPr/>
        <p:txBody>
          <a:bodyPr/>
          <a:lstStyle/>
          <a:p>
            <a:r>
              <a:rPr lang="de-DE" i="0" dirty="0"/>
              <a:t>Das wichtigste zum Thema Risiko in der Unternehmensführung in 10 Punkten (2 von 4)</a:t>
            </a:r>
            <a:endParaRPr lang="de-DE" dirty="0"/>
          </a:p>
        </p:txBody>
      </p:sp>
      <p:sp>
        <p:nvSpPr>
          <p:cNvPr id="3" name="Inhaltsplatzhalter 2">
            <a:extLst>
              <a:ext uri="{FF2B5EF4-FFF2-40B4-BE49-F238E27FC236}">
                <a16:creationId xmlns:a16="http://schemas.microsoft.com/office/drawing/2014/main" id="{42AA9B1E-D6D1-BD8F-03EA-BA15CB8B2605}"/>
              </a:ext>
            </a:extLst>
          </p:cNvPr>
          <p:cNvSpPr>
            <a:spLocks noGrp="1"/>
          </p:cNvSpPr>
          <p:nvPr>
            <p:ph idx="1"/>
          </p:nvPr>
        </p:nvSpPr>
        <p:spPr>
          <a:xfrm>
            <a:off x="468000" y="792000"/>
            <a:ext cx="8640000" cy="5040000"/>
          </a:xfrm>
        </p:spPr>
        <p:txBody>
          <a:bodyPr/>
          <a:lstStyle/>
          <a:p>
            <a:pPr marL="342900" indent="-342900" algn="just">
              <a:buFont typeface="+mj-lt"/>
              <a:buAutoNum type="arabicPeriod" startAt="4"/>
            </a:pPr>
            <a:r>
              <a:rPr lang="de-DE" sz="1400" i="0" dirty="0"/>
              <a:t>Der Grad der Bestandsgefährdung eines Unternehmens in der Zukunft wird durch Gefährdungswahrscheinlichkeit und Insolvenzwahrscheinlichkeit bzw. das zukünftige Rating ausgedrückt. Die Berechnung der Implikationen bestehender Risiken für das zukünftige Rating, also die Beurteilung eines Unternehmens aus Gläubigerperspektive, ist notwendig, um bestandsgefährdende Entwicklungen einschätzen zu können. Das Risikomanagement ist damit die Grundlage für Krisenfrüherkennung und Krisenprävention, weil Krisen das Resultat eingetretener Risiken sind. Die Bestimmung der vom Risikoumfang und dem Risikodeckungspotenzial (Eigenkapital- und Liquiditätsausstattung) abhängigen Insolvenz- und Gefährdungswahrscheinlichkeit ermöglicht die rechtzeitige Initiierung „geeigneter Gegenmaßnahmen“ zur Krisenabwehr und Bestandssicherung (§ 1 StaRUG).</a:t>
            </a:r>
          </a:p>
          <a:p>
            <a:pPr marL="342900" indent="-342900" algn="just">
              <a:buFont typeface="+mj-lt"/>
              <a:buAutoNum type="arabicPeriod" startAt="4"/>
            </a:pPr>
            <a:r>
              <a:rPr lang="de-DE" sz="1400" i="0" dirty="0"/>
              <a:t>Alle wesentlichen Risiken des Unternehmens sollen und können – adäquate Fachkompetenz vorausgesetzt – durch geeignete Wahrscheinlichkeitsverteilungen beschrieben werden (z.B. durch Angabe von Mindestwert, wahrscheinlichstem Wert und Maximalwert einer Planungsposition).</a:t>
            </a:r>
          </a:p>
          <a:p>
            <a:pPr marL="342900" indent="-342900" algn="just">
              <a:buFont typeface="+mj-lt"/>
              <a:buAutoNum type="arabicPeriod" startAt="4"/>
            </a:pPr>
            <a:r>
              <a:rPr lang="de-DE" sz="1400" i="0" dirty="0"/>
              <a:t>Da normalerweise nicht Einzelrisiken, sondern Kombinationseffekte mehrerer Risiken zu Krisen und „bestandsgefährdenden Entwicklungen“ (im Sinne § 91 Abs. 2 AktG, § 1 StaRUG) führen, ist die Risikoaggregation die Schlüsseltechnologie im Risikomanagement. Die Risikoaggregation bestimmt den Gesamtrisikoumfang durch die Berechnung einer großen repräsentativen Anzahl risikobedingt möglicher Zukunftsszenarien (Monte-Carlo-Simulation). Sie verbindet so eine traditionelle Unternehmensplanung mit den Risken des Unternehmens und zeigt die „im Mittel“ zu erwartende Entwicklung von Cashflow und Gewinn sowie die Planungssicherheit („Bandbreitenplanung“).</a:t>
            </a:r>
          </a:p>
          <a:p>
            <a:endParaRPr lang="de-DE" sz="1400" dirty="0"/>
          </a:p>
        </p:txBody>
      </p:sp>
      <p:sp>
        <p:nvSpPr>
          <p:cNvPr id="6" name="Inhaltsplatzhalter 5">
            <a:extLst>
              <a:ext uri="{FF2B5EF4-FFF2-40B4-BE49-F238E27FC236}">
                <a16:creationId xmlns:a16="http://schemas.microsoft.com/office/drawing/2014/main" id="{94019DC6-BE4C-CBED-9689-63BCB1499A05}"/>
              </a:ext>
            </a:extLst>
          </p:cNvPr>
          <p:cNvSpPr>
            <a:spLocks noGrp="1"/>
          </p:cNvSpPr>
          <p:nvPr>
            <p:ph sz="quarter" idx="13"/>
          </p:nvPr>
        </p:nvSpPr>
        <p:spPr/>
        <p:txBody>
          <a:bodyPr/>
          <a:lstStyle/>
          <a:p>
            <a:r>
              <a:rPr lang="de-DE" sz="1000" i="0" dirty="0">
                <a:solidFill>
                  <a:srgbClr val="1F1F1F"/>
                </a:solidFill>
              </a:rPr>
              <a:t>Quelle: Gleißner, W. (2022): Grundlagen des Risikomanagements, 4. Aufl., Vahlen Verlag München, S. </a:t>
            </a:r>
            <a:r>
              <a:rPr lang="de-DE" sz="1000" dirty="0">
                <a:solidFill>
                  <a:srgbClr val="1F1F1F"/>
                </a:solidFill>
              </a:rPr>
              <a:t>680 ff</a:t>
            </a:r>
            <a:r>
              <a:rPr lang="de-DE" sz="1000" i="0" dirty="0">
                <a:solidFill>
                  <a:srgbClr val="1F1F1F"/>
                </a:solidFill>
              </a:rPr>
              <a:t>.</a:t>
            </a:r>
          </a:p>
        </p:txBody>
      </p:sp>
    </p:spTree>
    <p:extLst>
      <p:ext uri="{BB962C8B-B14F-4D97-AF65-F5344CB8AC3E}">
        <p14:creationId xmlns:p14="http://schemas.microsoft.com/office/powerpoint/2010/main" val="302537605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0E7F6D-D0FF-318D-1783-5A86739C470C}"/>
              </a:ext>
            </a:extLst>
          </p:cNvPr>
          <p:cNvSpPr>
            <a:spLocks noGrp="1"/>
          </p:cNvSpPr>
          <p:nvPr>
            <p:ph type="title"/>
          </p:nvPr>
        </p:nvSpPr>
        <p:spPr/>
        <p:txBody>
          <a:bodyPr/>
          <a:lstStyle/>
          <a:p>
            <a:r>
              <a:rPr lang="de-DE" i="0" dirty="0"/>
              <a:t>Das wichtigste zum Thema Risiko in der Unternehmensführung 10 Punkten (3 von 4)</a:t>
            </a:r>
            <a:endParaRPr lang="de-DE" dirty="0"/>
          </a:p>
        </p:txBody>
      </p:sp>
      <p:sp>
        <p:nvSpPr>
          <p:cNvPr id="3" name="Inhaltsplatzhalter 2">
            <a:extLst>
              <a:ext uri="{FF2B5EF4-FFF2-40B4-BE49-F238E27FC236}">
                <a16:creationId xmlns:a16="http://schemas.microsoft.com/office/drawing/2014/main" id="{42AA9B1E-D6D1-BD8F-03EA-BA15CB8B2605}"/>
              </a:ext>
            </a:extLst>
          </p:cNvPr>
          <p:cNvSpPr>
            <a:spLocks noGrp="1"/>
          </p:cNvSpPr>
          <p:nvPr>
            <p:ph idx="1"/>
          </p:nvPr>
        </p:nvSpPr>
        <p:spPr/>
        <p:txBody>
          <a:bodyPr/>
          <a:lstStyle/>
          <a:p>
            <a:pPr marL="342900" indent="-342900" algn="just">
              <a:buFont typeface="+mj-lt"/>
              <a:buAutoNum type="arabicPeriod" startAt="7"/>
            </a:pPr>
            <a:r>
              <a:rPr lang="de-DE" sz="1400" i="0" dirty="0"/>
              <a:t>Das Abwägen erwarteter Erträge und Risiken über einen Erfolgsmaßstab ist möglich durch die Kennzahl „Unternehmenswert“ (Entscheidungswert). Diesen kann man ausgehend vom aggregierten Ertragsrisiko über risikogerechte Kapitalkosten berechnen und so z.B. verschiedene strategische Handlungsoptionen vergleichen („Strategiebewertung“). Risikoanalysen sind damit eine notwendige Grundlage für ein wertorientiertes Management, weil man aufgrund von Kapitalmarktunvollkommenheiten aus „historischen Aktienrenditeschwankungen“ (Betafaktor des CAPM) nicht auf die bewertungsrelevanten zukünftigen Ertragsrisiken des Unternehmens schließen kann. Ein anzustrebendes „entscheidungsorientiertes Risikomanagement“ stellt bei der Vorbereitung „unternehmerischer Entscheidungen“ (§ 93 AktG) neutrale und fundierte Risikoanalysen bereit, die die Veränderung des Risikoumfangs eines Unternehmens aufzeigen und es ermöglichen, Ertrag und Risiko durch eine risikoadäquate Bewertung abzuwägen.</a:t>
            </a:r>
          </a:p>
          <a:p>
            <a:pPr marL="342900" indent="-342900" algn="just">
              <a:buFont typeface="+mj-lt"/>
              <a:buAutoNum type="arabicPeriod" startAt="7"/>
            </a:pPr>
            <a:r>
              <a:rPr lang="de-DE" sz="1400" i="0" dirty="0"/>
              <a:t>Das Risikomanagement eines Unternehmens sollte soweit möglich für die Erfüllung seiner Aufgaben bestehende und bewährte Managementsysteme – wie Controlling, Qualitätsmanagement, Treasury oder Projektmanagement – nutzen und, oft im Zusammenspiel mit der Weiterentwicklung des Controllings, zu einem integrierten „wertorientierten Unternehmenssteuerungsansatz“ führen („integratives Risikomanagement“). Ziel ist es, die Unternehmensführung in die Lage zu versetzen, bei einer nicht sicher vorhersehbaren Zukunft deren Unwägbarkeiten besser im Entscheidungskalkül berücksichtigen zu können (und so den Unternehmenserfolg nachhaltig zu fördern).</a:t>
            </a:r>
          </a:p>
          <a:p>
            <a:endParaRPr lang="de-DE" sz="1400" dirty="0"/>
          </a:p>
        </p:txBody>
      </p:sp>
      <p:sp>
        <p:nvSpPr>
          <p:cNvPr id="6" name="Inhaltsplatzhalter 5">
            <a:extLst>
              <a:ext uri="{FF2B5EF4-FFF2-40B4-BE49-F238E27FC236}">
                <a16:creationId xmlns:a16="http://schemas.microsoft.com/office/drawing/2014/main" id="{94019DC6-BE4C-CBED-9689-63BCB1499A05}"/>
              </a:ext>
            </a:extLst>
          </p:cNvPr>
          <p:cNvSpPr>
            <a:spLocks noGrp="1"/>
          </p:cNvSpPr>
          <p:nvPr>
            <p:ph sz="quarter" idx="13"/>
          </p:nvPr>
        </p:nvSpPr>
        <p:spPr/>
        <p:txBody>
          <a:bodyPr/>
          <a:lstStyle/>
          <a:p>
            <a:r>
              <a:rPr lang="de-DE" sz="1000" i="0" dirty="0">
                <a:solidFill>
                  <a:srgbClr val="1F1F1F"/>
                </a:solidFill>
              </a:rPr>
              <a:t>Quelle: Gleißner, W. (2022): Grundlagen des Risikomanagements, 4. Aufl., Vahlen Verlag München, S. </a:t>
            </a:r>
            <a:r>
              <a:rPr lang="de-DE" sz="1000" dirty="0">
                <a:solidFill>
                  <a:srgbClr val="1F1F1F"/>
                </a:solidFill>
              </a:rPr>
              <a:t>680 ff</a:t>
            </a:r>
            <a:r>
              <a:rPr lang="de-DE" sz="1000" i="0" dirty="0">
                <a:solidFill>
                  <a:srgbClr val="1F1F1F"/>
                </a:solidFill>
              </a:rPr>
              <a:t>.</a:t>
            </a:r>
          </a:p>
        </p:txBody>
      </p:sp>
    </p:spTree>
    <p:extLst>
      <p:ext uri="{BB962C8B-B14F-4D97-AF65-F5344CB8AC3E}">
        <p14:creationId xmlns:p14="http://schemas.microsoft.com/office/powerpoint/2010/main" val="183023272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0E7F6D-D0FF-318D-1783-5A86739C470C}"/>
              </a:ext>
            </a:extLst>
          </p:cNvPr>
          <p:cNvSpPr>
            <a:spLocks noGrp="1"/>
          </p:cNvSpPr>
          <p:nvPr>
            <p:ph type="title"/>
          </p:nvPr>
        </p:nvSpPr>
        <p:spPr/>
        <p:txBody>
          <a:bodyPr/>
          <a:lstStyle/>
          <a:p>
            <a:r>
              <a:rPr lang="de-DE" i="0" dirty="0"/>
              <a:t>Das wichtigste zum Thema Risiko in der Unternehmensführung in 10 Punkten (4 von 4)</a:t>
            </a:r>
            <a:endParaRPr lang="de-DE" dirty="0"/>
          </a:p>
        </p:txBody>
      </p:sp>
      <p:sp>
        <p:nvSpPr>
          <p:cNvPr id="3" name="Inhaltsplatzhalter 2">
            <a:extLst>
              <a:ext uri="{FF2B5EF4-FFF2-40B4-BE49-F238E27FC236}">
                <a16:creationId xmlns:a16="http://schemas.microsoft.com/office/drawing/2014/main" id="{42AA9B1E-D6D1-BD8F-03EA-BA15CB8B2605}"/>
              </a:ext>
            </a:extLst>
          </p:cNvPr>
          <p:cNvSpPr>
            <a:spLocks noGrp="1"/>
          </p:cNvSpPr>
          <p:nvPr>
            <p:ph idx="1"/>
          </p:nvPr>
        </p:nvSpPr>
        <p:spPr/>
        <p:txBody>
          <a:bodyPr/>
          <a:lstStyle/>
          <a:p>
            <a:pPr marL="342900" indent="-342900" algn="just">
              <a:buFont typeface="+mj-lt"/>
              <a:buAutoNum type="arabicPeriod" startAt="9"/>
            </a:pPr>
            <a:r>
              <a:rPr lang="de-DE" sz="1400" dirty="0"/>
              <a:t>Di</a:t>
            </a:r>
            <a:r>
              <a:rPr lang="de-DE" sz="1400" i="0" dirty="0"/>
              <a:t>e Fähigkeit im Umgang mit Unsicherheit (Risiken) ist neben einer robusten Strategie und finanzieller Nachhaltigkeit der dritte Baustein für die langfristige Sicherung des Erfolgs eines Unternehmens („Robustes Unternehmen“). Risikobewältigungsmaßnahmen tragen dabei zur Optimierung des Ertrag-Risiko-Profils bei und sind unter Beachtung ihrer Kosten und der Wirkungen auf den Gesamtrisikoumfang zu beurteilen (Optimierung der Risikokosten). Eine grundlegende Verbesserung des Ertrag-Risiko- Profils erfordert meist eine Änderung der Strategie auf dem Weg zu einem „robusten Unternehmen“. Dieses meidet kritische Abhängigkeiten, hat ein hohes Risikodeckungspotenzial, hohe Flexibilität und baut auf Kernkompetenzen, die auf möglichst vielen attraktiven Märkten Wettbewerbsvorteile (Preissetzungsmacht) nachhaltig absichern.</a:t>
            </a:r>
          </a:p>
          <a:p>
            <a:pPr marL="342900" indent="-342900" algn="just">
              <a:buFont typeface="+mj-lt"/>
              <a:buAutoNum type="arabicPeriod" startAt="10"/>
            </a:pPr>
            <a:r>
              <a:rPr lang="de-DE" sz="1400" i="0" dirty="0"/>
              <a:t>Bei einer nicht sicher vorhersehbaren Zukunft sollten alle Mitarbeiter – und insbesondere die Unternehmensführung – jedes Management auch als Risikomanagement auffassen. Chancen und Gefahren, auch aus der unsicheren Wirkung der eigenen Aktivitäten und Entscheidungen, sollten grundsätzlich auch im üblichen Tagesgeschäft adäquat beachtet werden („</a:t>
            </a:r>
            <a:r>
              <a:rPr lang="de-DE" sz="1400" i="0" dirty="0" err="1"/>
              <a:t>embedded</a:t>
            </a:r>
            <a:r>
              <a:rPr lang="de-DE" sz="1400" i="0" dirty="0"/>
              <a:t> </a:t>
            </a:r>
            <a:r>
              <a:rPr lang="de-DE" sz="1400" i="0" dirty="0" err="1"/>
              <a:t>risk</a:t>
            </a:r>
            <a:r>
              <a:rPr lang="de-DE" sz="1400" i="0" dirty="0"/>
              <a:t> </a:t>
            </a:r>
            <a:r>
              <a:rPr lang="de-DE" sz="1400" i="0" dirty="0" err="1"/>
              <a:t>management</a:t>
            </a:r>
            <a:r>
              <a:rPr lang="de-DE" sz="1400" i="0" dirty="0"/>
              <a:t>“). Einher geht damit ein integrativer Ansatz für ein strategisches Management unter Beachtung von Unsicherheit, das die Überlebens- und Zukunftsfähigkeit des Unternehmens nachhaltig sichert und kontinuierlich verbessert.</a:t>
            </a:r>
          </a:p>
        </p:txBody>
      </p:sp>
      <p:sp>
        <p:nvSpPr>
          <p:cNvPr id="6" name="Inhaltsplatzhalter 5">
            <a:extLst>
              <a:ext uri="{FF2B5EF4-FFF2-40B4-BE49-F238E27FC236}">
                <a16:creationId xmlns:a16="http://schemas.microsoft.com/office/drawing/2014/main" id="{94019DC6-BE4C-CBED-9689-63BCB1499A05}"/>
              </a:ext>
            </a:extLst>
          </p:cNvPr>
          <p:cNvSpPr>
            <a:spLocks noGrp="1"/>
          </p:cNvSpPr>
          <p:nvPr>
            <p:ph sz="quarter" idx="13"/>
          </p:nvPr>
        </p:nvSpPr>
        <p:spPr/>
        <p:txBody>
          <a:bodyPr/>
          <a:lstStyle/>
          <a:p>
            <a:r>
              <a:rPr lang="de-DE" sz="1000" i="0" dirty="0">
                <a:solidFill>
                  <a:srgbClr val="1F1F1F"/>
                </a:solidFill>
              </a:rPr>
              <a:t>Quelle: Gleißner, W. (2022): Grundlagen des Risikomanagements, 4. Aufl., Vahlen Verlag München, S. </a:t>
            </a:r>
            <a:r>
              <a:rPr lang="de-DE" sz="1000" dirty="0">
                <a:solidFill>
                  <a:srgbClr val="1F1F1F"/>
                </a:solidFill>
              </a:rPr>
              <a:t>680 ff</a:t>
            </a:r>
            <a:r>
              <a:rPr lang="de-DE" sz="1000" i="0" dirty="0">
                <a:solidFill>
                  <a:srgbClr val="1F1F1F"/>
                </a:solidFill>
              </a:rPr>
              <a:t>.</a:t>
            </a:r>
          </a:p>
        </p:txBody>
      </p:sp>
    </p:spTree>
    <p:extLst>
      <p:ext uri="{BB962C8B-B14F-4D97-AF65-F5344CB8AC3E}">
        <p14:creationId xmlns:p14="http://schemas.microsoft.com/office/powerpoint/2010/main" val="30201331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Krisenfrüherkennung ist Aufgabe des Risikomanagements!</a:t>
            </a:r>
            <a:br>
              <a:rPr lang="de-DE" dirty="0"/>
            </a:br>
            <a:r>
              <a:rPr lang="de-DE" dirty="0"/>
              <a:t>Entwicklungsperspektiven des Risikomanagement</a:t>
            </a:r>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579005" y="1079500"/>
            <a:ext cx="6417790" cy="504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Inhaltsplatzhalter 1">
            <a:extLst>
              <a:ext uri="{FF2B5EF4-FFF2-40B4-BE49-F238E27FC236}">
                <a16:creationId xmlns:a16="http://schemas.microsoft.com/office/drawing/2014/main" id="{70D17584-32D4-30FE-EDC8-02799BAC43C0}"/>
              </a:ext>
            </a:extLst>
          </p:cNvPr>
          <p:cNvSpPr>
            <a:spLocks noGrp="1"/>
          </p:cNvSpPr>
          <p:nvPr>
            <p:ph sz="quarter" idx="13"/>
          </p:nvPr>
        </p:nvSpPr>
        <p:spPr/>
        <p:txBody>
          <a:bodyPr/>
          <a:lstStyle/>
          <a:p>
            <a:r>
              <a:rPr lang="de-DE" sz="1000" i="0" dirty="0">
                <a:solidFill>
                  <a:srgbClr val="1F1F1F"/>
                </a:solidFill>
              </a:rPr>
              <a:t>Quelle: Gleißner, W. (2022): Grundlagen des Risikomanagements, 4. Aufl., Vahlen Verlag München, S. 16.</a:t>
            </a:r>
          </a:p>
        </p:txBody>
      </p:sp>
    </p:spTree>
    <p:extLst>
      <p:ext uri="{BB962C8B-B14F-4D97-AF65-F5344CB8AC3E}">
        <p14:creationId xmlns:p14="http://schemas.microsoft.com/office/powerpoint/2010/main" val="411837524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tx1"/>
                </a:solidFill>
              </a:rPr>
              <a:t>Weitere Bücher</a:t>
            </a:r>
            <a:endParaRPr lang="de-DE" dirty="0"/>
          </a:p>
        </p:txBody>
      </p:sp>
      <p:sp>
        <p:nvSpPr>
          <p:cNvPr id="13" name="Text Box 9"/>
          <p:cNvSpPr txBox="1">
            <a:spLocks noChangeArrowheads="1"/>
          </p:cNvSpPr>
          <p:nvPr/>
        </p:nvSpPr>
        <p:spPr bwMode="gray">
          <a:xfrm>
            <a:off x="2068843" y="1028298"/>
            <a:ext cx="7024617" cy="1819831"/>
          </a:xfrm>
          <a:prstGeom prst="rect">
            <a:avLst/>
          </a:prstGeom>
          <a:solidFill>
            <a:schemeClr val="bg1"/>
          </a:solidFill>
          <a:ln w="9525">
            <a:noFill/>
            <a:miter lim="800000"/>
            <a:headEnd/>
            <a:tailEnd/>
          </a:ln>
        </p:spPr>
        <p:txBody>
          <a:bodyPr lIns="91356" tIns="45678" rIns="91356" bIns="45678"/>
          <a:lstStyle/>
          <a:p>
            <a:pPr>
              <a:spcAft>
                <a:spcPts val="423"/>
              </a:spcAft>
            </a:pPr>
            <a:r>
              <a:rPr lang="de-DE" sz="900" dirty="0">
                <a:cs typeface="Arial" pitchFamily="34" charset="0"/>
              </a:rPr>
              <a:t>Grundlagen des Risikomanagements, Handbuch für ein Management unter Unsicherheit, 4. Auflage 2022. Mit Software zur Risikobewertung zum Download</a:t>
            </a:r>
          </a:p>
          <a:p>
            <a:pPr>
              <a:spcAft>
                <a:spcPts val="423"/>
              </a:spcAft>
            </a:pPr>
            <a:r>
              <a:rPr lang="de-DE" sz="900" dirty="0">
                <a:cs typeface="Arial" pitchFamily="34" charset="0"/>
              </a:rPr>
              <a:t>Prof. Dr. Werner Gleißner 786 Seiten, ISBN 978-3-8006-6782-6, Verlag Vahlen 2022, 65,00 </a:t>
            </a:r>
            <a:r>
              <a:rPr lang="de-DE" sz="900" dirty="0"/>
              <a:t>€</a:t>
            </a:r>
            <a:endParaRPr lang="de-DE" sz="900" dirty="0">
              <a:cs typeface="Arial" pitchFamily="34" charset="0"/>
            </a:endParaRPr>
          </a:p>
          <a:p>
            <a:pPr>
              <a:spcAft>
                <a:spcPts val="423"/>
              </a:spcAft>
            </a:pPr>
            <a:r>
              <a:rPr lang="de-DE" sz="900" dirty="0">
                <a:cs typeface="Arial" pitchFamily="34" charset="0"/>
              </a:rPr>
              <a:t>Bei einer nicht sicher vorhersehbaren Zukunft ist jede unternehmerische Tätigkeit mit Chancen und Gefahren verbunden. Dieses Buch erläutert daher ein neues Risikomanagementkonzept: Jedes Management sollte auch als Risikomanagement verstanden werden. Es ist notwendig, Erträge und Risiken vor Entscheidungen abzuwägen und die Implikationen für das Rating und den nachhaltigen Erfolg (Unternehmenswert) zu betrachten. Zusammen mit einer robusten Strategie erhält man so ein strategisches Konzept für die Zukunftssicherung. Das praxisorientierte Fachbuch erläutert die betriebswirtschaftlichen Werkzeuge zur Analyse und Steuerung von Risiko, die für Unternehmensführung, Strategieentwicklung, Controlling, Nachhaltigkeitsmanagement und Risikomanagement benötigt werden – und die z.B. eine wertorientierte Unternehmensführung mit risikogerechten Kapitalkosten erst ermöglichen. Dabei wird gezeigt, wie Aufgaben für ein integratives Risikomanagement z.B. durch Controlling, strategischem Management und Qualitätsmanagement abgedeckt werden (</a:t>
            </a:r>
            <a:r>
              <a:rPr lang="de-DE" sz="900" dirty="0" err="1">
                <a:cs typeface="Arial" pitchFamily="34" charset="0"/>
              </a:rPr>
              <a:t>embedded</a:t>
            </a:r>
            <a:r>
              <a:rPr lang="de-DE" sz="900" dirty="0">
                <a:cs typeface="Arial" pitchFamily="34" charset="0"/>
              </a:rPr>
              <a:t> </a:t>
            </a:r>
            <a:r>
              <a:rPr lang="de-DE" sz="900" dirty="0" err="1">
                <a:cs typeface="Arial" pitchFamily="34" charset="0"/>
              </a:rPr>
              <a:t>risk</a:t>
            </a:r>
            <a:r>
              <a:rPr lang="de-DE" sz="900" dirty="0">
                <a:cs typeface="Arial" pitchFamily="34" charset="0"/>
              </a:rPr>
              <a:t> </a:t>
            </a:r>
            <a:r>
              <a:rPr lang="de-DE" sz="900" dirty="0" err="1">
                <a:cs typeface="Arial" pitchFamily="34" charset="0"/>
              </a:rPr>
              <a:t>management</a:t>
            </a:r>
            <a:r>
              <a:rPr lang="de-DE" sz="900" dirty="0">
                <a:cs typeface="Arial" pitchFamily="34" charset="0"/>
              </a:rPr>
              <a:t>).</a:t>
            </a:r>
          </a:p>
        </p:txBody>
      </p:sp>
      <p:grpSp>
        <p:nvGrpSpPr>
          <p:cNvPr id="14" name="Gruppieren 13"/>
          <p:cNvGrpSpPr/>
          <p:nvPr/>
        </p:nvGrpSpPr>
        <p:grpSpPr>
          <a:xfrm>
            <a:off x="1010174" y="2979268"/>
            <a:ext cx="8083287" cy="1593860"/>
            <a:chOff x="541724" y="2970049"/>
            <a:chExt cx="11841315" cy="1882218"/>
          </a:xfrm>
        </p:grpSpPr>
        <p:pic>
          <p:nvPicPr>
            <p:cNvPr id="15" name="Picture 2" descr="co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724" y="3177083"/>
              <a:ext cx="1191120" cy="1675184"/>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5"/>
            <p:cNvSpPr txBox="1">
              <a:spLocks noChangeArrowheads="1"/>
            </p:cNvSpPr>
            <p:nvPr/>
          </p:nvSpPr>
          <p:spPr bwMode="gray">
            <a:xfrm>
              <a:off x="2054411" y="2970049"/>
              <a:ext cx="10328628" cy="18504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120000"/>
                </a:lnSpc>
                <a:spcBef>
                  <a:spcPts val="600"/>
                </a:spcBef>
                <a:spcAft>
                  <a:spcPts val="600"/>
                </a:spcAft>
                <a:buFont typeface="Arial" pitchFamily="34" charset="0"/>
                <a:buChar char="•"/>
                <a:defRPr sz="1600">
                  <a:solidFill>
                    <a:srgbClr val="002945"/>
                  </a:solidFill>
                  <a:latin typeface="Arial" pitchFamily="34" charset="0"/>
                  <a:cs typeface="Arial" pitchFamily="34" charset="0"/>
                </a:defRPr>
              </a:lvl1pPr>
              <a:lvl2pPr marL="742950" indent="-285750" eaLnBrk="0" hangingPunct="0">
                <a:lnSpc>
                  <a:spcPct val="120000"/>
                </a:lnSpc>
                <a:spcBef>
                  <a:spcPts val="600"/>
                </a:spcBef>
                <a:spcAft>
                  <a:spcPts val="600"/>
                </a:spcAft>
                <a:buFont typeface="Arial" pitchFamily="34" charset="0"/>
                <a:buChar char="–"/>
                <a:defRPr sz="1600">
                  <a:solidFill>
                    <a:srgbClr val="002945"/>
                  </a:solidFill>
                  <a:latin typeface="Arial" pitchFamily="34" charset="0"/>
                  <a:cs typeface="Arial" pitchFamily="34" charset="0"/>
                </a:defRPr>
              </a:lvl2pPr>
              <a:lvl3pPr marL="1143000" indent="-228600" eaLnBrk="0" hangingPunct="0">
                <a:lnSpc>
                  <a:spcPct val="120000"/>
                </a:lnSpc>
                <a:spcBef>
                  <a:spcPts val="600"/>
                </a:spcBef>
                <a:spcAft>
                  <a:spcPts val="600"/>
                </a:spcAft>
                <a:buFont typeface="Arial" pitchFamily="34" charset="0"/>
                <a:buChar char="•"/>
                <a:defRPr sz="1600">
                  <a:solidFill>
                    <a:srgbClr val="002945"/>
                  </a:solidFill>
                  <a:latin typeface="Arial" pitchFamily="34" charset="0"/>
                  <a:cs typeface="Arial" pitchFamily="34" charset="0"/>
                </a:defRPr>
              </a:lvl3pPr>
              <a:lvl4pPr marL="1600200" indent="-228600" eaLnBrk="0" hangingPunct="0">
                <a:lnSpc>
                  <a:spcPct val="120000"/>
                </a:lnSpc>
                <a:spcBef>
                  <a:spcPts val="600"/>
                </a:spcBef>
                <a:spcAft>
                  <a:spcPts val="600"/>
                </a:spcAft>
                <a:buFont typeface="Arial" pitchFamily="34" charset="0"/>
                <a:buChar char="–"/>
                <a:defRPr sz="1600">
                  <a:solidFill>
                    <a:srgbClr val="002945"/>
                  </a:solidFill>
                  <a:latin typeface="Arial" pitchFamily="34" charset="0"/>
                  <a:cs typeface="Arial" pitchFamily="34" charset="0"/>
                </a:defRPr>
              </a:lvl4pPr>
              <a:lvl5pPr marL="1785938" indent="-349250" eaLnBrk="0" hangingPunct="0">
                <a:lnSpc>
                  <a:spcPct val="120000"/>
                </a:lnSpc>
                <a:spcBef>
                  <a:spcPts val="600"/>
                </a:spcBef>
                <a:spcAft>
                  <a:spcPts val="600"/>
                </a:spcAft>
                <a:buFont typeface="Arial" pitchFamily="34" charset="0"/>
                <a:buChar char="»"/>
                <a:defRPr sz="1600">
                  <a:solidFill>
                    <a:srgbClr val="002945"/>
                  </a:solidFill>
                  <a:latin typeface="Arial" pitchFamily="34" charset="0"/>
                  <a:cs typeface="Arial" pitchFamily="34" charset="0"/>
                </a:defRPr>
              </a:lvl5pPr>
              <a:lvl6pPr marL="2243138" indent="-349250" defTabSz="1027113" eaLnBrk="0" fontAlgn="base" hangingPunct="0">
                <a:lnSpc>
                  <a:spcPct val="120000"/>
                </a:lnSpc>
                <a:spcBef>
                  <a:spcPts val="600"/>
                </a:spcBef>
                <a:spcAft>
                  <a:spcPts val="600"/>
                </a:spcAft>
                <a:buFont typeface="Arial" pitchFamily="34" charset="0"/>
                <a:buChar char="»"/>
                <a:defRPr sz="1600">
                  <a:solidFill>
                    <a:srgbClr val="002945"/>
                  </a:solidFill>
                  <a:latin typeface="Arial" pitchFamily="34" charset="0"/>
                  <a:cs typeface="Arial" pitchFamily="34" charset="0"/>
                </a:defRPr>
              </a:lvl6pPr>
              <a:lvl7pPr marL="2700338" indent="-349250" defTabSz="1027113" eaLnBrk="0" fontAlgn="base" hangingPunct="0">
                <a:lnSpc>
                  <a:spcPct val="120000"/>
                </a:lnSpc>
                <a:spcBef>
                  <a:spcPts val="600"/>
                </a:spcBef>
                <a:spcAft>
                  <a:spcPts val="600"/>
                </a:spcAft>
                <a:buFont typeface="Arial" pitchFamily="34" charset="0"/>
                <a:buChar char="»"/>
                <a:defRPr sz="1600">
                  <a:solidFill>
                    <a:srgbClr val="002945"/>
                  </a:solidFill>
                  <a:latin typeface="Arial" pitchFamily="34" charset="0"/>
                  <a:cs typeface="Arial" pitchFamily="34" charset="0"/>
                </a:defRPr>
              </a:lvl7pPr>
              <a:lvl8pPr marL="3157538" indent="-349250" defTabSz="1027113" eaLnBrk="0" fontAlgn="base" hangingPunct="0">
                <a:lnSpc>
                  <a:spcPct val="120000"/>
                </a:lnSpc>
                <a:spcBef>
                  <a:spcPts val="600"/>
                </a:spcBef>
                <a:spcAft>
                  <a:spcPts val="600"/>
                </a:spcAft>
                <a:buFont typeface="Arial" pitchFamily="34" charset="0"/>
                <a:buChar char="»"/>
                <a:defRPr sz="1600">
                  <a:solidFill>
                    <a:srgbClr val="002945"/>
                  </a:solidFill>
                  <a:latin typeface="Arial" pitchFamily="34" charset="0"/>
                  <a:cs typeface="Arial" pitchFamily="34" charset="0"/>
                </a:defRPr>
              </a:lvl8pPr>
              <a:lvl9pPr marL="3614738" indent="-349250" defTabSz="1027113" eaLnBrk="0" fontAlgn="base" hangingPunct="0">
                <a:lnSpc>
                  <a:spcPct val="120000"/>
                </a:lnSpc>
                <a:spcBef>
                  <a:spcPts val="600"/>
                </a:spcBef>
                <a:spcAft>
                  <a:spcPts val="600"/>
                </a:spcAft>
                <a:buFont typeface="Arial" pitchFamily="34" charset="0"/>
                <a:buChar char="»"/>
                <a:defRPr sz="1600">
                  <a:solidFill>
                    <a:srgbClr val="002945"/>
                  </a:solidFill>
                  <a:latin typeface="Arial" pitchFamily="34" charset="0"/>
                  <a:cs typeface="Arial" pitchFamily="34" charset="0"/>
                </a:defRPr>
              </a:lvl9pPr>
            </a:lstStyle>
            <a:p>
              <a:pPr eaLnBrk="1" hangingPunct="1">
                <a:lnSpc>
                  <a:spcPct val="100000"/>
                </a:lnSpc>
                <a:spcBef>
                  <a:spcPct val="0"/>
                </a:spcBef>
                <a:spcAft>
                  <a:spcPts val="423"/>
                </a:spcAft>
                <a:buNone/>
              </a:pPr>
              <a:r>
                <a:rPr lang="de-DE" altLang="de-DE" sz="900" dirty="0">
                  <a:solidFill>
                    <a:schemeClr val="tx1"/>
                  </a:solidFill>
                  <a:latin typeface="+mn-lt"/>
                </a:rPr>
                <a:t>Praxishandbuch Rating und Finanzierung, 3. überarbeitete und erweiterte Auflage mit </a:t>
              </a:r>
              <a:r>
                <a:rPr lang="de-DE" altLang="de-DE" sz="900" dirty="0" err="1">
                  <a:solidFill>
                    <a:schemeClr val="tx1"/>
                  </a:solidFill>
                  <a:latin typeface="+mn-lt"/>
                </a:rPr>
                <a:t>Begleit</a:t>
              </a:r>
              <a:r>
                <a:rPr lang="de-DE" altLang="de-DE" sz="900" dirty="0">
                  <a:solidFill>
                    <a:schemeClr val="tx1"/>
                  </a:solidFill>
                  <a:latin typeface="+mn-lt"/>
                </a:rPr>
                <a:t> CD-ROM</a:t>
              </a:r>
            </a:p>
            <a:p>
              <a:pPr eaLnBrk="1" hangingPunct="1">
                <a:lnSpc>
                  <a:spcPct val="100000"/>
                </a:lnSpc>
                <a:spcBef>
                  <a:spcPct val="0"/>
                </a:spcBef>
                <a:spcAft>
                  <a:spcPts val="423"/>
                </a:spcAft>
                <a:buNone/>
              </a:pPr>
              <a:r>
                <a:rPr lang="de-DE" altLang="de-DE" sz="900" dirty="0">
                  <a:solidFill>
                    <a:schemeClr val="tx1"/>
                  </a:solidFill>
                  <a:latin typeface="+mn-lt"/>
                </a:rPr>
                <a:t>Dr. Werner </a:t>
              </a:r>
              <a:r>
                <a:rPr lang="de-DE" altLang="de-DE" sz="900" dirty="0" err="1">
                  <a:solidFill>
                    <a:schemeClr val="tx1"/>
                  </a:solidFill>
                  <a:latin typeface="+mn-lt"/>
                </a:rPr>
                <a:t>Gleißner</a:t>
              </a:r>
              <a:r>
                <a:rPr lang="de-DE" altLang="de-DE" sz="900" dirty="0">
                  <a:solidFill>
                    <a:schemeClr val="tx1"/>
                  </a:solidFill>
                  <a:latin typeface="+mn-lt"/>
                </a:rPr>
                <a:t> / Dr. Karsten </a:t>
              </a:r>
              <a:r>
                <a:rPr lang="de-DE" altLang="de-DE" sz="900" dirty="0" err="1">
                  <a:solidFill>
                    <a:schemeClr val="tx1"/>
                  </a:solidFill>
                  <a:latin typeface="+mn-lt"/>
                </a:rPr>
                <a:t>Füser</a:t>
              </a:r>
              <a:r>
                <a:rPr lang="de-DE" sz="900" dirty="0">
                  <a:solidFill>
                    <a:schemeClr val="tx1"/>
                  </a:solidFill>
                  <a:latin typeface="+mn-lt"/>
                </a:rPr>
                <a:t> </a:t>
              </a:r>
            </a:p>
            <a:p>
              <a:pPr eaLnBrk="1" hangingPunct="1">
                <a:lnSpc>
                  <a:spcPct val="100000"/>
                </a:lnSpc>
                <a:spcBef>
                  <a:spcPct val="0"/>
                </a:spcBef>
                <a:spcAft>
                  <a:spcPts val="423"/>
                </a:spcAft>
                <a:buNone/>
              </a:pPr>
              <a:r>
                <a:rPr lang="de-DE" altLang="de-DE" sz="900" dirty="0">
                  <a:solidFill>
                    <a:schemeClr val="tx1"/>
                  </a:solidFill>
                  <a:latin typeface="+mn-lt"/>
                </a:rPr>
                <a:t>500 Seiten, ISBN 978-3-8006-3876-5, Verlag </a:t>
              </a:r>
              <a:r>
                <a:rPr lang="de-DE" altLang="de-DE" sz="900" dirty="0" err="1">
                  <a:solidFill>
                    <a:schemeClr val="tx1"/>
                  </a:solidFill>
                  <a:latin typeface="+mn-lt"/>
                </a:rPr>
                <a:t>Vahlen</a:t>
              </a:r>
              <a:r>
                <a:rPr lang="de-DE" altLang="de-DE" sz="900" dirty="0">
                  <a:solidFill>
                    <a:schemeClr val="tx1"/>
                  </a:solidFill>
                  <a:latin typeface="+mn-lt"/>
                </a:rPr>
                <a:t> München 2014, 59 </a:t>
              </a:r>
              <a:r>
                <a:rPr lang="de-DE" sz="900" dirty="0">
                  <a:latin typeface="Arial"/>
                </a:rPr>
                <a:t>€</a:t>
              </a:r>
              <a:endParaRPr lang="de-DE" altLang="de-DE" sz="900" dirty="0">
                <a:solidFill>
                  <a:schemeClr val="tx1"/>
                </a:solidFill>
                <a:latin typeface="+mn-lt"/>
              </a:endParaRPr>
            </a:p>
            <a:p>
              <a:pPr eaLnBrk="1" hangingPunct="1">
                <a:lnSpc>
                  <a:spcPct val="100000"/>
                </a:lnSpc>
                <a:spcBef>
                  <a:spcPct val="0"/>
                </a:spcBef>
                <a:spcAft>
                  <a:spcPts val="423"/>
                </a:spcAft>
                <a:buNone/>
              </a:pPr>
              <a:r>
                <a:rPr lang="de-DE" sz="900" dirty="0">
                  <a:solidFill>
                    <a:schemeClr val="tx1"/>
                  </a:solidFill>
                  <a:latin typeface="+mn-lt"/>
                </a:rPr>
                <a:t>Dieses Buch zeigt Ihnen auf, wie durch die Wahl der richtigen Ratingstrategie die mittel- und langfristige Finanzierung eines Unternehmens zu adäquaten Konditionen sichergestellt wird. Vor dem Hintergrund der Anforderungen durch Basel II und Basel III sowie zentraler Finanzierungs-, Bewertungs- und Ratingmodelle werden die wesentlichen Grundlagen des Ratings eines Unternehmens vorgestellt und erläutert, von welchen Kriterien das Rating bzw. die Insolvenzwahrscheinlichkeit eines Unternehmens abhängen. </a:t>
              </a:r>
            </a:p>
            <a:p>
              <a:pPr eaLnBrk="1" hangingPunct="1">
                <a:lnSpc>
                  <a:spcPct val="100000"/>
                </a:lnSpc>
                <a:spcBef>
                  <a:spcPct val="0"/>
                </a:spcBef>
                <a:spcAft>
                  <a:spcPts val="424"/>
                </a:spcAft>
                <a:buNone/>
              </a:pPr>
              <a:r>
                <a:rPr lang="de-DE" sz="900" dirty="0">
                  <a:solidFill>
                    <a:schemeClr val="tx1"/>
                  </a:solidFill>
                  <a:latin typeface="+mn-lt"/>
                </a:rPr>
                <a:t>Ein konkreter Leitfaden hilft bei der Beurteilung des aktuellen Ratings eines (mittelständischen) Unternehmens und bei der Erstellung von Ratingprognosen. Damit wird die Entwicklung einer Ratingstrategie ermöglicht, die die Wettbewerbsfähigkeit eines Unternehmens auf dem Kapitalmarkt verbessert. </a:t>
              </a:r>
            </a:p>
            <a:p>
              <a:pPr eaLnBrk="1" hangingPunct="1">
                <a:lnSpc>
                  <a:spcPct val="100000"/>
                </a:lnSpc>
                <a:spcBef>
                  <a:spcPct val="0"/>
                </a:spcBef>
                <a:spcAft>
                  <a:spcPts val="424"/>
                </a:spcAft>
                <a:buNone/>
              </a:pPr>
              <a:endParaRPr lang="de-DE" altLang="de-DE" sz="900" dirty="0">
                <a:solidFill>
                  <a:srgbClr val="000000"/>
                </a:solidFill>
              </a:endParaRPr>
            </a:p>
          </p:txBody>
        </p:sp>
      </p:grpSp>
      <p:grpSp>
        <p:nvGrpSpPr>
          <p:cNvPr id="17" name="Gruppieren 11"/>
          <p:cNvGrpSpPr>
            <a:grpSpLocks/>
          </p:cNvGrpSpPr>
          <p:nvPr/>
        </p:nvGrpSpPr>
        <p:grpSpPr bwMode="auto">
          <a:xfrm>
            <a:off x="956558" y="4809616"/>
            <a:ext cx="8136903" cy="1493754"/>
            <a:chOff x="341313" y="4489622"/>
            <a:chExt cx="9741218" cy="1764001"/>
          </a:xfrm>
        </p:grpSpPr>
        <p:pic>
          <p:nvPicPr>
            <p:cNvPr id="18" name="Picture 7"/>
            <p:cNvPicPr>
              <a:picLocks noChangeAspect="1" noChangeArrowheads="1"/>
            </p:cNvPicPr>
            <p:nvPr/>
          </p:nvPicPr>
          <p:blipFill>
            <a:blip r:embed="rId4" cstate="print"/>
            <a:srcRect/>
            <a:stretch>
              <a:fillRect/>
            </a:stretch>
          </p:blipFill>
          <p:spPr bwMode="gray">
            <a:xfrm>
              <a:off x="341313" y="4639447"/>
              <a:ext cx="1112837" cy="1476398"/>
            </a:xfrm>
            <a:prstGeom prst="rect">
              <a:avLst/>
            </a:prstGeom>
            <a:noFill/>
            <a:ln w="9525">
              <a:noFill/>
              <a:miter lim="800000"/>
              <a:headEnd/>
              <a:tailEnd/>
            </a:ln>
          </p:spPr>
        </p:pic>
        <p:sp>
          <p:nvSpPr>
            <p:cNvPr id="19" name="Text Box 8"/>
            <p:cNvSpPr txBox="1">
              <a:spLocks noChangeArrowheads="1"/>
            </p:cNvSpPr>
            <p:nvPr/>
          </p:nvSpPr>
          <p:spPr bwMode="gray">
            <a:xfrm>
              <a:off x="1640632" y="4489622"/>
              <a:ext cx="8441899" cy="1764001"/>
            </a:xfrm>
            <a:prstGeom prst="rect">
              <a:avLst/>
            </a:prstGeom>
            <a:solidFill>
              <a:schemeClr val="bg1"/>
            </a:solidFill>
            <a:ln w="9525">
              <a:noFill/>
              <a:miter lim="800000"/>
              <a:headEnd/>
              <a:tailEnd/>
            </a:ln>
          </p:spPr>
          <p:txBody>
            <a:bodyPr/>
            <a:lstStyle/>
            <a:p>
              <a:pPr>
                <a:spcAft>
                  <a:spcPts val="423"/>
                </a:spcAft>
              </a:pPr>
              <a:r>
                <a:rPr lang="de-DE" sz="900" dirty="0">
                  <a:cs typeface="Arial" pitchFamily="34" charset="0"/>
                </a:rPr>
                <a:t>FutureValue – 12 Module für eine wertorientierte, strategische Unternehmensführung</a:t>
              </a:r>
            </a:p>
            <a:p>
              <a:pPr>
                <a:spcAft>
                  <a:spcPts val="423"/>
                </a:spcAft>
              </a:pPr>
              <a:r>
                <a:rPr lang="de-DE" sz="900" dirty="0">
                  <a:cs typeface="Arial" pitchFamily="34" charset="0"/>
                </a:rPr>
                <a:t>Dr. Werner Gleißner </a:t>
              </a:r>
            </a:p>
            <a:p>
              <a:pPr>
                <a:spcAft>
                  <a:spcPts val="423"/>
                </a:spcAft>
              </a:pPr>
              <a:r>
                <a:rPr lang="de-DE" sz="900" dirty="0">
                  <a:cs typeface="Arial" pitchFamily="34" charset="0"/>
                </a:rPr>
                <a:t>464 Seiten, ISBN 3409116982, Gabler Verlag Wiesbaden</a:t>
              </a:r>
            </a:p>
            <a:p>
              <a:pPr>
                <a:spcAft>
                  <a:spcPts val="423"/>
                </a:spcAft>
              </a:pPr>
              <a:r>
                <a:rPr lang="de-DE" sz="900" dirty="0">
                  <a:cs typeface="Arial" pitchFamily="34" charset="0"/>
                </a:rPr>
                <a:t>Wie gelingt es Unternehmen, angesichts turbulenter Umfeld- und Wettbewerbsbedingungen ihre Zukunft zu sichern? Durch einen integrierten Unternehmensführungsansatz, der bewährte betriebswirtschaftliche Instrumente einbezieht und verbindet, können Unternehmen die Basis dafür schaffen, auch den Herausforderungen von morgen gerecht zu werden. Mit diesem Buch präsentieren wir erstmals unser seit Jahren erfolgreich in der Beratungspraxis umgesetztes Unternehmensführungsmodell als Einheit. Wir stellen dabei die wesentlichen Bausteine des </a:t>
              </a:r>
              <a:r>
                <a:rPr lang="de-DE" sz="900" dirty="0" err="1">
                  <a:cs typeface="Arial" pitchFamily="34" charset="0"/>
                </a:rPr>
                <a:t>FutureValue</a:t>
              </a:r>
              <a:r>
                <a:rPr lang="de-DE" sz="900" baseline="30000" dirty="0" err="1">
                  <a:cs typeface="Arial" pitchFamily="34" charset="0"/>
                </a:rPr>
                <a:t>TM</a:t>
              </a:r>
              <a:r>
                <a:rPr lang="de-DE" sz="900" dirty="0">
                  <a:cs typeface="Arial" pitchFamily="34" charset="0"/>
                </a:rPr>
                <a:t>-Ansatzes und die wichtigsten theoretischen Grundlagen vor. Nicht zuletzt unterbreiten wir Ihnen einen Vorschlag, wie Sie die einzelnen Module unseres Ansatzes in der Realität Ihres Unternehmens anwenden können. Wir möchten Ihnen damit Anregungen geben, Ihr Unternehmen zu stärken und seinen Wert zu steigern.</a:t>
              </a:r>
            </a:p>
          </p:txBody>
        </p:sp>
      </p:grpSp>
      <p:pic>
        <p:nvPicPr>
          <p:cNvPr id="1026" name="Picture 2" descr="cover">
            <a:extLst>
              <a:ext uri="{FF2B5EF4-FFF2-40B4-BE49-F238E27FC236}">
                <a16:creationId xmlns:a16="http://schemas.microsoft.com/office/drawing/2014/main" id="{97E44480-D2F3-EF90-1444-2161E97C83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5659" y="1129567"/>
            <a:ext cx="917613" cy="1617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1141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9C89709-A634-411F-8997-F5243FAD9189}"/>
              </a:ext>
            </a:extLst>
          </p:cNvPr>
          <p:cNvSpPr>
            <a:spLocks noGrp="1"/>
          </p:cNvSpPr>
          <p:nvPr>
            <p:ph type="title"/>
          </p:nvPr>
        </p:nvSpPr>
        <p:spPr/>
        <p:txBody>
          <a:bodyPr/>
          <a:lstStyle/>
          <a:p>
            <a:r>
              <a:rPr lang="de-DE" dirty="0"/>
              <a:t>Finanzielle Nachhaltigkeit: Messung und empirische Belege</a:t>
            </a:r>
          </a:p>
        </p:txBody>
      </p:sp>
      <p:pic>
        <p:nvPicPr>
          <p:cNvPr id="4" name="Picture 2">
            <a:extLst>
              <a:ext uri="{FF2B5EF4-FFF2-40B4-BE49-F238E27FC236}">
                <a16:creationId xmlns:a16="http://schemas.microsoft.com/office/drawing/2014/main" id="{A59787B1-59CF-A34B-464C-A3C6B4FF9A1F}"/>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5171702" y="3412356"/>
            <a:ext cx="3936298" cy="303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Inhaltsplatzhalter 1">
            <a:extLst>
              <a:ext uri="{FF2B5EF4-FFF2-40B4-BE49-F238E27FC236}">
                <a16:creationId xmlns:a16="http://schemas.microsoft.com/office/drawing/2014/main" id="{E6DF954E-A285-4039-AB1E-8CF3C49E7C35}"/>
              </a:ext>
            </a:extLst>
          </p:cNvPr>
          <p:cNvSpPr>
            <a:spLocks noGrp="1"/>
          </p:cNvSpPr>
          <p:nvPr>
            <p:ph sz="quarter" idx="13"/>
          </p:nvPr>
        </p:nvSpPr>
        <p:spPr>
          <a:xfrm>
            <a:off x="468000" y="5400000"/>
            <a:ext cx="3764920" cy="1080000"/>
          </a:xfrm>
        </p:spPr>
        <p:txBody>
          <a:bodyPr>
            <a:noAutofit/>
          </a:bodyPr>
          <a:lstStyle/>
          <a:p>
            <a:endParaRPr lang="de-DE" dirty="0"/>
          </a:p>
          <a:p>
            <a:pPr marL="0" indent="0"/>
            <a:r>
              <a:rPr lang="de-DE" dirty="0">
                <a:latin typeface="Arial"/>
                <a:cs typeface="Arial"/>
              </a:rPr>
              <a:t>Quelle: </a:t>
            </a:r>
            <a:r>
              <a:rPr lang="en-US" dirty="0">
                <a:latin typeface="Arial"/>
                <a:cs typeface="Arial"/>
              </a:rPr>
              <a:t>Gleißner, W./Günther, Th./Walkshäusl, Ch. (2022): </a:t>
            </a:r>
            <a:br>
              <a:rPr lang="en-US" dirty="0"/>
            </a:br>
            <a:r>
              <a:rPr lang="en-US" dirty="0">
                <a:latin typeface="Arial"/>
                <a:cs typeface="Arial"/>
              </a:rPr>
              <a:t>‘Financial sustainability: measurement and empirical evidence, in: Journal of Business Economics, 92, S. 467–516, </a:t>
            </a:r>
            <a:r>
              <a:rPr lang="en-US" dirty="0">
                <a:latin typeface="Arial"/>
                <a:cs typeface="Arial"/>
                <a:hlinkClick r:id="rId3"/>
              </a:rPr>
              <a:t>https://doi.org/10.1007/s11573-022-01081-0</a:t>
            </a:r>
            <a:r>
              <a:rPr lang="en-US" dirty="0">
                <a:latin typeface="Arial"/>
                <a:cs typeface="Arial"/>
              </a:rPr>
              <a:t>.</a:t>
            </a:r>
            <a:endParaRPr lang="de-DE" dirty="0"/>
          </a:p>
        </p:txBody>
      </p:sp>
      <p:sp>
        <p:nvSpPr>
          <p:cNvPr id="9" name="Rectangle 2">
            <a:extLst>
              <a:ext uri="{FF2B5EF4-FFF2-40B4-BE49-F238E27FC236}">
                <a16:creationId xmlns:a16="http://schemas.microsoft.com/office/drawing/2014/main" id="{7106751C-9108-4D63-9B2B-C0382CBC7FFA}"/>
              </a:ext>
            </a:extLst>
          </p:cNvPr>
          <p:cNvSpPr>
            <a:spLocks noChangeArrowheads="1"/>
          </p:cNvSpPr>
          <p:nvPr/>
        </p:nvSpPr>
        <p:spPr bwMode="auto">
          <a:xfrm>
            <a:off x="1740658" y="1003491"/>
            <a:ext cx="157146" cy="340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7781" tIns="38890" rIns="77781" bIns="38890" numCol="1" anchor="ctr" anchorCtr="0" compatLnSpc="1">
            <a:prstTxWarp prst="textNoShape">
              <a:avLst/>
            </a:prstTxWarp>
            <a:spAutoFit/>
          </a:bodyPr>
          <a:lstStyle/>
          <a:p>
            <a:endParaRPr lang="de-DE" sz="1701"/>
          </a:p>
        </p:txBody>
      </p:sp>
      <p:pic>
        <p:nvPicPr>
          <p:cNvPr id="5" name="Grafik 4">
            <a:extLst>
              <a:ext uri="{FF2B5EF4-FFF2-40B4-BE49-F238E27FC236}">
                <a16:creationId xmlns:a16="http://schemas.microsoft.com/office/drawing/2014/main" id="{F7E82071-EBD9-4D37-8E73-2A94447F0C66}"/>
              </a:ext>
            </a:extLst>
          </p:cNvPr>
          <p:cNvPicPr>
            <a:picLocks noChangeAspect="1"/>
          </p:cNvPicPr>
          <p:nvPr/>
        </p:nvPicPr>
        <p:blipFill>
          <a:blip r:embed="rId4"/>
          <a:stretch>
            <a:fillRect/>
          </a:stretch>
        </p:blipFill>
        <p:spPr>
          <a:xfrm>
            <a:off x="468000" y="836712"/>
            <a:ext cx="3826248" cy="4299703"/>
          </a:xfrm>
          <a:prstGeom prst="rect">
            <a:avLst/>
          </a:prstGeom>
        </p:spPr>
      </p:pic>
      <p:sp>
        <p:nvSpPr>
          <p:cNvPr id="6" name="Textfeld 5">
            <a:extLst>
              <a:ext uri="{FF2B5EF4-FFF2-40B4-BE49-F238E27FC236}">
                <a16:creationId xmlns:a16="http://schemas.microsoft.com/office/drawing/2014/main" id="{83A3AA44-44ED-4E7F-99EF-AD9F392FE7F8}"/>
              </a:ext>
            </a:extLst>
          </p:cNvPr>
          <p:cNvSpPr txBox="1"/>
          <p:nvPr/>
        </p:nvSpPr>
        <p:spPr>
          <a:xfrm>
            <a:off x="5313040" y="1003491"/>
            <a:ext cx="3524290" cy="3911424"/>
          </a:xfrm>
          <a:prstGeom prst="rect">
            <a:avLst/>
          </a:prstGeom>
          <a:noFill/>
        </p:spPr>
        <p:txBody>
          <a:bodyPr wrap="square" lIns="61244" tIns="30622" rIns="61244" bIns="30622" rtlCol="0">
            <a:noAutofit/>
          </a:bodyPr>
          <a:lstStyle/>
          <a:p>
            <a:r>
              <a:rPr lang="de-DE" sz="850" b="1" dirty="0">
                <a:solidFill>
                  <a:srgbClr val="000000"/>
                </a:solidFill>
              </a:rPr>
              <a:t>Abstract</a:t>
            </a:r>
          </a:p>
          <a:p>
            <a:r>
              <a:rPr lang="de-DE" sz="850" dirty="0">
                <a:solidFill>
                  <a:srgbClr val="000000"/>
                </a:solidFill>
              </a:rPr>
              <a:t>…..Wir schlagen vor, die finanzielle Nachhaltigkeit eines Unternehmens anhand von vier Bedingungen zu messen</a:t>
            </a:r>
            <a:r>
              <a:rPr lang="de-DE" sz="850" b="1" dirty="0">
                <a:solidFill>
                  <a:srgbClr val="000000"/>
                </a:solidFill>
              </a:rPr>
              <a:t>:</a:t>
            </a:r>
          </a:p>
          <a:p>
            <a:endParaRPr lang="de-DE" sz="850" b="1" dirty="0">
              <a:solidFill>
                <a:srgbClr val="000000"/>
              </a:solidFill>
            </a:endParaRPr>
          </a:p>
          <a:p>
            <a:r>
              <a:rPr lang="de-DE" sz="850" b="1" dirty="0">
                <a:solidFill>
                  <a:srgbClr val="000000"/>
                </a:solidFill>
              </a:rPr>
              <a:t> (1) Unternehmenswachstum, (2) die Fähigkeit des Unternehmens zu überleben, (3) ein akzeptables Gesamtniveau des Ertragsrisikos und (4) ein attraktives Ertragsrisikoprofil. </a:t>
            </a:r>
          </a:p>
          <a:p>
            <a:endParaRPr lang="de-DE" sz="850" b="1" dirty="0">
              <a:solidFill>
                <a:srgbClr val="000000"/>
              </a:solidFill>
            </a:endParaRPr>
          </a:p>
          <a:p>
            <a:r>
              <a:rPr lang="de-DE" sz="850" dirty="0">
                <a:solidFill>
                  <a:srgbClr val="000000"/>
                </a:solidFill>
              </a:rPr>
              <a:t>Wir zeigen, dass die Anwendung einer bedingungsbasierten Investitionsstrategie auf europäische Unternehmen mit hoher finanzieller Nachhaltigkeit (d.h. Unternehmen, die alle vier Bedingungen erfüllen) über den Zeitraum von Juli 1990 bis Juni 2019 zu einer monatlichen Überrendite von 0,39% führt. Das Risiko dieses Portfolios ist geringer als das Risiko von Marktinvestitionen. Wir stellen fest, dass die Überschussrenditen steigen, wenn jede der vier Bedingungen schrittweise in die Anlagestrategie aufgenommen wird.</a:t>
            </a:r>
          </a:p>
        </p:txBody>
      </p:sp>
    </p:spTree>
    <p:extLst>
      <p:ext uri="{BB962C8B-B14F-4D97-AF65-F5344CB8AC3E}">
        <p14:creationId xmlns:p14="http://schemas.microsoft.com/office/powerpoint/2010/main" val="341653911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18992-2428-E33E-0BCF-010C4FB1347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C8D3DAB-7CE2-4B97-187B-808E3D099E63}"/>
              </a:ext>
            </a:extLst>
          </p:cNvPr>
          <p:cNvSpPr>
            <a:spLocks noGrp="1"/>
          </p:cNvSpPr>
          <p:nvPr>
            <p:ph type="title"/>
          </p:nvPr>
        </p:nvSpPr>
        <p:spPr/>
        <p:txBody>
          <a:bodyPr/>
          <a:lstStyle>
            <a:defPPr>
              <a:defRPr lang="de-DE"/>
            </a:defPPr>
            <a:lvl1pPr marL="0" algn="l" defTabSz="915589" rtl="0" eaLnBrk="1" latinLnBrk="0" hangingPunct="1">
              <a:defRPr sz="1802" kern="1200">
                <a:solidFill>
                  <a:schemeClr val="tx1"/>
                </a:solidFill>
                <a:latin typeface="+mn-lt"/>
                <a:ea typeface="+mn-ea"/>
                <a:cs typeface="+mn-cs"/>
              </a:defRPr>
            </a:lvl1pPr>
            <a:lvl2pPr marL="457794" algn="l" defTabSz="915589" rtl="0" eaLnBrk="1" latinLnBrk="0" hangingPunct="1">
              <a:defRPr sz="1802" kern="1200">
                <a:solidFill>
                  <a:schemeClr val="tx1"/>
                </a:solidFill>
                <a:latin typeface="+mn-lt"/>
                <a:ea typeface="+mn-ea"/>
                <a:cs typeface="+mn-cs"/>
              </a:defRPr>
            </a:lvl2pPr>
            <a:lvl3pPr marL="915589" algn="l" defTabSz="915589" rtl="0" eaLnBrk="1" latinLnBrk="0" hangingPunct="1">
              <a:defRPr sz="1802" kern="1200">
                <a:solidFill>
                  <a:schemeClr val="tx1"/>
                </a:solidFill>
                <a:latin typeface="+mn-lt"/>
                <a:ea typeface="+mn-ea"/>
                <a:cs typeface="+mn-cs"/>
              </a:defRPr>
            </a:lvl3pPr>
            <a:lvl4pPr marL="1373383" algn="l" defTabSz="915589" rtl="0" eaLnBrk="1" latinLnBrk="0" hangingPunct="1">
              <a:defRPr sz="1802" kern="1200">
                <a:solidFill>
                  <a:schemeClr val="tx1"/>
                </a:solidFill>
                <a:latin typeface="+mn-lt"/>
                <a:ea typeface="+mn-ea"/>
                <a:cs typeface="+mn-cs"/>
              </a:defRPr>
            </a:lvl4pPr>
            <a:lvl5pPr marL="1831177" algn="l" defTabSz="915589" rtl="0" eaLnBrk="1" latinLnBrk="0" hangingPunct="1">
              <a:defRPr sz="1802" kern="1200">
                <a:solidFill>
                  <a:schemeClr val="tx1"/>
                </a:solidFill>
                <a:latin typeface="+mn-lt"/>
                <a:ea typeface="+mn-ea"/>
                <a:cs typeface="+mn-cs"/>
              </a:defRPr>
            </a:lvl5pPr>
            <a:lvl6pPr marL="2288972" algn="l" defTabSz="915589" rtl="0" eaLnBrk="1" latinLnBrk="0" hangingPunct="1">
              <a:defRPr sz="1802" kern="1200">
                <a:solidFill>
                  <a:schemeClr val="tx1"/>
                </a:solidFill>
                <a:latin typeface="+mn-lt"/>
                <a:ea typeface="+mn-ea"/>
                <a:cs typeface="+mn-cs"/>
              </a:defRPr>
            </a:lvl6pPr>
            <a:lvl7pPr marL="2746766" algn="l" defTabSz="915589" rtl="0" eaLnBrk="1" latinLnBrk="0" hangingPunct="1">
              <a:defRPr sz="1802" kern="1200">
                <a:solidFill>
                  <a:schemeClr val="tx1"/>
                </a:solidFill>
                <a:latin typeface="+mn-lt"/>
                <a:ea typeface="+mn-ea"/>
                <a:cs typeface="+mn-cs"/>
              </a:defRPr>
            </a:lvl7pPr>
            <a:lvl8pPr marL="3204561" algn="l" defTabSz="915589" rtl="0" eaLnBrk="1" latinLnBrk="0" hangingPunct="1">
              <a:defRPr sz="1802" kern="1200">
                <a:solidFill>
                  <a:schemeClr val="tx1"/>
                </a:solidFill>
                <a:latin typeface="+mn-lt"/>
                <a:ea typeface="+mn-ea"/>
                <a:cs typeface="+mn-cs"/>
              </a:defRPr>
            </a:lvl8pPr>
            <a:lvl9pPr marL="3662355" algn="l" defTabSz="915589" rtl="0" eaLnBrk="1" latinLnBrk="0" hangingPunct="1">
              <a:defRPr sz="1802" kern="1200">
                <a:solidFill>
                  <a:schemeClr val="tx1"/>
                </a:solidFill>
                <a:latin typeface="+mn-lt"/>
                <a:ea typeface="+mn-ea"/>
                <a:cs typeface="+mn-cs"/>
              </a:defRPr>
            </a:lvl9pPr>
          </a:lstStyle>
          <a:p>
            <a:r>
              <a:rPr lang="de-DE" sz="2000" dirty="0">
                <a:solidFill>
                  <a:schemeClr val="tx1"/>
                </a:solidFill>
              </a:rPr>
              <a:t>Bücher</a:t>
            </a:r>
            <a:endParaRPr lang="de-DE" sz="2000" dirty="0"/>
          </a:p>
        </p:txBody>
      </p:sp>
      <p:sp>
        <p:nvSpPr>
          <p:cNvPr id="6" name="Text Box 9">
            <a:extLst>
              <a:ext uri="{FF2B5EF4-FFF2-40B4-BE49-F238E27FC236}">
                <a16:creationId xmlns:a16="http://schemas.microsoft.com/office/drawing/2014/main" id="{24840342-BC38-7AB8-3E20-380A5DD11B03}"/>
              </a:ext>
            </a:extLst>
          </p:cNvPr>
          <p:cNvSpPr txBox="1">
            <a:spLocks noChangeArrowheads="1"/>
          </p:cNvSpPr>
          <p:nvPr/>
        </p:nvSpPr>
        <p:spPr bwMode="gray">
          <a:xfrm>
            <a:off x="2058438" y="1056275"/>
            <a:ext cx="7285206" cy="5259112"/>
          </a:xfrm>
          <a:prstGeom prst="rect">
            <a:avLst/>
          </a:prstGeom>
          <a:solidFill>
            <a:schemeClr val="bg1"/>
          </a:solidFill>
          <a:ln w="9525">
            <a:noFill/>
            <a:miter lim="800000"/>
            <a:headEnd/>
            <a:tailEnd/>
          </a:ln>
        </p:spPr>
        <p:txBody>
          <a:bodyPr lIns="91356" tIns="45678" rIns="91356" bIns="45678"/>
          <a:lstStyle>
            <a:defPPr>
              <a:defRPr lang="de-DE"/>
            </a:defPPr>
            <a:lvl1pPr marL="0" algn="l" defTabSz="915589" rtl="0" eaLnBrk="1" latinLnBrk="0" hangingPunct="1">
              <a:defRPr sz="1802" kern="1200">
                <a:solidFill>
                  <a:schemeClr val="tx1"/>
                </a:solidFill>
                <a:latin typeface="+mn-lt"/>
                <a:ea typeface="+mn-ea"/>
                <a:cs typeface="+mn-cs"/>
              </a:defRPr>
            </a:lvl1pPr>
            <a:lvl2pPr marL="457794" algn="l" defTabSz="915589" rtl="0" eaLnBrk="1" latinLnBrk="0" hangingPunct="1">
              <a:defRPr sz="1802" kern="1200">
                <a:solidFill>
                  <a:schemeClr val="tx1"/>
                </a:solidFill>
                <a:latin typeface="+mn-lt"/>
                <a:ea typeface="+mn-ea"/>
                <a:cs typeface="+mn-cs"/>
              </a:defRPr>
            </a:lvl2pPr>
            <a:lvl3pPr marL="915589" algn="l" defTabSz="915589" rtl="0" eaLnBrk="1" latinLnBrk="0" hangingPunct="1">
              <a:defRPr sz="1802" kern="1200">
                <a:solidFill>
                  <a:schemeClr val="tx1"/>
                </a:solidFill>
                <a:latin typeface="+mn-lt"/>
                <a:ea typeface="+mn-ea"/>
                <a:cs typeface="+mn-cs"/>
              </a:defRPr>
            </a:lvl3pPr>
            <a:lvl4pPr marL="1373383" algn="l" defTabSz="915589" rtl="0" eaLnBrk="1" latinLnBrk="0" hangingPunct="1">
              <a:defRPr sz="1802" kern="1200">
                <a:solidFill>
                  <a:schemeClr val="tx1"/>
                </a:solidFill>
                <a:latin typeface="+mn-lt"/>
                <a:ea typeface="+mn-ea"/>
                <a:cs typeface="+mn-cs"/>
              </a:defRPr>
            </a:lvl4pPr>
            <a:lvl5pPr marL="1831177" algn="l" defTabSz="915589" rtl="0" eaLnBrk="1" latinLnBrk="0" hangingPunct="1">
              <a:defRPr sz="1802" kern="1200">
                <a:solidFill>
                  <a:schemeClr val="tx1"/>
                </a:solidFill>
                <a:latin typeface="+mn-lt"/>
                <a:ea typeface="+mn-ea"/>
                <a:cs typeface="+mn-cs"/>
              </a:defRPr>
            </a:lvl5pPr>
            <a:lvl6pPr marL="2288972" algn="l" defTabSz="915589" rtl="0" eaLnBrk="1" latinLnBrk="0" hangingPunct="1">
              <a:defRPr sz="1802" kern="1200">
                <a:solidFill>
                  <a:schemeClr val="tx1"/>
                </a:solidFill>
                <a:latin typeface="+mn-lt"/>
                <a:ea typeface="+mn-ea"/>
                <a:cs typeface="+mn-cs"/>
              </a:defRPr>
            </a:lvl6pPr>
            <a:lvl7pPr marL="2746766" algn="l" defTabSz="915589" rtl="0" eaLnBrk="1" latinLnBrk="0" hangingPunct="1">
              <a:defRPr sz="1802" kern="1200">
                <a:solidFill>
                  <a:schemeClr val="tx1"/>
                </a:solidFill>
                <a:latin typeface="+mn-lt"/>
                <a:ea typeface="+mn-ea"/>
                <a:cs typeface="+mn-cs"/>
              </a:defRPr>
            </a:lvl7pPr>
            <a:lvl8pPr marL="3204561" algn="l" defTabSz="915589" rtl="0" eaLnBrk="1" latinLnBrk="0" hangingPunct="1">
              <a:defRPr sz="1802" kern="1200">
                <a:solidFill>
                  <a:schemeClr val="tx1"/>
                </a:solidFill>
                <a:latin typeface="+mn-lt"/>
                <a:ea typeface="+mn-ea"/>
                <a:cs typeface="+mn-cs"/>
              </a:defRPr>
            </a:lvl8pPr>
            <a:lvl9pPr marL="3662355" algn="l" defTabSz="915589" rtl="0" eaLnBrk="1" latinLnBrk="0" hangingPunct="1">
              <a:defRPr sz="1802" kern="1200">
                <a:solidFill>
                  <a:schemeClr val="tx1"/>
                </a:solidFill>
                <a:latin typeface="+mn-lt"/>
                <a:ea typeface="+mn-ea"/>
                <a:cs typeface="+mn-cs"/>
              </a:defRPr>
            </a:lvl9pPr>
          </a:lstStyle>
          <a:p>
            <a:pPr>
              <a:spcAft>
                <a:spcPts val="498"/>
              </a:spcAft>
            </a:pPr>
            <a:r>
              <a:rPr lang="en-US" sz="1101" dirty="0" err="1"/>
              <a:t>Grundzüge</a:t>
            </a:r>
            <a:r>
              <a:rPr lang="en-US" sz="1101" dirty="0"/>
              <a:t> der </a:t>
            </a:r>
            <a:r>
              <a:rPr lang="en-US" sz="1101" dirty="0" err="1"/>
              <a:t>Unternehmensfinanzierung</a:t>
            </a:r>
            <a:r>
              <a:rPr lang="en-US" sz="1101" dirty="0"/>
              <a:t>, 12., </a:t>
            </a:r>
            <a:r>
              <a:rPr lang="en-US" sz="1101" dirty="0" err="1"/>
              <a:t>überarbeitete</a:t>
            </a:r>
            <a:r>
              <a:rPr lang="en-US" sz="1101" dirty="0"/>
              <a:t> </a:t>
            </a:r>
            <a:r>
              <a:rPr lang="en-US" sz="1101" dirty="0" err="1"/>
              <a:t>Auflage</a:t>
            </a:r>
            <a:r>
              <a:rPr lang="en-US" sz="1101" dirty="0"/>
              <a:t> 2025</a:t>
            </a:r>
          </a:p>
          <a:p>
            <a:pPr>
              <a:spcAft>
                <a:spcPts val="498"/>
              </a:spcAft>
            </a:pPr>
            <a:r>
              <a:rPr lang="de-DE" sz="1001" dirty="0"/>
              <a:t>Prof. Dr. Dr. h.c. </a:t>
            </a:r>
            <a:r>
              <a:rPr lang="de-DE" sz="1001" dirty="0" err="1"/>
              <a:t>mult</a:t>
            </a:r>
            <a:r>
              <a:rPr lang="de-DE" sz="1001" dirty="0"/>
              <a:t>. Günter Wöhe / Dr. Jürgen Bilstein / Prof. Dr. Dr. Dietmar Ernst / Prof. Dr. Dr. Joachim Häcker / </a:t>
            </a:r>
          </a:p>
          <a:p>
            <a:pPr>
              <a:spcAft>
                <a:spcPts val="498"/>
              </a:spcAft>
            </a:pPr>
            <a:r>
              <a:rPr lang="de-DE" sz="1001" dirty="0"/>
              <a:t>Prof. Dr. Werner Gleißner</a:t>
            </a:r>
          </a:p>
          <a:p>
            <a:pPr>
              <a:spcAft>
                <a:spcPts val="498"/>
              </a:spcAft>
            </a:pPr>
            <a:r>
              <a:rPr lang="de-DE" sz="1001" dirty="0">
                <a:latin typeface="Arial"/>
              </a:rPr>
              <a:t>559 Seiten, </a:t>
            </a:r>
            <a:r>
              <a:rPr lang="de-DE" sz="1001" dirty="0"/>
              <a:t>ISBN 978-3-8006-7344-5</a:t>
            </a:r>
          </a:p>
          <a:p>
            <a:pPr>
              <a:spcAft>
                <a:spcPts val="498"/>
              </a:spcAft>
            </a:pPr>
            <a:r>
              <a:rPr lang="de-DE" sz="1001" dirty="0"/>
              <a:t>Verlag Franz Vahlen, 2025</a:t>
            </a:r>
            <a:r>
              <a:rPr lang="de-DE" sz="1001" dirty="0">
                <a:latin typeface="Arial"/>
              </a:rPr>
              <a:t>, 39,80 €</a:t>
            </a:r>
          </a:p>
          <a:p>
            <a:pPr>
              <a:spcAft>
                <a:spcPts val="498"/>
              </a:spcAft>
            </a:pPr>
            <a:endParaRPr lang="de-DE" sz="900" dirty="0"/>
          </a:p>
          <a:p>
            <a:r>
              <a:rPr lang="de-DE" sz="1001" dirty="0"/>
              <a:t>Vorteile: Klare Struktur, didaktische Qualität, zahlreichen Abbildungen.</a:t>
            </a:r>
          </a:p>
          <a:p>
            <a:r>
              <a:rPr lang="de-DE" sz="1001" dirty="0"/>
              <a:t>Ein komplett neues, durchgehendes Fallbeispiel sorgt für zusätzliches Verständnis.</a:t>
            </a:r>
          </a:p>
          <a:p>
            <a:endParaRPr lang="de-DE" sz="1001" dirty="0"/>
          </a:p>
          <a:p>
            <a:r>
              <a:rPr lang="de-DE" sz="1001" dirty="0"/>
              <a:t>Zum Werk (Vorauflage): Dieses Standardwerk vermittelt Ihnen die Grundlagen der modernen Unternehmensfinanzierung. Aufgrund seiner klaren Struktur, seiner didaktischen Qualität mit Lernzielen, zahlreichen Abbildungen, einer durchgängigen Fallstudie, Aufgaben mit Lösungen sowie zahlreichen Beispielen aus der Praxis eignet es sich ideal zur Einarbeitung in die Finanzierungslehre und zur selbstständigen Vorlesungswiederholung und Lernkontrolle.</a:t>
            </a:r>
          </a:p>
          <a:p>
            <a:endParaRPr lang="de-DE" sz="1001" dirty="0"/>
          </a:p>
          <a:p>
            <a:r>
              <a:rPr lang="de-DE" sz="1001" dirty="0"/>
              <a:t>Zielgruppe: Studierende der Wirtschaftswissenschaften an Universitäten, Fachhochschulen und Dualen Hochschulen im Bachelor- und Masterstudium.</a:t>
            </a:r>
          </a:p>
          <a:p>
            <a:endParaRPr lang="de-DE" sz="1001" dirty="0"/>
          </a:p>
          <a:p>
            <a:r>
              <a:rPr lang="de-DE" sz="1001" dirty="0"/>
              <a:t>Über die Autoren</a:t>
            </a:r>
          </a:p>
          <a:p>
            <a:endParaRPr lang="de-DE" sz="1001" dirty="0"/>
          </a:p>
          <a:p>
            <a:r>
              <a:rPr lang="de-DE" sz="1001" dirty="0"/>
              <a:t>Prof. Dr. Dr. h.c. Günter Wöhe war Professor für Betriebswirtschaftslehre an der Universität des Saarlandes. </a:t>
            </a:r>
          </a:p>
          <a:p>
            <a:endParaRPr lang="de-DE" sz="1001" dirty="0"/>
          </a:p>
          <a:p>
            <a:r>
              <a:rPr lang="de-DE" sz="1001" dirty="0"/>
              <a:t>Dr. Jürgen Bilstein war Manager einer führenden deutschen Bank. </a:t>
            </a:r>
          </a:p>
          <a:p>
            <a:endParaRPr lang="de-DE" sz="1001" dirty="0"/>
          </a:p>
          <a:p>
            <a:r>
              <a:rPr lang="de-DE" sz="1001" dirty="0"/>
              <a:t>Prof. Dr. Dr. Dietmar Ernst ist Professor für International Finance an der Hochschule für Wirtschaft und Umwelt Nürtingen-Geislingen (</a:t>
            </a:r>
            <a:r>
              <a:rPr lang="de-DE" sz="1001" dirty="0" err="1"/>
              <a:t>HfWU</a:t>
            </a:r>
            <a:r>
              <a:rPr lang="de-DE" sz="1001" dirty="0"/>
              <a:t>). </a:t>
            </a:r>
          </a:p>
          <a:p>
            <a:endParaRPr lang="de-DE" sz="1001" dirty="0"/>
          </a:p>
          <a:p>
            <a:r>
              <a:rPr lang="de-DE" sz="1001" dirty="0"/>
              <a:t>Prof. Dr. Dr. Joachim Häcker ist Professor für Quantitative Finance an der Hochschule München. Prof. Dr. Dr. Ernst und Prof. Dr. Dr. Häcker sind darüber hinaus Gründer und Direktoren des European Institute </a:t>
            </a:r>
            <a:r>
              <a:rPr lang="de-DE" sz="1001" dirty="0" err="1"/>
              <a:t>of</a:t>
            </a:r>
            <a:r>
              <a:rPr lang="de-DE" sz="1001" dirty="0"/>
              <a:t> Quantitative Finance (EIQF). Prof. Dr. </a:t>
            </a:r>
          </a:p>
          <a:p>
            <a:endParaRPr lang="de-DE" sz="1001" dirty="0"/>
          </a:p>
          <a:p>
            <a:r>
              <a:rPr lang="de-DE" sz="1001" dirty="0"/>
              <a:t>Werner Gleißner ist Vorstand der FutureValue Group AG und Professor für Betriebswirtschaftslehre, insbesondere Risikomanagement, an der TU Dresden. Er ist im Vorstand der European </a:t>
            </a:r>
            <a:r>
              <a:rPr lang="de-DE" sz="1001" dirty="0" err="1"/>
              <a:t>Association</a:t>
            </a:r>
            <a:r>
              <a:rPr lang="de-DE" sz="1001" dirty="0"/>
              <a:t> </a:t>
            </a:r>
            <a:r>
              <a:rPr lang="de-DE" sz="1001" dirty="0" err="1"/>
              <a:t>of</a:t>
            </a:r>
            <a:r>
              <a:rPr lang="de-DE" sz="1001" dirty="0"/>
              <a:t> Certified </a:t>
            </a:r>
            <a:r>
              <a:rPr lang="de-DE" sz="1001" dirty="0" err="1"/>
              <a:t>Valuators</a:t>
            </a:r>
            <a:r>
              <a:rPr lang="de-DE" sz="1001" dirty="0"/>
              <a:t> and Analysts (EACVA) und der Deutschen Gesellschaft für Krisenmanagement (</a:t>
            </a:r>
            <a:r>
              <a:rPr lang="de-DE" sz="1001" dirty="0" err="1"/>
              <a:t>DGfKM</a:t>
            </a:r>
            <a:r>
              <a:rPr lang="de-DE" sz="1001" dirty="0"/>
              <a:t>).</a:t>
            </a:r>
          </a:p>
          <a:p>
            <a:endParaRPr lang="de-DE" sz="900" dirty="0"/>
          </a:p>
          <a:p>
            <a:endParaRPr lang="de-DE" sz="900" dirty="0"/>
          </a:p>
        </p:txBody>
      </p:sp>
      <p:pic>
        <p:nvPicPr>
          <p:cNvPr id="4" name="Grafik 3" descr="Ein Bild, das Text, Screenshot, Schrift, Design enthält.&#10;&#10;KI-generierte Inhalte können fehlerhaft sein.">
            <a:extLst>
              <a:ext uri="{FF2B5EF4-FFF2-40B4-BE49-F238E27FC236}">
                <a16:creationId xmlns:a16="http://schemas.microsoft.com/office/drawing/2014/main" id="{A61F112F-EFE6-0B4F-D2A6-4647AFE68B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538" y="1411807"/>
            <a:ext cx="1867264" cy="2485302"/>
          </a:xfrm>
          <a:prstGeom prst="rect">
            <a:avLst/>
          </a:prstGeom>
        </p:spPr>
      </p:pic>
      <p:pic>
        <p:nvPicPr>
          <p:cNvPr id="3" name="Picture 2">
            <a:extLst>
              <a:ext uri="{FF2B5EF4-FFF2-40B4-BE49-F238E27FC236}">
                <a16:creationId xmlns:a16="http://schemas.microsoft.com/office/drawing/2014/main" id="{5FB3EAD8-38CE-E54D-AA7E-BA1EECDCFDC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9720" y="1051593"/>
            <a:ext cx="478082" cy="478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074141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defPPr>
              <a:defRPr lang="de-DE"/>
            </a:defPPr>
            <a:lvl1pPr marL="0" algn="l" defTabSz="915589" rtl="0" eaLnBrk="1" latinLnBrk="0" hangingPunct="1">
              <a:defRPr sz="1802" kern="1200">
                <a:solidFill>
                  <a:schemeClr val="tx1"/>
                </a:solidFill>
                <a:latin typeface="+mn-lt"/>
                <a:ea typeface="+mn-ea"/>
                <a:cs typeface="+mn-cs"/>
              </a:defRPr>
            </a:lvl1pPr>
            <a:lvl2pPr marL="457794" algn="l" defTabSz="915589" rtl="0" eaLnBrk="1" latinLnBrk="0" hangingPunct="1">
              <a:defRPr sz="1802" kern="1200">
                <a:solidFill>
                  <a:schemeClr val="tx1"/>
                </a:solidFill>
                <a:latin typeface="+mn-lt"/>
                <a:ea typeface="+mn-ea"/>
                <a:cs typeface="+mn-cs"/>
              </a:defRPr>
            </a:lvl2pPr>
            <a:lvl3pPr marL="915589" algn="l" defTabSz="915589" rtl="0" eaLnBrk="1" latinLnBrk="0" hangingPunct="1">
              <a:defRPr sz="1802" kern="1200">
                <a:solidFill>
                  <a:schemeClr val="tx1"/>
                </a:solidFill>
                <a:latin typeface="+mn-lt"/>
                <a:ea typeface="+mn-ea"/>
                <a:cs typeface="+mn-cs"/>
              </a:defRPr>
            </a:lvl3pPr>
            <a:lvl4pPr marL="1373383" algn="l" defTabSz="915589" rtl="0" eaLnBrk="1" latinLnBrk="0" hangingPunct="1">
              <a:defRPr sz="1802" kern="1200">
                <a:solidFill>
                  <a:schemeClr val="tx1"/>
                </a:solidFill>
                <a:latin typeface="+mn-lt"/>
                <a:ea typeface="+mn-ea"/>
                <a:cs typeface="+mn-cs"/>
              </a:defRPr>
            </a:lvl4pPr>
            <a:lvl5pPr marL="1831177" algn="l" defTabSz="915589" rtl="0" eaLnBrk="1" latinLnBrk="0" hangingPunct="1">
              <a:defRPr sz="1802" kern="1200">
                <a:solidFill>
                  <a:schemeClr val="tx1"/>
                </a:solidFill>
                <a:latin typeface="+mn-lt"/>
                <a:ea typeface="+mn-ea"/>
                <a:cs typeface="+mn-cs"/>
              </a:defRPr>
            </a:lvl5pPr>
            <a:lvl6pPr marL="2288972" algn="l" defTabSz="915589" rtl="0" eaLnBrk="1" latinLnBrk="0" hangingPunct="1">
              <a:defRPr sz="1802" kern="1200">
                <a:solidFill>
                  <a:schemeClr val="tx1"/>
                </a:solidFill>
                <a:latin typeface="+mn-lt"/>
                <a:ea typeface="+mn-ea"/>
                <a:cs typeface="+mn-cs"/>
              </a:defRPr>
            </a:lvl6pPr>
            <a:lvl7pPr marL="2746766" algn="l" defTabSz="915589" rtl="0" eaLnBrk="1" latinLnBrk="0" hangingPunct="1">
              <a:defRPr sz="1802" kern="1200">
                <a:solidFill>
                  <a:schemeClr val="tx1"/>
                </a:solidFill>
                <a:latin typeface="+mn-lt"/>
                <a:ea typeface="+mn-ea"/>
                <a:cs typeface="+mn-cs"/>
              </a:defRPr>
            </a:lvl7pPr>
            <a:lvl8pPr marL="3204561" algn="l" defTabSz="915589" rtl="0" eaLnBrk="1" latinLnBrk="0" hangingPunct="1">
              <a:defRPr sz="1802" kern="1200">
                <a:solidFill>
                  <a:schemeClr val="tx1"/>
                </a:solidFill>
                <a:latin typeface="+mn-lt"/>
                <a:ea typeface="+mn-ea"/>
                <a:cs typeface="+mn-cs"/>
              </a:defRPr>
            </a:lvl8pPr>
            <a:lvl9pPr marL="3662355" algn="l" defTabSz="915589" rtl="0" eaLnBrk="1" latinLnBrk="0" hangingPunct="1">
              <a:defRPr sz="1802" kern="1200">
                <a:solidFill>
                  <a:schemeClr val="tx1"/>
                </a:solidFill>
                <a:latin typeface="+mn-lt"/>
                <a:ea typeface="+mn-ea"/>
                <a:cs typeface="+mn-cs"/>
              </a:defRPr>
            </a:lvl9pPr>
          </a:lstStyle>
          <a:p>
            <a:r>
              <a:rPr lang="de-DE" sz="2000" dirty="0">
                <a:solidFill>
                  <a:schemeClr val="tx1"/>
                </a:solidFill>
              </a:rPr>
              <a:t>Bücher</a:t>
            </a:r>
            <a:endParaRPr lang="de-DE" sz="2000" dirty="0"/>
          </a:p>
        </p:txBody>
      </p:sp>
      <p:pic>
        <p:nvPicPr>
          <p:cNvPr id="4" name="Grafik 3">
            <a:extLst>
              <a:ext uri="{FF2B5EF4-FFF2-40B4-BE49-F238E27FC236}">
                <a16:creationId xmlns:a16="http://schemas.microsoft.com/office/drawing/2014/main" id="{0F04E174-BEDF-2F28-4323-CF2AA13CCEE4}"/>
              </a:ext>
            </a:extLst>
          </p:cNvPr>
          <p:cNvPicPr>
            <a:picLocks noChangeAspect="1"/>
          </p:cNvPicPr>
          <p:nvPr/>
        </p:nvPicPr>
        <p:blipFill>
          <a:blip r:embed="rId3"/>
          <a:stretch>
            <a:fillRect/>
          </a:stretch>
        </p:blipFill>
        <p:spPr>
          <a:xfrm>
            <a:off x="200256" y="1492351"/>
            <a:ext cx="1773692" cy="2737620"/>
          </a:xfrm>
          <a:prstGeom prst="rect">
            <a:avLst/>
          </a:prstGeom>
        </p:spPr>
      </p:pic>
      <p:sp>
        <p:nvSpPr>
          <p:cNvPr id="3" name="Text Box 9">
            <a:extLst>
              <a:ext uri="{FF2B5EF4-FFF2-40B4-BE49-F238E27FC236}">
                <a16:creationId xmlns:a16="http://schemas.microsoft.com/office/drawing/2014/main" id="{AEFC4AFB-82F7-445C-67DD-6EF5B2B652E2}"/>
              </a:ext>
            </a:extLst>
          </p:cNvPr>
          <p:cNvSpPr txBox="1">
            <a:spLocks noChangeArrowheads="1"/>
          </p:cNvSpPr>
          <p:nvPr/>
        </p:nvSpPr>
        <p:spPr bwMode="gray">
          <a:xfrm>
            <a:off x="2071295" y="1195678"/>
            <a:ext cx="7285206" cy="4970942"/>
          </a:xfrm>
          <a:prstGeom prst="rect">
            <a:avLst/>
          </a:prstGeom>
          <a:solidFill>
            <a:schemeClr val="bg1"/>
          </a:solidFill>
          <a:ln w="9525">
            <a:noFill/>
            <a:miter lim="800000"/>
            <a:headEnd/>
            <a:tailEnd/>
          </a:ln>
        </p:spPr>
        <p:txBody>
          <a:bodyPr lIns="91356" tIns="45678" rIns="91356" bIns="45678"/>
          <a:lstStyle>
            <a:defPPr>
              <a:defRPr lang="de-DE"/>
            </a:defPPr>
            <a:lvl1pPr marL="0" algn="l" defTabSz="915589" rtl="0" eaLnBrk="1" latinLnBrk="0" hangingPunct="1">
              <a:defRPr sz="1802" kern="1200">
                <a:solidFill>
                  <a:schemeClr val="tx1"/>
                </a:solidFill>
                <a:latin typeface="+mn-lt"/>
                <a:ea typeface="+mn-ea"/>
                <a:cs typeface="+mn-cs"/>
              </a:defRPr>
            </a:lvl1pPr>
            <a:lvl2pPr marL="457794" algn="l" defTabSz="915589" rtl="0" eaLnBrk="1" latinLnBrk="0" hangingPunct="1">
              <a:defRPr sz="1802" kern="1200">
                <a:solidFill>
                  <a:schemeClr val="tx1"/>
                </a:solidFill>
                <a:latin typeface="+mn-lt"/>
                <a:ea typeface="+mn-ea"/>
                <a:cs typeface="+mn-cs"/>
              </a:defRPr>
            </a:lvl2pPr>
            <a:lvl3pPr marL="915589" algn="l" defTabSz="915589" rtl="0" eaLnBrk="1" latinLnBrk="0" hangingPunct="1">
              <a:defRPr sz="1802" kern="1200">
                <a:solidFill>
                  <a:schemeClr val="tx1"/>
                </a:solidFill>
                <a:latin typeface="+mn-lt"/>
                <a:ea typeface="+mn-ea"/>
                <a:cs typeface="+mn-cs"/>
              </a:defRPr>
            </a:lvl3pPr>
            <a:lvl4pPr marL="1373383" algn="l" defTabSz="915589" rtl="0" eaLnBrk="1" latinLnBrk="0" hangingPunct="1">
              <a:defRPr sz="1802" kern="1200">
                <a:solidFill>
                  <a:schemeClr val="tx1"/>
                </a:solidFill>
                <a:latin typeface="+mn-lt"/>
                <a:ea typeface="+mn-ea"/>
                <a:cs typeface="+mn-cs"/>
              </a:defRPr>
            </a:lvl4pPr>
            <a:lvl5pPr marL="1831177" algn="l" defTabSz="915589" rtl="0" eaLnBrk="1" latinLnBrk="0" hangingPunct="1">
              <a:defRPr sz="1802" kern="1200">
                <a:solidFill>
                  <a:schemeClr val="tx1"/>
                </a:solidFill>
                <a:latin typeface="+mn-lt"/>
                <a:ea typeface="+mn-ea"/>
                <a:cs typeface="+mn-cs"/>
              </a:defRPr>
            </a:lvl5pPr>
            <a:lvl6pPr marL="2288972" algn="l" defTabSz="915589" rtl="0" eaLnBrk="1" latinLnBrk="0" hangingPunct="1">
              <a:defRPr sz="1802" kern="1200">
                <a:solidFill>
                  <a:schemeClr val="tx1"/>
                </a:solidFill>
                <a:latin typeface="+mn-lt"/>
                <a:ea typeface="+mn-ea"/>
                <a:cs typeface="+mn-cs"/>
              </a:defRPr>
            </a:lvl6pPr>
            <a:lvl7pPr marL="2746766" algn="l" defTabSz="915589" rtl="0" eaLnBrk="1" latinLnBrk="0" hangingPunct="1">
              <a:defRPr sz="1802" kern="1200">
                <a:solidFill>
                  <a:schemeClr val="tx1"/>
                </a:solidFill>
                <a:latin typeface="+mn-lt"/>
                <a:ea typeface="+mn-ea"/>
                <a:cs typeface="+mn-cs"/>
              </a:defRPr>
            </a:lvl7pPr>
            <a:lvl8pPr marL="3204561" algn="l" defTabSz="915589" rtl="0" eaLnBrk="1" latinLnBrk="0" hangingPunct="1">
              <a:defRPr sz="1802" kern="1200">
                <a:solidFill>
                  <a:schemeClr val="tx1"/>
                </a:solidFill>
                <a:latin typeface="+mn-lt"/>
                <a:ea typeface="+mn-ea"/>
                <a:cs typeface="+mn-cs"/>
              </a:defRPr>
            </a:lvl8pPr>
            <a:lvl9pPr marL="3662355" algn="l" defTabSz="915589" rtl="0" eaLnBrk="1" latinLnBrk="0" hangingPunct="1">
              <a:defRPr sz="1802" kern="1200">
                <a:solidFill>
                  <a:schemeClr val="tx1"/>
                </a:solidFill>
                <a:latin typeface="+mn-lt"/>
                <a:ea typeface="+mn-ea"/>
                <a:cs typeface="+mn-cs"/>
              </a:defRPr>
            </a:lvl9pPr>
          </a:lstStyle>
          <a:p>
            <a:pPr>
              <a:spcAft>
                <a:spcPts val="498"/>
              </a:spcAft>
            </a:pPr>
            <a:r>
              <a:rPr lang="de-DE" sz="1101" dirty="0"/>
              <a:t>M&amp;A-Transaktionen</a:t>
            </a:r>
          </a:p>
          <a:p>
            <a:pPr>
              <a:spcAft>
                <a:spcPts val="498"/>
              </a:spcAft>
            </a:pPr>
            <a:r>
              <a:rPr lang="de-DE" sz="1101" dirty="0"/>
              <a:t>Leitfaden für Risikoanalyse, Bewertung und Management</a:t>
            </a:r>
          </a:p>
          <a:p>
            <a:pPr>
              <a:spcAft>
                <a:spcPts val="498"/>
              </a:spcAft>
            </a:pPr>
            <a:r>
              <a:rPr lang="de-DE" sz="1001" dirty="0"/>
              <a:t>RMA Risk Management &amp; Rating </a:t>
            </a:r>
            <a:r>
              <a:rPr lang="de-DE" sz="1001" dirty="0" err="1"/>
              <a:t>Association</a:t>
            </a:r>
            <a:r>
              <a:rPr lang="de-DE" sz="1001" dirty="0"/>
              <a:t> e. V. / Bundesverband Mergers &amp; Acquisitions gem. e. V. (Hrsg.)</a:t>
            </a:r>
          </a:p>
          <a:p>
            <a:pPr>
              <a:spcAft>
                <a:spcPts val="498"/>
              </a:spcAft>
            </a:pPr>
            <a:r>
              <a:rPr lang="de-DE" sz="1001" dirty="0"/>
              <a:t>Erarbeitet von Werner Gleißner, Kai Lucks, Ulrich Balz, Heinz-Gerd Bordemann, Martin Buchegger, Dietmar Ernst, Rasim Heydarov, Endre Kamaras, Reinhard Meckl, Ute Vanini und Marco Wolfrum</a:t>
            </a:r>
          </a:p>
          <a:p>
            <a:pPr>
              <a:spcAft>
                <a:spcPts val="498"/>
              </a:spcAft>
            </a:pPr>
            <a:r>
              <a:rPr lang="de-DE" sz="1001" dirty="0">
                <a:latin typeface="Arial"/>
              </a:rPr>
              <a:t>211 Seiten, </a:t>
            </a:r>
            <a:r>
              <a:rPr lang="de-DE" sz="1001" dirty="0"/>
              <a:t>ISBN 978-3-503-23748-7, Verlag: Erich Schmidt Verlag Berlin, 2024</a:t>
            </a:r>
            <a:r>
              <a:rPr lang="de-DE" sz="1001" dirty="0">
                <a:latin typeface="Arial"/>
              </a:rPr>
              <a:t>, 39,95 €</a:t>
            </a:r>
          </a:p>
          <a:p>
            <a:endParaRPr lang="de-DE" sz="900" dirty="0"/>
          </a:p>
          <a:p>
            <a:r>
              <a:rPr lang="de-DE" sz="900" dirty="0"/>
              <a:t>M&amp;A-Entscheidungen, speziell </a:t>
            </a:r>
            <a:r>
              <a:rPr lang="de-DE" sz="900" b="1" dirty="0"/>
              <a:t>Käufe und Verkäufe von Unternehmen und Beteiligungen</a:t>
            </a:r>
            <a:r>
              <a:rPr lang="de-DE" sz="900" dirty="0"/>
              <a:t>, sind bei der Vorbereitung und der Berücksichtigung kritischer Risikobereiche meist besonders anspruchsvoll. Ausgehend von den bei M&amp;A-Entscheidungen zentralen Unternehmensbewertungen nimmt der neue Band der RMA-Schriftenreihe die wichtigsten Entscheidungskalküle strukturiert in den Blick.</a:t>
            </a:r>
          </a:p>
          <a:p>
            <a:endParaRPr lang="de-DE" sz="900" dirty="0"/>
          </a:p>
          <a:p>
            <a:pPr marL="171536" indent="-171536">
              <a:buFont typeface="Arial" panose="020B0604020202020204" pitchFamily="34" charset="0"/>
              <a:buChar char="•"/>
            </a:pPr>
            <a:r>
              <a:rPr lang="de-DE" sz="900" b="1" dirty="0"/>
              <a:t>Aktuelle Herausforderungen für M&amp;A </a:t>
            </a:r>
            <a:r>
              <a:rPr lang="de-DE" sz="900" dirty="0"/>
              <a:t>wie Nachhaltigkeitskriterien (ESG), Digitalisierung, Datenschutz, Inflation, Zinsen u.a.</a:t>
            </a:r>
          </a:p>
          <a:p>
            <a:pPr marL="171536" indent="-171536">
              <a:buFont typeface="Arial" panose="020B0604020202020204" pitchFamily="34" charset="0"/>
              <a:buChar char="•"/>
            </a:pPr>
            <a:endParaRPr lang="de-DE" sz="900" dirty="0"/>
          </a:p>
          <a:p>
            <a:pPr marL="171536" indent="-171536">
              <a:buFont typeface="Arial" panose="020B0604020202020204" pitchFamily="34" charset="0"/>
              <a:buChar char="•"/>
            </a:pPr>
            <a:r>
              <a:rPr lang="de-DE" sz="900" b="1" dirty="0"/>
              <a:t>Gesetzliche und regulatorische Anforderungen</a:t>
            </a:r>
            <a:r>
              <a:rPr lang="de-DE" sz="900" dirty="0"/>
              <a:t>, etwa im Bereich Business </a:t>
            </a:r>
            <a:r>
              <a:rPr lang="de-DE" sz="900" dirty="0" err="1"/>
              <a:t>Judgement</a:t>
            </a:r>
            <a:r>
              <a:rPr lang="de-DE" sz="900" dirty="0"/>
              <a:t> Rule oder Risikomanagement</a:t>
            </a:r>
          </a:p>
          <a:p>
            <a:pPr marL="171536" indent="-171536">
              <a:buFont typeface="Arial" panose="020B0604020202020204" pitchFamily="34" charset="0"/>
              <a:buChar char="•"/>
            </a:pPr>
            <a:endParaRPr lang="de-DE" sz="900" dirty="0"/>
          </a:p>
          <a:p>
            <a:pPr marL="171536" indent="-171536">
              <a:buFont typeface="Arial" panose="020B0604020202020204" pitchFamily="34" charset="0"/>
              <a:buChar char="•"/>
            </a:pPr>
            <a:r>
              <a:rPr lang="de-DE" sz="900" b="1" dirty="0"/>
              <a:t>Methodische Ansätze</a:t>
            </a:r>
            <a:r>
              <a:rPr lang="de-DE" sz="900" dirty="0"/>
              <a:t>, z.B. für die Präzisierung der Anforderungen an Entscheidungsvorlagen oder die Erfassung des Insolvenzrisikos bei der Unternehmensbewertung</a:t>
            </a:r>
          </a:p>
          <a:p>
            <a:endParaRPr lang="de-DE" sz="900" dirty="0"/>
          </a:p>
          <a:p>
            <a:r>
              <a:rPr lang="de-DE" sz="900" dirty="0"/>
              <a:t>Ein anschaulicher Leitfaden, der in zehn prägnanten Kapiteln </a:t>
            </a:r>
            <a:r>
              <a:rPr lang="de-DE" sz="900" b="1" dirty="0"/>
              <a:t>eine gute Orientierung und viele Denkanstöße für die Praxis </a:t>
            </a:r>
            <a:r>
              <a:rPr lang="de-DE" sz="900" dirty="0"/>
              <a:t>bietet.</a:t>
            </a:r>
          </a:p>
          <a:p>
            <a:endParaRPr lang="de-DE" sz="900" dirty="0"/>
          </a:p>
        </p:txBody>
      </p:sp>
    </p:spTree>
    <p:extLst>
      <p:ext uri="{BB962C8B-B14F-4D97-AF65-F5344CB8AC3E}">
        <p14:creationId xmlns:p14="http://schemas.microsoft.com/office/powerpoint/2010/main" val="118789171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59EAFB-A52F-D857-D9FE-99038A41D225}"/>
              </a:ext>
            </a:extLst>
          </p:cNvPr>
          <p:cNvSpPr>
            <a:spLocks noGrp="1"/>
          </p:cNvSpPr>
          <p:nvPr>
            <p:ph type="title"/>
          </p:nvPr>
        </p:nvSpPr>
        <p:spPr/>
        <p:txBody>
          <a:bodyPr/>
          <a:lstStyle>
            <a:defPPr>
              <a:defRPr lang="de-DE"/>
            </a:defPPr>
            <a:lvl1pPr marL="0" algn="l" defTabSz="915589" rtl="0" eaLnBrk="1" latinLnBrk="0" hangingPunct="1">
              <a:defRPr sz="1802" kern="1200">
                <a:solidFill>
                  <a:schemeClr val="tx1"/>
                </a:solidFill>
                <a:latin typeface="+mn-lt"/>
                <a:ea typeface="+mn-ea"/>
                <a:cs typeface="+mn-cs"/>
              </a:defRPr>
            </a:lvl1pPr>
            <a:lvl2pPr marL="457794" algn="l" defTabSz="915589" rtl="0" eaLnBrk="1" latinLnBrk="0" hangingPunct="1">
              <a:defRPr sz="1802" kern="1200">
                <a:solidFill>
                  <a:schemeClr val="tx1"/>
                </a:solidFill>
                <a:latin typeface="+mn-lt"/>
                <a:ea typeface="+mn-ea"/>
                <a:cs typeface="+mn-cs"/>
              </a:defRPr>
            </a:lvl2pPr>
            <a:lvl3pPr marL="915589" algn="l" defTabSz="915589" rtl="0" eaLnBrk="1" latinLnBrk="0" hangingPunct="1">
              <a:defRPr sz="1802" kern="1200">
                <a:solidFill>
                  <a:schemeClr val="tx1"/>
                </a:solidFill>
                <a:latin typeface="+mn-lt"/>
                <a:ea typeface="+mn-ea"/>
                <a:cs typeface="+mn-cs"/>
              </a:defRPr>
            </a:lvl3pPr>
            <a:lvl4pPr marL="1373383" algn="l" defTabSz="915589" rtl="0" eaLnBrk="1" latinLnBrk="0" hangingPunct="1">
              <a:defRPr sz="1802" kern="1200">
                <a:solidFill>
                  <a:schemeClr val="tx1"/>
                </a:solidFill>
                <a:latin typeface="+mn-lt"/>
                <a:ea typeface="+mn-ea"/>
                <a:cs typeface="+mn-cs"/>
              </a:defRPr>
            </a:lvl4pPr>
            <a:lvl5pPr marL="1831177" algn="l" defTabSz="915589" rtl="0" eaLnBrk="1" latinLnBrk="0" hangingPunct="1">
              <a:defRPr sz="1802" kern="1200">
                <a:solidFill>
                  <a:schemeClr val="tx1"/>
                </a:solidFill>
                <a:latin typeface="+mn-lt"/>
                <a:ea typeface="+mn-ea"/>
                <a:cs typeface="+mn-cs"/>
              </a:defRPr>
            </a:lvl5pPr>
            <a:lvl6pPr marL="2288972" algn="l" defTabSz="915589" rtl="0" eaLnBrk="1" latinLnBrk="0" hangingPunct="1">
              <a:defRPr sz="1802" kern="1200">
                <a:solidFill>
                  <a:schemeClr val="tx1"/>
                </a:solidFill>
                <a:latin typeface="+mn-lt"/>
                <a:ea typeface="+mn-ea"/>
                <a:cs typeface="+mn-cs"/>
              </a:defRPr>
            </a:lvl6pPr>
            <a:lvl7pPr marL="2746766" algn="l" defTabSz="915589" rtl="0" eaLnBrk="1" latinLnBrk="0" hangingPunct="1">
              <a:defRPr sz="1802" kern="1200">
                <a:solidFill>
                  <a:schemeClr val="tx1"/>
                </a:solidFill>
                <a:latin typeface="+mn-lt"/>
                <a:ea typeface="+mn-ea"/>
                <a:cs typeface="+mn-cs"/>
              </a:defRPr>
            </a:lvl7pPr>
            <a:lvl8pPr marL="3204561" algn="l" defTabSz="915589" rtl="0" eaLnBrk="1" latinLnBrk="0" hangingPunct="1">
              <a:defRPr sz="1802" kern="1200">
                <a:solidFill>
                  <a:schemeClr val="tx1"/>
                </a:solidFill>
                <a:latin typeface="+mn-lt"/>
                <a:ea typeface="+mn-ea"/>
                <a:cs typeface="+mn-cs"/>
              </a:defRPr>
            </a:lvl8pPr>
            <a:lvl9pPr marL="3662355" algn="l" defTabSz="915589" rtl="0" eaLnBrk="1" latinLnBrk="0" hangingPunct="1">
              <a:defRPr sz="1802" kern="1200">
                <a:solidFill>
                  <a:schemeClr val="tx1"/>
                </a:solidFill>
                <a:latin typeface="+mn-lt"/>
                <a:ea typeface="+mn-ea"/>
                <a:cs typeface="+mn-cs"/>
              </a:defRPr>
            </a:lvl9pPr>
          </a:lstStyle>
          <a:p>
            <a:r>
              <a:rPr lang="de-DE" sz="2000" dirty="0"/>
              <a:t>Bücher</a:t>
            </a:r>
          </a:p>
        </p:txBody>
      </p:sp>
      <p:sp>
        <p:nvSpPr>
          <p:cNvPr id="8" name="Text Box 9">
            <a:extLst>
              <a:ext uri="{FF2B5EF4-FFF2-40B4-BE49-F238E27FC236}">
                <a16:creationId xmlns:a16="http://schemas.microsoft.com/office/drawing/2014/main" id="{0783E3D1-33CD-9D62-72D3-9CD2B1AE0E85}"/>
              </a:ext>
            </a:extLst>
          </p:cNvPr>
          <p:cNvSpPr txBox="1">
            <a:spLocks noChangeArrowheads="1"/>
          </p:cNvSpPr>
          <p:nvPr/>
        </p:nvSpPr>
        <p:spPr bwMode="gray">
          <a:xfrm>
            <a:off x="2071295" y="1195678"/>
            <a:ext cx="7285206" cy="4970942"/>
          </a:xfrm>
          <a:prstGeom prst="rect">
            <a:avLst/>
          </a:prstGeom>
          <a:solidFill>
            <a:schemeClr val="bg1"/>
          </a:solidFill>
          <a:ln w="9525">
            <a:noFill/>
            <a:miter lim="800000"/>
            <a:headEnd/>
            <a:tailEnd/>
          </a:ln>
        </p:spPr>
        <p:txBody>
          <a:bodyPr lIns="91356" tIns="45678" rIns="91356" bIns="45678"/>
          <a:lstStyle>
            <a:defPPr>
              <a:defRPr lang="de-DE"/>
            </a:defPPr>
            <a:lvl1pPr marL="0" algn="l" defTabSz="915589" rtl="0" eaLnBrk="1" latinLnBrk="0" hangingPunct="1">
              <a:defRPr sz="1802" kern="1200">
                <a:solidFill>
                  <a:schemeClr val="tx1"/>
                </a:solidFill>
                <a:latin typeface="+mn-lt"/>
                <a:ea typeface="+mn-ea"/>
                <a:cs typeface="+mn-cs"/>
              </a:defRPr>
            </a:lvl1pPr>
            <a:lvl2pPr marL="457794" algn="l" defTabSz="915589" rtl="0" eaLnBrk="1" latinLnBrk="0" hangingPunct="1">
              <a:defRPr sz="1802" kern="1200">
                <a:solidFill>
                  <a:schemeClr val="tx1"/>
                </a:solidFill>
                <a:latin typeface="+mn-lt"/>
                <a:ea typeface="+mn-ea"/>
                <a:cs typeface="+mn-cs"/>
              </a:defRPr>
            </a:lvl2pPr>
            <a:lvl3pPr marL="915589" algn="l" defTabSz="915589" rtl="0" eaLnBrk="1" latinLnBrk="0" hangingPunct="1">
              <a:defRPr sz="1802" kern="1200">
                <a:solidFill>
                  <a:schemeClr val="tx1"/>
                </a:solidFill>
                <a:latin typeface="+mn-lt"/>
                <a:ea typeface="+mn-ea"/>
                <a:cs typeface="+mn-cs"/>
              </a:defRPr>
            </a:lvl3pPr>
            <a:lvl4pPr marL="1373383" algn="l" defTabSz="915589" rtl="0" eaLnBrk="1" latinLnBrk="0" hangingPunct="1">
              <a:defRPr sz="1802" kern="1200">
                <a:solidFill>
                  <a:schemeClr val="tx1"/>
                </a:solidFill>
                <a:latin typeface="+mn-lt"/>
                <a:ea typeface="+mn-ea"/>
                <a:cs typeface="+mn-cs"/>
              </a:defRPr>
            </a:lvl4pPr>
            <a:lvl5pPr marL="1831177" algn="l" defTabSz="915589" rtl="0" eaLnBrk="1" latinLnBrk="0" hangingPunct="1">
              <a:defRPr sz="1802" kern="1200">
                <a:solidFill>
                  <a:schemeClr val="tx1"/>
                </a:solidFill>
                <a:latin typeface="+mn-lt"/>
                <a:ea typeface="+mn-ea"/>
                <a:cs typeface="+mn-cs"/>
              </a:defRPr>
            </a:lvl5pPr>
            <a:lvl6pPr marL="2288972" algn="l" defTabSz="915589" rtl="0" eaLnBrk="1" latinLnBrk="0" hangingPunct="1">
              <a:defRPr sz="1802" kern="1200">
                <a:solidFill>
                  <a:schemeClr val="tx1"/>
                </a:solidFill>
                <a:latin typeface="+mn-lt"/>
                <a:ea typeface="+mn-ea"/>
                <a:cs typeface="+mn-cs"/>
              </a:defRPr>
            </a:lvl6pPr>
            <a:lvl7pPr marL="2746766" algn="l" defTabSz="915589" rtl="0" eaLnBrk="1" latinLnBrk="0" hangingPunct="1">
              <a:defRPr sz="1802" kern="1200">
                <a:solidFill>
                  <a:schemeClr val="tx1"/>
                </a:solidFill>
                <a:latin typeface="+mn-lt"/>
                <a:ea typeface="+mn-ea"/>
                <a:cs typeface="+mn-cs"/>
              </a:defRPr>
            </a:lvl7pPr>
            <a:lvl8pPr marL="3204561" algn="l" defTabSz="915589" rtl="0" eaLnBrk="1" latinLnBrk="0" hangingPunct="1">
              <a:defRPr sz="1802" kern="1200">
                <a:solidFill>
                  <a:schemeClr val="tx1"/>
                </a:solidFill>
                <a:latin typeface="+mn-lt"/>
                <a:ea typeface="+mn-ea"/>
                <a:cs typeface="+mn-cs"/>
              </a:defRPr>
            </a:lvl8pPr>
            <a:lvl9pPr marL="3662355" algn="l" defTabSz="915589" rtl="0" eaLnBrk="1" latinLnBrk="0" hangingPunct="1">
              <a:defRPr sz="1802" kern="1200">
                <a:solidFill>
                  <a:schemeClr val="tx1"/>
                </a:solidFill>
                <a:latin typeface="+mn-lt"/>
                <a:ea typeface="+mn-ea"/>
                <a:cs typeface="+mn-cs"/>
              </a:defRPr>
            </a:lvl9pPr>
          </a:lstStyle>
          <a:p>
            <a:pPr>
              <a:spcAft>
                <a:spcPts val="498"/>
              </a:spcAft>
            </a:pPr>
            <a:r>
              <a:rPr lang="de-DE" sz="1101" dirty="0"/>
              <a:t>Transformation </a:t>
            </a:r>
            <a:r>
              <a:rPr lang="de-DE" sz="1101" dirty="0" err="1"/>
              <a:t>Scorecard</a:t>
            </a:r>
            <a:r>
              <a:rPr lang="de-DE" sz="1101" dirty="0"/>
              <a:t>. Wirksam handeln in der nachhaltigen und digitalen Unternehmenstransformation (</a:t>
            </a:r>
            <a:r>
              <a:rPr lang="de-DE" sz="1101" dirty="0" err="1"/>
              <a:t>essentials</a:t>
            </a:r>
            <a:r>
              <a:rPr lang="de-DE" sz="1101" dirty="0"/>
              <a:t>)</a:t>
            </a:r>
          </a:p>
          <a:p>
            <a:pPr>
              <a:spcAft>
                <a:spcPts val="498"/>
              </a:spcAft>
            </a:pPr>
            <a:r>
              <a:rPr lang="de-DE" sz="1001" dirty="0"/>
              <a:t>Prof. Dr. Thilo Grundmann / Prof. Dr. Werner Gleißner </a:t>
            </a:r>
          </a:p>
          <a:p>
            <a:pPr>
              <a:spcAft>
                <a:spcPts val="498"/>
              </a:spcAft>
            </a:pPr>
            <a:r>
              <a:rPr lang="de-DE" sz="1001" dirty="0">
                <a:latin typeface="Arial"/>
              </a:rPr>
              <a:t>80 Seiten, </a:t>
            </a:r>
            <a:r>
              <a:rPr lang="de-DE" sz="1001"/>
              <a:t>ISBN 978-3-662-66999-0, </a:t>
            </a:r>
            <a:r>
              <a:rPr lang="de-DE" sz="1001" dirty="0"/>
              <a:t>Verlag: Springer Gabler Wiesbaden, 2023</a:t>
            </a:r>
            <a:r>
              <a:rPr lang="de-DE" sz="1001" dirty="0">
                <a:latin typeface="Arial"/>
              </a:rPr>
              <a:t>, 32,99 €</a:t>
            </a:r>
          </a:p>
          <a:p>
            <a:r>
              <a:rPr lang="de-DE" sz="900" dirty="0"/>
              <a:t>Dieses Buch bietet Führungskräften und Projektleitenden in Unternehmen Orientierung, die sich den zum Teil vollkommen neuen Herausforderungen einer nachhaltigen oder digitalen Transformation stellen. Folgende Fragestellungen werden sowohl fachlich fundiert als auch stets im Hinblick auf den praktischen Mehrwert beantwortet: Worin unterscheidet sich eine "Transformation" von klassischen "Change"-Projekten? Was sind wesentliche Erfolgsfaktoren und Schlüsselkompetenzen, die über das Gelingen einer Transformation entscheiden? Wie kann sichergestellt werden, dass unternehmensübergreifend diese Erfolgsfaktoren und Kompetenzen vorausschauend und wirksam im Blick behalten werden können?</a:t>
            </a:r>
          </a:p>
          <a:p>
            <a:endParaRPr lang="de-DE" sz="900" dirty="0"/>
          </a:p>
          <a:p>
            <a:r>
              <a:rPr lang="de-DE" sz="900" dirty="0"/>
              <a:t>Als praktisch nutzbares Hilfsmittel zur Unterstützung des Transformationsprozesses wird die „Transformation </a:t>
            </a:r>
            <a:r>
              <a:rPr lang="de-DE" sz="900" dirty="0" err="1"/>
              <a:t>Scorecard</a:t>
            </a:r>
            <a:r>
              <a:rPr lang="de-DE" sz="900" dirty="0"/>
              <a:t>“ vorgestellt, die ausgehend vom bekannten Konzept der </a:t>
            </a:r>
            <a:r>
              <a:rPr lang="de-DE" sz="900" dirty="0" err="1"/>
              <a:t>Balanced</a:t>
            </a:r>
            <a:r>
              <a:rPr lang="de-DE" sz="900" dirty="0"/>
              <a:t> </a:t>
            </a:r>
            <a:r>
              <a:rPr lang="de-DE" sz="900" dirty="0" err="1"/>
              <a:t>Scorecard</a:t>
            </a:r>
            <a:r>
              <a:rPr lang="de-DE" sz="900" dirty="0"/>
              <a:t> durch geeignete Größen und Kennzahlen die Transformationsbereitschaft und Transformationsfähigkeit eines Unternehmens erfassbar und steuerbar macht.</a:t>
            </a:r>
          </a:p>
          <a:p>
            <a:endParaRPr lang="de-DE" sz="900" dirty="0"/>
          </a:p>
          <a:p>
            <a:r>
              <a:rPr lang="de-DE" sz="900" dirty="0"/>
              <a:t>Die Autoren</a:t>
            </a:r>
          </a:p>
          <a:p>
            <a:endParaRPr lang="de-DE" sz="900" dirty="0"/>
          </a:p>
          <a:p>
            <a:r>
              <a:rPr lang="de-DE" sz="900" dirty="0"/>
              <a:t>Prof. Dr. Thilo Grundmann hat eine Professur an der Dualen Hochschule Baden-Württemberg und forscht zu den Auswirkungen einer nachhaltigen &amp; digitalen Transformation auf die strategische Unternehmensführung und Unternehmensfinanzierung.</a:t>
            </a:r>
          </a:p>
          <a:p>
            <a:endParaRPr lang="de-DE" sz="900" dirty="0"/>
          </a:p>
          <a:p>
            <a:r>
              <a:rPr lang="de-DE" sz="900" dirty="0"/>
              <a:t>Prof. Dr. Werner Gleißner ist Vorstand der FutureValue Group AG sowie Vorstand der European </a:t>
            </a:r>
            <a:r>
              <a:rPr lang="de-DE" sz="900" dirty="0" err="1"/>
              <a:t>Association</a:t>
            </a:r>
            <a:r>
              <a:rPr lang="de-DE" sz="900" dirty="0"/>
              <a:t> </a:t>
            </a:r>
            <a:r>
              <a:rPr lang="de-DE" sz="900" dirty="0" err="1"/>
              <a:t>of</a:t>
            </a:r>
            <a:r>
              <a:rPr lang="de-DE" sz="900" dirty="0"/>
              <a:t> Certified </a:t>
            </a:r>
            <a:r>
              <a:rPr lang="de-DE" sz="900" dirty="0" err="1"/>
              <a:t>Valuators</a:t>
            </a:r>
            <a:r>
              <a:rPr lang="de-DE" sz="900" dirty="0"/>
              <a:t> and Analysts (EACVA). Er hat eine Honorarprofessur für Betriebswirtschaft, insb. Risikomanagement, an der Technischen Universität Dresden.</a:t>
            </a:r>
          </a:p>
        </p:txBody>
      </p:sp>
      <p:pic>
        <p:nvPicPr>
          <p:cNvPr id="1026" name="Picture 2" descr="Book cover">
            <a:extLst>
              <a:ext uri="{FF2B5EF4-FFF2-40B4-BE49-F238E27FC236}">
                <a16:creationId xmlns:a16="http://schemas.microsoft.com/office/drawing/2014/main" id="{FF0C8CBF-8D4A-C28A-E128-C27C633D02E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271" y="1529675"/>
            <a:ext cx="1522440" cy="2159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97881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tx1"/>
                </a:solidFill>
              </a:rPr>
              <a:t>Bücher</a:t>
            </a:r>
            <a:endParaRPr lang="de-DE" dirty="0"/>
          </a:p>
        </p:txBody>
      </p:sp>
      <p:sp>
        <p:nvSpPr>
          <p:cNvPr id="9" name="Text Box 5"/>
          <p:cNvSpPr txBox="1">
            <a:spLocks noChangeArrowheads="1"/>
          </p:cNvSpPr>
          <p:nvPr/>
        </p:nvSpPr>
        <p:spPr bwMode="gray">
          <a:xfrm>
            <a:off x="2071294" y="1123636"/>
            <a:ext cx="7285207" cy="28096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56" tIns="45678" rIns="91356" bIns="45678"/>
          <a:lstStyle>
            <a:lvl1pPr eaLnBrk="0" hangingPunct="0">
              <a:lnSpc>
                <a:spcPct val="120000"/>
              </a:lnSpc>
              <a:spcBef>
                <a:spcPts val="600"/>
              </a:spcBef>
              <a:spcAft>
                <a:spcPts val="600"/>
              </a:spcAft>
              <a:buFont typeface="Arial" pitchFamily="34" charset="0"/>
              <a:buChar char="•"/>
              <a:defRPr sz="1600">
                <a:solidFill>
                  <a:srgbClr val="002945"/>
                </a:solidFill>
                <a:latin typeface="Arial" pitchFamily="34" charset="0"/>
                <a:cs typeface="Arial" pitchFamily="34" charset="0"/>
              </a:defRPr>
            </a:lvl1pPr>
            <a:lvl2pPr marL="742950" indent="-285750" eaLnBrk="0" hangingPunct="0">
              <a:lnSpc>
                <a:spcPct val="120000"/>
              </a:lnSpc>
              <a:spcBef>
                <a:spcPts val="600"/>
              </a:spcBef>
              <a:spcAft>
                <a:spcPts val="600"/>
              </a:spcAft>
              <a:buFont typeface="Arial" pitchFamily="34" charset="0"/>
              <a:buChar char="–"/>
              <a:defRPr sz="1600">
                <a:solidFill>
                  <a:srgbClr val="002945"/>
                </a:solidFill>
                <a:latin typeface="Arial" pitchFamily="34" charset="0"/>
                <a:cs typeface="Arial" pitchFamily="34" charset="0"/>
              </a:defRPr>
            </a:lvl2pPr>
            <a:lvl3pPr marL="1143000" indent="-228600" eaLnBrk="0" hangingPunct="0">
              <a:lnSpc>
                <a:spcPct val="120000"/>
              </a:lnSpc>
              <a:spcBef>
                <a:spcPts val="600"/>
              </a:spcBef>
              <a:spcAft>
                <a:spcPts val="600"/>
              </a:spcAft>
              <a:buFont typeface="Arial" pitchFamily="34" charset="0"/>
              <a:buChar char="•"/>
              <a:defRPr sz="1600">
                <a:solidFill>
                  <a:srgbClr val="002945"/>
                </a:solidFill>
                <a:latin typeface="Arial" pitchFamily="34" charset="0"/>
                <a:cs typeface="Arial" pitchFamily="34" charset="0"/>
              </a:defRPr>
            </a:lvl3pPr>
            <a:lvl4pPr marL="1600200" indent="-228600" eaLnBrk="0" hangingPunct="0">
              <a:lnSpc>
                <a:spcPct val="120000"/>
              </a:lnSpc>
              <a:spcBef>
                <a:spcPts val="600"/>
              </a:spcBef>
              <a:spcAft>
                <a:spcPts val="600"/>
              </a:spcAft>
              <a:buFont typeface="Arial" pitchFamily="34" charset="0"/>
              <a:buChar char="–"/>
              <a:defRPr sz="1600">
                <a:solidFill>
                  <a:srgbClr val="002945"/>
                </a:solidFill>
                <a:latin typeface="Arial" pitchFamily="34" charset="0"/>
                <a:cs typeface="Arial" pitchFamily="34" charset="0"/>
              </a:defRPr>
            </a:lvl4pPr>
            <a:lvl5pPr marL="1785938" indent="-349250" eaLnBrk="0" hangingPunct="0">
              <a:lnSpc>
                <a:spcPct val="120000"/>
              </a:lnSpc>
              <a:spcBef>
                <a:spcPts val="600"/>
              </a:spcBef>
              <a:spcAft>
                <a:spcPts val="600"/>
              </a:spcAft>
              <a:buFont typeface="Arial" pitchFamily="34" charset="0"/>
              <a:buChar char="»"/>
              <a:defRPr sz="1600">
                <a:solidFill>
                  <a:srgbClr val="002945"/>
                </a:solidFill>
                <a:latin typeface="Arial" pitchFamily="34" charset="0"/>
                <a:cs typeface="Arial" pitchFamily="34" charset="0"/>
              </a:defRPr>
            </a:lvl5pPr>
            <a:lvl6pPr marL="2243138" indent="-349250" defTabSz="1027113" eaLnBrk="0" fontAlgn="base" hangingPunct="0">
              <a:lnSpc>
                <a:spcPct val="120000"/>
              </a:lnSpc>
              <a:spcBef>
                <a:spcPts val="600"/>
              </a:spcBef>
              <a:spcAft>
                <a:spcPts val="600"/>
              </a:spcAft>
              <a:buFont typeface="Arial" pitchFamily="34" charset="0"/>
              <a:buChar char="»"/>
              <a:defRPr sz="1600">
                <a:solidFill>
                  <a:srgbClr val="002945"/>
                </a:solidFill>
                <a:latin typeface="Arial" pitchFamily="34" charset="0"/>
                <a:cs typeface="Arial" pitchFamily="34" charset="0"/>
              </a:defRPr>
            </a:lvl6pPr>
            <a:lvl7pPr marL="2700338" indent="-349250" defTabSz="1027113" eaLnBrk="0" fontAlgn="base" hangingPunct="0">
              <a:lnSpc>
                <a:spcPct val="120000"/>
              </a:lnSpc>
              <a:spcBef>
                <a:spcPts val="600"/>
              </a:spcBef>
              <a:spcAft>
                <a:spcPts val="600"/>
              </a:spcAft>
              <a:buFont typeface="Arial" pitchFamily="34" charset="0"/>
              <a:buChar char="»"/>
              <a:defRPr sz="1600">
                <a:solidFill>
                  <a:srgbClr val="002945"/>
                </a:solidFill>
                <a:latin typeface="Arial" pitchFamily="34" charset="0"/>
                <a:cs typeface="Arial" pitchFamily="34" charset="0"/>
              </a:defRPr>
            </a:lvl7pPr>
            <a:lvl8pPr marL="3157538" indent="-349250" defTabSz="1027113" eaLnBrk="0" fontAlgn="base" hangingPunct="0">
              <a:lnSpc>
                <a:spcPct val="120000"/>
              </a:lnSpc>
              <a:spcBef>
                <a:spcPts val="600"/>
              </a:spcBef>
              <a:spcAft>
                <a:spcPts val="600"/>
              </a:spcAft>
              <a:buFont typeface="Arial" pitchFamily="34" charset="0"/>
              <a:buChar char="»"/>
              <a:defRPr sz="1600">
                <a:solidFill>
                  <a:srgbClr val="002945"/>
                </a:solidFill>
                <a:latin typeface="Arial" pitchFamily="34" charset="0"/>
                <a:cs typeface="Arial" pitchFamily="34" charset="0"/>
              </a:defRPr>
            </a:lvl8pPr>
            <a:lvl9pPr marL="3614738" indent="-349250" defTabSz="1027113" eaLnBrk="0" fontAlgn="base" hangingPunct="0">
              <a:lnSpc>
                <a:spcPct val="120000"/>
              </a:lnSpc>
              <a:spcBef>
                <a:spcPts val="600"/>
              </a:spcBef>
              <a:spcAft>
                <a:spcPts val="600"/>
              </a:spcAft>
              <a:buFont typeface="Arial" pitchFamily="34" charset="0"/>
              <a:buChar char="»"/>
              <a:defRPr sz="1600">
                <a:solidFill>
                  <a:srgbClr val="002945"/>
                </a:solidFill>
                <a:latin typeface="Arial" pitchFamily="34" charset="0"/>
                <a:cs typeface="Arial" pitchFamily="34" charset="0"/>
              </a:defRPr>
            </a:lvl9pPr>
          </a:lstStyle>
          <a:p>
            <a:pPr eaLnBrk="1" hangingPunct="1">
              <a:lnSpc>
                <a:spcPct val="100000"/>
              </a:lnSpc>
              <a:spcBef>
                <a:spcPct val="0"/>
              </a:spcBef>
              <a:spcAft>
                <a:spcPts val="499"/>
              </a:spcAft>
              <a:buNone/>
            </a:pPr>
            <a:r>
              <a:rPr lang="de-DE" altLang="de-DE" sz="1001" dirty="0">
                <a:solidFill>
                  <a:srgbClr val="000000"/>
                </a:solidFill>
              </a:rPr>
              <a:t>Praxishandbuch Risikomanagement: Konzepte - Methoden – Umsetzung</a:t>
            </a:r>
          </a:p>
          <a:p>
            <a:pPr eaLnBrk="1" hangingPunct="1">
              <a:lnSpc>
                <a:spcPct val="100000"/>
              </a:lnSpc>
              <a:spcBef>
                <a:spcPct val="0"/>
              </a:spcBef>
              <a:spcAft>
                <a:spcPts val="499"/>
              </a:spcAft>
              <a:buNone/>
            </a:pPr>
            <a:r>
              <a:rPr lang="de-DE" altLang="de-DE" sz="1051" dirty="0">
                <a:solidFill>
                  <a:srgbClr val="000000"/>
                </a:solidFill>
              </a:rPr>
              <a:t>Prof. </a:t>
            </a:r>
            <a:r>
              <a:rPr lang="de-DE" altLang="de-DE" sz="900" dirty="0">
                <a:solidFill>
                  <a:srgbClr val="000000"/>
                </a:solidFill>
              </a:rPr>
              <a:t>Dr. Werner Gleißner / Frank Romeike</a:t>
            </a:r>
            <a:endParaRPr lang="de-DE" sz="900" dirty="0"/>
          </a:p>
          <a:p>
            <a:pPr eaLnBrk="1" hangingPunct="1">
              <a:lnSpc>
                <a:spcPct val="100000"/>
              </a:lnSpc>
              <a:spcBef>
                <a:spcPct val="0"/>
              </a:spcBef>
              <a:spcAft>
                <a:spcPts val="499"/>
              </a:spcAft>
              <a:buNone/>
            </a:pPr>
            <a:r>
              <a:rPr lang="de-DE" altLang="de-DE" sz="900" dirty="0">
                <a:solidFill>
                  <a:srgbClr val="000000"/>
                </a:solidFill>
              </a:rPr>
              <a:t>974 Seiten, ISBN 978-3-5031-5797-6, Verlag: Erich Schmidt Verlag GmbH &amp; Co, 2015, 118 </a:t>
            </a:r>
            <a:r>
              <a:rPr lang="de-DE" sz="900" dirty="0">
                <a:latin typeface="Arial"/>
              </a:rPr>
              <a:t>€</a:t>
            </a:r>
            <a:endParaRPr lang="de-DE" altLang="de-DE" sz="900" dirty="0">
              <a:solidFill>
                <a:srgbClr val="000000"/>
              </a:solidFill>
            </a:endParaRPr>
          </a:p>
          <a:p>
            <a:pPr eaLnBrk="1" hangingPunct="1">
              <a:lnSpc>
                <a:spcPct val="100000"/>
              </a:lnSpc>
              <a:spcBef>
                <a:spcPct val="0"/>
              </a:spcBef>
              <a:spcAft>
                <a:spcPts val="499"/>
              </a:spcAft>
              <a:buNone/>
            </a:pPr>
            <a:r>
              <a:rPr lang="de-DE" sz="900" dirty="0">
                <a:solidFill>
                  <a:srgbClr val="000000"/>
                </a:solidFill>
              </a:rPr>
              <a:t>Jede unternehmerische Entscheidung ist von einer ungewissen Zukunft geprägt. So wird der professionelle Umgang mit dem Faktor Risiko zum wesentlichen Werttreiber eines Unternehmens und seiner Stakeholder: Wer drohende Gefahren unterschätzt, riskiert den Ruin. Wer Erfolgschancen nicht erkennt, wird sie verpassen und Wertsteigerungspotenziale nicht nutzen. </a:t>
            </a:r>
          </a:p>
          <a:p>
            <a:pPr eaLnBrk="1" hangingPunct="1">
              <a:lnSpc>
                <a:spcPct val="100000"/>
              </a:lnSpc>
              <a:spcBef>
                <a:spcPct val="0"/>
              </a:spcBef>
              <a:spcAft>
                <a:spcPts val="499"/>
              </a:spcAft>
              <a:buNone/>
            </a:pPr>
            <a:r>
              <a:rPr lang="de-DE" sz="900" dirty="0">
                <a:solidFill>
                  <a:srgbClr val="000000"/>
                </a:solidFill>
              </a:rPr>
              <a:t>Wie man ein modernes, integriertes und proaktives Risikomanagement systematisch ausrichtet und in entscheidende Führungs- und Unternehmensbereiche einbindet, erläutern die Experten um Werner Gleißner und Frank Romeike. </a:t>
            </a:r>
          </a:p>
          <a:p>
            <a:pPr marL="171296" indent="-171296" eaLnBrk="1" hangingPunct="1">
              <a:lnSpc>
                <a:spcPct val="100000"/>
              </a:lnSpc>
              <a:spcBef>
                <a:spcPct val="0"/>
              </a:spcBef>
              <a:spcAft>
                <a:spcPts val="499"/>
              </a:spcAft>
              <a:buFontTx/>
              <a:buChar char="-"/>
            </a:pPr>
            <a:r>
              <a:rPr lang="de-DE" sz="900" dirty="0">
                <a:solidFill>
                  <a:srgbClr val="000000"/>
                </a:solidFill>
              </a:rPr>
              <a:t>Potentiale des Risikomanagements: Ziele und Aufgaben, Risikobereiche und mögliche Maßnahmen </a:t>
            </a:r>
          </a:p>
          <a:p>
            <a:pPr marL="171296" indent="-171296" eaLnBrk="1" hangingPunct="1">
              <a:lnSpc>
                <a:spcPct val="100000"/>
              </a:lnSpc>
              <a:spcBef>
                <a:spcPct val="0"/>
              </a:spcBef>
              <a:spcAft>
                <a:spcPts val="499"/>
              </a:spcAft>
              <a:buFontTx/>
              <a:buChar char="-"/>
            </a:pPr>
            <a:r>
              <a:rPr lang="de-DE" sz="900" dirty="0">
                <a:solidFill>
                  <a:srgbClr val="000000"/>
                </a:solidFill>
              </a:rPr>
              <a:t>Recht, Compliance und Haftung: u.a. mit einem Überblick über internationale Standards wie dem ISO 31000 </a:t>
            </a:r>
          </a:p>
          <a:p>
            <a:pPr marL="171296" indent="-171296" eaLnBrk="1" hangingPunct="1">
              <a:lnSpc>
                <a:spcPct val="100000"/>
              </a:lnSpc>
              <a:spcBef>
                <a:spcPct val="0"/>
              </a:spcBef>
              <a:spcAft>
                <a:spcPts val="499"/>
              </a:spcAft>
              <a:buFontTx/>
              <a:buChar char="-"/>
            </a:pPr>
            <a:r>
              <a:rPr lang="de-DE" sz="900" dirty="0">
                <a:solidFill>
                  <a:srgbClr val="000000"/>
                </a:solidFill>
              </a:rPr>
              <a:t>Zentrale Methoden: z.B. zu Identifikation und Analyse, Bewertung und Aggregation von Risiken</a:t>
            </a:r>
          </a:p>
          <a:p>
            <a:pPr marL="171296" indent="-171296" eaLnBrk="1" hangingPunct="1">
              <a:lnSpc>
                <a:spcPct val="100000"/>
              </a:lnSpc>
              <a:spcBef>
                <a:spcPct val="0"/>
              </a:spcBef>
              <a:spcAft>
                <a:spcPts val="499"/>
              </a:spcAft>
              <a:buFontTx/>
              <a:buChar char="-"/>
            </a:pPr>
            <a:r>
              <a:rPr lang="de-DE" sz="900" dirty="0">
                <a:solidFill>
                  <a:srgbClr val="000000"/>
                </a:solidFill>
              </a:rPr>
              <a:t>Praktische Umsetzung und Technologie: Leistungsfähigkeit von Frühwarnsystemen, IT-Systeme u.v.m.</a:t>
            </a:r>
          </a:p>
          <a:p>
            <a:pPr marL="171296" indent="-171296" eaLnBrk="1" hangingPunct="1">
              <a:lnSpc>
                <a:spcPct val="100000"/>
              </a:lnSpc>
              <a:spcBef>
                <a:spcPct val="0"/>
              </a:spcBef>
              <a:spcAft>
                <a:spcPts val="499"/>
              </a:spcAft>
              <a:buFontTx/>
              <a:buChar char="-"/>
            </a:pPr>
            <a:r>
              <a:rPr lang="de-DE" sz="900" dirty="0">
                <a:solidFill>
                  <a:srgbClr val="000000"/>
                </a:solidFill>
              </a:rPr>
              <a:t>Organisation und Management: vom Unternehmensprozess zur ganzheitlichen, risikoorientierten Unternehmensführung </a:t>
            </a:r>
          </a:p>
          <a:p>
            <a:pPr eaLnBrk="1" hangingPunct="1">
              <a:lnSpc>
                <a:spcPct val="100000"/>
              </a:lnSpc>
              <a:spcBef>
                <a:spcPct val="0"/>
              </a:spcBef>
              <a:spcAft>
                <a:spcPts val="499"/>
              </a:spcAft>
              <a:buNone/>
            </a:pPr>
            <a:r>
              <a:rPr lang="de-DE" sz="900" dirty="0">
                <a:solidFill>
                  <a:srgbClr val="000000"/>
                </a:solidFill>
              </a:rPr>
              <a:t>Ein detailliertes und anwendungsorientiertes Handbuch - mit vielen Beispielen und Best Practices.</a:t>
            </a:r>
            <a:endParaRPr lang="de-DE" altLang="de-DE" sz="900" dirty="0">
              <a:solidFill>
                <a:srgbClr val="000000"/>
              </a:solidFill>
            </a:endParaRPr>
          </a:p>
        </p:txBody>
      </p:sp>
      <p:pic>
        <p:nvPicPr>
          <p:cNvPr id="458754" name="Picture 2" descr="http://ecx.images-amazon.com/images/I/41-skP5mPQL._SX334_BO1,204,203,200_.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597" y="1207974"/>
            <a:ext cx="1529506" cy="2221025"/>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9"/>
          <p:cNvSpPr txBox="1">
            <a:spLocks noChangeArrowheads="1"/>
          </p:cNvSpPr>
          <p:nvPr/>
        </p:nvSpPr>
        <p:spPr bwMode="gray">
          <a:xfrm>
            <a:off x="2045536" y="1141644"/>
            <a:ext cx="7285206" cy="3295953"/>
          </a:xfrm>
          <a:prstGeom prst="rect">
            <a:avLst/>
          </a:prstGeom>
          <a:solidFill>
            <a:schemeClr val="bg1"/>
          </a:solidFill>
          <a:ln w="9525">
            <a:noFill/>
            <a:miter lim="800000"/>
            <a:headEnd/>
            <a:tailEnd/>
          </a:ln>
        </p:spPr>
        <p:txBody>
          <a:bodyPr lIns="91356" tIns="45678" rIns="91356" bIns="45678"/>
          <a:lstStyle/>
          <a:p>
            <a:pPr>
              <a:spcAft>
                <a:spcPts val="498"/>
              </a:spcAft>
            </a:pPr>
            <a:r>
              <a:rPr lang="de-DE" sz="1001" dirty="0"/>
              <a:t>Risikomanagement und Controlling - Chancen und Risiken erfassen, bewerten und in die Entscheidungsfindung integrieren</a:t>
            </a:r>
          </a:p>
          <a:p>
            <a:pPr>
              <a:spcAft>
                <a:spcPts val="498"/>
              </a:spcAft>
            </a:pPr>
            <a:r>
              <a:rPr lang="de-DE" sz="900" dirty="0">
                <a:latin typeface="Arial"/>
              </a:rPr>
              <a:t>Prof. Dr. Werner Gleißner / Prof. Dr. Andreas Klein (Hrsg.)</a:t>
            </a:r>
          </a:p>
          <a:p>
            <a:pPr>
              <a:spcAft>
                <a:spcPts val="498"/>
              </a:spcAft>
            </a:pPr>
            <a:r>
              <a:rPr lang="de-DE" sz="900" dirty="0"/>
              <a:t>348</a:t>
            </a:r>
            <a:r>
              <a:rPr lang="de-DE" sz="900" dirty="0">
                <a:latin typeface="Arial"/>
              </a:rPr>
              <a:t> Seiten, ISBN </a:t>
            </a:r>
            <a:r>
              <a:rPr lang="de-DE" sz="900" dirty="0"/>
              <a:t>978-3-648-10336-4, Verlag: Haufe-Lexware GmbH &amp; Co. KG, 2. Auflage 2017</a:t>
            </a:r>
            <a:r>
              <a:rPr lang="de-DE" sz="900" dirty="0">
                <a:latin typeface="Arial"/>
              </a:rPr>
              <a:t>, 79,00 €</a:t>
            </a:r>
            <a:endParaRPr lang="de-DE" sz="900" dirty="0"/>
          </a:p>
          <a:p>
            <a:pPr algn="just">
              <a:buNone/>
            </a:pPr>
            <a:r>
              <a:rPr lang="de-DE" sz="900" dirty="0"/>
              <a:t>Gemeinsam bessere Entscheidungen erreichen</a:t>
            </a:r>
          </a:p>
          <a:p>
            <a:pPr algn="just">
              <a:buNone/>
            </a:pPr>
            <a:endParaRPr lang="de-DE" sz="900" dirty="0"/>
          </a:p>
          <a:p>
            <a:pPr algn="just">
              <a:buNone/>
            </a:pPr>
            <a:r>
              <a:rPr lang="de-DE" sz="900" dirty="0"/>
              <a:t>Gesetzliche Vorgaben, die Komplexität wirtschaftlicher Zusammenhänge und eine zunehmend volatilere Umwelt zwingen Unternehmen, das Risikomanagement in der Unternehmensführung zu verankern. Gleichzeitig hat das Controlling Erfahrung in der Betrachtung von Chancen und Risiken. Unsere Experten haben Konzepte, Herausforderungen und Lösungsansätze zusammengetragen, die zeigen, wie Controlling und Risikomanagement aufeinander aufbauen, voneinander profitieren und so gemeinsam eine erfolgreiche unternehmerische Zukunft sichern.</a:t>
            </a:r>
          </a:p>
          <a:p>
            <a:pPr indent="-171536" algn="just"/>
            <a:endParaRPr lang="de-DE" sz="900" dirty="0"/>
          </a:p>
          <a:p>
            <a:pPr indent="-171536" algn="just"/>
            <a:r>
              <a:rPr lang="de-DE" sz="900" dirty="0"/>
              <a:t>Inhalte:</a:t>
            </a:r>
          </a:p>
          <a:p>
            <a:pPr indent="-171536" algn="just">
              <a:buFont typeface="Arial" panose="020B0604020202020204" pitchFamily="34" charset="0"/>
              <a:buChar char="•"/>
            </a:pPr>
            <a:r>
              <a:rPr lang="de-DE" sz="900" dirty="0"/>
              <a:t>Ziele und Teilaufgaben des Risikomanagements</a:t>
            </a:r>
          </a:p>
          <a:p>
            <a:pPr indent="-171536" algn="just">
              <a:buFont typeface="Arial" panose="020B0604020202020204" pitchFamily="34" charset="0"/>
              <a:buChar char="•"/>
            </a:pPr>
            <a:r>
              <a:rPr lang="de-DE" sz="900" dirty="0"/>
              <a:t>Instrumente für eine systematische Identifikation von Risiken</a:t>
            </a:r>
          </a:p>
          <a:p>
            <a:pPr indent="-171536" algn="just">
              <a:buFont typeface="Arial" panose="020B0604020202020204" pitchFamily="34" charset="0"/>
              <a:buChar char="•"/>
            </a:pPr>
            <a:r>
              <a:rPr lang="de-DE" sz="900" dirty="0"/>
              <a:t>Bandbreitenplanung über mehrere Jahre mit der Monte-Carlo-Simulation</a:t>
            </a:r>
          </a:p>
          <a:p>
            <a:pPr indent="-171536" algn="just">
              <a:buFont typeface="Arial" panose="020B0604020202020204" pitchFamily="34" charset="0"/>
              <a:buChar char="•"/>
            </a:pPr>
            <a:r>
              <a:rPr lang="de-DE" sz="900" dirty="0"/>
              <a:t>Möglichkeiten der stochastischen </a:t>
            </a:r>
            <a:r>
              <a:rPr lang="de-DE" sz="900" dirty="0" err="1"/>
              <a:t>Szenarioanalyse</a:t>
            </a:r>
            <a:r>
              <a:rPr lang="de-DE" sz="900" dirty="0"/>
              <a:t> für die Unternehmensplanung</a:t>
            </a:r>
          </a:p>
          <a:p>
            <a:pPr indent="-171536" algn="just">
              <a:buFont typeface="Arial" panose="020B0604020202020204" pitchFamily="34" charset="0"/>
              <a:buChar char="•"/>
            </a:pPr>
            <a:r>
              <a:rPr lang="de-DE" sz="900" dirty="0"/>
              <a:t>Anwendungsbeispiele aus der Break-even-Analyse und dem Supply Chain Management</a:t>
            </a:r>
          </a:p>
          <a:p>
            <a:pPr indent="-171536" algn="just">
              <a:buFont typeface="Arial" panose="020B0604020202020204" pitchFamily="34" charset="0"/>
              <a:buChar char="•"/>
            </a:pPr>
            <a:r>
              <a:rPr lang="de-DE" sz="900" dirty="0"/>
              <a:t>Szenario-Analyse und Simulation mit Excel und speziellen Softwarelösungen</a:t>
            </a:r>
          </a:p>
          <a:p>
            <a:pPr indent="-171536" algn="just">
              <a:buFont typeface="Arial" panose="020B0604020202020204" pitchFamily="34" charset="0"/>
              <a:buChar char="•"/>
            </a:pPr>
            <a:r>
              <a:rPr lang="de-DE" sz="900" dirty="0"/>
              <a:t>Bewertung des Reifegrads des eigenen Risikomanagementsystems</a:t>
            </a:r>
          </a:p>
          <a:p>
            <a:pPr indent="-171536" algn="just">
              <a:buFont typeface="Arial" panose="020B0604020202020204" pitchFamily="34" charset="0"/>
              <a:buChar char="•"/>
            </a:pPr>
            <a:r>
              <a:rPr lang="de-DE" sz="900" dirty="0"/>
              <a:t>Harmonisierung und Integration von Risikomanagement und Controlling</a:t>
            </a:r>
          </a:p>
          <a:p>
            <a:pPr>
              <a:spcAft>
                <a:spcPts val="498"/>
              </a:spcAft>
            </a:pPr>
            <a:endParaRPr lang="de-DE" sz="1001" dirty="0">
              <a:latin typeface="Arial"/>
            </a:endParaRPr>
          </a:p>
        </p:txBody>
      </p:sp>
    </p:spTree>
    <p:extLst>
      <p:ext uri="{BB962C8B-B14F-4D97-AF65-F5344CB8AC3E}">
        <p14:creationId xmlns:p14="http://schemas.microsoft.com/office/powerpoint/2010/main" val="61521325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tx1"/>
                </a:solidFill>
              </a:rPr>
              <a:t>Bücher</a:t>
            </a:r>
            <a:endParaRPr lang="de-DE" dirty="0"/>
          </a:p>
        </p:txBody>
      </p:sp>
      <p:sp>
        <p:nvSpPr>
          <p:cNvPr id="5" name="Text Box 9"/>
          <p:cNvSpPr txBox="1">
            <a:spLocks noChangeArrowheads="1"/>
          </p:cNvSpPr>
          <p:nvPr/>
        </p:nvSpPr>
        <p:spPr bwMode="gray">
          <a:xfrm>
            <a:off x="2045536" y="1141644"/>
            <a:ext cx="7285206" cy="3295953"/>
          </a:xfrm>
          <a:prstGeom prst="rect">
            <a:avLst/>
          </a:prstGeom>
          <a:solidFill>
            <a:schemeClr val="bg1"/>
          </a:solidFill>
          <a:ln w="9525">
            <a:noFill/>
            <a:miter lim="800000"/>
            <a:headEnd/>
            <a:tailEnd/>
          </a:ln>
        </p:spPr>
        <p:txBody>
          <a:bodyPr lIns="91356" tIns="45678" rIns="91356" bIns="45678"/>
          <a:lstStyle/>
          <a:p>
            <a:pPr>
              <a:spcAft>
                <a:spcPts val="498"/>
              </a:spcAft>
            </a:pPr>
            <a:r>
              <a:rPr lang="de-DE" sz="1001" dirty="0"/>
              <a:t>Risikomanagement und Controlling - Chancen und Risiken erfassen, bewerten und in die Entscheidungsfindung integrieren</a:t>
            </a:r>
          </a:p>
          <a:p>
            <a:pPr>
              <a:spcAft>
                <a:spcPts val="498"/>
              </a:spcAft>
            </a:pPr>
            <a:r>
              <a:rPr lang="de-DE" sz="900" dirty="0">
                <a:latin typeface="Arial"/>
              </a:rPr>
              <a:t>Prof. Dr. Werner Gleißner / Prof. Dr. Andreas Klein (Hrsg.)</a:t>
            </a:r>
          </a:p>
          <a:p>
            <a:pPr>
              <a:spcAft>
                <a:spcPts val="498"/>
              </a:spcAft>
            </a:pPr>
            <a:r>
              <a:rPr lang="de-DE" sz="900" dirty="0"/>
              <a:t>348</a:t>
            </a:r>
            <a:r>
              <a:rPr lang="de-DE" sz="900" dirty="0">
                <a:latin typeface="Arial"/>
              </a:rPr>
              <a:t> Seiten, ISBN </a:t>
            </a:r>
            <a:r>
              <a:rPr lang="de-DE" sz="900" dirty="0"/>
              <a:t>978-3-648-10336-4, Verlag: Haufe-Lexware GmbH &amp; Co. KG, 2. Auflage 2017</a:t>
            </a:r>
            <a:r>
              <a:rPr lang="de-DE" sz="900" dirty="0">
                <a:latin typeface="Arial"/>
              </a:rPr>
              <a:t>, 79,00 €</a:t>
            </a:r>
            <a:endParaRPr lang="de-DE" sz="900" dirty="0"/>
          </a:p>
          <a:p>
            <a:pPr algn="just">
              <a:buNone/>
            </a:pPr>
            <a:r>
              <a:rPr lang="de-DE" sz="900" dirty="0"/>
              <a:t>Gemeinsam bessere Entscheidungen erreichen</a:t>
            </a:r>
          </a:p>
          <a:p>
            <a:pPr algn="just">
              <a:buNone/>
            </a:pPr>
            <a:endParaRPr lang="de-DE" sz="900" dirty="0"/>
          </a:p>
          <a:p>
            <a:pPr algn="just">
              <a:buNone/>
            </a:pPr>
            <a:r>
              <a:rPr lang="de-DE" sz="900" dirty="0"/>
              <a:t>Gesetzliche Vorgaben, die Komplexität wirtschaftlicher Zusammenhänge und eine zunehmend volatilere Umwelt zwingen Unternehmen, das Risikomanagement in der Unternehmensführung zu verankern. Gleichzeitig hat das Controlling Erfahrung in der Betrachtung von Chancen und Risiken. Unsere Experten haben Konzepte, Herausforderungen und Lösungsansätze zusammengetragen, die zeigen, wie Controlling und Risikomanagement aufeinander aufbauen, voneinander profitieren und so gemeinsam eine erfolgreiche unternehmerische Zukunft sichern.</a:t>
            </a:r>
          </a:p>
          <a:p>
            <a:pPr indent="-171536" algn="just"/>
            <a:endParaRPr lang="de-DE" sz="900" dirty="0"/>
          </a:p>
          <a:p>
            <a:pPr indent="-171536" algn="just"/>
            <a:r>
              <a:rPr lang="de-DE" sz="900" dirty="0"/>
              <a:t>Inhalte:</a:t>
            </a:r>
          </a:p>
          <a:p>
            <a:pPr indent="-171536" algn="just">
              <a:buFont typeface="Arial" panose="020B0604020202020204" pitchFamily="34" charset="0"/>
              <a:buChar char="•"/>
            </a:pPr>
            <a:r>
              <a:rPr lang="de-DE" sz="900" dirty="0"/>
              <a:t>Ziele und Teilaufgaben des Risikomanagements</a:t>
            </a:r>
          </a:p>
          <a:p>
            <a:pPr indent="-171536" algn="just">
              <a:buFont typeface="Arial" panose="020B0604020202020204" pitchFamily="34" charset="0"/>
              <a:buChar char="•"/>
            </a:pPr>
            <a:r>
              <a:rPr lang="de-DE" sz="900" dirty="0"/>
              <a:t>Instrumente für eine systematische Identifikation von Risiken</a:t>
            </a:r>
          </a:p>
          <a:p>
            <a:pPr indent="-171536" algn="just">
              <a:buFont typeface="Arial" panose="020B0604020202020204" pitchFamily="34" charset="0"/>
              <a:buChar char="•"/>
            </a:pPr>
            <a:r>
              <a:rPr lang="de-DE" sz="900" dirty="0"/>
              <a:t>Bandbreitenplanung über mehrere Jahre mit der Monte-Carlo-Simulation</a:t>
            </a:r>
          </a:p>
          <a:p>
            <a:pPr indent="-171536" algn="just">
              <a:buFont typeface="Arial" panose="020B0604020202020204" pitchFamily="34" charset="0"/>
              <a:buChar char="•"/>
            </a:pPr>
            <a:r>
              <a:rPr lang="de-DE" sz="900" dirty="0"/>
              <a:t>Möglichkeiten der stochastischen </a:t>
            </a:r>
            <a:r>
              <a:rPr lang="de-DE" sz="900" dirty="0" err="1"/>
              <a:t>Szenarioanalyse</a:t>
            </a:r>
            <a:r>
              <a:rPr lang="de-DE" sz="900" dirty="0"/>
              <a:t> für die Unternehmensplanung</a:t>
            </a:r>
          </a:p>
          <a:p>
            <a:pPr indent="-171536" algn="just">
              <a:buFont typeface="Arial" panose="020B0604020202020204" pitchFamily="34" charset="0"/>
              <a:buChar char="•"/>
            </a:pPr>
            <a:r>
              <a:rPr lang="de-DE" sz="900" dirty="0"/>
              <a:t>Anwendungsbeispiele aus der Break-even-Analyse und dem Supply Chain Management</a:t>
            </a:r>
          </a:p>
          <a:p>
            <a:pPr indent="-171536" algn="just">
              <a:buFont typeface="Arial" panose="020B0604020202020204" pitchFamily="34" charset="0"/>
              <a:buChar char="•"/>
            </a:pPr>
            <a:r>
              <a:rPr lang="de-DE" sz="900" dirty="0"/>
              <a:t>Szenario-Analyse und Simulation mit Excel und speziellen Softwarelösungen</a:t>
            </a:r>
          </a:p>
          <a:p>
            <a:pPr indent="-171536" algn="just">
              <a:buFont typeface="Arial" panose="020B0604020202020204" pitchFamily="34" charset="0"/>
              <a:buChar char="•"/>
            </a:pPr>
            <a:r>
              <a:rPr lang="de-DE" sz="900" dirty="0"/>
              <a:t>Bewertung des Reifegrads des eigenen Risikomanagementsystems</a:t>
            </a:r>
          </a:p>
          <a:p>
            <a:pPr indent="-171536" algn="just">
              <a:buFont typeface="Arial" panose="020B0604020202020204" pitchFamily="34" charset="0"/>
              <a:buChar char="•"/>
            </a:pPr>
            <a:r>
              <a:rPr lang="de-DE" sz="900" dirty="0"/>
              <a:t>Harmonisierung und Integration von Risikomanagement und Controlling</a:t>
            </a:r>
          </a:p>
          <a:p>
            <a:pPr>
              <a:spcAft>
                <a:spcPts val="498"/>
              </a:spcAft>
            </a:pPr>
            <a:endParaRPr lang="de-DE" sz="1001" dirty="0">
              <a:latin typeface="Arial"/>
            </a:endParaRPr>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489" y="1327718"/>
            <a:ext cx="1674010" cy="1818820"/>
          </a:xfrm>
          <a:prstGeom prst="rect">
            <a:avLst/>
          </a:prstGeom>
        </p:spPr>
      </p:pic>
    </p:spTree>
    <p:extLst>
      <p:ext uri="{BB962C8B-B14F-4D97-AF65-F5344CB8AC3E}">
        <p14:creationId xmlns:p14="http://schemas.microsoft.com/office/powerpoint/2010/main" val="370422220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tx1"/>
                </a:solidFill>
              </a:rPr>
              <a:t>Bücher</a:t>
            </a:r>
            <a:endParaRPr lang="de-DE" dirty="0"/>
          </a:p>
        </p:txBody>
      </p:sp>
      <p:sp>
        <p:nvSpPr>
          <p:cNvPr id="5" name="Text Box 9"/>
          <p:cNvSpPr txBox="1">
            <a:spLocks noChangeArrowheads="1"/>
          </p:cNvSpPr>
          <p:nvPr/>
        </p:nvSpPr>
        <p:spPr bwMode="gray">
          <a:xfrm>
            <a:off x="2045536" y="1141644"/>
            <a:ext cx="7285206" cy="3007782"/>
          </a:xfrm>
          <a:prstGeom prst="rect">
            <a:avLst/>
          </a:prstGeom>
          <a:solidFill>
            <a:schemeClr val="bg1"/>
          </a:solidFill>
          <a:ln w="9525">
            <a:noFill/>
            <a:miter lim="800000"/>
            <a:headEnd/>
            <a:tailEnd/>
          </a:ln>
        </p:spPr>
        <p:txBody>
          <a:bodyPr lIns="91356" tIns="45678" rIns="91356" bIns="45678"/>
          <a:lstStyle/>
          <a:p>
            <a:pPr>
              <a:spcAft>
                <a:spcPts val="498"/>
              </a:spcAft>
            </a:pPr>
            <a:r>
              <a:rPr lang="de-DE" sz="1101" dirty="0" err="1"/>
              <a:t>Vade</a:t>
            </a:r>
            <a:r>
              <a:rPr lang="de-DE" sz="1101" dirty="0"/>
              <a:t> </a:t>
            </a:r>
            <a:r>
              <a:rPr lang="de-DE" sz="1101" dirty="0" err="1"/>
              <a:t>Mecum</a:t>
            </a:r>
            <a:r>
              <a:rPr lang="de-DE" sz="1101" dirty="0"/>
              <a:t> für Unternehmenskäufe</a:t>
            </a:r>
          </a:p>
          <a:p>
            <a:pPr>
              <a:spcAft>
                <a:spcPts val="498"/>
              </a:spcAft>
            </a:pPr>
            <a:r>
              <a:rPr lang="de-DE" sz="1001" dirty="0"/>
              <a:t>Prof. Dr. Dr. h.c. Ulrich Blum / Prof. Dr. Werner Gleißner / Dipl.-Ing. Peter Nothnagel / Prof. Dr. Michael A. Veltins (Hrsg.)</a:t>
            </a:r>
          </a:p>
          <a:p>
            <a:pPr>
              <a:spcAft>
                <a:spcPts val="498"/>
              </a:spcAft>
            </a:pPr>
            <a:r>
              <a:rPr lang="de-DE" sz="1001" dirty="0"/>
              <a:t>193</a:t>
            </a:r>
            <a:r>
              <a:rPr lang="de-DE" sz="1001" dirty="0">
                <a:latin typeface="Arial"/>
              </a:rPr>
              <a:t> Seiten, ISBN </a:t>
            </a:r>
            <a:r>
              <a:rPr lang="de-DE" sz="1001" dirty="0"/>
              <a:t>978-3-658-20754-0, Verlag: Springer Gabler Wiesbaden, 2018</a:t>
            </a:r>
            <a:r>
              <a:rPr lang="de-DE" sz="1001" dirty="0">
                <a:latin typeface="Arial"/>
              </a:rPr>
              <a:t>, 34,99 €</a:t>
            </a:r>
            <a:endParaRPr lang="de-DE" sz="1001" dirty="0"/>
          </a:p>
          <a:p>
            <a:pPr algn="just">
              <a:buNone/>
            </a:pPr>
            <a:r>
              <a:rPr lang="de-DE" sz="900" dirty="0"/>
              <a:t>Dieses Handbuch zeigt auf, wie Unternehmenswachstum nachhaltig gelingen und gestärkt werden kann. Dabei liegt der Fokus auf der ostdeutschen Wirtschaft, da die Region auch 25 Jahre nach der deutschen Einheit in den wesentlichen Kennzahlen 20-30% hinter den westdeutschen Werten liegt, was im Buch mit dem Fehlen von Führungszentralen (Headquarter) in Verbindung gebracht wird.</a:t>
            </a:r>
          </a:p>
          <a:p>
            <a:pPr algn="just">
              <a:buNone/>
            </a:pPr>
            <a:endParaRPr lang="de-DE" sz="900" dirty="0"/>
          </a:p>
          <a:p>
            <a:pPr algn="just">
              <a:buNone/>
            </a:pPr>
            <a:r>
              <a:rPr lang="de-DE" sz="900" dirty="0"/>
              <a:t>Es werden Wachstumsbarrieren expliziter und impliziter Art dargestellt, um zu verdeutlichen, wie eine Headquarter-Strategie zur Bildung und zum Wachstum von Führungszentralen sowohl von den Unternehmen als auch seitens des Staates realisiert werden kann.</a:t>
            </a:r>
          </a:p>
          <a:p>
            <a:pPr algn="just">
              <a:buNone/>
            </a:pPr>
            <a:endParaRPr lang="de-DE" sz="900" dirty="0"/>
          </a:p>
          <a:p>
            <a:pPr algn="just">
              <a:buNone/>
            </a:pPr>
            <a:r>
              <a:rPr lang="de-DE" sz="900" dirty="0"/>
              <a:t>Außerdem werden dem Leser alle Werkzeuge zum Führen eines „Unternehmenskaufbuches“ und zum Abwickeln einer Übernahme bereitgestellt.</a:t>
            </a:r>
          </a:p>
          <a:p>
            <a:pPr algn="just">
              <a:buNone/>
            </a:pPr>
            <a:endParaRPr lang="de-DE" sz="900" dirty="0"/>
          </a:p>
          <a:p>
            <a:pPr algn="just">
              <a:buNone/>
            </a:pPr>
            <a:r>
              <a:rPr lang="de-DE" sz="900" dirty="0"/>
              <a:t>Inhalt:</a:t>
            </a:r>
          </a:p>
          <a:p>
            <a:pPr algn="just">
              <a:buNone/>
            </a:pPr>
            <a:r>
              <a:rPr lang="de-DE" sz="900" dirty="0"/>
              <a:t>Der Unternehmenskauf</a:t>
            </a:r>
          </a:p>
          <a:p>
            <a:pPr algn="just">
              <a:buNone/>
            </a:pPr>
            <a:r>
              <a:rPr lang="de-DE" sz="900" dirty="0"/>
              <a:t>Die Bedeutung der Finanzierung eines Unternehmenskaufs</a:t>
            </a:r>
          </a:p>
          <a:p>
            <a:pPr algn="just">
              <a:buNone/>
            </a:pPr>
            <a:r>
              <a:rPr lang="de-DE" sz="900" dirty="0"/>
              <a:t>Unternehmenswert und Rating</a:t>
            </a:r>
          </a:p>
          <a:p>
            <a:pPr algn="just">
              <a:buNone/>
            </a:pPr>
            <a:r>
              <a:rPr lang="de-DE" sz="900" dirty="0"/>
              <a:t>Die Ausgestaltung des Kaufvertrags</a:t>
            </a:r>
          </a:p>
          <a:p>
            <a:pPr algn="just">
              <a:buNone/>
            </a:pPr>
            <a:r>
              <a:rPr lang="de-DE" sz="900" dirty="0"/>
              <a:t>Humankapital und menschliche Interaktion</a:t>
            </a:r>
            <a:endParaRPr lang="de-DE" sz="900" dirty="0">
              <a:latin typeface="Arial"/>
            </a:endParaRPr>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314" y="1141644"/>
            <a:ext cx="1448614" cy="2071228"/>
          </a:xfrm>
          <a:prstGeom prst="rect">
            <a:avLst/>
          </a:prstGeom>
        </p:spPr>
      </p:pic>
    </p:spTree>
    <p:extLst>
      <p:ext uri="{BB962C8B-B14F-4D97-AF65-F5344CB8AC3E}">
        <p14:creationId xmlns:p14="http://schemas.microsoft.com/office/powerpoint/2010/main" val="390091944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tx1"/>
                </a:solidFill>
              </a:rPr>
              <a:t>Bücher</a:t>
            </a:r>
            <a:endParaRPr lang="de-DE" dirty="0"/>
          </a:p>
        </p:txBody>
      </p:sp>
      <p:sp>
        <p:nvSpPr>
          <p:cNvPr id="5" name="Text Box 9"/>
          <p:cNvSpPr txBox="1">
            <a:spLocks noChangeArrowheads="1"/>
          </p:cNvSpPr>
          <p:nvPr/>
        </p:nvSpPr>
        <p:spPr bwMode="gray">
          <a:xfrm>
            <a:off x="2045536" y="1141644"/>
            <a:ext cx="7285206" cy="4664763"/>
          </a:xfrm>
          <a:prstGeom prst="rect">
            <a:avLst/>
          </a:prstGeom>
          <a:solidFill>
            <a:schemeClr val="bg1"/>
          </a:solidFill>
          <a:ln w="9525">
            <a:noFill/>
            <a:miter lim="800000"/>
            <a:headEnd/>
            <a:tailEnd/>
          </a:ln>
        </p:spPr>
        <p:txBody>
          <a:bodyPr lIns="91356" tIns="45678" rIns="91356" bIns="45678"/>
          <a:lstStyle/>
          <a:p>
            <a:pPr>
              <a:spcAft>
                <a:spcPts val="498"/>
              </a:spcAft>
            </a:pPr>
            <a:r>
              <a:rPr lang="de-DE" sz="1101" dirty="0"/>
              <a:t>Einfach Lernen! Risikomanagement</a:t>
            </a:r>
          </a:p>
          <a:p>
            <a:pPr>
              <a:spcAft>
                <a:spcPts val="498"/>
              </a:spcAft>
            </a:pPr>
            <a:r>
              <a:rPr lang="de-DE" sz="1001" dirty="0">
                <a:latin typeface="Arial"/>
              </a:rPr>
              <a:t>Prof. Dr. Werner Gleißner / Prof. Dr. Thomas Berger</a:t>
            </a:r>
          </a:p>
          <a:p>
            <a:pPr>
              <a:spcAft>
                <a:spcPts val="498"/>
              </a:spcAft>
            </a:pPr>
            <a:r>
              <a:rPr lang="de-DE" sz="1001" dirty="0"/>
              <a:t>115</a:t>
            </a:r>
            <a:r>
              <a:rPr lang="de-DE" sz="1001" dirty="0">
                <a:latin typeface="Arial"/>
              </a:rPr>
              <a:t> Seiten, ISBN </a:t>
            </a:r>
            <a:r>
              <a:rPr lang="de-DE" sz="1001" dirty="0"/>
              <a:t>978-87-403-2590-4, Verlag: </a:t>
            </a:r>
            <a:r>
              <a:rPr lang="de-DE" sz="1001" dirty="0" err="1"/>
              <a:t>bookboon</a:t>
            </a:r>
            <a:r>
              <a:rPr lang="de-DE" sz="1001" dirty="0"/>
              <a:t> – The </a:t>
            </a:r>
            <a:r>
              <a:rPr lang="de-DE" sz="1001" dirty="0" err="1"/>
              <a:t>eBook</a:t>
            </a:r>
            <a:r>
              <a:rPr lang="de-DE" sz="1001" dirty="0"/>
              <a:t> Company, 3. Auflage 2018</a:t>
            </a:r>
            <a:r>
              <a:rPr lang="de-DE" sz="1001" dirty="0">
                <a:latin typeface="Arial"/>
              </a:rPr>
              <a:t>, kostenlos</a:t>
            </a:r>
          </a:p>
          <a:p>
            <a:pPr algn="just">
              <a:buNone/>
            </a:pPr>
            <a:r>
              <a:rPr lang="de-DE" sz="1001" dirty="0">
                <a:latin typeface="Arial"/>
              </a:rPr>
              <a:t>Download unter: </a:t>
            </a:r>
            <a:r>
              <a:rPr lang="de-DE" sz="1001" dirty="0">
                <a:hlinkClick r:id="rId3"/>
              </a:rPr>
              <a:t>https://bookboon.com/de/einfach-lernen-risikomanagement-ebook</a:t>
            </a:r>
            <a:endParaRPr lang="de-DE" sz="1001" dirty="0"/>
          </a:p>
          <a:p>
            <a:pPr algn="just">
              <a:buNone/>
            </a:pPr>
            <a:endParaRPr lang="de-DE" sz="1001" dirty="0"/>
          </a:p>
          <a:p>
            <a:r>
              <a:rPr lang="de-DE" sz="900" dirty="0"/>
              <a:t>Ziel des Buches ist es, zum einen den Prozess des Risikomanagements und der Organisation dessen zu zeigen und zum anderen die zahlreichen Verknüpfungen zu anderen Bereichen wie dem Rating oder der wertorientierten Unternehmensführung, darzulegen. Dies vor dem Hintergrund, das Risikomanagement oft noch isoliert betrachtet wird und als rechtliche Pflicht aufgefasst wird. Risikomanagement sollte jedoch nicht isoliert betrachtet werden, da es eine wichtige Rolle zur Ableitung eines Ratings oder zur Ableitung von Kapitalkostensätzen zur wertorientierten Unternehmensführung spielt.</a:t>
            </a:r>
          </a:p>
          <a:p>
            <a:endParaRPr lang="de-DE" sz="900" dirty="0"/>
          </a:p>
          <a:p>
            <a:r>
              <a:rPr lang="de-DE" sz="900" dirty="0"/>
              <a:t>Dabei stellt das vorliegende Buch einen Einstieg in das Thema Risikomanagement dar und richtet sich an Studenten, die eine Begleitlektüre zur Vorlesung suchen. Es behandelt grundlegende Bereiche und Inhalte des Risikomanagementprozesses und stellt auch kurz wesentliche theoretische Grundlagen dar. Diese sind im Rahmen dieses Buches dazu gedacht, ein besseres Verständnis zu erreichen. Um den Lesern die Möglichkeiten zu geben, bestimmte Themen selbst zu vertiefen, wurden auch zahlreiche weiterführende Quellen zur Risikotheorie aufgenommen.</a:t>
            </a:r>
          </a:p>
          <a:p>
            <a:endParaRPr lang="de-DE" sz="900" dirty="0"/>
          </a:p>
          <a:p>
            <a:r>
              <a:rPr lang="de-DE" sz="900" dirty="0"/>
              <a:t>Neben einigen theoretischen Grundlagen zum Thema Risiko bildet die Kritik an der Theorie vollkommener Kapitalmärkte, wie sie z.B. dem Capital Asset </a:t>
            </a:r>
            <a:r>
              <a:rPr lang="de-DE" sz="900" dirty="0" err="1"/>
              <a:t>Pricing</a:t>
            </a:r>
            <a:r>
              <a:rPr lang="de-DE" sz="900" dirty="0"/>
              <a:t> Modell zugrunde liegt, einen weiteren theoretischen Schwerpunkt im Rahmen der Darstellung der wertorientierten Unternehmensführung</a:t>
            </a:r>
          </a:p>
          <a:p>
            <a:endParaRPr lang="de-DE" sz="900" dirty="0"/>
          </a:p>
          <a:p>
            <a:r>
              <a:rPr lang="de-DE" sz="900" dirty="0"/>
              <a:t>Um hierbei nicht allzu abstrakt zu bleiben, wurde im letzten Kapitel ein Fallbeispiel eingefügt, das zeigt, wie Risikomanagement und wertorientierte Unternehmensführung in der Praxis verknüpft werden können.</a:t>
            </a:r>
          </a:p>
          <a:p>
            <a:endParaRPr lang="de-DE" sz="900" dirty="0"/>
          </a:p>
          <a:p>
            <a:r>
              <a:rPr lang="de-DE" sz="900" dirty="0"/>
              <a:t>Inhalt: </a:t>
            </a:r>
          </a:p>
          <a:p>
            <a:r>
              <a:rPr lang="de-DE" sz="900" dirty="0"/>
              <a:t>Die Welt des Risikos</a:t>
            </a:r>
          </a:p>
          <a:p>
            <a:r>
              <a:rPr lang="de-DE" sz="900" dirty="0"/>
              <a:t>Der Risikomanagementprozess </a:t>
            </a:r>
          </a:p>
          <a:p>
            <a:r>
              <a:rPr lang="de-DE" sz="900" dirty="0"/>
              <a:t>Die Organisation des Risikomanagements </a:t>
            </a:r>
          </a:p>
          <a:p>
            <a:r>
              <a:rPr lang="de-DE" sz="900" dirty="0"/>
              <a:t>Risikomanagement und Rating </a:t>
            </a:r>
          </a:p>
          <a:p>
            <a:r>
              <a:rPr lang="de-DE" sz="900" dirty="0"/>
              <a:t>Risikomanagement und wertorientierte Unternehmensführung </a:t>
            </a:r>
          </a:p>
          <a:p>
            <a:r>
              <a:rPr lang="de-DE" sz="900" dirty="0"/>
              <a:t>Ein Fallbeispiel zur risikogerechten Investitionsbewertung und Projektfinanzierung </a:t>
            </a:r>
          </a:p>
          <a:p>
            <a:pPr algn="just">
              <a:buNone/>
            </a:pPr>
            <a:endParaRPr lang="de-DE" sz="1001" dirty="0"/>
          </a:p>
        </p:txBody>
      </p:sp>
      <p:pic>
        <p:nvPicPr>
          <p:cNvPr id="3" name="Grafi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0802" y="1141645"/>
            <a:ext cx="1465756" cy="1993427"/>
          </a:xfrm>
          <a:prstGeom prst="rect">
            <a:avLst/>
          </a:prstGeom>
        </p:spPr>
      </p:pic>
    </p:spTree>
    <p:extLst>
      <p:ext uri="{BB962C8B-B14F-4D97-AF65-F5344CB8AC3E}">
        <p14:creationId xmlns:p14="http://schemas.microsoft.com/office/powerpoint/2010/main" val="12452193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tx1"/>
                </a:solidFill>
              </a:rPr>
              <a:t>Bücher</a:t>
            </a:r>
            <a:endParaRPr lang="de-DE" dirty="0"/>
          </a:p>
        </p:txBody>
      </p:sp>
      <p:sp>
        <p:nvSpPr>
          <p:cNvPr id="5" name="Text Box 9"/>
          <p:cNvSpPr txBox="1">
            <a:spLocks noChangeArrowheads="1"/>
          </p:cNvSpPr>
          <p:nvPr/>
        </p:nvSpPr>
        <p:spPr bwMode="gray">
          <a:xfrm>
            <a:off x="2071295" y="1213390"/>
            <a:ext cx="7285206" cy="2719910"/>
          </a:xfrm>
          <a:prstGeom prst="rect">
            <a:avLst/>
          </a:prstGeom>
          <a:solidFill>
            <a:schemeClr val="bg1"/>
          </a:solidFill>
          <a:ln w="9525">
            <a:noFill/>
            <a:miter lim="800000"/>
            <a:headEnd/>
            <a:tailEnd/>
          </a:ln>
        </p:spPr>
        <p:txBody>
          <a:bodyPr lIns="91356" tIns="45678" rIns="91356" bIns="45678"/>
          <a:lstStyle/>
          <a:p>
            <a:pPr>
              <a:spcAft>
                <a:spcPts val="498"/>
              </a:spcAft>
            </a:pPr>
            <a:r>
              <a:rPr lang="de-DE" sz="1101" dirty="0">
                <a:latin typeface="Arial"/>
              </a:rPr>
              <a:t>Der Vorstand und sein Risikomanager – Umgang mit Chancen und Gefahren der Unternehmensführung, 2., überarbeitete Auflage</a:t>
            </a:r>
          </a:p>
          <a:p>
            <a:pPr>
              <a:spcAft>
                <a:spcPts val="498"/>
              </a:spcAft>
            </a:pPr>
            <a:r>
              <a:rPr lang="de-DE" sz="1001" dirty="0">
                <a:latin typeface="Arial"/>
              </a:rPr>
              <a:t>Prof. Dr. Werner Gleißner </a:t>
            </a:r>
          </a:p>
          <a:p>
            <a:pPr>
              <a:spcAft>
                <a:spcPts val="498"/>
              </a:spcAft>
            </a:pPr>
            <a:r>
              <a:rPr lang="de-DE" sz="1001" dirty="0">
                <a:latin typeface="Arial"/>
              </a:rPr>
              <a:t>158 Seiten, ISBN </a:t>
            </a:r>
            <a:r>
              <a:rPr lang="de-DE" sz="1001" dirty="0"/>
              <a:t>9783739804316</a:t>
            </a:r>
            <a:r>
              <a:rPr lang="de-DE" sz="1001" dirty="0">
                <a:latin typeface="Arial"/>
              </a:rPr>
              <a:t>, Verlag: UVK Verlagsgesellschaft mbH, 2019, 19,99 €</a:t>
            </a:r>
          </a:p>
          <a:p>
            <a:r>
              <a:rPr lang="de-DE" sz="1001" dirty="0"/>
              <a:t>Der adäquate Umgang mit Chancen und Gefahren (Risiken) ist bei einer nicht sicher vorhersehbaren Zukunft</a:t>
            </a:r>
          </a:p>
          <a:p>
            <a:r>
              <a:rPr lang="de-DE" sz="1001" dirty="0"/>
              <a:t>von großer Bedeutung für den Unternehmenserfolg. Vor dem Hintergrund der letzten Wirtschaftskrise werden in</a:t>
            </a:r>
          </a:p>
          <a:p>
            <a:r>
              <a:rPr lang="de-DE" sz="1001" dirty="0"/>
              <a:t>einem fiktiven Dialog zwischen dem Vorstand und dem Risikomanager eines Unternehmens – in einem Zeitraum</a:t>
            </a:r>
          </a:p>
          <a:p>
            <a:r>
              <a:rPr lang="de-DE" sz="1001" dirty="0"/>
              <a:t>von mehr als zwei Jahren – die prinzipiell vorhandenen Möglichkeiten und die praktischen Umsetzungshemmnisse</a:t>
            </a:r>
          </a:p>
          <a:p>
            <a:r>
              <a:rPr lang="de-DE" sz="1001" dirty="0"/>
              <a:t>einer wert- und risikoorientierten Unternehmensführung, auch durch unternehmensinterne Konflikte, plakativ</a:t>
            </a:r>
          </a:p>
          <a:p>
            <a:r>
              <a:rPr lang="de-DE" sz="1001" dirty="0"/>
              <a:t>verdeutlicht. Neben Basiswissen zu oft noch neuen betriebswirtschaftlichen Methoden in Controlling, Risikomanagement,</a:t>
            </a:r>
          </a:p>
          <a:p>
            <a:r>
              <a:rPr lang="de-DE" sz="1001" dirty="0"/>
              <a:t>Rating und wertorientierter Unternehmenssteuerung findet der Leser auch vieles, was er möglicherweise</a:t>
            </a:r>
          </a:p>
          <a:p>
            <a:r>
              <a:rPr lang="de-DE" sz="1001" dirty="0"/>
              <a:t>aus der Praxis kennt: Eitelkeiten und Eigeninteresse der Protagonisten.</a:t>
            </a:r>
          </a:p>
          <a:p>
            <a:r>
              <a:rPr lang="de-DE" sz="1001" dirty="0"/>
              <a:t> </a:t>
            </a:r>
          </a:p>
          <a:p>
            <a:r>
              <a:rPr lang="de-DE" sz="1001" dirty="0"/>
              <a:t>Neben dem eigentlichen Dialog bietet das Buch eine betriebswirtschaftlich-methodische Einführung zu rechtlichen Grundlagen, Nutzen und Methoden des Risikomanagements sowie zu Rating und wertorientierter Unternehmenssteuerung.</a:t>
            </a:r>
          </a:p>
        </p:txBody>
      </p:sp>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442" y="1339763"/>
            <a:ext cx="1262636" cy="1945946"/>
          </a:xfrm>
          <a:prstGeom prst="rect">
            <a:avLst/>
          </a:prstGeom>
        </p:spPr>
      </p:pic>
      <p:sp>
        <p:nvSpPr>
          <p:cNvPr id="8" name="Text Box 9"/>
          <p:cNvSpPr txBox="1">
            <a:spLocks noChangeArrowheads="1"/>
          </p:cNvSpPr>
          <p:nvPr/>
        </p:nvSpPr>
        <p:spPr bwMode="gray">
          <a:xfrm>
            <a:off x="2071295" y="4091738"/>
            <a:ext cx="7285206" cy="2071228"/>
          </a:xfrm>
          <a:prstGeom prst="rect">
            <a:avLst/>
          </a:prstGeom>
          <a:solidFill>
            <a:schemeClr val="bg1"/>
          </a:solidFill>
          <a:ln w="9525">
            <a:noFill/>
            <a:miter lim="800000"/>
            <a:headEnd/>
            <a:tailEnd/>
          </a:ln>
        </p:spPr>
        <p:txBody>
          <a:bodyPr lIns="91356" tIns="45678" rIns="91356" bIns="45678"/>
          <a:lstStyle/>
          <a:p>
            <a:pPr>
              <a:spcAft>
                <a:spcPts val="498"/>
              </a:spcAft>
            </a:pPr>
            <a:r>
              <a:rPr lang="de-DE" sz="1101" dirty="0"/>
              <a:t>Risikoaggregation und Monte-Carlo-Simulation - Schlüsseltechnologie für Risikomanagement und Controlling</a:t>
            </a:r>
          </a:p>
          <a:p>
            <a:pPr>
              <a:spcAft>
                <a:spcPts val="498"/>
              </a:spcAft>
            </a:pPr>
            <a:r>
              <a:rPr lang="de-DE" sz="1001" dirty="0">
                <a:latin typeface="Arial"/>
              </a:rPr>
              <a:t>Prof. Dr. Werner Gleißner / Marco Wolfrum</a:t>
            </a:r>
          </a:p>
          <a:p>
            <a:pPr>
              <a:spcAft>
                <a:spcPts val="498"/>
              </a:spcAft>
            </a:pPr>
            <a:r>
              <a:rPr lang="de-DE" sz="1001" dirty="0"/>
              <a:t>56</a:t>
            </a:r>
            <a:r>
              <a:rPr lang="de-DE" sz="1001" dirty="0">
                <a:latin typeface="Arial"/>
              </a:rPr>
              <a:t> Seiten, ISBN </a:t>
            </a:r>
            <a:r>
              <a:rPr lang="de-DE" sz="1001" dirty="0"/>
              <a:t>978-3-658-24273-2, Verlag: Springer Fachmedien Wiesbaden GmbH, 2019</a:t>
            </a:r>
            <a:r>
              <a:rPr lang="de-DE" sz="1001" dirty="0">
                <a:latin typeface="Arial"/>
              </a:rPr>
              <a:t>, 14,99 € (Softcover), 4,</a:t>
            </a:r>
            <a:r>
              <a:rPr lang="de-DE" sz="1001" dirty="0"/>
              <a:t>99 € (</a:t>
            </a:r>
            <a:r>
              <a:rPr lang="de-DE" sz="1001" dirty="0" err="1"/>
              <a:t>eBook</a:t>
            </a:r>
            <a:r>
              <a:rPr lang="de-DE" sz="1001" dirty="0"/>
              <a:t>)</a:t>
            </a:r>
            <a:endParaRPr lang="de-DE" sz="1001" dirty="0">
              <a:latin typeface="Arial"/>
            </a:endParaRPr>
          </a:p>
          <a:p>
            <a:pPr>
              <a:buNone/>
            </a:pPr>
            <a:endParaRPr lang="de-DE" sz="1001" dirty="0"/>
          </a:p>
          <a:p>
            <a:pPr algn="just">
              <a:buNone/>
            </a:pPr>
            <a:r>
              <a:rPr lang="de-DE" sz="900" dirty="0"/>
              <a:t>Praxisnahes Risikomanagement mit einem ausführlichen Fallbeispiel</a:t>
            </a:r>
          </a:p>
          <a:p>
            <a:pPr algn="just">
              <a:buNone/>
            </a:pPr>
            <a:endParaRPr lang="de-DE" sz="900" dirty="0"/>
          </a:p>
          <a:p>
            <a:pPr algn="just">
              <a:buNone/>
            </a:pPr>
            <a:r>
              <a:rPr lang="de-DE" sz="900" dirty="0"/>
              <a:t>Dieser Band stellt praxisorientiert die Monte-Carlo-Simulation (Risikosimulation) vor, die es ermöglicht, den Gesamtrisikoumfang eines Unternehmens oder Projektes zu berechnen (Risikoaggregation) und mögliche „bestandsgefährdende Entwicklungen“ aus Kombinationseffekten von Einzelrisiken zu erkennen (Kernanforderung an ein Risikomanagement nach §91 Abs. 2 AktG). Ausgehend von einer Einführung zu Risikoanalyse und Risikoquantifizierung wird gezeigt, wie durch die Verbindung von Unternehmensplanung und Risikoanalyse mittels Monte-Carlo-Simulation eine Risikoaggregation durchgeführt wird (mit Excel und der Simulationssoftware Crystal Ball).</a:t>
            </a:r>
            <a:endParaRPr lang="de-DE" sz="900" dirty="0">
              <a:latin typeface="Arial"/>
            </a:endParaRPr>
          </a:p>
        </p:txBody>
      </p:sp>
      <p:pic>
        <p:nvPicPr>
          <p:cNvPr id="10" name="Grafik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7046" y="4191084"/>
            <a:ext cx="1409426" cy="1999185"/>
          </a:xfrm>
          <a:prstGeom prst="rect">
            <a:avLst/>
          </a:prstGeom>
        </p:spPr>
      </p:pic>
    </p:spTree>
    <p:extLst>
      <p:ext uri="{BB962C8B-B14F-4D97-AF65-F5344CB8AC3E}">
        <p14:creationId xmlns:p14="http://schemas.microsoft.com/office/powerpoint/2010/main" val="356374206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tx1"/>
                </a:solidFill>
              </a:rPr>
              <a:t>Bücher</a:t>
            </a:r>
            <a:endParaRPr lang="de-DE" dirty="0"/>
          </a:p>
        </p:txBody>
      </p:sp>
      <p:sp>
        <p:nvSpPr>
          <p:cNvPr id="5" name="Text Box 9"/>
          <p:cNvSpPr txBox="1">
            <a:spLocks noChangeArrowheads="1"/>
          </p:cNvSpPr>
          <p:nvPr/>
        </p:nvSpPr>
        <p:spPr bwMode="gray">
          <a:xfrm>
            <a:off x="2071294" y="1213389"/>
            <a:ext cx="7564477" cy="3872592"/>
          </a:xfrm>
          <a:prstGeom prst="rect">
            <a:avLst/>
          </a:prstGeom>
          <a:solidFill>
            <a:schemeClr val="bg1"/>
          </a:solidFill>
          <a:ln w="9525">
            <a:noFill/>
            <a:miter lim="800000"/>
            <a:headEnd/>
            <a:tailEnd/>
          </a:ln>
        </p:spPr>
        <p:txBody>
          <a:bodyPr lIns="91356" tIns="45678" rIns="91356" bIns="45678"/>
          <a:lstStyle/>
          <a:p>
            <a:pPr>
              <a:spcAft>
                <a:spcPts val="498"/>
              </a:spcAft>
            </a:pPr>
            <a:r>
              <a:rPr lang="de-DE" sz="1101" dirty="0"/>
              <a:t>Managemententscheidungen unter Risiko</a:t>
            </a:r>
          </a:p>
          <a:p>
            <a:pPr>
              <a:spcAft>
                <a:spcPts val="498"/>
              </a:spcAft>
            </a:pPr>
            <a:r>
              <a:rPr lang="de-DE" sz="1101" dirty="0"/>
              <a:t>Haftung – Recht – Business </a:t>
            </a:r>
            <a:r>
              <a:rPr lang="de-DE" sz="1101" dirty="0" err="1"/>
              <a:t>Judgement</a:t>
            </a:r>
            <a:r>
              <a:rPr lang="de-DE" sz="1101" dirty="0"/>
              <a:t> </a:t>
            </a:r>
            <a:r>
              <a:rPr lang="de-DE" sz="1101" dirty="0" err="1"/>
              <a:t>Rule</a:t>
            </a:r>
            <a:endParaRPr lang="de-DE" sz="1101" dirty="0"/>
          </a:p>
          <a:p>
            <a:pPr>
              <a:spcAft>
                <a:spcPts val="498"/>
              </a:spcAft>
            </a:pPr>
            <a:r>
              <a:rPr lang="de-DE" sz="1101" dirty="0"/>
              <a:t>Herausgegeben von der Risk Management </a:t>
            </a:r>
            <a:r>
              <a:rPr lang="de-DE" sz="1101" dirty="0" err="1"/>
              <a:t>Association</a:t>
            </a:r>
            <a:r>
              <a:rPr lang="de-DE" sz="1101" dirty="0"/>
              <a:t> e.V. (RMA)</a:t>
            </a:r>
          </a:p>
          <a:p>
            <a:pPr>
              <a:spcAft>
                <a:spcPts val="498"/>
              </a:spcAft>
            </a:pPr>
            <a:r>
              <a:rPr lang="de-DE" sz="1101" dirty="0"/>
              <a:t>Erarbeitet von Prof. Dr. Werner Gleißner, Ralf Kimpel, Matthias Kühne, Frank Lienhard, Anne Nickert und Cornelius Nickert </a:t>
            </a:r>
          </a:p>
          <a:p>
            <a:pPr>
              <a:spcAft>
                <a:spcPts val="498"/>
              </a:spcAft>
            </a:pPr>
            <a:r>
              <a:rPr lang="de-DE" sz="1001" dirty="0">
                <a:latin typeface="Arial"/>
              </a:rPr>
              <a:t>252 Seiten, ISBN </a:t>
            </a:r>
            <a:r>
              <a:rPr lang="de-DE" sz="1001" dirty="0"/>
              <a:t>978-3-503-17131-6</a:t>
            </a:r>
            <a:r>
              <a:rPr lang="de-DE" sz="1001" dirty="0">
                <a:latin typeface="Arial"/>
              </a:rPr>
              <a:t>, Verlag: </a:t>
            </a:r>
            <a:r>
              <a:rPr lang="de-DE" sz="1001" dirty="0"/>
              <a:t>Erich Schmidt Verlag GmbH &amp; Co. KG, Berlin, 2019, 49,95</a:t>
            </a:r>
            <a:r>
              <a:rPr lang="de-DE" sz="1001" dirty="0">
                <a:latin typeface="Arial"/>
              </a:rPr>
              <a:t> €</a:t>
            </a:r>
          </a:p>
          <a:p>
            <a:r>
              <a:rPr lang="de-DE" sz="1001" dirty="0"/>
              <a:t>Erfolgreiche Unternehmen leben von erstklassigen Entscheidungen in Management, Vorstand und Geschäftsführung. Entscheidungssituationen sind jedoch von Unsicherheit und Risiko geprägt: Chancen und Gefahren (Risiken) sind abzuwägen. </a:t>
            </a:r>
          </a:p>
          <a:p>
            <a:endParaRPr lang="de-DE" sz="1001" dirty="0"/>
          </a:p>
          <a:p>
            <a:r>
              <a:rPr lang="de-DE" sz="1001" dirty="0"/>
              <a:t>Welche </a:t>
            </a:r>
            <a:r>
              <a:rPr lang="de-DE" sz="1001" b="1" dirty="0"/>
              <a:t>Wege zur Entscheidungsfindung unter Unsicherheit </a:t>
            </a:r>
            <a:r>
              <a:rPr lang="de-DE" sz="1001" dirty="0"/>
              <a:t>überzeugen, beleuchten die Experten der Risk Management </a:t>
            </a:r>
            <a:r>
              <a:rPr lang="de-DE" sz="1001" dirty="0" err="1"/>
              <a:t>Association</a:t>
            </a:r>
            <a:r>
              <a:rPr lang="de-DE" sz="1001" dirty="0"/>
              <a:t> e.V. (RMA): </a:t>
            </a:r>
          </a:p>
          <a:p>
            <a:pPr marL="171536" indent="-171536">
              <a:buFont typeface="Arial" panose="020B0604020202020204" pitchFamily="34" charset="0"/>
              <a:buChar char="•"/>
            </a:pPr>
            <a:r>
              <a:rPr lang="de-DE" sz="1001" b="1" dirty="0"/>
              <a:t>Managerhaftung und Compliance</a:t>
            </a:r>
            <a:r>
              <a:rPr lang="de-DE" sz="1001" dirty="0"/>
              <a:t>: Sorgfaltspflichten zur Haftungsvermeidung von Führungskräften und Organen </a:t>
            </a:r>
          </a:p>
          <a:p>
            <a:pPr marL="171536" indent="-171536">
              <a:buFont typeface="Arial" panose="020B0604020202020204" pitchFamily="34" charset="0"/>
              <a:buChar char="•"/>
            </a:pPr>
            <a:r>
              <a:rPr lang="de-DE" sz="1001" b="1" dirty="0"/>
              <a:t>Business </a:t>
            </a:r>
            <a:r>
              <a:rPr lang="de-DE" sz="1001" b="1" dirty="0" err="1"/>
              <a:t>Judgement</a:t>
            </a:r>
            <a:r>
              <a:rPr lang="de-DE" sz="1001" b="1" dirty="0"/>
              <a:t> </a:t>
            </a:r>
            <a:r>
              <a:rPr lang="de-DE" sz="1001" b="1" dirty="0" err="1"/>
              <a:t>Rule</a:t>
            </a:r>
            <a:r>
              <a:rPr lang="de-DE" sz="1001" b="1" dirty="0"/>
              <a:t> gem. § 93 AktG: </a:t>
            </a:r>
            <a:r>
              <a:rPr lang="de-DE" sz="1001" dirty="0"/>
              <a:t>Ausgestaltung und Wechselwirkungen mit dem Risikofrüherkennungssystem gem. § 91 Abs. 2 AktG </a:t>
            </a:r>
          </a:p>
          <a:p>
            <a:pPr marL="171536" indent="-171536">
              <a:buFont typeface="Arial" panose="020B0604020202020204" pitchFamily="34" charset="0"/>
              <a:buChar char="•"/>
            </a:pPr>
            <a:r>
              <a:rPr lang="de-DE" sz="1001" b="1" dirty="0"/>
              <a:t>Entscheidungsvorbereitung und Entscheidungsvorlagen</a:t>
            </a:r>
            <a:r>
              <a:rPr lang="de-DE" sz="1001" dirty="0"/>
              <a:t>: Arbeitsschritte, um die gesetzlich geforderten „angemessenen Informationen“ zu belegen </a:t>
            </a:r>
          </a:p>
          <a:p>
            <a:pPr marL="171536" indent="-171536">
              <a:buFont typeface="Arial" panose="020B0604020202020204" pitchFamily="34" charset="0"/>
              <a:buChar char="•"/>
            </a:pPr>
            <a:r>
              <a:rPr lang="de-DE" sz="1001" b="1" dirty="0"/>
              <a:t>Zusammenspiel von Controlling und Risikomanagement</a:t>
            </a:r>
            <a:r>
              <a:rPr lang="de-DE" sz="1001" dirty="0"/>
              <a:t>: Entscheidungsvorbereitung durch Risikoanalyse, Beurteilung von Handlungsoptionen und Prognose</a:t>
            </a:r>
          </a:p>
          <a:p>
            <a:endParaRPr lang="de-DE" sz="1001" dirty="0"/>
          </a:p>
          <a:p>
            <a:r>
              <a:rPr lang="de-DE" sz="1001" dirty="0"/>
              <a:t>Ein praxisorientierter </a:t>
            </a:r>
            <a:r>
              <a:rPr lang="de-DE" sz="1001" b="1" dirty="0"/>
              <a:t>Leitfaden für Entscheidungsträger aller Führungsebenen</a:t>
            </a:r>
            <a:r>
              <a:rPr lang="de-DE" sz="1001" dirty="0"/>
              <a:t>, die im Einklang mit betriebswirtschaftlichen Grundsätzen und rechtlichen Rahmenbedingungen verantwortlich entscheiden. </a:t>
            </a:r>
          </a:p>
        </p:txBody>
      </p:sp>
      <p:pic>
        <p:nvPicPr>
          <p:cNvPr id="9" name="Grafik 8" descr="Managemententscheidungen unter Risiko â Haftung â Recht â Business Judgement Rule"/>
          <p:cNvPicPr/>
          <p:nvPr/>
        </p:nvPicPr>
        <p:blipFill>
          <a:blip r:embed="rId3">
            <a:extLst>
              <a:ext uri="{28A0092B-C50C-407E-A947-70E740481C1C}">
                <a14:useLocalDpi xmlns:a14="http://schemas.microsoft.com/office/drawing/2010/main" val="0"/>
              </a:ext>
            </a:extLst>
          </a:blip>
          <a:srcRect/>
          <a:stretch>
            <a:fillRect/>
          </a:stretch>
        </p:blipFill>
        <p:spPr bwMode="auto">
          <a:xfrm>
            <a:off x="342271" y="1323757"/>
            <a:ext cx="1584938" cy="2321371"/>
          </a:xfrm>
          <a:prstGeom prst="rect">
            <a:avLst/>
          </a:prstGeom>
          <a:noFill/>
          <a:ln>
            <a:noFill/>
          </a:ln>
        </p:spPr>
      </p:pic>
    </p:spTree>
    <p:extLst>
      <p:ext uri="{BB962C8B-B14F-4D97-AF65-F5344CB8AC3E}">
        <p14:creationId xmlns:p14="http://schemas.microsoft.com/office/powerpoint/2010/main" val="136854228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tx1"/>
                </a:solidFill>
              </a:rPr>
              <a:t>Bücher</a:t>
            </a:r>
            <a:endParaRPr lang="de-DE" dirty="0"/>
          </a:p>
        </p:txBody>
      </p:sp>
      <p:sp>
        <p:nvSpPr>
          <p:cNvPr id="6" name="Text Box 9"/>
          <p:cNvSpPr txBox="1">
            <a:spLocks noChangeArrowheads="1"/>
          </p:cNvSpPr>
          <p:nvPr/>
        </p:nvSpPr>
        <p:spPr bwMode="gray">
          <a:xfrm>
            <a:off x="2071295" y="1195678"/>
            <a:ext cx="7285206" cy="4034388"/>
          </a:xfrm>
          <a:prstGeom prst="rect">
            <a:avLst/>
          </a:prstGeom>
          <a:solidFill>
            <a:schemeClr val="bg1"/>
          </a:solidFill>
          <a:ln w="9525">
            <a:noFill/>
            <a:miter lim="800000"/>
            <a:headEnd/>
            <a:tailEnd/>
          </a:ln>
        </p:spPr>
        <p:txBody>
          <a:bodyPr lIns="91356" tIns="45678" rIns="91356" bIns="45678"/>
          <a:lstStyle/>
          <a:p>
            <a:pPr>
              <a:spcAft>
                <a:spcPts val="498"/>
              </a:spcAft>
            </a:pPr>
            <a:r>
              <a:rPr lang="de-DE" sz="1101" dirty="0"/>
              <a:t>Wertorientierte Unternehmensführung, Strategie und Risiko (Kindle Ausgabe)</a:t>
            </a:r>
          </a:p>
          <a:p>
            <a:pPr>
              <a:spcAft>
                <a:spcPts val="498"/>
              </a:spcAft>
            </a:pPr>
            <a:r>
              <a:rPr lang="de-DE" sz="1001" dirty="0"/>
              <a:t>Prof. Dr. Werner Gleißner</a:t>
            </a:r>
          </a:p>
          <a:p>
            <a:pPr>
              <a:spcAft>
                <a:spcPts val="498"/>
              </a:spcAft>
            </a:pPr>
            <a:r>
              <a:rPr lang="de-DE" sz="1001" dirty="0"/>
              <a:t>193</a:t>
            </a:r>
            <a:r>
              <a:rPr lang="de-DE" sz="1001" dirty="0">
                <a:latin typeface="Arial"/>
              </a:rPr>
              <a:t> Seiten, </a:t>
            </a:r>
            <a:r>
              <a:rPr lang="de-DE" sz="1001" dirty="0"/>
              <a:t>Kindle Amazon, 2019</a:t>
            </a:r>
            <a:r>
              <a:rPr lang="de-DE" sz="1001" dirty="0">
                <a:latin typeface="Arial"/>
              </a:rPr>
              <a:t>, 1,99 €</a:t>
            </a:r>
            <a:endParaRPr lang="de-DE" sz="1001" dirty="0"/>
          </a:p>
          <a:p>
            <a:pPr algn="just">
              <a:buNone/>
            </a:pPr>
            <a:r>
              <a:rPr lang="de-DE" sz="900" dirty="0"/>
              <a:t>Wertorientierte strategische Unternehmenssteuerung ist spätestens seit den 1990er Jahren zum wahrscheinlich bedeutendsten Ansatz für die Unternehmenssteuerung geworden – speziell bei börsennotierten Unternehmen. Die grundlegenden Vorteile im Vergleich z.B. zu einer kurzfristigen Unternehmenssteuerung, orientiert an den Gewinnen, sind auch überzeugend: Der Unternehmenswert ist ein Erfolgsmaßstab, der die gesamten zukünftigen Ertragsperspektiven eines Unternehmens, inklusive der Chancen und Gefahren (Risiken), auf eine für die Eigentümer offensichtlich relevante Kennzahl verdichtet. Speziell bei der Beurteilung alternativer strategischer Handlungsmöglichkeiten („Strategievarianten“) ist eine wertorientierte Steuerung damit naheliegend. Sie ermöglicht potenziell den Vergleich des Ertrag-Risiko-Profils möglicher strategischer Handlungsoptionen und trägt damit gerade den Unsicherheiten über die Zukunftsentwicklung Rechnung. Entscheidungen über die Unternehmensstrategie, die die langfristige Ausrichtung eines Unternehmens bestimmt, sollten fundiert und orientiert an den primären Zielen der Eigentümer erfolgen. Dies fordert in der Zwischenzeit durch die sogenannte „Business </a:t>
            </a:r>
            <a:r>
              <a:rPr lang="de-DE" sz="900" dirty="0" err="1"/>
              <a:t>Judgement</a:t>
            </a:r>
            <a:r>
              <a:rPr lang="de-DE" sz="900" dirty="0"/>
              <a:t> </a:t>
            </a:r>
            <a:r>
              <a:rPr lang="de-DE" sz="900" dirty="0" err="1"/>
              <a:t>Rule</a:t>
            </a:r>
            <a:r>
              <a:rPr lang="de-DE" sz="900" dirty="0"/>
              <a:t>“ (§93 Aktiengesetz) auch der Gesetzgeber: Entscheidungen der Geschäftsführung müssen auf „angemessenen Informationen“ beruhen und dies sind bei Entscheidungen unter Unsicherheit natürlich insbesondere Informationen über die Chancen und Gefahren (Risiken), die mit der Entscheidung verbunden sind. Das Abwägen von Ertrag und Risiko nennt man risikoadäquate Bewertung und führt genau zum Unternehmenswert als Ziel und Performancemaß des wertorientierten Managements (speziell Strategiebewertung).</a:t>
            </a:r>
          </a:p>
          <a:p>
            <a:pPr algn="just">
              <a:buNone/>
            </a:pPr>
            <a:endParaRPr lang="de-DE" sz="900" dirty="0"/>
          </a:p>
          <a:p>
            <a:pPr algn="just">
              <a:buNone/>
            </a:pPr>
            <a:r>
              <a:rPr lang="de-DE" sz="900" dirty="0"/>
              <a:t>Die Besonderheit des wertorientierten Steuerungsansatzes besteht darin, dass er nicht mehr auf der empirisch widerlegten Hypothese vollkommener Märkte basiert (wie das Capital Asset </a:t>
            </a:r>
            <a:r>
              <a:rPr lang="de-DE" sz="900" dirty="0" err="1"/>
              <a:t>Pricing</a:t>
            </a:r>
            <a:r>
              <a:rPr lang="de-DE" sz="900" dirty="0"/>
              <a:t> Model, CAPM). Es wird gezeigt, wie Veränderungen des Risikoumfangs (Cashflow-Volatilität) auf den Werttreiber Kapitalkosten wirken und welche Bedeutung der oft vernachlässigte Werttreiber Insolvenzwahrscheinlichkeit (Rating) für den Unternehmenswert hat. Das im Buch erläuterte wertorientierte Steuerungskonzept integriert bewährte betriebswirtschaftliche Instrumente (wie die </a:t>
            </a:r>
            <a:r>
              <a:rPr lang="de-DE" sz="900" dirty="0" err="1"/>
              <a:t>Balanced</a:t>
            </a:r>
            <a:r>
              <a:rPr lang="de-DE" sz="900" dirty="0"/>
              <a:t> </a:t>
            </a:r>
            <a:r>
              <a:rPr lang="de-DE" sz="900" dirty="0" err="1"/>
              <a:t>Scorecard</a:t>
            </a:r>
            <a:r>
              <a:rPr lang="de-DE" sz="900" dirty="0"/>
              <a:t>). Es wird insbesondere erläutert, wie mit Methoden des Risikomanagements durch Risikoanalyse und Risikoaggregation (Monte-Carlo-Simulation) Veränderungen im Rendite-Risiko-Profil auf den Unternehmenswert abgebildet werden können. Das Risikomanagement wird so als wesentlicher Baustein der wertorientierten strategischen Unternehmensführung positioniert.</a:t>
            </a:r>
            <a:endParaRPr lang="de-DE" sz="900" dirty="0">
              <a:latin typeface="Arial"/>
            </a:endParaRPr>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271" y="1212479"/>
            <a:ext cx="1536479" cy="2454438"/>
          </a:xfrm>
          <a:prstGeom prst="rect">
            <a:avLst/>
          </a:prstGeom>
        </p:spPr>
      </p:pic>
    </p:spTree>
    <p:extLst>
      <p:ext uri="{BB962C8B-B14F-4D97-AF65-F5344CB8AC3E}">
        <p14:creationId xmlns:p14="http://schemas.microsoft.com/office/powerpoint/2010/main" val="3912380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uppieren 86"/>
          <p:cNvGrpSpPr>
            <a:grpSpLocks/>
          </p:cNvGrpSpPr>
          <p:nvPr/>
        </p:nvGrpSpPr>
        <p:grpSpPr bwMode="auto">
          <a:xfrm>
            <a:off x="1100148" y="978154"/>
            <a:ext cx="7572501" cy="3558933"/>
            <a:chOff x="1136650" y="1031238"/>
            <a:chExt cx="7687131" cy="3704816"/>
          </a:xfrm>
        </p:grpSpPr>
        <p:sp>
          <p:nvSpPr>
            <p:cNvPr id="29704" name="Freeform 2"/>
            <p:cNvSpPr>
              <a:spLocks noChangeAspect="1"/>
            </p:cNvSpPr>
            <p:nvPr/>
          </p:nvSpPr>
          <p:spPr bwMode="auto">
            <a:xfrm>
              <a:off x="2958350" y="2806622"/>
              <a:ext cx="4775935" cy="1614479"/>
            </a:xfrm>
            <a:custGeom>
              <a:avLst/>
              <a:gdLst>
                <a:gd name="T0" fmla="*/ 0 w 3509"/>
                <a:gd name="T1" fmla="*/ 0 h 1263"/>
                <a:gd name="T2" fmla="*/ 0 w 3509"/>
                <a:gd name="T3" fmla="*/ 2147483647 h 1263"/>
                <a:gd name="T4" fmla="*/ 2147483647 w 3509"/>
                <a:gd name="T5" fmla="*/ 2147483647 h 1263"/>
                <a:gd name="T6" fmla="*/ 0 w 3509"/>
                <a:gd name="T7" fmla="*/ 0 h 1263"/>
                <a:gd name="T8" fmla="*/ 0 60000 65536"/>
                <a:gd name="T9" fmla="*/ 0 60000 65536"/>
                <a:gd name="T10" fmla="*/ 0 60000 65536"/>
                <a:gd name="T11" fmla="*/ 0 60000 65536"/>
                <a:gd name="T12" fmla="*/ 0 w 3509"/>
                <a:gd name="T13" fmla="*/ 0 h 1263"/>
                <a:gd name="T14" fmla="*/ 3509 w 3509"/>
                <a:gd name="T15" fmla="*/ 1263 h 1263"/>
              </a:gdLst>
              <a:ahLst/>
              <a:cxnLst>
                <a:cxn ang="T8">
                  <a:pos x="T0" y="T1"/>
                </a:cxn>
                <a:cxn ang="T9">
                  <a:pos x="T2" y="T3"/>
                </a:cxn>
                <a:cxn ang="T10">
                  <a:pos x="T4" y="T5"/>
                </a:cxn>
                <a:cxn ang="T11">
                  <a:pos x="T6" y="T7"/>
                </a:cxn>
              </a:cxnLst>
              <a:rect l="T12" t="T13" r="T14" b="T15"/>
              <a:pathLst>
                <a:path w="3509" h="1263">
                  <a:moveTo>
                    <a:pt x="0" y="0"/>
                  </a:moveTo>
                  <a:lnTo>
                    <a:pt x="0" y="1263"/>
                  </a:lnTo>
                  <a:lnTo>
                    <a:pt x="3509" y="1263"/>
                  </a:lnTo>
                  <a:lnTo>
                    <a:pt x="0" y="0"/>
                  </a:lnTo>
                  <a:close/>
                </a:path>
              </a:pathLst>
            </a:custGeom>
            <a:solidFill>
              <a:srgbClr val="6CAAC0"/>
            </a:solidFill>
            <a:ln w="9525" cap="rnd">
              <a:solidFill>
                <a:srgbClr val="6CAAC0"/>
              </a:solidFill>
              <a:round/>
              <a:headEnd/>
              <a:tailEnd/>
            </a:ln>
          </p:spPr>
          <p:txBody>
            <a:bodyPr/>
            <a:lstStyle/>
            <a:p>
              <a:endParaRPr lang="de-DE" dirty="0"/>
            </a:p>
          </p:txBody>
        </p:sp>
        <p:sp>
          <p:nvSpPr>
            <p:cNvPr id="29705" name="Freeform 3"/>
            <p:cNvSpPr>
              <a:spLocks noChangeAspect="1"/>
            </p:cNvSpPr>
            <p:nvPr/>
          </p:nvSpPr>
          <p:spPr bwMode="auto">
            <a:xfrm>
              <a:off x="2981686" y="2806622"/>
              <a:ext cx="4775935" cy="1614479"/>
            </a:xfrm>
            <a:custGeom>
              <a:avLst/>
              <a:gdLst>
                <a:gd name="T0" fmla="*/ 2147483647 w 3509"/>
                <a:gd name="T1" fmla="*/ 2147483647 h 1263"/>
                <a:gd name="T2" fmla="*/ 2147483647 w 3509"/>
                <a:gd name="T3" fmla="*/ 0 h 1263"/>
                <a:gd name="T4" fmla="*/ 0 w 3509"/>
                <a:gd name="T5" fmla="*/ 0 h 1263"/>
                <a:gd name="T6" fmla="*/ 2147483647 w 3509"/>
                <a:gd name="T7" fmla="*/ 2147483647 h 1263"/>
                <a:gd name="T8" fmla="*/ 0 60000 65536"/>
                <a:gd name="T9" fmla="*/ 0 60000 65536"/>
                <a:gd name="T10" fmla="*/ 0 60000 65536"/>
                <a:gd name="T11" fmla="*/ 0 60000 65536"/>
                <a:gd name="T12" fmla="*/ 0 w 3509"/>
                <a:gd name="T13" fmla="*/ 0 h 1263"/>
                <a:gd name="T14" fmla="*/ 3509 w 3509"/>
                <a:gd name="T15" fmla="*/ 1263 h 1263"/>
              </a:gdLst>
              <a:ahLst/>
              <a:cxnLst>
                <a:cxn ang="T8">
                  <a:pos x="T0" y="T1"/>
                </a:cxn>
                <a:cxn ang="T9">
                  <a:pos x="T2" y="T3"/>
                </a:cxn>
                <a:cxn ang="T10">
                  <a:pos x="T4" y="T5"/>
                </a:cxn>
                <a:cxn ang="T11">
                  <a:pos x="T6" y="T7"/>
                </a:cxn>
              </a:cxnLst>
              <a:rect l="T12" t="T13" r="T14" b="T15"/>
              <a:pathLst>
                <a:path w="3509" h="1263">
                  <a:moveTo>
                    <a:pt x="3509" y="1263"/>
                  </a:moveTo>
                  <a:lnTo>
                    <a:pt x="3509" y="0"/>
                  </a:lnTo>
                  <a:lnTo>
                    <a:pt x="0" y="0"/>
                  </a:lnTo>
                  <a:lnTo>
                    <a:pt x="3509" y="1263"/>
                  </a:lnTo>
                  <a:close/>
                </a:path>
              </a:pathLst>
            </a:custGeom>
            <a:solidFill>
              <a:srgbClr val="B2D2DE"/>
            </a:solidFill>
            <a:ln w="9525" cap="rnd">
              <a:solidFill>
                <a:srgbClr val="B2D2DE"/>
              </a:solidFill>
              <a:round/>
              <a:headEnd/>
              <a:tailEnd/>
            </a:ln>
          </p:spPr>
          <p:txBody>
            <a:bodyPr/>
            <a:lstStyle/>
            <a:p>
              <a:endParaRPr lang="de-DE" dirty="0"/>
            </a:p>
          </p:txBody>
        </p:sp>
        <p:sp>
          <p:nvSpPr>
            <p:cNvPr id="29706" name="Freeform 4"/>
            <p:cNvSpPr>
              <a:spLocks noChangeAspect="1"/>
            </p:cNvSpPr>
            <p:nvPr/>
          </p:nvSpPr>
          <p:spPr bwMode="auto">
            <a:xfrm>
              <a:off x="2983241" y="1171923"/>
              <a:ext cx="4774380" cy="1612924"/>
            </a:xfrm>
            <a:custGeom>
              <a:avLst/>
              <a:gdLst>
                <a:gd name="T0" fmla="*/ 2147483647 w 3509"/>
                <a:gd name="T1" fmla="*/ 0 h 1263"/>
                <a:gd name="T2" fmla="*/ 2147483647 w 3509"/>
                <a:gd name="T3" fmla="*/ 2147483647 h 1263"/>
                <a:gd name="T4" fmla="*/ 0 w 3509"/>
                <a:gd name="T5" fmla="*/ 2147483647 h 1263"/>
                <a:gd name="T6" fmla="*/ 2147483647 w 3509"/>
                <a:gd name="T7" fmla="*/ 0 h 1263"/>
                <a:gd name="T8" fmla="*/ 0 60000 65536"/>
                <a:gd name="T9" fmla="*/ 0 60000 65536"/>
                <a:gd name="T10" fmla="*/ 0 60000 65536"/>
                <a:gd name="T11" fmla="*/ 0 60000 65536"/>
                <a:gd name="T12" fmla="*/ 0 w 3509"/>
                <a:gd name="T13" fmla="*/ 0 h 1263"/>
                <a:gd name="T14" fmla="*/ 3509 w 3509"/>
                <a:gd name="T15" fmla="*/ 1263 h 1263"/>
              </a:gdLst>
              <a:ahLst/>
              <a:cxnLst>
                <a:cxn ang="T8">
                  <a:pos x="T0" y="T1"/>
                </a:cxn>
                <a:cxn ang="T9">
                  <a:pos x="T2" y="T3"/>
                </a:cxn>
                <a:cxn ang="T10">
                  <a:pos x="T4" y="T5"/>
                </a:cxn>
                <a:cxn ang="T11">
                  <a:pos x="T6" y="T7"/>
                </a:cxn>
              </a:cxnLst>
              <a:rect l="T12" t="T13" r="T14" b="T15"/>
              <a:pathLst>
                <a:path w="3509" h="1263">
                  <a:moveTo>
                    <a:pt x="3509" y="0"/>
                  </a:moveTo>
                  <a:lnTo>
                    <a:pt x="3509" y="1263"/>
                  </a:lnTo>
                  <a:lnTo>
                    <a:pt x="0" y="1263"/>
                  </a:lnTo>
                  <a:lnTo>
                    <a:pt x="3509" y="0"/>
                  </a:lnTo>
                  <a:close/>
                </a:path>
              </a:pathLst>
            </a:custGeom>
            <a:solidFill>
              <a:srgbClr val="366B7E"/>
            </a:solidFill>
            <a:ln w="9525" cap="rnd">
              <a:solidFill>
                <a:srgbClr val="366B7E"/>
              </a:solidFill>
              <a:round/>
              <a:headEnd/>
              <a:tailEnd/>
            </a:ln>
          </p:spPr>
          <p:txBody>
            <a:bodyPr/>
            <a:lstStyle/>
            <a:p>
              <a:endParaRPr lang="de-DE" dirty="0"/>
            </a:p>
          </p:txBody>
        </p:sp>
        <p:sp>
          <p:nvSpPr>
            <p:cNvPr id="29707" name="Freeform 5"/>
            <p:cNvSpPr>
              <a:spLocks noChangeAspect="1"/>
            </p:cNvSpPr>
            <p:nvPr/>
          </p:nvSpPr>
          <p:spPr bwMode="auto">
            <a:xfrm>
              <a:off x="2958350" y="1171923"/>
              <a:ext cx="4775935" cy="1612924"/>
            </a:xfrm>
            <a:custGeom>
              <a:avLst/>
              <a:gdLst>
                <a:gd name="T0" fmla="*/ 0 w 3509"/>
                <a:gd name="T1" fmla="*/ 2147483647 h 1263"/>
                <a:gd name="T2" fmla="*/ 0 w 3509"/>
                <a:gd name="T3" fmla="*/ 0 h 1263"/>
                <a:gd name="T4" fmla="*/ 2147483647 w 3509"/>
                <a:gd name="T5" fmla="*/ 0 h 1263"/>
                <a:gd name="T6" fmla="*/ 0 w 3509"/>
                <a:gd name="T7" fmla="*/ 2147483647 h 1263"/>
                <a:gd name="T8" fmla="*/ 0 60000 65536"/>
                <a:gd name="T9" fmla="*/ 0 60000 65536"/>
                <a:gd name="T10" fmla="*/ 0 60000 65536"/>
                <a:gd name="T11" fmla="*/ 0 60000 65536"/>
                <a:gd name="T12" fmla="*/ 0 w 3509"/>
                <a:gd name="T13" fmla="*/ 0 h 1263"/>
                <a:gd name="T14" fmla="*/ 3509 w 3509"/>
                <a:gd name="T15" fmla="*/ 1263 h 1263"/>
              </a:gdLst>
              <a:ahLst/>
              <a:cxnLst>
                <a:cxn ang="T8">
                  <a:pos x="T0" y="T1"/>
                </a:cxn>
                <a:cxn ang="T9">
                  <a:pos x="T2" y="T3"/>
                </a:cxn>
                <a:cxn ang="T10">
                  <a:pos x="T4" y="T5"/>
                </a:cxn>
                <a:cxn ang="T11">
                  <a:pos x="T6" y="T7"/>
                </a:cxn>
              </a:cxnLst>
              <a:rect l="T12" t="T13" r="T14" b="T15"/>
              <a:pathLst>
                <a:path w="3509" h="1263">
                  <a:moveTo>
                    <a:pt x="0" y="1263"/>
                  </a:moveTo>
                  <a:lnTo>
                    <a:pt x="0" y="0"/>
                  </a:lnTo>
                  <a:lnTo>
                    <a:pt x="3509" y="0"/>
                  </a:lnTo>
                  <a:lnTo>
                    <a:pt x="0" y="1263"/>
                  </a:lnTo>
                  <a:close/>
                </a:path>
              </a:pathLst>
            </a:custGeom>
            <a:solidFill>
              <a:srgbClr val="B2D2DE"/>
            </a:solidFill>
            <a:ln w="9525" cap="rnd">
              <a:solidFill>
                <a:srgbClr val="B2D2DE"/>
              </a:solidFill>
              <a:round/>
              <a:headEnd/>
              <a:tailEnd/>
            </a:ln>
          </p:spPr>
          <p:txBody>
            <a:bodyPr/>
            <a:lstStyle/>
            <a:p>
              <a:endParaRPr lang="de-DE" dirty="0"/>
            </a:p>
          </p:txBody>
        </p:sp>
        <p:sp>
          <p:nvSpPr>
            <p:cNvPr id="29708" name="Rectangle 6"/>
            <p:cNvSpPr>
              <a:spLocks noChangeAspect="1" noChangeArrowheads="1"/>
            </p:cNvSpPr>
            <p:nvPr/>
          </p:nvSpPr>
          <p:spPr bwMode="auto">
            <a:xfrm>
              <a:off x="1898933" y="4198683"/>
              <a:ext cx="911628" cy="295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dirty="0"/>
            </a:p>
          </p:txBody>
        </p:sp>
        <p:sp>
          <p:nvSpPr>
            <p:cNvPr id="29709" name="Rectangle 7"/>
            <p:cNvSpPr>
              <a:spLocks noChangeAspect="1" noChangeArrowheads="1"/>
            </p:cNvSpPr>
            <p:nvPr/>
          </p:nvSpPr>
          <p:spPr bwMode="auto">
            <a:xfrm>
              <a:off x="2104283" y="4169130"/>
              <a:ext cx="686707" cy="2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400" dirty="0"/>
                <a:t>negative</a:t>
              </a:r>
              <a:endParaRPr lang="de-DE" sz="1300" dirty="0"/>
            </a:p>
          </p:txBody>
        </p:sp>
        <p:sp>
          <p:nvSpPr>
            <p:cNvPr id="29710" name="Rectangle 8"/>
            <p:cNvSpPr>
              <a:spLocks noChangeAspect="1" noChangeArrowheads="1"/>
            </p:cNvSpPr>
            <p:nvPr/>
          </p:nvSpPr>
          <p:spPr bwMode="auto">
            <a:xfrm>
              <a:off x="1807146" y="4346446"/>
              <a:ext cx="991007" cy="2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400" dirty="0"/>
                <a:t>Abweichung</a:t>
              </a:r>
              <a:endParaRPr lang="de-DE" sz="1300" dirty="0"/>
            </a:p>
          </p:txBody>
        </p:sp>
        <p:sp>
          <p:nvSpPr>
            <p:cNvPr id="29711" name="Rectangle 9"/>
            <p:cNvSpPr>
              <a:spLocks noChangeAspect="1" noChangeArrowheads="1"/>
            </p:cNvSpPr>
            <p:nvPr/>
          </p:nvSpPr>
          <p:spPr bwMode="auto">
            <a:xfrm>
              <a:off x="1898933" y="1136149"/>
              <a:ext cx="911628" cy="293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dirty="0"/>
            </a:p>
          </p:txBody>
        </p:sp>
        <p:sp>
          <p:nvSpPr>
            <p:cNvPr id="29712" name="Rectangle 10"/>
            <p:cNvSpPr>
              <a:spLocks noChangeAspect="1" noChangeArrowheads="1"/>
            </p:cNvSpPr>
            <p:nvPr/>
          </p:nvSpPr>
          <p:spPr bwMode="auto">
            <a:xfrm>
              <a:off x="2147842" y="1105038"/>
              <a:ext cx="616736" cy="2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400" dirty="0"/>
                <a:t>positive</a:t>
              </a:r>
              <a:endParaRPr lang="de-DE" sz="1300" dirty="0"/>
            </a:p>
          </p:txBody>
        </p:sp>
        <p:sp>
          <p:nvSpPr>
            <p:cNvPr id="29713" name="Rectangle 11"/>
            <p:cNvSpPr>
              <a:spLocks noChangeAspect="1" noChangeArrowheads="1"/>
            </p:cNvSpPr>
            <p:nvPr/>
          </p:nvSpPr>
          <p:spPr bwMode="auto">
            <a:xfrm>
              <a:off x="1807146" y="1282354"/>
              <a:ext cx="991007" cy="2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400" dirty="0"/>
                <a:t>Abweichung</a:t>
              </a:r>
              <a:endParaRPr lang="de-DE" sz="1300" dirty="0"/>
            </a:p>
          </p:txBody>
        </p:sp>
        <p:sp>
          <p:nvSpPr>
            <p:cNvPr id="29714" name="Rectangle 12"/>
            <p:cNvSpPr>
              <a:spLocks noChangeAspect="1" noChangeArrowheads="1"/>
            </p:cNvSpPr>
            <p:nvPr/>
          </p:nvSpPr>
          <p:spPr bwMode="auto">
            <a:xfrm>
              <a:off x="2070058" y="2666639"/>
              <a:ext cx="740503" cy="251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dirty="0"/>
            </a:p>
          </p:txBody>
        </p:sp>
        <p:sp>
          <p:nvSpPr>
            <p:cNvPr id="29715" name="Rectangle 13"/>
            <p:cNvSpPr>
              <a:spLocks noChangeAspect="1" noChangeArrowheads="1"/>
            </p:cNvSpPr>
            <p:nvPr/>
          </p:nvSpPr>
          <p:spPr bwMode="auto">
            <a:xfrm>
              <a:off x="6394846" y="4184685"/>
              <a:ext cx="832288" cy="244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dirty="0"/>
            </a:p>
          </p:txBody>
        </p:sp>
        <p:sp>
          <p:nvSpPr>
            <p:cNvPr id="29716" name="Rectangle 14"/>
            <p:cNvSpPr>
              <a:spLocks noChangeAspect="1" noChangeArrowheads="1"/>
            </p:cNvSpPr>
            <p:nvPr/>
          </p:nvSpPr>
          <p:spPr bwMode="auto">
            <a:xfrm>
              <a:off x="6464850" y="4214237"/>
              <a:ext cx="756681" cy="2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400" dirty="0"/>
                <a:t>Gefahren</a:t>
              </a:r>
              <a:endParaRPr lang="de-DE" sz="1300" dirty="0"/>
            </a:p>
          </p:txBody>
        </p:sp>
        <p:sp>
          <p:nvSpPr>
            <p:cNvPr id="29717" name="Rectangle 15"/>
            <p:cNvSpPr>
              <a:spLocks noChangeAspect="1" noChangeArrowheads="1"/>
            </p:cNvSpPr>
            <p:nvPr/>
          </p:nvSpPr>
          <p:spPr bwMode="auto">
            <a:xfrm>
              <a:off x="6416626" y="1171923"/>
              <a:ext cx="810509" cy="250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dirty="0"/>
            </a:p>
          </p:txBody>
        </p:sp>
        <p:sp>
          <p:nvSpPr>
            <p:cNvPr id="29718" name="Rectangle 16"/>
            <p:cNvSpPr>
              <a:spLocks noChangeAspect="1" noChangeArrowheads="1"/>
            </p:cNvSpPr>
            <p:nvPr/>
          </p:nvSpPr>
          <p:spPr bwMode="auto">
            <a:xfrm>
              <a:off x="6497521" y="1207694"/>
              <a:ext cx="727390" cy="2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400" dirty="0"/>
                <a:t>Chancen</a:t>
              </a:r>
              <a:endParaRPr lang="de-DE" sz="1300" dirty="0"/>
            </a:p>
          </p:txBody>
        </p:sp>
        <p:sp>
          <p:nvSpPr>
            <p:cNvPr id="29719" name="Rectangle 17"/>
            <p:cNvSpPr>
              <a:spLocks noChangeAspect="1" noChangeArrowheads="1"/>
            </p:cNvSpPr>
            <p:nvPr/>
          </p:nvSpPr>
          <p:spPr bwMode="auto">
            <a:xfrm rot="1140000">
              <a:off x="3368665" y="3102775"/>
              <a:ext cx="730383" cy="2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400" dirty="0"/>
                <a:t>KonTraG</a:t>
              </a:r>
              <a:endParaRPr lang="de-DE" sz="1300" dirty="0"/>
            </a:p>
          </p:txBody>
        </p:sp>
        <p:sp>
          <p:nvSpPr>
            <p:cNvPr id="29720" name="Rectangle 18"/>
            <p:cNvSpPr>
              <a:spLocks noChangeAspect="1" noChangeArrowheads="1"/>
            </p:cNvSpPr>
            <p:nvPr/>
          </p:nvSpPr>
          <p:spPr bwMode="auto">
            <a:xfrm rot="1140000">
              <a:off x="3994245" y="3580270"/>
              <a:ext cx="2413240" cy="2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400" dirty="0"/>
                <a:t>: nur negative Zielabweichung</a:t>
              </a:r>
              <a:endParaRPr lang="de-DE" sz="1300" dirty="0"/>
            </a:p>
          </p:txBody>
        </p:sp>
        <p:sp>
          <p:nvSpPr>
            <p:cNvPr id="29721" name="Rectangle 19"/>
            <p:cNvSpPr>
              <a:spLocks noChangeAspect="1" noChangeArrowheads="1"/>
            </p:cNvSpPr>
            <p:nvPr/>
          </p:nvSpPr>
          <p:spPr bwMode="auto">
            <a:xfrm rot="20400000">
              <a:off x="3389719" y="1898913"/>
              <a:ext cx="3091811" cy="2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400" dirty="0"/>
                <a:t>Realität: auch positive Zielabweichung</a:t>
              </a:r>
              <a:endParaRPr lang="de-DE" sz="1300" dirty="0"/>
            </a:p>
          </p:txBody>
        </p:sp>
        <p:sp>
          <p:nvSpPr>
            <p:cNvPr id="29722" name="Rectangle 20"/>
            <p:cNvSpPr>
              <a:spLocks noChangeAspect="1" noChangeArrowheads="1"/>
            </p:cNvSpPr>
            <p:nvPr/>
          </p:nvSpPr>
          <p:spPr bwMode="auto">
            <a:xfrm>
              <a:off x="6923777" y="2548430"/>
              <a:ext cx="718724" cy="251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dirty="0"/>
            </a:p>
          </p:txBody>
        </p:sp>
        <p:sp>
          <p:nvSpPr>
            <p:cNvPr id="29723" name="Rectangle 21"/>
            <p:cNvSpPr>
              <a:spLocks noChangeAspect="1" noChangeArrowheads="1"/>
            </p:cNvSpPr>
            <p:nvPr/>
          </p:nvSpPr>
          <p:spPr bwMode="auto">
            <a:xfrm>
              <a:off x="7001561" y="2585761"/>
              <a:ext cx="605344" cy="2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400" dirty="0">
                  <a:solidFill>
                    <a:srgbClr val="FFFFFF"/>
                  </a:solidFill>
                </a:rPr>
                <a:t>Zukunft</a:t>
              </a:r>
              <a:endParaRPr lang="de-DE" sz="1300" dirty="0"/>
            </a:p>
          </p:txBody>
        </p:sp>
        <p:sp>
          <p:nvSpPr>
            <p:cNvPr id="29724" name="Line 22"/>
            <p:cNvSpPr>
              <a:spLocks noChangeAspect="1" noChangeShapeType="1"/>
            </p:cNvSpPr>
            <p:nvPr/>
          </p:nvSpPr>
          <p:spPr bwMode="auto">
            <a:xfrm>
              <a:off x="2950572" y="1290132"/>
              <a:ext cx="1556" cy="3020539"/>
            </a:xfrm>
            <a:prstGeom prst="line">
              <a:avLst/>
            </a:prstGeom>
            <a:noFill/>
            <a:ln w="460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29725" name="Freeform 23"/>
            <p:cNvSpPr>
              <a:spLocks noChangeAspect="1"/>
            </p:cNvSpPr>
            <p:nvPr/>
          </p:nvSpPr>
          <p:spPr bwMode="auto">
            <a:xfrm>
              <a:off x="2863454" y="1150148"/>
              <a:ext cx="171125" cy="153982"/>
            </a:xfrm>
            <a:custGeom>
              <a:avLst/>
              <a:gdLst>
                <a:gd name="T0" fmla="*/ 2147483647 w 126"/>
                <a:gd name="T1" fmla="*/ 2147483647 h 121"/>
                <a:gd name="T2" fmla="*/ 2147483647 w 126"/>
                <a:gd name="T3" fmla="*/ 0 h 121"/>
                <a:gd name="T4" fmla="*/ 0 w 126"/>
                <a:gd name="T5" fmla="*/ 2147483647 h 121"/>
                <a:gd name="T6" fmla="*/ 2147483647 w 126"/>
                <a:gd name="T7" fmla="*/ 2147483647 h 121"/>
                <a:gd name="T8" fmla="*/ 0 60000 65536"/>
                <a:gd name="T9" fmla="*/ 0 60000 65536"/>
                <a:gd name="T10" fmla="*/ 0 60000 65536"/>
                <a:gd name="T11" fmla="*/ 0 60000 65536"/>
                <a:gd name="T12" fmla="*/ 0 w 126"/>
                <a:gd name="T13" fmla="*/ 0 h 121"/>
                <a:gd name="T14" fmla="*/ 126 w 126"/>
                <a:gd name="T15" fmla="*/ 121 h 121"/>
              </a:gdLst>
              <a:ahLst/>
              <a:cxnLst>
                <a:cxn ang="T8">
                  <a:pos x="T0" y="T1"/>
                </a:cxn>
                <a:cxn ang="T9">
                  <a:pos x="T2" y="T3"/>
                </a:cxn>
                <a:cxn ang="T10">
                  <a:pos x="T4" y="T5"/>
                </a:cxn>
                <a:cxn ang="T11">
                  <a:pos x="T6" y="T7"/>
                </a:cxn>
              </a:cxnLst>
              <a:rect l="T12" t="T13" r="T14" b="T15"/>
              <a:pathLst>
                <a:path w="126" h="121">
                  <a:moveTo>
                    <a:pt x="126" y="121"/>
                  </a:moveTo>
                  <a:lnTo>
                    <a:pt x="63" y="0"/>
                  </a:lnTo>
                  <a:lnTo>
                    <a:pt x="0" y="121"/>
                  </a:lnTo>
                  <a:lnTo>
                    <a:pt x="126" y="1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29726" name="Freeform 24"/>
            <p:cNvSpPr>
              <a:spLocks noChangeAspect="1"/>
            </p:cNvSpPr>
            <p:nvPr/>
          </p:nvSpPr>
          <p:spPr bwMode="auto">
            <a:xfrm>
              <a:off x="2863454" y="4296672"/>
              <a:ext cx="171125" cy="153982"/>
            </a:xfrm>
            <a:custGeom>
              <a:avLst/>
              <a:gdLst>
                <a:gd name="T0" fmla="*/ 0 w 126"/>
                <a:gd name="T1" fmla="*/ 0 h 121"/>
                <a:gd name="T2" fmla="*/ 2147483647 w 126"/>
                <a:gd name="T3" fmla="*/ 2147483647 h 121"/>
                <a:gd name="T4" fmla="*/ 2147483647 w 126"/>
                <a:gd name="T5" fmla="*/ 0 h 121"/>
                <a:gd name="T6" fmla="*/ 0 w 126"/>
                <a:gd name="T7" fmla="*/ 0 h 121"/>
                <a:gd name="T8" fmla="*/ 0 60000 65536"/>
                <a:gd name="T9" fmla="*/ 0 60000 65536"/>
                <a:gd name="T10" fmla="*/ 0 60000 65536"/>
                <a:gd name="T11" fmla="*/ 0 60000 65536"/>
                <a:gd name="T12" fmla="*/ 0 w 126"/>
                <a:gd name="T13" fmla="*/ 0 h 121"/>
                <a:gd name="T14" fmla="*/ 126 w 126"/>
                <a:gd name="T15" fmla="*/ 121 h 121"/>
              </a:gdLst>
              <a:ahLst/>
              <a:cxnLst>
                <a:cxn ang="T8">
                  <a:pos x="T0" y="T1"/>
                </a:cxn>
                <a:cxn ang="T9">
                  <a:pos x="T2" y="T3"/>
                </a:cxn>
                <a:cxn ang="T10">
                  <a:pos x="T4" y="T5"/>
                </a:cxn>
                <a:cxn ang="T11">
                  <a:pos x="T6" y="T7"/>
                </a:cxn>
              </a:cxnLst>
              <a:rect l="T12" t="T13" r="T14" b="T15"/>
              <a:pathLst>
                <a:path w="126" h="121">
                  <a:moveTo>
                    <a:pt x="0" y="0"/>
                  </a:moveTo>
                  <a:lnTo>
                    <a:pt x="63" y="121"/>
                  </a:lnTo>
                  <a:lnTo>
                    <a:pt x="126"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29727" name="Line 25"/>
            <p:cNvSpPr>
              <a:spLocks noChangeAspect="1" noChangeShapeType="1"/>
            </p:cNvSpPr>
            <p:nvPr/>
          </p:nvSpPr>
          <p:spPr bwMode="auto">
            <a:xfrm flipH="1">
              <a:off x="2936571" y="2800401"/>
              <a:ext cx="4681039" cy="1555"/>
            </a:xfrm>
            <a:prstGeom prst="line">
              <a:avLst/>
            </a:prstGeom>
            <a:noFill/>
            <a:ln w="460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29728" name="Freeform 26"/>
            <p:cNvSpPr>
              <a:spLocks noChangeAspect="1"/>
            </p:cNvSpPr>
            <p:nvPr/>
          </p:nvSpPr>
          <p:spPr bwMode="auto">
            <a:xfrm>
              <a:off x="7602053" y="2717966"/>
              <a:ext cx="164902" cy="163314"/>
            </a:xfrm>
            <a:custGeom>
              <a:avLst/>
              <a:gdLst>
                <a:gd name="T0" fmla="*/ 0 w 120"/>
                <a:gd name="T1" fmla="*/ 2147483647 h 127"/>
                <a:gd name="T2" fmla="*/ 2147483647 w 120"/>
                <a:gd name="T3" fmla="*/ 2147483647 h 127"/>
                <a:gd name="T4" fmla="*/ 0 w 120"/>
                <a:gd name="T5" fmla="*/ 0 h 127"/>
                <a:gd name="T6" fmla="*/ 0 w 120"/>
                <a:gd name="T7" fmla="*/ 2147483647 h 127"/>
                <a:gd name="T8" fmla="*/ 0 60000 65536"/>
                <a:gd name="T9" fmla="*/ 0 60000 65536"/>
                <a:gd name="T10" fmla="*/ 0 60000 65536"/>
                <a:gd name="T11" fmla="*/ 0 60000 65536"/>
                <a:gd name="T12" fmla="*/ 0 w 120"/>
                <a:gd name="T13" fmla="*/ 0 h 127"/>
                <a:gd name="T14" fmla="*/ 120 w 120"/>
                <a:gd name="T15" fmla="*/ 127 h 127"/>
              </a:gdLst>
              <a:ahLst/>
              <a:cxnLst>
                <a:cxn ang="T8">
                  <a:pos x="T0" y="T1"/>
                </a:cxn>
                <a:cxn ang="T9">
                  <a:pos x="T2" y="T3"/>
                </a:cxn>
                <a:cxn ang="T10">
                  <a:pos x="T4" y="T5"/>
                </a:cxn>
                <a:cxn ang="T11">
                  <a:pos x="T6" y="T7"/>
                </a:cxn>
              </a:cxnLst>
              <a:rect l="T12" t="T13" r="T14" b="T15"/>
              <a:pathLst>
                <a:path w="120" h="127">
                  <a:moveTo>
                    <a:pt x="0" y="127"/>
                  </a:moveTo>
                  <a:lnTo>
                    <a:pt x="120" y="64"/>
                  </a:lnTo>
                  <a:lnTo>
                    <a:pt x="0" y="0"/>
                  </a:lnTo>
                  <a:lnTo>
                    <a:pt x="0" y="1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29729" name="Freeform 27"/>
            <p:cNvSpPr>
              <a:spLocks noChangeAspect="1"/>
            </p:cNvSpPr>
            <p:nvPr/>
          </p:nvSpPr>
          <p:spPr bwMode="auto">
            <a:xfrm>
              <a:off x="5592115" y="1193698"/>
              <a:ext cx="2319518" cy="3205628"/>
            </a:xfrm>
            <a:custGeom>
              <a:avLst/>
              <a:gdLst>
                <a:gd name="T0" fmla="*/ 2147483647 w 298"/>
                <a:gd name="T1" fmla="*/ 2147483647 h 433"/>
                <a:gd name="T2" fmla="*/ 2147483647 w 298"/>
                <a:gd name="T3" fmla="*/ 2147483647 h 433"/>
                <a:gd name="T4" fmla="*/ 2147483647 w 298"/>
                <a:gd name="T5" fmla="*/ 2147483647 h 433"/>
                <a:gd name="T6" fmla="*/ 2147483647 w 298"/>
                <a:gd name="T7" fmla="*/ 2147483647 h 433"/>
                <a:gd name="T8" fmla="*/ 2147483647 w 298"/>
                <a:gd name="T9" fmla="*/ 0 h 433"/>
                <a:gd name="T10" fmla="*/ 0 60000 65536"/>
                <a:gd name="T11" fmla="*/ 0 60000 65536"/>
                <a:gd name="T12" fmla="*/ 0 60000 65536"/>
                <a:gd name="T13" fmla="*/ 0 60000 65536"/>
                <a:gd name="T14" fmla="*/ 0 60000 65536"/>
                <a:gd name="T15" fmla="*/ 0 w 298"/>
                <a:gd name="T16" fmla="*/ 0 h 433"/>
                <a:gd name="T17" fmla="*/ 298 w 298"/>
                <a:gd name="T18" fmla="*/ 433 h 433"/>
              </a:gdLst>
              <a:ahLst/>
              <a:cxnLst>
                <a:cxn ang="T10">
                  <a:pos x="T0" y="T1"/>
                </a:cxn>
                <a:cxn ang="T11">
                  <a:pos x="T2" y="T3"/>
                </a:cxn>
                <a:cxn ang="T12">
                  <a:pos x="T4" y="T5"/>
                </a:cxn>
                <a:cxn ang="T13">
                  <a:pos x="T6" y="T7"/>
                </a:cxn>
                <a:cxn ang="T14">
                  <a:pos x="T8" y="T9"/>
                </a:cxn>
              </a:cxnLst>
              <a:rect l="T15" t="T16" r="T17" b="T18"/>
              <a:pathLst>
                <a:path w="298" h="433">
                  <a:moveTo>
                    <a:pt x="282" y="433"/>
                  </a:moveTo>
                  <a:cubicBezTo>
                    <a:pt x="277" y="413"/>
                    <a:pt x="298" y="349"/>
                    <a:pt x="251" y="313"/>
                  </a:cubicBezTo>
                  <a:cubicBezTo>
                    <a:pt x="205" y="276"/>
                    <a:pt x="3" y="242"/>
                    <a:pt x="2" y="212"/>
                  </a:cubicBezTo>
                  <a:cubicBezTo>
                    <a:pt x="0" y="182"/>
                    <a:pt x="198" y="167"/>
                    <a:pt x="244" y="131"/>
                  </a:cubicBezTo>
                  <a:cubicBezTo>
                    <a:pt x="290" y="96"/>
                    <a:pt x="271" y="27"/>
                    <a:pt x="278" y="0"/>
                  </a:cubicBezTo>
                </a:path>
              </a:pathLst>
            </a:custGeom>
            <a:noFill/>
            <a:ln w="55563">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dirty="0"/>
            </a:p>
          </p:txBody>
        </p:sp>
        <p:sp>
          <p:nvSpPr>
            <p:cNvPr id="29730" name="Line 28"/>
            <p:cNvSpPr>
              <a:spLocks noChangeAspect="1" noChangeShapeType="1"/>
            </p:cNvSpPr>
            <p:nvPr/>
          </p:nvSpPr>
          <p:spPr bwMode="auto">
            <a:xfrm flipH="1">
              <a:off x="5856581" y="4421102"/>
              <a:ext cx="201616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29731" name="Freeform 29"/>
            <p:cNvSpPr>
              <a:spLocks noChangeAspect="1"/>
            </p:cNvSpPr>
            <p:nvPr/>
          </p:nvSpPr>
          <p:spPr bwMode="auto">
            <a:xfrm>
              <a:off x="7858740" y="4361998"/>
              <a:ext cx="115120" cy="118209"/>
            </a:xfrm>
            <a:custGeom>
              <a:avLst/>
              <a:gdLst>
                <a:gd name="T0" fmla="*/ 0 w 86"/>
                <a:gd name="T1" fmla="*/ 2147483647 h 93"/>
                <a:gd name="T2" fmla="*/ 2147483647 w 86"/>
                <a:gd name="T3" fmla="*/ 2147483647 h 93"/>
                <a:gd name="T4" fmla="*/ 0 w 86"/>
                <a:gd name="T5" fmla="*/ 0 h 93"/>
                <a:gd name="T6" fmla="*/ 0 w 86"/>
                <a:gd name="T7" fmla="*/ 2147483647 h 93"/>
                <a:gd name="T8" fmla="*/ 0 60000 65536"/>
                <a:gd name="T9" fmla="*/ 0 60000 65536"/>
                <a:gd name="T10" fmla="*/ 0 60000 65536"/>
                <a:gd name="T11" fmla="*/ 0 60000 65536"/>
                <a:gd name="T12" fmla="*/ 0 w 86"/>
                <a:gd name="T13" fmla="*/ 0 h 93"/>
                <a:gd name="T14" fmla="*/ 86 w 86"/>
                <a:gd name="T15" fmla="*/ 93 h 93"/>
              </a:gdLst>
              <a:ahLst/>
              <a:cxnLst>
                <a:cxn ang="T8">
                  <a:pos x="T0" y="T1"/>
                </a:cxn>
                <a:cxn ang="T9">
                  <a:pos x="T2" y="T3"/>
                </a:cxn>
                <a:cxn ang="T10">
                  <a:pos x="T4" y="T5"/>
                </a:cxn>
                <a:cxn ang="T11">
                  <a:pos x="T6" y="T7"/>
                </a:cxn>
              </a:cxnLst>
              <a:rect l="T12" t="T13" r="T14" b="T15"/>
              <a:pathLst>
                <a:path w="86" h="93">
                  <a:moveTo>
                    <a:pt x="0" y="93"/>
                  </a:moveTo>
                  <a:lnTo>
                    <a:pt x="86" y="46"/>
                  </a:lnTo>
                  <a:lnTo>
                    <a:pt x="0" y="0"/>
                  </a:lnTo>
                  <a:lnTo>
                    <a:pt x="0" y="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29732" name="Rectangle 30"/>
            <p:cNvSpPr>
              <a:spLocks noChangeAspect="1" noChangeArrowheads="1"/>
            </p:cNvSpPr>
            <p:nvPr/>
          </p:nvSpPr>
          <p:spPr bwMode="auto">
            <a:xfrm>
              <a:off x="6822657" y="4495760"/>
              <a:ext cx="1624926" cy="240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500" dirty="0"/>
                <a:t>Wahrscheinlichkeit</a:t>
              </a:r>
              <a:endParaRPr lang="de-DE" sz="1300" dirty="0"/>
            </a:p>
          </p:txBody>
        </p:sp>
        <p:sp>
          <p:nvSpPr>
            <p:cNvPr id="29733" name="Line 31"/>
            <p:cNvSpPr>
              <a:spLocks noChangeAspect="1" noChangeShapeType="1"/>
            </p:cNvSpPr>
            <p:nvPr/>
          </p:nvSpPr>
          <p:spPr bwMode="auto">
            <a:xfrm>
              <a:off x="8218102" y="3155026"/>
              <a:ext cx="0" cy="10374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29734" name="Freeform 32"/>
            <p:cNvSpPr>
              <a:spLocks noChangeAspect="1"/>
            </p:cNvSpPr>
            <p:nvPr/>
          </p:nvSpPr>
          <p:spPr bwMode="auto">
            <a:xfrm>
              <a:off x="8154319" y="4176908"/>
              <a:ext cx="126010" cy="111987"/>
            </a:xfrm>
            <a:custGeom>
              <a:avLst/>
              <a:gdLst>
                <a:gd name="T0" fmla="*/ 0 w 92"/>
                <a:gd name="T1" fmla="*/ 0 h 87"/>
                <a:gd name="T2" fmla="*/ 2147483647 w 92"/>
                <a:gd name="T3" fmla="*/ 2147483647 h 87"/>
                <a:gd name="T4" fmla="*/ 2147483647 w 92"/>
                <a:gd name="T5" fmla="*/ 0 h 87"/>
                <a:gd name="T6" fmla="*/ 0 w 92"/>
                <a:gd name="T7" fmla="*/ 0 h 87"/>
                <a:gd name="T8" fmla="*/ 0 60000 65536"/>
                <a:gd name="T9" fmla="*/ 0 60000 65536"/>
                <a:gd name="T10" fmla="*/ 0 60000 65536"/>
                <a:gd name="T11" fmla="*/ 0 60000 65536"/>
                <a:gd name="T12" fmla="*/ 0 w 92"/>
                <a:gd name="T13" fmla="*/ 0 h 87"/>
                <a:gd name="T14" fmla="*/ 92 w 92"/>
                <a:gd name="T15" fmla="*/ 87 h 87"/>
              </a:gdLst>
              <a:ahLst/>
              <a:cxnLst>
                <a:cxn ang="T8">
                  <a:pos x="T0" y="T1"/>
                </a:cxn>
                <a:cxn ang="T9">
                  <a:pos x="T2" y="T3"/>
                </a:cxn>
                <a:cxn ang="T10">
                  <a:pos x="T4" y="T5"/>
                </a:cxn>
                <a:cxn ang="T11">
                  <a:pos x="T6" y="T7"/>
                </a:cxn>
              </a:cxnLst>
              <a:rect l="T12" t="T13" r="T14" b="T15"/>
              <a:pathLst>
                <a:path w="92" h="87">
                  <a:moveTo>
                    <a:pt x="0" y="0"/>
                  </a:moveTo>
                  <a:lnTo>
                    <a:pt x="46" y="87"/>
                  </a:lnTo>
                  <a:lnTo>
                    <a:pt x="9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29735" name="Line 33"/>
            <p:cNvSpPr>
              <a:spLocks noChangeAspect="1" noChangeShapeType="1"/>
            </p:cNvSpPr>
            <p:nvPr/>
          </p:nvSpPr>
          <p:spPr bwMode="auto">
            <a:xfrm flipV="1">
              <a:off x="8217324" y="1437892"/>
              <a:ext cx="0" cy="53349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29736" name="Freeform 34"/>
            <p:cNvSpPr>
              <a:spLocks noChangeAspect="1"/>
            </p:cNvSpPr>
            <p:nvPr/>
          </p:nvSpPr>
          <p:spPr bwMode="auto">
            <a:xfrm>
              <a:off x="8154319" y="1341459"/>
              <a:ext cx="126010" cy="110432"/>
            </a:xfrm>
            <a:custGeom>
              <a:avLst/>
              <a:gdLst>
                <a:gd name="T0" fmla="*/ 2147483647 w 92"/>
                <a:gd name="T1" fmla="*/ 2147483647 h 87"/>
                <a:gd name="T2" fmla="*/ 2147483647 w 92"/>
                <a:gd name="T3" fmla="*/ 0 h 87"/>
                <a:gd name="T4" fmla="*/ 0 w 92"/>
                <a:gd name="T5" fmla="*/ 2147483647 h 87"/>
                <a:gd name="T6" fmla="*/ 2147483647 w 92"/>
                <a:gd name="T7" fmla="*/ 2147483647 h 87"/>
                <a:gd name="T8" fmla="*/ 0 60000 65536"/>
                <a:gd name="T9" fmla="*/ 0 60000 65536"/>
                <a:gd name="T10" fmla="*/ 0 60000 65536"/>
                <a:gd name="T11" fmla="*/ 0 60000 65536"/>
                <a:gd name="T12" fmla="*/ 0 w 92"/>
                <a:gd name="T13" fmla="*/ 0 h 87"/>
                <a:gd name="T14" fmla="*/ 92 w 92"/>
                <a:gd name="T15" fmla="*/ 87 h 87"/>
              </a:gdLst>
              <a:ahLst/>
              <a:cxnLst>
                <a:cxn ang="T8">
                  <a:pos x="T0" y="T1"/>
                </a:cxn>
                <a:cxn ang="T9">
                  <a:pos x="T2" y="T3"/>
                </a:cxn>
                <a:cxn ang="T10">
                  <a:pos x="T4" y="T5"/>
                </a:cxn>
                <a:cxn ang="T11">
                  <a:pos x="T6" y="T7"/>
                </a:cxn>
              </a:cxnLst>
              <a:rect l="T12" t="T13" r="T14" b="T15"/>
              <a:pathLst>
                <a:path w="92" h="87">
                  <a:moveTo>
                    <a:pt x="92" y="87"/>
                  </a:moveTo>
                  <a:lnTo>
                    <a:pt x="46" y="0"/>
                  </a:lnTo>
                  <a:lnTo>
                    <a:pt x="0" y="87"/>
                  </a:lnTo>
                  <a:lnTo>
                    <a:pt x="92" y="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29737" name="Line 35"/>
            <p:cNvSpPr>
              <a:spLocks noChangeAspect="1" noChangeShapeType="1"/>
            </p:cNvSpPr>
            <p:nvPr/>
          </p:nvSpPr>
          <p:spPr bwMode="auto">
            <a:xfrm flipV="1">
              <a:off x="7983195" y="1276133"/>
              <a:ext cx="0" cy="313719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29738" name="Freeform 36"/>
            <p:cNvSpPr>
              <a:spLocks noChangeAspect="1"/>
            </p:cNvSpPr>
            <p:nvPr/>
          </p:nvSpPr>
          <p:spPr bwMode="auto">
            <a:xfrm>
              <a:off x="7920967" y="1179700"/>
              <a:ext cx="122899" cy="110432"/>
            </a:xfrm>
            <a:custGeom>
              <a:avLst/>
              <a:gdLst>
                <a:gd name="T0" fmla="*/ 2147483647 w 92"/>
                <a:gd name="T1" fmla="*/ 2147483647 h 87"/>
                <a:gd name="T2" fmla="*/ 2147483647 w 92"/>
                <a:gd name="T3" fmla="*/ 0 h 87"/>
                <a:gd name="T4" fmla="*/ 0 w 92"/>
                <a:gd name="T5" fmla="*/ 2147483647 h 87"/>
                <a:gd name="T6" fmla="*/ 2147483647 w 92"/>
                <a:gd name="T7" fmla="*/ 2147483647 h 87"/>
                <a:gd name="T8" fmla="*/ 0 60000 65536"/>
                <a:gd name="T9" fmla="*/ 0 60000 65536"/>
                <a:gd name="T10" fmla="*/ 0 60000 65536"/>
                <a:gd name="T11" fmla="*/ 0 60000 65536"/>
                <a:gd name="T12" fmla="*/ 0 w 92"/>
                <a:gd name="T13" fmla="*/ 0 h 87"/>
                <a:gd name="T14" fmla="*/ 92 w 92"/>
                <a:gd name="T15" fmla="*/ 87 h 87"/>
              </a:gdLst>
              <a:ahLst/>
              <a:cxnLst>
                <a:cxn ang="T8">
                  <a:pos x="T0" y="T1"/>
                </a:cxn>
                <a:cxn ang="T9">
                  <a:pos x="T2" y="T3"/>
                </a:cxn>
                <a:cxn ang="T10">
                  <a:pos x="T4" y="T5"/>
                </a:cxn>
                <a:cxn ang="T11">
                  <a:pos x="T6" y="T7"/>
                </a:cxn>
              </a:cxnLst>
              <a:rect l="T12" t="T13" r="T14" b="T15"/>
              <a:pathLst>
                <a:path w="92" h="87">
                  <a:moveTo>
                    <a:pt x="92" y="87"/>
                  </a:moveTo>
                  <a:lnTo>
                    <a:pt x="46" y="0"/>
                  </a:lnTo>
                  <a:lnTo>
                    <a:pt x="0" y="87"/>
                  </a:lnTo>
                  <a:lnTo>
                    <a:pt x="92" y="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29739" name="Rectangle 37"/>
            <p:cNvSpPr>
              <a:spLocks noChangeAspect="1" noChangeArrowheads="1"/>
            </p:cNvSpPr>
            <p:nvPr/>
          </p:nvSpPr>
          <p:spPr bwMode="auto">
            <a:xfrm rot="16200000">
              <a:off x="7978639" y="969984"/>
              <a:ext cx="111804" cy="23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500" dirty="0"/>
                <a:t>€</a:t>
              </a:r>
              <a:endParaRPr lang="de-DE" sz="1300" dirty="0"/>
            </a:p>
          </p:txBody>
        </p:sp>
        <p:sp>
          <p:nvSpPr>
            <p:cNvPr id="29740" name="Freeform 38"/>
            <p:cNvSpPr>
              <a:spLocks noChangeAspect="1"/>
            </p:cNvSpPr>
            <p:nvPr/>
          </p:nvSpPr>
          <p:spPr bwMode="auto">
            <a:xfrm>
              <a:off x="2958350" y="2806622"/>
              <a:ext cx="4775935" cy="1614479"/>
            </a:xfrm>
            <a:custGeom>
              <a:avLst/>
              <a:gdLst>
                <a:gd name="T0" fmla="*/ 0 w 3509"/>
                <a:gd name="T1" fmla="*/ 0 h 1263"/>
                <a:gd name="T2" fmla="*/ 0 w 3509"/>
                <a:gd name="T3" fmla="*/ 2147483647 h 1263"/>
                <a:gd name="T4" fmla="*/ 2147483647 w 3509"/>
                <a:gd name="T5" fmla="*/ 2147483647 h 1263"/>
                <a:gd name="T6" fmla="*/ 0 w 3509"/>
                <a:gd name="T7" fmla="*/ 0 h 1263"/>
                <a:gd name="T8" fmla="*/ 0 60000 65536"/>
                <a:gd name="T9" fmla="*/ 0 60000 65536"/>
                <a:gd name="T10" fmla="*/ 0 60000 65536"/>
                <a:gd name="T11" fmla="*/ 0 60000 65536"/>
                <a:gd name="T12" fmla="*/ 0 w 3509"/>
                <a:gd name="T13" fmla="*/ 0 h 1263"/>
                <a:gd name="T14" fmla="*/ 3509 w 3509"/>
                <a:gd name="T15" fmla="*/ 1263 h 1263"/>
              </a:gdLst>
              <a:ahLst/>
              <a:cxnLst>
                <a:cxn ang="T8">
                  <a:pos x="T0" y="T1"/>
                </a:cxn>
                <a:cxn ang="T9">
                  <a:pos x="T2" y="T3"/>
                </a:cxn>
                <a:cxn ang="T10">
                  <a:pos x="T4" y="T5"/>
                </a:cxn>
                <a:cxn ang="T11">
                  <a:pos x="T6" y="T7"/>
                </a:cxn>
              </a:cxnLst>
              <a:rect l="T12" t="T13" r="T14" b="T15"/>
              <a:pathLst>
                <a:path w="3509" h="1263">
                  <a:moveTo>
                    <a:pt x="0" y="0"/>
                  </a:moveTo>
                  <a:lnTo>
                    <a:pt x="0" y="1263"/>
                  </a:lnTo>
                  <a:lnTo>
                    <a:pt x="3509" y="1263"/>
                  </a:lnTo>
                  <a:lnTo>
                    <a:pt x="0" y="0"/>
                  </a:lnTo>
                  <a:close/>
                </a:path>
              </a:pathLst>
            </a:custGeom>
            <a:solidFill>
              <a:srgbClr val="6CAAC0"/>
            </a:solidFill>
            <a:ln w="9525" cap="rnd">
              <a:solidFill>
                <a:srgbClr val="6CAAC0"/>
              </a:solidFill>
              <a:round/>
              <a:headEnd/>
              <a:tailEnd/>
            </a:ln>
          </p:spPr>
          <p:txBody>
            <a:bodyPr/>
            <a:lstStyle/>
            <a:p>
              <a:endParaRPr lang="de-DE" dirty="0"/>
            </a:p>
          </p:txBody>
        </p:sp>
        <p:sp>
          <p:nvSpPr>
            <p:cNvPr id="29741" name="Freeform 39"/>
            <p:cNvSpPr>
              <a:spLocks noChangeAspect="1"/>
            </p:cNvSpPr>
            <p:nvPr/>
          </p:nvSpPr>
          <p:spPr bwMode="auto">
            <a:xfrm>
              <a:off x="2981686" y="2806622"/>
              <a:ext cx="4775935" cy="1614479"/>
            </a:xfrm>
            <a:custGeom>
              <a:avLst/>
              <a:gdLst>
                <a:gd name="T0" fmla="*/ 2147483647 w 3509"/>
                <a:gd name="T1" fmla="*/ 2147483647 h 1263"/>
                <a:gd name="T2" fmla="*/ 2147483647 w 3509"/>
                <a:gd name="T3" fmla="*/ 0 h 1263"/>
                <a:gd name="T4" fmla="*/ 0 w 3509"/>
                <a:gd name="T5" fmla="*/ 0 h 1263"/>
                <a:gd name="T6" fmla="*/ 2147483647 w 3509"/>
                <a:gd name="T7" fmla="*/ 2147483647 h 1263"/>
                <a:gd name="T8" fmla="*/ 0 60000 65536"/>
                <a:gd name="T9" fmla="*/ 0 60000 65536"/>
                <a:gd name="T10" fmla="*/ 0 60000 65536"/>
                <a:gd name="T11" fmla="*/ 0 60000 65536"/>
                <a:gd name="T12" fmla="*/ 0 w 3509"/>
                <a:gd name="T13" fmla="*/ 0 h 1263"/>
                <a:gd name="T14" fmla="*/ 3509 w 3509"/>
                <a:gd name="T15" fmla="*/ 1263 h 1263"/>
              </a:gdLst>
              <a:ahLst/>
              <a:cxnLst>
                <a:cxn ang="T8">
                  <a:pos x="T0" y="T1"/>
                </a:cxn>
                <a:cxn ang="T9">
                  <a:pos x="T2" y="T3"/>
                </a:cxn>
                <a:cxn ang="T10">
                  <a:pos x="T4" y="T5"/>
                </a:cxn>
                <a:cxn ang="T11">
                  <a:pos x="T6" y="T7"/>
                </a:cxn>
              </a:cxnLst>
              <a:rect l="T12" t="T13" r="T14" b="T15"/>
              <a:pathLst>
                <a:path w="3509" h="1263">
                  <a:moveTo>
                    <a:pt x="3509" y="1263"/>
                  </a:moveTo>
                  <a:lnTo>
                    <a:pt x="3509" y="0"/>
                  </a:lnTo>
                  <a:lnTo>
                    <a:pt x="0" y="0"/>
                  </a:lnTo>
                  <a:lnTo>
                    <a:pt x="3509" y="1263"/>
                  </a:lnTo>
                  <a:close/>
                </a:path>
              </a:pathLst>
            </a:custGeom>
            <a:solidFill>
              <a:srgbClr val="B2D2DE"/>
            </a:solidFill>
            <a:ln w="9525" cap="rnd">
              <a:solidFill>
                <a:srgbClr val="B2D2DE"/>
              </a:solidFill>
              <a:round/>
              <a:headEnd/>
              <a:tailEnd/>
            </a:ln>
          </p:spPr>
          <p:txBody>
            <a:bodyPr/>
            <a:lstStyle/>
            <a:p>
              <a:endParaRPr lang="de-DE" dirty="0"/>
            </a:p>
          </p:txBody>
        </p:sp>
        <p:sp>
          <p:nvSpPr>
            <p:cNvPr id="29742" name="Freeform 40"/>
            <p:cNvSpPr>
              <a:spLocks noChangeAspect="1"/>
            </p:cNvSpPr>
            <p:nvPr/>
          </p:nvSpPr>
          <p:spPr bwMode="auto">
            <a:xfrm>
              <a:off x="2981686" y="1171923"/>
              <a:ext cx="4775935" cy="1612924"/>
            </a:xfrm>
            <a:custGeom>
              <a:avLst/>
              <a:gdLst>
                <a:gd name="T0" fmla="*/ 2147483647 w 3509"/>
                <a:gd name="T1" fmla="*/ 0 h 1263"/>
                <a:gd name="T2" fmla="*/ 2147483647 w 3509"/>
                <a:gd name="T3" fmla="*/ 2147483647 h 1263"/>
                <a:gd name="T4" fmla="*/ 0 w 3509"/>
                <a:gd name="T5" fmla="*/ 2147483647 h 1263"/>
                <a:gd name="T6" fmla="*/ 2147483647 w 3509"/>
                <a:gd name="T7" fmla="*/ 0 h 1263"/>
                <a:gd name="T8" fmla="*/ 0 60000 65536"/>
                <a:gd name="T9" fmla="*/ 0 60000 65536"/>
                <a:gd name="T10" fmla="*/ 0 60000 65536"/>
                <a:gd name="T11" fmla="*/ 0 60000 65536"/>
                <a:gd name="T12" fmla="*/ 0 w 3509"/>
                <a:gd name="T13" fmla="*/ 0 h 1263"/>
                <a:gd name="T14" fmla="*/ 3509 w 3509"/>
                <a:gd name="T15" fmla="*/ 1263 h 1263"/>
              </a:gdLst>
              <a:ahLst/>
              <a:cxnLst>
                <a:cxn ang="T8">
                  <a:pos x="T0" y="T1"/>
                </a:cxn>
                <a:cxn ang="T9">
                  <a:pos x="T2" y="T3"/>
                </a:cxn>
                <a:cxn ang="T10">
                  <a:pos x="T4" y="T5"/>
                </a:cxn>
                <a:cxn ang="T11">
                  <a:pos x="T6" y="T7"/>
                </a:cxn>
              </a:cxnLst>
              <a:rect l="T12" t="T13" r="T14" b="T15"/>
              <a:pathLst>
                <a:path w="3509" h="1263">
                  <a:moveTo>
                    <a:pt x="3509" y="0"/>
                  </a:moveTo>
                  <a:lnTo>
                    <a:pt x="3509" y="1263"/>
                  </a:lnTo>
                  <a:lnTo>
                    <a:pt x="0" y="1263"/>
                  </a:lnTo>
                  <a:lnTo>
                    <a:pt x="3509" y="0"/>
                  </a:lnTo>
                  <a:close/>
                </a:path>
              </a:pathLst>
            </a:custGeom>
            <a:solidFill>
              <a:srgbClr val="366B7E"/>
            </a:solidFill>
            <a:ln w="9525" cap="rnd">
              <a:solidFill>
                <a:srgbClr val="366B7E"/>
              </a:solidFill>
              <a:round/>
              <a:headEnd/>
              <a:tailEnd/>
            </a:ln>
          </p:spPr>
          <p:txBody>
            <a:bodyPr/>
            <a:lstStyle/>
            <a:p>
              <a:endParaRPr lang="de-DE" dirty="0"/>
            </a:p>
          </p:txBody>
        </p:sp>
        <p:sp>
          <p:nvSpPr>
            <p:cNvPr id="29743" name="Freeform 41"/>
            <p:cNvSpPr>
              <a:spLocks noChangeAspect="1"/>
            </p:cNvSpPr>
            <p:nvPr/>
          </p:nvSpPr>
          <p:spPr bwMode="auto">
            <a:xfrm>
              <a:off x="2958350" y="1171923"/>
              <a:ext cx="4775935" cy="1612924"/>
            </a:xfrm>
            <a:custGeom>
              <a:avLst/>
              <a:gdLst>
                <a:gd name="T0" fmla="*/ 0 w 3509"/>
                <a:gd name="T1" fmla="*/ 2147483647 h 1263"/>
                <a:gd name="T2" fmla="*/ 0 w 3509"/>
                <a:gd name="T3" fmla="*/ 0 h 1263"/>
                <a:gd name="T4" fmla="*/ 2147483647 w 3509"/>
                <a:gd name="T5" fmla="*/ 0 h 1263"/>
                <a:gd name="T6" fmla="*/ 0 w 3509"/>
                <a:gd name="T7" fmla="*/ 2147483647 h 1263"/>
                <a:gd name="T8" fmla="*/ 0 60000 65536"/>
                <a:gd name="T9" fmla="*/ 0 60000 65536"/>
                <a:gd name="T10" fmla="*/ 0 60000 65536"/>
                <a:gd name="T11" fmla="*/ 0 60000 65536"/>
                <a:gd name="T12" fmla="*/ 0 w 3509"/>
                <a:gd name="T13" fmla="*/ 0 h 1263"/>
                <a:gd name="T14" fmla="*/ 3509 w 3509"/>
                <a:gd name="T15" fmla="*/ 1263 h 1263"/>
              </a:gdLst>
              <a:ahLst/>
              <a:cxnLst>
                <a:cxn ang="T8">
                  <a:pos x="T0" y="T1"/>
                </a:cxn>
                <a:cxn ang="T9">
                  <a:pos x="T2" y="T3"/>
                </a:cxn>
                <a:cxn ang="T10">
                  <a:pos x="T4" y="T5"/>
                </a:cxn>
                <a:cxn ang="T11">
                  <a:pos x="T6" y="T7"/>
                </a:cxn>
              </a:cxnLst>
              <a:rect l="T12" t="T13" r="T14" b="T15"/>
              <a:pathLst>
                <a:path w="3509" h="1263">
                  <a:moveTo>
                    <a:pt x="0" y="1263"/>
                  </a:moveTo>
                  <a:lnTo>
                    <a:pt x="0" y="0"/>
                  </a:lnTo>
                  <a:lnTo>
                    <a:pt x="3509" y="0"/>
                  </a:lnTo>
                  <a:lnTo>
                    <a:pt x="0" y="1263"/>
                  </a:lnTo>
                  <a:close/>
                </a:path>
              </a:pathLst>
            </a:custGeom>
            <a:solidFill>
              <a:srgbClr val="B2D2DE"/>
            </a:solidFill>
            <a:ln w="9525" cap="rnd">
              <a:solidFill>
                <a:srgbClr val="B2D2DE"/>
              </a:solidFill>
              <a:round/>
              <a:headEnd/>
              <a:tailEnd/>
            </a:ln>
          </p:spPr>
          <p:txBody>
            <a:bodyPr/>
            <a:lstStyle/>
            <a:p>
              <a:endParaRPr lang="de-DE" dirty="0"/>
            </a:p>
          </p:txBody>
        </p:sp>
        <p:sp>
          <p:nvSpPr>
            <p:cNvPr id="29744" name="Freeform 42"/>
            <p:cNvSpPr>
              <a:spLocks noChangeAspect="1"/>
            </p:cNvSpPr>
            <p:nvPr/>
          </p:nvSpPr>
          <p:spPr bwMode="auto">
            <a:xfrm>
              <a:off x="2981686" y="1171923"/>
              <a:ext cx="4775935" cy="1612924"/>
            </a:xfrm>
            <a:custGeom>
              <a:avLst/>
              <a:gdLst>
                <a:gd name="T0" fmla="*/ 2147483647 w 3509"/>
                <a:gd name="T1" fmla="*/ 0 h 1263"/>
                <a:gd name="T2" fmla="*/ 2147483647 w 3509"/>
                <a:gd name="T3" fmla="*/ 2147483647 h 1263"/>
                <a:gd name="T4" fmla="*/ 0 w 3509"/>
                <a:gd name="T5" fmla="*/ 2147483647 h 1263"/>
                <a:gd name="T6" fmla="*/ 2147483647 w 3509"/>
                <a:gd name="T7" fmla="*/ 0 h 1263"/>
                <a:gd name="T8" fmla="*/ 0 60000 65536"/>
                <a:gd name="T9" fmla="*/ 0 60000 65536"/>
                <a:gd name="T10" fmla="*/ 0 60000 65536"/>
                <a:gd name="T11" fmla="*/ 0 60000 65536"/>
                <a:gd name="T12" fmla="*/ 0 w 3509"/>
                <a:gd name="T13" fmla="*/ 0 h 1263"/>
                <a:gd name="T14" fmla="*/ 3509 w 3509"/>
                <a:gd name="T15" fmla="*/ 1263 h 1263"/>
              </a:gdLst>
              <a:ahLst/>
              <a:cxnLst>
                <a:cxn ang="T8">
                  <a:pos x="T0" y="T1"/>
                </a:cxn>
                <a:cxn ang="T9">
                  <a:pos x="T2" y="T3"/>
                </a:cxn>
                <a:cxn ang="T10">
                  <a:pos x="T4" y="T5"/>
                </a:cxn>
                <a:cxn ang="T11">
                  <a:pos x="T6" y="T7"/>
                </a:cxn>
              </a:cxnLst>
              <a:rect l="T12" t="T13" r="T14" b="T15"/>
              <a:pathLst>
                <a:path w="3509" h="1263">
                  <a:moveTo>
                    <a:pt x="3509" y="0"/>
                  </a:moveTo>
                  <a:lnTo>
                    <a:pt x="3509" y="1263"/>
                  </a:lnTo>
                  <a:lnTo>
                    <a:pt x="0" y="1263"/>
                  </a:lnTo>
                  <a:lnTo>
                    <a:pt x="3509" y="0"/>
                  </a:lnTo>
                  <a:close/>
                </a:path>
              </a:pathLst>
            </a:custGeom>
            <a:solidFill>
              <a:srgbClr val="366B7E"/>
            </a:solidFill>
            <a:ln w="9525" cap="rnd">
              <a:solidFill>
                <a:srgbClr val="366B7E"/>
              </a:solidFill>
              <a:round/>
              <a:headEnd/>
              <a:tailEnd/>
            </a:ln>
          </p:spPr>
          <p:txBody>
            <a:bodyPr/>
            <a:lstStyle/>
            <a:p>
              <a:endParaRPr lang="de-DE" dirty="0"/>
            </a:p>
          </p:txBody>
        </p:sp>
        <p:sp>
          <p:nvSpPr>
            <p:cNvPr id="29745" name="Freeform 43"/>
            <p:cNvSpPr>
              <a:spLocks noChangeAspect="1"/>
            </p:cNvSpPr>
            <p:nvPr/>
          </p:nvSpPr>
          <p:spPr bwMode="auto">
            <a:xfrm>
              <a:off x="2958350" y="1171923"/>
              <a:ext cx="4775935" cy="1612924"/>
            </a:xfrm>
            <a:custGeom>
              <a:avLst/>
              <a:gdLst>
                <a:gd name="T0" fmla="*/ 0 w 3509"/>
                <a:gd name="T1" fmla="*/ 2147483647 h 1263"/>
                <a:gd name="T2" fmla="*/ 0 w 3509"/>
                <a:gd name="T3" fmla="*/ 0 h 1263"/>
                <a:gd name="T4" fmla="*/ 2147483647 w 3509"/>
                <a:gd name="T5" fmla="*/ 0 h 1263"/>
                <a:gd name="T6" fmla="*/ 0 w 3509"/>
                <a:gd name="T7" fmla="*/ 2147483647 h 1263"/>
                <a:gd name="T8" fmla="*/ 0 60000 65536"/>
                <a:gd name="T9" fmla="*/ 0 60000 65536"/>
                <a:gd name="T10" fmla="*/ 0 60000 65536"/>
                <a:gd name="T11" fmla="*/ 0 60000 65536"/>
                <a:gd name="T12" fmla="*/ 0 w 3509"/>
                <a:gd name="T13" fmla="*/ 0 h 1263"/>
                <a:gd name="T14" fmla="*/ 3509 w 3509"/>
                <a:gd name="T15" fmla="*/ 1263 h 1263"/>
              </a:gdLst>
              <a:ahLst/>
              <a:cxnLst>
                <a:cxn ang="T8">
                  <a:pos x="T0" y="T1"/>
                </a:cxn>
                <a:cxn ang="T9">
                  <a:pos x="T2" y="T3"/>
                </a:cxn>
                <a:cxn ang="T10">
                  <a:pos x="T4" y="T5"/>
                </a:cxn>
                <a:cxn ang="T11">
                  <a:pos x="T6" y="T7"/>
                </a:cxn>
              </a:cxnLst>
              <a:rect l="T12" t="T13" r="T14" b="T15"/>
              <a:pathLst>
                <a:path w="3509" h="1263">
                  <a:moveTo>
                    <a:pt x="0" y="1263"/>
                  </a:moveTo>
                  <a:lnTo>
                    <a:pt x="0" y="0"/>
                  </a:lnTo>
                  <a:lnTo>
                    <a:pt x="3509" y="0"/>
                  </a:lnTo>
                  <a:lnTo>
                    <a:pt x="0" y="1263"/>
                  </a:lnTo>
                  <a:close/>
                </a:path>
              </a:pathLst>
            </a:custGeom>
            <a:solidFill>
              <a:srgbClr val="B2D2DE"/>
            </a:solidFill>
            <a:ln w="9525" cap="rnd">
              <a:solidFill>
                <a:srgbClr val="B2D2DE"/>
              </a:solidFill>
              <a:round/>
              <a:headEnd/>
              <a:tailEnd/>
            </a:ln>
          </p:spPr>
          <p:txBody>
            <a:bodyPr/>
            <a:lstStyle/>
            <a:p>
              <a:endParaRPr lang="de-DE" dirty="0"/>
            </a:p>
          </p:txBody>
        </p:sp>
        <p:sp>
          <p:nvSpPr>
            <p:cNvPr id="29746" name="Rectangle 44"/>
            <p:cNvSpPr>
              <a:spLocks noChangeAspect="1" noChangeArrowheads="1"/>
            </p:cNvSpPr>
            <p:nvPr/>
          </p:nvSpPr>
          <p:spPr bwMode="auto">
            <a:xfrm>
              <a:off x="1898933" y="4198683"/>
              <a:ext cx="911628" cy="295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dirty="0"/>
            </a:p>
          </p:txBody>
        </p:sp>
        <p:sp>
          <p:nvSpPr>
            <p:cNvPr id="29747" name="Rectangle 45"/>
            <p:cNvSpPr>
              <a:spLocks noChangeAspect="1" noChangeArrowheads="1"/>
            </p:cNvSpPr>
            <p:nvPr/>
          </p:nvSpPr>
          <p:spPr bwMode="auto">
            <a:xfrm>
              <a:off x="2104283" y="4169130"/>
              <a:ext cx="686707" cy="2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400" dirty="0"/>
                <a:t>negative</a:t>
              </a:r>
              <a:endParaRPr lang="de-DE" sz="1300" dirty="0"/>
            </a:p>
          </p:txBody>
        </p:sp>
        <p:sp>
          <p:nvSpPr>
            <p:cNvPr id="29748" name="Rectangle 46"/>
            <p:cNvSpPr>
              <a:spLocks noChangeAspect="1" noChangeArrowheads="1"/>
            </p:cNvSpPr>
            <p:nvPr/>
          </p:nvSpPr>
          <p:spPr bwMode="auto">
            <a:xfrm>
              <a:off x="1807146" y="4346445"/>
              <a:ext cx="991007" cy="2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400" dirty="0"/>
                <a:t>Abweichung</a:t>
              </a:r>
              <a:endParaRPr lang="de-DE" sz="1300" dirty="0"/>
            </a:p>
          </p:txBody>
        </p:sp>
        <p:sp>
          <p:nvSpPr>
            <p:cNvPr id="29749" name="Rectangle 47"/>
            <p:cNvSpPr>
              <a:spLocks noChangeAspect="1" noChangeArrowheads="1"/>
            </p:cNvSpPr>
            <p:nvPr/>
          </p:nvSpPr>
          <p:spPr bwMode="auto">
            <a:xfrm>
              <a:off x="1898933" y="1136149"/>
              <a:ext cx="911628" cy="293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dirty="0"/>
            </a:p>
          </p:txBody>
        </p:sp>
        <p:sp>
          <p:nvSpPr>
            <p:cNvPr id="29750" name="Rectangle 48"/>
            <p:cNvSpPr>
              <a:spLocks noChangeAspect="1" noChangeArrowheads="1"/>
            </p:cNvSpPr>
            <p:nvPr/>
          </p:nvSpPr>
          <p:spPr bwMode="auto">
            <a:xfrm>
              <a:off x="2147842" y="1105042"/>
              <a:ext cx="616736" cy="2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400" dirty="0"/>
                <a:t>positive</a:t>
              </a:r>
              <a:endParaRPr lang="de-DE" sz="1300" dirty="0"/>
            </a:p>
          </p:txBody>
        </p:sp>
        <p:sp>
          <p:nvSpPr>
            <p:cNvPr id="29751" name="Rectangle 49"/>
            <p:cNvSpPr>
              <a:spLocks noChangeAspect="1" noChangeArrowheads="1"/>
            </p:cNvSpPr>
            <p:nvPr/>
          </p:nvSpPr>
          <p:spPr bwMode="auto">
            <a:xfrm>
              <a:off x="1807146" y="1282355"/>
              <a:ext cx="991007" cy="2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400" dirty="0"/>
                <a:t>Abweichung</a:t>
              </a:r>
              <a:endParaRPr lang="de-DE" sz="1300" dirty="0"/>
            </a:p>
          </p:txBody>
        </p:sp>
        <p:sp>
          <p:nvSpPr>
            <p:cNvPr id="29752" name="Rectangle 50"/>
            <p:cNvSpPr>
              <a:spLocks noChangeAspect="1" noChangeArrowheads="1"/>
            </p:cNvSpPr>
            <p:nvPr/>
          </p:nvSpPr>
          <p:spPr bwMode="auto">
            <a:xfrm>
              <a:off x="2070058" y="2666639"/>
              <a:ext cx="740503" cy="251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dirty="0"/>
            </a:p>
          </p:txBody>
        </p:sp>
        <p:sp>
          <p:nvSpPr>
            <p:cNvPr id="29753" name="Rectangle 51"/>
            <p:cNvSpPr>
              <a:spLocks noChangeAspect="1" noChangeArrowheads="1"/>
            </p:cNvSpPr>
            <p:nvPr/>
          </p:nvSpPr>
          <p:spPr bwMode="auto">
            <a:xfrm>
              <a:off x="1136650" y="2703968"/>
              <a:ext cx="1495460" cy="2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400" dirty="0"/>
                <a:t>Planwert / Zielwert</a:t>
              </a:r>
              <a:endParaRPr lang="de-DE" sz="1300" dirty="0"/>
            </a:p>
          </p:txBody>
        </p:sp>
        <p:sp>
          <p:nvSpPr>
            <p:cNvPr id="29754" name="Rectangle 52"/>
            <p:cNvSpPr>
              <a:spLocks noChangeAspect="1" noChangeArrowheads="1"/>
            </p:cNvSpPr>
            <p:nvPr/>
          </p:nvSpPr>
          <p:spPr bwMode="auto">
            <a:xfrm>
              <a:off x="6394846" y="4184685"/>
              <a:ext cx="832288" cy="244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dirty="0"/>
            </a:p>
          </p:txBody>
        </p:sp>
        <p:sp>
          <p:nvSpPr>
            <p:cNvPr id="29755" name="Rectangle 53"/>
            <p:cNvSpPr>
              <a:spLocks noChangeAspect="1" noChangeArrowheads="1"/>
            </p:cNvSpPr>
            <p:nvPr/>
          </p:nvSpPr>
          <p:spPr bwMode="auto">
            <a:xfrm>
              <a:off x="6464850" y="4214239"/>
              <a:ext cx="756681" cy="2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400" dirty="0"/>
                <a:t>Gefahren</a:t>
              </a:r>
              <a:endParaRPr lang="de-DE" sz="1300" dirty="0"/>
            </a:p>
          </p:txBody>
        </p:sp>
        <p:sp>
          <p:nvSpPr>
            <p:cNvPr id="29756" name="Rectangle 54"/>
            <p:cNvSpPr>
              <a:spLocks noChangeAspect="1" noChangeArrowheads="1"/>
            </p:cNvSpPr>
            <p:nvPr/>
          </p:nvSpPr>
          <p:spPr bwMode="auto">
            <a:xfrm>
              <a:off x="6416626" y="1171923"/>
              <a:ext cx="810509" cy="250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dirty="0"/>
            </a:p>
          </p:txBody>
        </p:sp>
        <p:sp>
          <p:nvSpPr>
            <p:cNvPr id="29757" name="Rectangle 55"/>
            <p:cNvSpPr>
              <a:spLocks noChangeAspect="1" noChangeArrowheads="1"/>
            </p:cNvSpPr>
            <p:nvPr/>
          </p:nvSpPr>
          <p:spPr bwMode="auto">
            <a:xfrm>
              <a:off x="6497521" y="1207695"/>
              <a:ext cx="727390" cy="2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400" dirty="0"/>
                <a:t>Chancen</a:t>
              </a:r>
              <a:endParaRPr lang="de-DE" sz="1300" dirty="0"/>
            </a:p>
          </p:txBody>
        </p:sp>
        <p:sp>
          <p:nvSpPr>
            <p:cNvPr id="29758" name="Rectangle 56"/>
            <p:cNvSpPr>
              <a:spLocks noChangeAspect="1" noChangeArrowheads="1"/>
            </p:cNvSpPr>
            <p:nvPr/>
          </p:nvSpPr>
          <p:spPr bwMode="auto">
            <a:xfrm rot="1140000">
              <a:off x="3251895" y="3031755"/>
              <a:ext cx="730383" cy="2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400" dirty="0"/>
                <a:t>KonTraG</a:t>
              </a:r>
              <a:endParaRPr lang="de-DE" sz="1300" dirty="0"/>
            </a:p>
          </p:txBody>
        </p:sp>
        <p:sp>
          <p:nvSpPr>
            <p:cNvPr id="29759" name="Rectangle 57"/>
            <p:cNvSpPr>
              <a:spLocks noChangeAspect="1" noChangeArrowheads="1"/>
            </p:cNvSpPr>
            <p:nvPr/>
          </p:nvSpPr>
          <p:spPr bwMode="auto">
            <a:xfrm rot="1140000">
              <a:off x="3994245" y="3580270"/>
              <a:ext cx="2413240" cy="2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400" dirty="0"/>
                <a:t>: nur negative Zielabweichung</a:t>
              </a:r>
              <a:endParaRPr lang="de-DE" sz="1300" dirty="0"/>
            </a:p>
          </p:txBody>
        </p:sp>
        <p:sp>
          <p:nvSpPr>
            <p:cNvPr id="29760" name="Rectangle 58"/>
            <p:cNvSpPr>
              <a:spLocks noChangeAspect="1" noChangeArrowheads="1"/>
            </p:cNvSpPr>
            <p:nvPr/>
          </p:nvSpPr>
          <p:spPr bwMode="auto">
            <a:xfrm rot="20400000">
              <a:off x="3389719" y="1898914"/>
              <a:ext cx="3091811" cy="2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400" dirty="0"/>
                <a:t>Realität: auch positive Zielabweichung</a:t>
              </a:r>
              <a:endParaRPr lang="de-DE" sz="1300" dirty="0"/>
            </a:p>
          </p:txBody>
        </p:sp>
        <p:sp>
          <p:nvSpPr>
            <p:cNvPr id="29761" name="Rectangle 59"/>
            <p:cNvSpPr>
              <a:spLocks noChangeAspect="1" noChangeArrowheads="1"/>
            </p:cNvSpPr>
            <p:nvPr/>
          </p:nvSpPr>
          <p:spPr bwMode="auto">
            <a:xfrm>
              <a:off x="6923777" y="2548430"/>
              <a:ext cx="718724" cy="251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dirty="0"/>
            </a:p>
          </p:txBody>
        </p:sp>
        <p:sp>
          <p:nvSpPr>
            <p:cNvPr id="29762" name="Rectangle 60"/>
            <p:cNvSpPr>
              <a:spLocks noChangeAspect="1" noChangeArrowheads="1"/>
            </p:cNvSpPr>
            <p:nvPr/>
          </p:nvSpPr>
          <p:spPr bwMode="auto">
            <a:xfrm>
              <a:off x="7001561" y="2585761"/>
              <a:ext cx="605344" cy="2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400" dirty="0">
                  <a:solidFill>
                    <a:srgbClr val="FFFFFF"/>
                  </a:solidFill>
                </a:rPr>
                <a:t>Zukunft</a:t>
              </a:r>
              <a:endParaRPr lang="de-DE" sz="1300" dirty="0"/>
            </a:p>
          </p:txBody>
        </p:sp>
        <p:sp>
          <p:nvSpPr>
            <p:cNvPr id="29763" name="Line 61"/>
            <p:cNvSpPr>
              <a:spLocks noChangeAspect="1" noChangeShapeType="1"/>
            </p:cNvSpPr>
            <p:nvPr/>
          </p:nvSpPr>
          <p:spPr bwMode="auto">
            <a:xfrm>
              <a:off x="2950572" y="1290132"/>
              <a:ext cx="1556" cy="3020539"/>
            </a:xfrm>
            <a:prstGeom prst="line">
              <a:avLst/>
            </a:prstGeom>
            <a:noFill/>
            <a:ln w="460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29764" name="Freeform 62"/>
            <p:cNvSpPr>
              <a:spLocks noChangeAspect="1"/>
            </p:cNvSpPr>
            <p:nvPr/>
          </p:nvSpPr>
          <p:spPr bwMode="auto">
            <a:xfrm>
              <a:off x="2863454" y="1150148"/>
              <a:ext cx="171125" cy="153982"/>
            </a:xfrm>
            <a:custGeom>
              <a:avLst/>
              <a:gdLst>
                <a:gd name="T0" fmla="*/ 2147483647 w 126"/>
                <a:gd name="T1" fmla="*/ 2147483647 h 121"/>
                <a:gd name="T2" fmla="*/ 2147483647 w 126"/>
                <a:gd name="T3" fmla="*/ 0 h 121"/>
                <a:gd name="T4" fmla="*/ 0 w 126"/>
                <a:gd name="T5" fmla="*/ 2147483647 h 121"/>
                <a:gd name="T6" fmla="*/ 2147483647 w 126"/>
                <a:gd name="T7" fmla="*/ 2147483647 h 121"/>
                <a:gd name="T8" fmla="*/ 0 60000 65536"/>
                <a:gd name="T9" fmla="*/ 0 60000 65536"/>
                <a:gd name="T10" fmla="*/ 0 60000 65536"/>
                <a:gd name="T11" fmla="*/ 0 60000 65536"/>
                <a:gd name="T12" fmla="*/ 0 w 126"/>
                <a:gd name="T13" fmla="*/ 0 h 121"/>
                <a:gd name="T14" fmla="*/ 126 w 126"/>
                <a:gd name="T15" fmla="*/ 121 h 121"/>
              </a:gdLst>
              <a:ahLst/>
              <a:cxnLst>
                <a:cxn ang="T8">
                  <a:pos x="T0" y="T1"/>
                </a:cxn>
                <a:cxn ang="T9">
                  <a:pos x="T2" y="T3"/>
                </a:cxn>
                <a:cxn ang="T10">
                  <a:pos x="T4" y="T5"/>
                </a:cxn>
                <a:cxn ang="T11">
                  <a:pos x="T6" y="T7"/>
                </a:cxn>
              </a:cxnLst>
              <a:rect l="T12" t="T13" r="T14" b="T15"/>
              <a:pathLst>
                <a:path w="126" h="121">
                  <a:moveTo>
                    <a:pt x="126" y="121"/>
                  </a:moveTo>
                  <a:lnTo>
                    <a:pt x="63" y="0"/>
                  </a:lnTo>
                  <a:lnTo>
                    <a:pt x="0" y="121"/>
                  </a:lnTo>
                  <a:lnTo>
                    <a:pt x="126" y="1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29765" name="Freeform 63"/>
            <p:cNvSpPr>
              <a:spLocks noChangeAspect="1"/>
            </p:cNvSpPr>
            <p:nvPr/>
          </p:nvSpPr>
          <p:spPr bwMode="auto">
            <a:xfrm>
              <a:off x="2863454" y="4296672"/>
              <a:ext cx="171125" cy="153982"/>
            </a:xfrm>
            <a:custGeom>
              <a:avLst/>
              <a:gdLst>
                <a:gd name="T0" fmla="*/ 0 w 126"/>
                <a:gd name="T1" fmla="*/ 0 h 121"/>
                <a:gd name="T2" fmla="*/ 2147483647 w 126"/>
                <a:gd name="T3" fmla="*/ 2147483647 h 121"/>
                <a:gd name="T4" fmla="*/ 2147483647 w 126"/>
                <a:gd name="T5" fmla="*/ 0 h 121"/>
                <a:gd name="T6" fmla="*/ 0 w 126"/>
                <a:gd name="T7" fmla="*/ 0 h 121"/>
                <a:gd name="T8" fmla="*/ 0 60000 65536"/>
                <a:gd name="T9" fmla="*/ 0 60000 65536"/>
                <a:gd name="T10" fmla="*/ 0 60000 65536"/>
                <a:gd name="T11" fmla="*/ 0 60000 65536"/>
                <a:gd name="T12" fmla="*/ 0 w 126"/>
                <a:gd name="T13" fmla="*/ 0 h 121"/>
                <a:gd name="T14" fmla="*/ 126 w 126"/>
                <a:gd name="T15" fmla="*/ 121 h 121"/>
              </a:gdLst>
              <a:ahLst/>
              <a:cxnLst>
                <a:cxn ang="T8">
                  <a:pos x="T0" y="T1"/>
                </a:cxn>
                <a:cxn ang="T9">
                  <a:pos x="T2" y="T3"/>
                </a:cxn>
                <a:cxn ang="T10">
                  <a:pos x="T4" y="T5"/>
                </a:cxn>
                <a:cxn ang="T11">
                  <a:pos x="T6" y="T7"/>
                </a:cxn>
              </a:cxnLst>
              <a:rect l="T12" t="T13" r="T14" b="T15"/>
              <a:pathLst>
                <a:path w="126" h="121">
                  <a:moveTo>
                    <a:pt x="0" y="0"/>
                  </a:moveTo>
                  <a:lnTo>
                    <a:pt x="63" y="121"/>
                  </a:lnTo>
                  <a:lnTo>
                    <a:pt x="126"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29766" name="Line 64"/>
            <p:cNvSpPr>
              <a:spLocks noChangeAspect="1" noChangeShapeType="1"/>
            </p:cNvSpPr>
            <p:nvPr/>
          </p:nvSpPr>
          <p:spPr bwMode="auto">
            <a:xfrm flipH="1">
              <a:off x="2936571" y="2800401"/>
              <a:ext cx="4681039" cy="1555"/>
            </a:xfrm>
            <a:prstGeom prst="line">
              <a:avLst/>
            </a:prstGeom>
            <a:noFill/>
            <a:ln w="460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29767" name="Freeform 65"/>
            <p:cNvSpPr>
              <a:spLocks noChangeAspect="1"/>
            </p:cNvSpPr>
            <p:nvPr/>
          </p:nvSpPr>
          <p:spPr bwMode="auto">
            <a:xfrm>
              <a:off x="7602053" y="2717966"/>
              <a:ext cx="164902" cy="163314"/>
            </a:xfrm>
            <a:custGeom>
              <a:avLst/>
              <a:gdLst>
                <a:gd name="T0" fmla="*/ 0 w 120"/>
                <a:gd name="T1" fmla="*/ 2147483647 h 127"/>
                <a:gd name="T2" fmla="*/ 2147483647 w 120"/>
                <a:gd name="T3" fmla="*/ 2147483647 h 127"/>
                <a:gd name="T4" fmla="*/ 0 w 120"/>
                <a:gd name="T5" fmla="*/ 0 h 127"/>
                <a:gd name="T6" fmla="*/ 0 w 120"/>
                <a:gd name="T7" fmla="*/ 2147483647 h 127"/>
                <a:gd name="T8" fmla="*/ 0 60000 65536"/>
                <a:gd name="T9" fmla="*/ 0 60000 65536"/>
                <a:gd name="T10" fmla="*/ 0 60000 65536"/>
                <a:gd name="T11" fmla="*/ 0 60000 65536"/>
                <a:gd name="T12" fmla="*/ 0 w 120"/>
                <a:gd name="T13" fmla="*/ 0 h 127"/>
                <a:gd name="T14" fmla="*/ 120 w 120"/>
                <a:gd name="T15" fmla="*/ 127 h 127"/>
              </a:gdLst>
              <a:ahLst/>
              <a:cxnLst>
                <a:cxn ang="T8">
                  <a:pos x="T0" y="T1"/>
                </a:cxn>
                <a:cxn ang="T9">
                  <a:pos x="T2" y="T3"/>
                </a:cxn>
                <a:cxn ang="T10">
                  <a:pos x="T4" y="T5"/>
                </a:cxn>
                <a:cxn ang="T11">
                  <a:pos x="T6" y="T7"/>
                </a:cxn>
              </a:cxnLst>
              <a:rect l="T12" t="T13" r="T14" b="T15"/>
              <a:pathLst>
                <a:path w="120" h="127">
                  <a:moveTo>
                    <a:pt x="0" y="127"/>
                  </a:moveTo>
                  <a:lnTo>
                    <a:pt x="120" y="64"/>
                  </a:lnTo>
                  <a:lnTo>
                    <a:pt x="0" y="0"/>
                  </a:lnTo>
                  <a:lnTo>
                    <a:pt x="0" y="1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29768" name="Freeform 66"/>
            <p:cNvSpPr>
              <a:spLocks noChangeAspect="1"/>
            </p:cNvSpPr>
            <p:nvPr/>
          </p:nvSpPr>
          <p:spPr bwMode="auto">
            <a:xfrm>
              <a:off x="5592115" y="1193698"/>
              <a:ext cx="2319518" cy="3205628"/>
            </a:xfrm>
            <a:custGeom>
              <a:avLst/>
              <a:gdLst>
                <a:gd name="T0" fmla="*/ 2147483647 w 298"/>
                <a:gd name="T1" fmla="*/ 2147483647 h 433"/>
                <a:gd name="T2" fmla="*/ 2147483647 w 298"/>
                <a:gd name="T3" fmla="*/ 2147483647 h 433"/>
                <a:gd name="T4" fmla="*/ 2147483647 w 298"/>
                <a:gd name="T5" fmla="*/ 2147483647 h 433"/>
                <a:gd name="T6" fmla="*/ 2147483647 w 298"/>
                <a:gd name="T7" fmla="*/ 2147483647 h 433"/>
                <a:gd name="T8" fmla="*/ 2147483647 w 298"/>
                <a:gd name="T9" fmla="*/ 0 h 433"/>
                <a:gd name="T10" fmla="*/ 0 60000 65536"/>
                <a:gd name="T11" fmla="*/ 0 60000 65536"/>
                <a:gd name="T12" fmla="*/ 0 60000 65536"/>
                <a:gd name="T13" fmla="*/ 0 60000 65536"/>
                <a:gd name="T14" fmla="*/ 0 60000 65536"/>
                <a:gd name="T15" fmla="*/ 0 w 298"/>
                <a:gd name="T16" fmla="*/ 0 h 433"/>
                <a:gd name="T17" fmla="*/ 298 w 298"/>
                <a:gd name="T18" fmla="*/ 433 h 433"/>
              </a:gdLst>
              <a:ahLst/>
              <a:cxnLst>
                <a:cxn ang="T10">
                  <a:pos x="T0" y="T1"/>
                </a:cxn>
                <a:cxn ang="T11">
                  <a:pos x="T2" y="T3"/>
                </a:cxn>
                <a:cxn ang="T12">
                  <a:pos x="T4" y="T5"/>
                </a:cxn>
                <a:cxn ang="T13">
                  <a:pos x="T6" y="T7"/>
                </a:cxn>
                <a:cxn ang="T14">
                  <a:pos x="T8" y="T9"/>
                </a:cxn>
              </a:cxnLst>
              <a:rect l="T15" t="T16" r="T17" b="T18"/>
              <a:pathLst>
                <a:path w="298" h="433">
                  <a:moveTo>
                    <a:pt x="282" y="433"/>
                  </a:moveTo>
                  <a:cubicBezTo>
                    <a:pt x="277" y="413"/>
                    <a:pt x="298" y="349"/>
                    <a:pt x="251" y="313"/>
                  </a:cubicBezTo>
                  <a:cubicBezTo>
                    <a:pt x="205" y="276"/>
                    <a:pt x="3" y="242"/>
                    <a:pt x="2" y="212"/>
                  </a:cubicBezTo>
                  <a:cubicBezTo>
                    <a:pt x="0" y="182"/>
                    <a:pt x="198" y="167"/>
                    <a:pt x="244" y="131"/>
                  </a:cubicBezTo>
                  <a:cubicBezTo>
                    <a:pt x="290" y="96"/>
                    <a:pt x="271" y="27"/>
                    <a:pt x="278" y="0"/>
                  </a:cubicBezTo>
                </a:path>
              </a:pathLst>
            </a:custGeom>
            <a:noFill/>
            <a:ln w="55563">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dirty="0"/>
            </a:p>
          </p:txBody>
        </p:sp>
        <p:sp>
          <p:nvSpPr>
            <p:cNvPr id="29769" name="Line 67"/>
            <p:cNvSpPr>
              <a:spLocks noChangeAspect="1" noChangeShapeType="1"/>
            </p:cNvSpPr>
            <p:nvPr/>
          </p:nvSpPr>
          <p:spPr bwMode="auto">
            <a:xfrm flipH="1">
              <a:off x="2958350" y="4413325"/>
              <a:ext cx="4838162"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29770" name="Freeform 68"/>
            <p:cNvSpPr>
              <a:spLocks noChangeAspect="1"/>
            </p:cNvSpPr>
            <p:nvPr/>
          </p:nvSpPr>
          <p:spPr bwMode="auto">
            <a:xfrm>
              <a:off x="7858740" y="4361998"/>
              <a:ext cx="115120" cy="118209"/>
            </a:xfrm>
            <a:custGeom>
              <a:avLst/>
              <a:gdLst>
                <a:gd name="T0" fmla="*/ 0 w 86"/>
                <a:gd name="T1" fmla="*/ 2147483647 h 93"/>
                <a:gd name="T2" fmla="*/ 2147483647 w 86"/>
                <a:gd name="T3" fmla="*/ 2147483647 h 93"/>
                <a:gd name="T4" fmla="*/ 0 w 86"/>
                <a:gd name="T5" fmla="*/ 0 h 93"/>
                <a:gd name="T6" fmla="*/ 0 w 86"/>
                <a:gd name="T7" fmla="*/ 2147483647 h 93"/>
                <a:gd name="T8" fmla="*/ 0 60000 65536"/>
                <a:gd name="T9" fmla="*/ 0 60000 65536"/>
                <a:gd name="T10" fmla="*/ 0 60000 65536"/>
                <a:gd name="T11" fmla="*/ 0 60000 65536"/>
                <a:gd name="T12" fmla="*/ 0 w 86"/>
                <a:gd name="T13" fmla="*/ 0 h 93"/>
                <a:gd name="T14" fmla="*/ 86 w 86"/>
                <a:gd name="T15" fmla="*/ 93 h 93"/>
              </a:gdLst>
              <a:ahLst/>
              <a:cxnLst>
                <a:cxn ang="T8">
                  <a:pos x="T0" y="T1"/>
                </a:cxn>
                <a:cxn ang="T9">
                  <a:pos x="T2" y="T3"/>
                </a:cxn>
                <a:cxn ang="T10">
                  <a:pos x="T4" y="T5"/>
                </a:cxn>
                <a:cxn ang="T11">
                  <a:pos x="T6" y="T7"/>
                </a:cxn>
              </a:cxnLst>
              <a:rect l="T12" t="T13" r="T14" b="T15"/>
              <a:pathLst>
                <a:path w="86" h="93">
                  <a:moveTo>
                    <a:pt x="0" y="93"/>
                  </a:moveTo>
                  <a:lnTo>
                    <a:pt x="86" y="46"/>
                  </a:lnTo>
                  <a:lnTo>
                    <a:pt x="0" y="0"/>
                  </a:lnTo>
                  <a:lnTo>
                    <a:pt x="0" y="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29771" name="Rectangle 69"/>
            <p:cNvSpPr>
              <a:spLocks noChangeAspect="1" noChangeArrowheads="1"/>
            </p:cNvSpPr>
            <p:nvPr/>
          </p:nvSpPr>
          <p:spPr bwMode="auto">
            <a:xfrm>
              <a:off x="6822657" y="4495760"/>
              <a:ext cx="1624926" cy="240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500" dirty="0"/>
                <a:t>Wahrscheinlichkeit</a:t>
              </a:r>
              <a:endParaRPr lang="de-DE" sz="1300" dirty="0"/>
            </a:p>
          </p:txBody>
        </p:sp>
        <p:sp>
          <p:nvSpPr>
            <p:cNvPr id="29772" name="Rectangle 70"/>
            <p:cNvSpPr>
              <a:spLocks noChangeAspect="1" noChangeArrowheads="1"/>
            </p:cNvSpPr>
            <p:nvPr/>
          </p:nvSpPr>
          <p:spPr bwMode="auto">
            <a:xfrm rot="16200000">
              <a:off x="7960818" y="2657568"/>
              <a:ext cx="936147" cy="23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500" dirty="0"/>
                <a:t>erwartetes</a:t>
              </a:r>
              <a:endParaRPr lang="de-DE" sz="1300" dirty="0"/>
            </a:p>
          </p:txBody>
        </p:sp>
        <p:sp>
          <p:nvSpPr>
            <p:cNvPr id="29773" name="Rectangle 71"/>
            <p:cNvSpPr>
              <a:spLocks noChangeAspect="1" noChangeArrowheads="1"/>
            </p:cNvSpPr>
            <p:nvPr/>
          </p:nvSpPr>
          <p:spPr bwMode="auto">
            <a:xfrm rot="16200000">
              <a:off x="8019943" y="2550244"/>
              <a:ext cx="1373350" cy="23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500" dirty="0"/>
                <a:t>Jahresergebnis</a:t>
              </a:r>
              <a:endParaRPr lang="de-DE" sz="1300" dirty="0"/>
            </a:p>
          </p:txBody>
        </p:sp>
        <p:sp>
          <p:nvSpPr>
            <p:cNvPr id="29774" name="Line 72"/>
            <p:cNvSpPr>
              <a:spLocks noChangeAspect="1" noChangeShapeType="1"/>
            </p:cNvSpPr>
            <p:nvPr/>
          </p:nvSpPr>
          <p:spPr bwMode="auto">
            <a:xfrm>
              <a:off x="7992529" y="2784847"/>
              <a:ext cx="203794" cy="155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29775" name="Line 73"/>
            <p:cNvSpPr>
              <a:spLocks noChangeAspect="1" noChangeShapeType="1"/>
            </p:cNvSpPr>
            <p:nvPr/>
          </p:nvSpPr>
          <p:spPr bwMode="auto">
            <a:xfrm>
              <a:off x="8218102" y="3155026"/>
              <a:ext cx="0" cy="103743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29776" name="Freeform 74"/>
            <p:cNvSpPr>
              <a:spLocks noChangeAspect="1"/>
            </p:cNvSpPr>
            <p:nvPr/>
          </p:nvSpPr>
          <p:spPr bwMode="auto">
            <a:xfrm>
              <a:off x="8154319" y="4176908"/>
              <a:ext cx="126010" cy="111987"/>
            </a:xfrm>
            <a:custGeom>
              <a:avLst/>
              <a:gdLst>
                <a:gd name="T0" fmla="*/ 0 w 92"/>
                <a:gd name="T1" fmla="*/ 0 h 87"/>
                <a:gd name="T2" fmla="*/ 2147483647 w 92"/>
                <a:gd name="T3" fmla="*/ 2147483647 h 87"/>
                <a:gd name="T4" fmla="*/ 2147483647 w 92"/>
                <a:gd name="T5" fmla="*/ 0 h 87"/>
                <a:gd name="T6" fmla="*/ 0 w 92"/>
                <a:gd name="T7" fmla="*/ 0 h 87"/>
                <a:gd name="T8" fmla="*/ 0 60000 65536"/>
                <a:gd name="T9" fmla="*/ 0 60000 65536"/>
                <a:gd name="T10" fmla="*/ 0 60000 65536"/>
                <a:gd name="T11" fmla="*/ 0 60000 65536"/>
                <a:gd name="T12" fmla="*/ 0 w 92"/>
                <a:gd name="T13" fmla="*/ 0 h 87"/>
                <a:gd name="T14" fmla="*/ 92 w 92"/>
                <a:gd name="T15" fmla="*/ 87 h 87"/>
              </a:gdLst>
              <a:ahLst/>
              <a:cxnLst>
                <a:cxn ang="T8">
                  <a:pos x="T0" y="T1"/>
                </a:cxn>
                <a:cxn ang="T9">
                  <a:pos x="T2" y="T3"/>
                </a:cxn>
                <a:cxn ang="T10">
                  <a:pos x="T4" y="T5"/>
                </a:cxn>
                <a:cxn ang="T11">
                  <a:pos x="T6" y="T7"/>
                </a:cxn>
              </a:cxnLst>
              <a:rect l="T12" t="T13" r="T14" b="T15"/>
              <a:pathLst>
                <a:path w="92" h="87">
                  <a:moveTo>
                    <a:pt x="0" y="0"/>
                  </a:moveTo>
                  <a:lnTo>
                    <a:pt x="46" y="87"/>
                  </a:lnTo>
                  <a:lnTo>
                    <a:pt x="9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29777" name="Line 75"/>
            <p:cNvSpPr>
              <a:spLocks noChangeAspect="1" noChangeShapeType="1"/>
            </p:cNvSpPr>
            <p:nvPr/>
          </p:nvSpPr>
          <p:spPr bwMode="auto">
            <a:xfrm flipV="1">
              <a:off x="8216546" y="1526549"/>
              <a:ext cx="1556" cy="101566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29778" name="Line 77"/>
            <p:cNvSpPr>
              <a:spLocks noChangeAspect="1" noChangeShapeType="1"/>
            </p:cNvSpPr>
            <p:nvPr/>
          </p:nvSpPr>
          <p:spPr bwMode="auto">
            <a:xfrm flipV="1">
              <a:off x="7983195" y="1276133"/>
              <a:ext cx="0" cy="313719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de-DE" dirty="0"/>
            </a:p>
          </p:txBody>
        </p:sp>
        <p:sp>
          <p:nvSpPr>
            <p:cNvPr id="29779" name="Freeform 78"/>
            <p:cNvSpPr>
              <a:spLocks noChangeAspect="1"/>
            </p:cNvSpPr>
            <p:nvPr/>
          </p:nvSpPr>
          <p:spPr bwMode="auto">
            <a:xfrm>
              <a:off x="7920967" y="1179700"/>
              <a:ext cx="122899" cy="110432"/>
            </a:xfrm>
            <a:custGeom>
              <a:avLst/>
              <a:gdLst>
                <a:gd name="T0" fmla="*/ 2147483647 w 92"/>
                <a:gd name="T1" fmla="*/ 2147483647 h 87"/>
                <a:gd name="T2" fmla="*/ 2147483647 w 92"/>
                <a:gd name="T3" fmla="*/ 0 h 87"/>
                <a:gd name="T4" fmla="*/ 0 w 92"/>
                <a:gd name="T5" fmla="*/ 2147483647 h 87"/>
                <a:gd name="T6" fmla="*/ 2147483647 w 92"/>
                <a:gd name="T7" fmla="*/ 2147483647 h 87"/>
                <a:gd name="T8" fmla="*/ 0 60000 65536"/>
                <a:gd name="T9" fmla="*/ 0 60000 65536"/>
                <a:gd name="T10" fmla="*/ 0 60000 65536"/>
                <a:gd name="T11" fmla="*/ 0 60000 65536"/>
                <a:gd name="T12" fmla="*/ 0 w 92"/>
                <a:gd name="T13" fmla="*/ 0 h 87"/>
                <a:gd name="T14" fmla="*/ 92 w 92"/>
                <a:gd name="T15" fmla="*/ 87 h 87"/>
              </a:gdLst>
              <a:ahLst/>
              <a:cxnLst>
                <a:cxn ang="T8">
                  <a:pos x="T0" y="T1"/>
                </a:cxn>
                <a:cxn ang="T9">
                  <a:pos x="T2" y="T3"/>
                </a:cxn>
                <a:cxn ang="T10">
                  <a:pos x="T4" y="T5"/>
                </a:cxn>
                <a:cxn ang="T11">
                  <a:pos x="T6" y="T7"/>
                </a:cxn>
              </a:cxnLst>
              <a:rect l="T12" t="T13" r="T14" b="T15"/>
              <a:pathLst>
                <a:path w="92" h="87">
                  <a:moveTo>
                    <a:pt x="92" y="87"/>
                  </a:moveTo>
                  <a:lnTo>
                    <a:pt x="46" y="0"/>
                  </a:lnTo>
                  <a:lnTo>
                    <a:pt x="0" y="87"/>
                  </a:lnTo>
                  <a:lnTo>
                    <a:pt x="92" y="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29780" name="Rectangle 79"/>
            <p:cNvSpPr>
              <a:spLocks noChangeAspect="1" noChangeArrowheads="1"/>
            </p:cNvSpPr>
            <p:nvPr/>
          </p:nvSpPr>
          <p:spPr bwMode="auto">
            <a:xfrm rot="16200000">
              <a:off x="7978637" y="969977"/>
              <a:ext cx="111804" cy="23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0"/>
                </a:spcBef>
              </a:pPr>
              <a:r>
                <a:rPr lang="de-DE" sz="1500" dirty="0"/>
                <a:t>€</a:t>
              </a:r>
              <a:endParaRPr lang="de-DE" sz="1300" dirty="0"/>
            </a:p>
          </p:txBody>
        </p:sp>
      </p:grpSp>
      <p:sp>
        <p:nvSpPr>
          <p:cNvPr id="29699" name="Text Box 81"/>
          <p:cNvSpPr txBox="1">
            <a:spLocks noChangeArrowheads="1"/>
          </p:cNvSpPr>
          <p:nvPr/>
        </p:nvSpPr>
        <p:spPr bwMode="auto">
          <a:xfrm>
            <a:off x="4308478" y="4895896"/>
            <a:ext cx="1600200" cy="779462"/>
          </a:xfrm>
          <a:prstGeom prst="rect">
            <a:avLst/>
          </a:prstGeom>
          <a:solidFill>
            <a:srgbClr val="99A4B9"/>
          </a:solidFill>
          <a:ln>
            <a:noFill/>
          </a:ln>
        </p:spPr>
        <p:txBody>
          <a:bodyPr lIns="86958" tIns="43479" rIns="86958" bIns="43479">
            <a:spAutoFit/>
          </a:bodyPr>
          <a:lstStyle>
            <a:lvl1pPr defTabSz="868363">
              <a:defRPr kumimoji="1" b="1">
                <a:solidFill>
                  <a:srgbClr val="000000"/>
                </a:solidFill>
                <a:latin typeface="Arial" charset="0"/>
              </a:defRPr>
            </a:lvl1pPr>
            <a:lvl2pPr marL="742950" indent="-285750" defTabSz="868363">
              <a:defRPr kumimoji="1" b="1">
                <a:solidFill>
                  <a:srgbClr val="000000"/>
                </a:solidFill>
                <a:latin typeface="Arial" charset="0"/>
              </a:defRPr>
            </a:lvl2pPr>
            <a:lvl3pPr marL="1143000" indent="-228600" defTabSz="868363">
              <a:defRPr kumimoji="1" b="1">
                <a:solidFill>
                  <a:srgbClr val="000000"/>
                </a:solidFill>
                <a:latin typeface="Arial" charset="0"/>
              </a:defRPr>
            </a:lvl3pPr>
            <a:lvl4pPr marL="1600200" indent="-228600" defTabSz="868363">
              <a:defRPr kumimoji="1" b="1">
                <a:solidFill>
                  <a:srgbClr val="000000"/>
                </a:solidFill>
                <a:latin typeface="Arial" charset="0"/>
              </a:defRPr>
            </a:lvl4pPr>
            <a:lvl5pPr marL="2057400" indent="-228600" defTabSz="868363">
              <a:defRPr kumimoji="1" b="1">
                <a:solidFill>
                  <a:srgbClr val="000000"/>
                </a:solidFill>
                <a:latin typeface="Arial" charset="0"/>
              </a:defRPr>
            </a:lvl5pPr>
            <a:lvl6pPr marL="2514600" indent="-228600" defTabSz="868363" eaLnBrk="0" fontAlgn="base" hangingPunct="0">
              <a:spcBef>
                <a:spcPct val="50000"/>
              </a:spcBef>
              <a:spcAft>
                <a:spcPct val="0"/>
              </a:spcAft>
              <a:defRPr kumimoji="1" b="1">
                <a:solidFill>
                  <a:srgbClr val="000000"/>
                </a:solidFill>
                <a:latin typeface="Arial" charset="0"/>
              </a:defRPr>
            </a:lvl6pPr>
            <a:lvl7pPr marL="2971800" indent="-228600" defTabSz="868363" eaLnBrk="0" fontAlgn="base" hangingPunct="0">
              <a:spcBef>
                <a:spcPct val="50000"/>
              </a:spcBef>
              <a:spcAft>
                <a:spcPct val="0"/>
              </a:spcAft>
              <a:defRPr kumimoji="1" b="1">
                <a:solidFill>
                  <a:srgbClr val="000000"/>
                </a:solidFill>
                <a:latin typeface="Arial" charset="0"/>
              </a:defRPr>
            </a:lvl7pPr>
            <a:lvl8pPr marL="3429000" indent="-228600" defTabSz="868363" eaLnBrk="0" fontAlgn="base" hangingPunct="0">
              <a:spcBef>
                <a:spcPct val="50000"/>
              </a:spcBef>
              <a:spcAft>
                <a:spcPct val="0"/>
              </a:spcAft>
              <a:defRPr kumimoji="1" b="1">
                <a:solidFill>
                  <a:srgbClr val="000000"/>
                </a:solidFill>
                <a:latin typeface="Arial" charset="0"/>
              </a:defRPr>
            </a:lvl8pPr>
            <a:lvl9pPr marL="3886200" indent="-228600" defTabSz="868363" eaLnBrk="0" fontAlgn="base" hangingPunct="0">
              <a:spcBef>
                <a:spcPct val="50000"/>
              </a:spcBef>
              <a:spcAft>
                <a:spcPct val="0"/>
              </a:spcAft>
              <a:defRPr kumimoji="1" b="1">
                <a:solidFill>
                  <a:srgbClr val="000000"/>
                </a:solidFill>
                <a:latin typeface="Arial" charset="0"/>
              </a:defRPr>
            </a:lvl9pPr>
          </a:lstStyle>
          <a:p>
            <a:pPr algn="ctr">
              <a:spcBef>
                <a:spcPct val="0"/>
              </a:spcBef>
            </a:pPr>
            <a:r>
              <a:rPr kumimoji="0" lang="de-DE" sz="1500" dirty="0">
                <a:solidFill>
                  <a:schemeClr val="tx1"/>
                </a:solidFill>
              </a:rPr>
              <a:t>Residuum </a:t>
            </a:r>
          </a:p>
          <a:p>
            <a:pPr algn="ctr">
              <a:spcBef>
                <a:spcPct val="0"/>
              </a:spcBef>
            </a:pPr>
            <a:r>
              <a:rPr kumimoji="0" lang="de-DE" sz="1500" dirty="0">
                <a:solidFill>
                  <a:schemeClr val="tx1"/>
                </a:solidFill>
              </a:rPr>
              <a:t>zzgl.</a:t>
            </a:r>
          </a:p>
          <a:p>
            <a:pPr algn="ctr">
              <a:spcBef>
                <a:spcPct val="0"/>
              </a:spcBef>
            </a:pPr>
            <a:r>
              <a:rPr kumimoji="0" lang="de-DE" sz="1500" dirty="0">
                <a:solidFill>
                  <a:schemeClr val="tx1"/>
                </a:solidFill>
              </a:rPr>
              <a:t>Risikoumfang</a:t>
            </a:r>
          </a:p>
        </p:txBody>
      </p:sp>
      <p:sp>
        <p:nvSpPr>
          <p:cNvPr id="29700" name="Rectangle 85"/>
          <p:cNvSpPr>
            <a:spLocks noGrp="1" noChangeArrowheads="1"/>
          </p:cNvSpPr>
          <p:nvPr>
            <p:ph type="title"/>
          </p:nvPr>
        </p:nvSpPr>
        <p:spPr>
          <a:noFill/>
        </p:spPr>
        <p:txBody>
          <a:bodyPr/>
          <a:lstStyle/>
          <a:p>
            <a:pPr eaLnBrk="1" hangingPunct="1"/>
            <a:r>
              <a:rPr lang="de-DE" dirty="0"/>
              <a:t>Zukunft bedeutet grundsätzlich Unsicherheit –</a:t>
            </a:r>
            <a:br>
              <a:rPr lang="de-DE" dirty="0"/>
            </a:br>
            <a:r>
              <a:rPr lang="de-DE" dirty="0"/>
              <a:t>Risiko als mögliche Planabweichung (Chance &amp; Gefahr)</a:t>
            </a:r>
          </a:p>
        </p:txBody>
      </p:sp>
      <p:sp>
        <p:nvSpPr>
          <p:cNvPr id="85" name="AutoShape 832"/>
          <p:cNvSpPr>
            <a:spLocks noChangeArrowheads="1"/>
          </p:cNvSpPr>
          <p:nvPr/>
        </p:nvSpPr>
        <p:spPr bwMode="auto">
          <a:xfrm>
            <a:off x="432027" y="5976035"/>
            <a:ext cx="8640000" cy="392113"/>
          </a:xfrm>
          <a:prstGeom prst="flowChartProcess">
            <a:avLst/>
          </a:prstGeom>
          <a:solidFill>
            <a:schemeClr val="accent5"/>
          </a:solidFill>
          <a:ln w="19050" algn="ctr">
            <a:solidFill>
              <a:srgbClr val="002945"/>
            </a:solidFill>
            <a:miter lim="800000"/>
            <a:headEnd/>
            <a:tailEnd/>
          </a:ln>
        </p:spPr>
        <p:txBody>
          <a:bodyPr lIns="72000" tIns="72000" rIns="72000" bIns="72000" anchor="ctr">
            <a:spAutoFit/>
          </a:bodyPr>
          <a:lstStyle/>
          <a:p>
            <a:pPr marL="0" lvl="1" algn="ctr" defTabSz="898525" fontAlgn="auto">
              <a:spcBef>
                <a:spcPts val="0"/>
              </a:spcBef>
              <a:spcAft>
                <a:spcPct val="50000"/>
              </a:spcAft>
              <a:defRPr/>
            </a:pPr>
            <a:r>
              <a:rPr kumimoji="0" lang="de-DE" sz="1600" b="1" kern="0" dirty="0">
                <a:solidFill>
                  <a:schemeClr val="tx1"/>
                </a:solidFill>
              </a:rPr>
              <a:t>… und Risiko macht Entscheidungen schwierig!</a:t>
            </a:r>
          </a:p>
        </p:txBody>
      </p:sp>
      <p:pic>
        <p:nvPicPr>
          <p:cNvPr id="29702" name="Picture 8"/>
          <p:cNvPicPr>
            <a:picLocks noChangeAspect="1" noChangeArrowheads="1"/>
          </p:cNvPicPr>
          <p:nvPr/>
        </p:nvPicPr>
        <p:blipFill>
          <a:blip r:embed="rId3">
            <a:extLst>
              <a:ext uri="{28A0092B-C50C-407E-A947-70E740481C1C}">
                <a14:useLocalDpi xmlns:a14="http://schemas.microsoft.com/office/drawing/2010/main" val="0"/>
              </a:ext>
            </a:extLst>
          </a:blip>
          <a:srcRect l="1994" t="4877" r="23239" b="7346"/>
          <a:stretch>
            <a:fillRect/>
          </a:stretch>
        </p:blipFill>
        <p:spPr bwMode="auto">
          <a:xfrm>
            <a:off x="6642108" y="4510173"/>
            <a:ext cx="183991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8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39113" y="4427874"/>
            <a:ext cx="280035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17407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tx1"/>
                </a:solidFill>
              </a:rPr>
              <a:t>Bücher</a:t>
            </a:r>
            <a:endParaRPr lang="de-DE" dirty="0"/>
          </a:p>
        </p:txBody>
      </p:sp>
      <p:sp>
        <p:nvSpPr>
          <p:cNvPr id="6" name="Text Box 9"/>
          <p:cNvSpPr txBox="1">
            <a:spLocks noChangeArrowheads="1"/>
          </p:cNvSpPr>
          <p:nvPr/>
        </p:nvSpPr>
        <p:spPr bwMode="gray">
          <a:xfrm>
            <a:off x="2071295" y="1195678"/>
            <a:ext cx="7285206" cy="4394601"/>
          </a:xfrm>
          <a:prstGeom prst="rect">
            <a:avLst/>
          </a:prstGeom>
          <a:solidFill>
            <a:schemeClr val="bg1"/>
          </a:solidFill>
          <a:ln w="9525">
            <a:noFill/>
            <a:miter lim="800000"/>
            <a:headEnd/>
            <a:tailEnd/>
          </a:ln>
        </p:spPr>
        <p:txBody>
          <a:bodyPr lIns="91356" tIns="45678" rIns="91356" bIns="45678"/>
          <a:lstStyle/>
          <a:p>
            <a:pPr>
              <a:spcAft>
                <a:spcPts val="498"/>
              </a:spcAft>
            </a:pPr>
            <a:r>
              <a:rPr lang="de-DE" sz="1101" dirty="0"/>
              <a:t>Prüfung und Weiterentwicklung von Risikomanagementsystemen: Ökonomische und aktienrechtliche Anforderungen (</a:t>
            </a:r>
            <a:r>
              <a:rPr lang="de-DE" sz="1101" dirty="0" err="1"/>
              <a:t>essentials</a:t>
            </a:r>
            <a:r>
              <a:rPr lang="de-DE" sz="1101" dirty="0"/>
              <a:t>) </a:t>
            </a:r>
          </a:p>
          <a:p>
            <a:pPr>
              <a:spcAft>
                <a:spcPts val="498"/>
              </a:spcAft>
            </a:pPr>
            <a:r>
              <a:rPr lang="de-DE" sz="1001" dirty="0"/>
              <a:t>Prof. Dr. Werner Gleißner / Dr. Remmer Sassen / Maximilian Behrmann</a:t>
            </a:r>
          </a:p>
          <a:p>
            <a:pPr>
              <a:spcAft>
                <a:spcPts val="498"/>
              </a:spcAft>
            </a:pPr>
            <a:r>
              <a:rPr lang="de-DE" sz="1001" dirty="0"/>
              <a:t>56</a:t>
            </a:r>
            <a:r>
              <a:rPr lang="de-DE" sz="1001" dirty="0">
                <a:latin typeface="Arial"/>
              </a:rPr>
              <a:t> Seiten, </a:t>
            </a:r>
            <a:r>
              <a:rPr lang="de-DE" sz="1001" dirty="0"/>
              <a:t>ISBN 978-3658255664, Verlag: Springer Gabler Wiesbaden, 2019</a:t>
            </a:r>
            <a:r>
              <a:rPr lang="de-DE" sz="1001" dirty="0">
                <a:latin typeface="Arial"/>
              </a:rPr>
              <a:t>, 14,99 €</a:t>
            </a:r>
          </a:p>
          <a:p>
            <a:r>
              <a:rPr lang="de-DE" sz="900" dirty="0"/>
              <a:t>Das Buch befasst sich mit ökonomischen und gesetzlichen Anforderungen an das Risikomanagement, insbesondere aus §§ 91, 93 AktG, sowie Methoden zu deren Überprüfung durch Wirtschaftsprüfer oder Interne Revision (methodische Grundlagen und konkrete Hilfsmittel, z.B. Checklisten). Ein Fokus liegt dabei auf der Anforderung, dass das Risikomanagement „bestandsgefährdende Entwicklungen“ früh erkennen soll, was die Betrachtung von Kombinationseffekten von Risiken erfordert (Risikoaggregation).</a:t>
            </a:r>
            <a:br>
              <a:rPr lang="de-DE" sz="900" dirty="0"/>
            </a:br>
            <a:br>
              <a:rPr lang="de-DE" sz="900" dirty="0"/>
            </a:br>
            <a:r>
              <a:rPr lang="de-DE" sz="900" dirty="0"/>
              <a:t>Der Inhalt </a:t>
            </a:r>
          </a:p>
          <a:p>
            <a:pPr marL="171536" indent="-171536">
              <a:buFont typeface="Arial" panose="020B0604020202020204" pitchFamily="34" charset="0"/>
              <a:buChar char="•"/>
            </a:pPr>
            <a:r>
              <a:rPr lang="de-DE" sz="900" dirty="0"/>
              <a:t>Kritische Schwächen der aktuellen Ausgestaltung von Risikomanagementsystemen</a:t>
            </a:r>
          </a:p>
          <a:p>
            <a:pPr marL="171536" indent="-171536">
              <a:buFont typeface="Arial" panose="020B0604020202020204" pitchFamily="34" charset="0"/>
              <a:buChar char="•"/>
            </a:pPr>
            <a:r>
              <a:rPr lang="de-DE" sz="900" dirty="0"/>
              <a:t>Prüfung des Risikomanagements: Was ist eigentlich der Prüfungsgegenstand?</a:t>
            </a:r>
          </a:p>
          <a:p>
            <a:pPr marL="171536" indent="-171536">
              <a:buFont typeface="Arial" panose="020B0604020202020204" pitchFamily="34" charset="0"/>
              <a:buChar char="•"/>
            </a:pPr>
            <a:r>
              <a:rPr lang="de-DE" sz="900" dirty="0"/>
              <a:t>Praktische Aspekte der Prüfung des Risikomanagementsystems</a:t>
            </a:r>
            <a:br>
              <a:rPr lang="de-DE" sz="900" dirty="0"/>
            </a:br>
            <a:endParaRPr lang="de-DE" sz="900" dirty="0"/>
          </a:p>
          <a:p>
            <a:r>
              <a:rPr lang="de-DE" sz="900" dirty="0"/>
              <a:t>Die Zielgruppen</a:t>
            </a:r>
          </a:p>
          <a:p>
            <a:pPr marL="171536" indent="-171536">
              <a:buFont typeface="Arial" panose="020B0604020202020204" pitchFamily="34" charset="0"/>
              <a:buChar char="•"/>
            </a:pPr>
            <a:r>
              <a:rPr lang="de-DE" sz="900" dirty="0"/>
              <a:t>Dozierende und Studierende der Fachgebiete Betriebswirtschaftslehre, Wirtschaftsingenieurwesen</a:t>
            </a:r>
          </a:p>
          <a:p>
            <a:pPr marL="171536" indent="-171536">
              <a:buFont typeface="Arial" panose="020B0604020202020204" pitchFamily="34" charset="0"/>
              <a:buChar char="•"/>
            </a:pPr>
            <a:r>
              <a:rPr lang="de-DE" sz="900" dirty="0"/>
              <a:t>Wirtschaftsprüfer und -</a:t>
            </a:r>
            <a:r>
              <a:rPr lang="de-DE" sz="900" dirty="0" err="1"/>
              <a:t>prüferinnen</a:t>
            </a:r>
            <a:r>
              <a:rPr lang="de-DE" sz="900" dirty="0"/>
              <a:t>, Mitarbeiter und Mitarbeiterinnen der Bereiche Risikomanagement, Controlling und Interne Revision, Mitglieder des Prüfungsausschusses von Aufsichtsräten</a:t>
            </a:r>
            <a:br>
              <a:rPr lang="de-DE" sz="900" dirty="0"/>
            </a:br>
            <a:endParaRPr lang="de-DE" sz="900" dirty="0"/>
          </a:p>
          <a:p>
            <a:r>
              <a:rPr lang="de-DE" sz="900" dirty="0"/>
              <a:t>Die Autoren</a:t>
            </a:r>
          </a:p>
          <a:p>
            <a:r>
              <a:rPr lang="de-DE" sz="900" dirty="0"/>
              <a:t>Prof. Dr. Werner Gleißner ist Vorstand der FutureValue Group AG und der EACVA sowie Honorarprofessor für Betriebswirtschaft, insb. Risikomanagement, an der Technischen Universität Dresden. </a:t>
            </a:r>
          </a:p>
          <a:p>
            <a:r>
              <a:rPr lang="de-DE" sz="900" dirty="0"/>
              <a:t>PD Dr. Remmer Sassen ist Wissenschaftlicher Mitarbeiter an der Universität Hamburg (Professur für Betriebswirtschaftslehre, insb. Kapitalmärkte &amp; Unternehmensführung).</a:t>
            </a:r>
          </a:p>
          <a:p>
            <a:r>
              <a:rPr lang="de-DE" sz="900" dirty="0"/>
              <a:t>M. Sc. Maximilian Behrmann ist Wissenschaftlicher Mitarbeiter an der Universität Hamburg (Professur für Controlling).</a:t>
            </a:r>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229" y="1411807"/>
            <a:ext cx="1631007" cy="2305587"/>
          </a:xfrm>
          <a:prstGeom prst="rect">
            <a:avLst/>
          </a:prstGeom>
        </p:spPr>
      </p:pic>
    </p:spTree>
    <p:extLst>
      <p:ext uri="{BB962C8B-B14F-4D97-AF65-F5344CB8AC3E}">
        <p14:creationId xmlns:p14="http://schemas.microsoft.com/office/powerpoint/2010/main" val="397786359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tx1"/>
                </a:solidFill>
              </a:rPr>
              <a:t>Bücher</a:t>
            </a:r>
            <a:endParaRPr lang="de-DE" dirty="0"/>
          </a:p>
        </p:txBody>
      </p:sp>
      <p:sp>
        <p:nvSpPr>
          <p:cNvPr id="6" name="Text Box 9"/>
          <p:cNvSpPr txBox="1">
            <a:spLocks noChangeArrowheads="1"/>
          </p:cNvSpPr>
          <p:nvPr/>
        </p:nvSpPr>
        <p:spPr bwMode="gray">
          <a:xfrm>
            <a:off x="2071295" y="1195678"/>
            <a:ext cx="7285206" cy="5187070"/>
          </a:xfrm>
          <a:prstGeom prst="rect">
            <a:avLst/>
          </a:prstGeom>
          <a:solidFill>
            <a:schemeClr val="bg1"/>
          </a:solidFill>
          <a:ln w="9525">
            <a:noFill/>
            <a:miter lim="800000"/>
            <a:headEnd/>
            <a:tailEnd/>
          </a:ln>
        </p:spPr>
        <p:txBody>
          <a:bodyPr lIns="91356" tIns="45678" rIns="91356" bIns="45678"/>
          <a:lstStyle/>
          <a:p>
            <a:pPr>
              <a:spcAft>
                <a:spcPts val="498"/>
              </a:spcAft>
            </a:pPr>
            <a:r>
              <a:rPr lang="de-DE" sz="1101" dirty="0"/>
              <a:t>Entscheidungsvorlagen für die Unternehmensführung </a:t>
            </a:r>
          </a:p>
          <a:p>
            <a:pPr>
              <a:spcAft>
                <a:spcPts val="498"/>
              </a:spcAft>
            </a:pPr>
            <a:r>
              <a:rPr lang="de-DE" sz="1001" dirty="0"/>
              <a:t>Leitfaden für die Vorbereitung unternehmerischer Entscheidungen (Business </a:t>
            </a:r>
            <a:r>
              <a:rPr lang="de-DE" sz="1001" dirty="0" err="1"/>
              <a:t>Judgement</a:t>
            </a:r>
            <a:r>
              <a:rPr lang="de-DE" sz="1001" dirty="0"/>
              <a:t> </a:t>
            </a:r>
            <a:r>
              <a:rPr lang="de-DE" sz="1001" dirty="0" err="1"/>
              <a:t>Rule</a:t>
            </a:r>
            <a:r>
              <a:rPr lang="de-DE" sz="1001" dirty="0"/>
              <a:t>)</a:t>
            </a:r>
          </a:p>
          <a:p>
            <a:pPr>
              <a:spcAft>
                <a:spcPts val="498"/>
              </a:spcAft>
            </a:pPr>
            <a:r>
              <a:rPr lang="de-DE" sz="1001" dirty="0"/>
              <a:t>Herausgegeben vom Internationalen Controller Verein e.V. (ICV)</a:t>
            </a:r>
          </a:p>
          <a:p>
            <a:pPr>
              <a:spcAft>
                <a:spcPts val="498"/>
              </a:spcAft>
            </a:pPr>
            <a:r>
              <a:rPr lang="de-DE" sz="1001"/>
              <a:t>Autoren: </a:t>
            </a:r>
            <a:r>
              <a:rPr lang="de-DE" sz="1001" dirty="0"/>
              <a:t>Werner Gleißner / Ute Vanini / Thomas Berger / Markus Feldmeier / Tobias Flath / Thomas Günther / Ralf A. Huber / Markus Kottbauer / Robert Rieg / Utz Schäffer / Karl‑Heinz Steinke / Marco Wolfrum</a:t>
            </a:r>
          </a:p>
          <a:p>
            <a:pPr>
              <a:spcAft>
                <a:spcPts val="498"/>
              </a:spcAft>
            </a:pPr>
            <a:r>
              <a:rPr lang="de-DE" sz="1001" dirty="0"/>
              <a:t>118</a:t>
            </a:r>
            <a:r>
              <a:rPr lang="de-DE" sz="1001" dirty="0">
                <a:latin typeface="Arial"/>
              </a:rPr>
              <a:t> Seiten, </a:t>
            </a:r>
            <a:r>
              <a:rPr lang="de-DE" sz="1001" dirty="0"/>
              <a:t>ISBN 978-3-648-15723-7, Verlag: Haufe-Lexware GmbH, Freiburg, 2021</a:t>
            </a:r>
            <a:r>
              <a:rPr lang="de-DE" sz="1001" dirty="0">
                <a:latin typeface="Arial"/>
              </a:rPr>
              <a:t>, 29,80 €</a:t>
            </a:r>
          </a:p>
          <a:p>
            <a:endParaRPr lang="de-DE" sz="900" dirty="0"/>
          </a:p>
          <a:p>
            <a:r>
              <a:rPr lang="de-DE" sz="900" dirty="0"/>
              <a:t>Entscheidungsvorbereitung und Entscheidungsvorlagen unter der Business </a:t>
            </a:r>
            <a:r>
              <a:rPr lang="de-DE" sz="900" dirty="0" err="1"/>
              <a:t>Judgement</a:t>
            </a:r>
            <a:r>
              <a:rPr lang="de-DE" sz="900" dirty="0"/>
              <a:t> </a:t>
            </a:r>
            <a:r>
              <a:rPr lang="de-DE" sz="900" dirty="0" err="1"/>
              <a:t>Rule</a:t>
            </a:r>
            <a:r>
              <a:rPr lang="de-DE" sz="900" dirty="0"/>
              <a:t> Unternehmenserfolg ist meist das Resultat guter und richtiger Entscheidungen. In der heutigen, von Unsicherheit, Dynamik und Komplexität geprägten Wirtschaftswelt kommt daher einer systematischen Entscheidungsvorbereitung und Hinführung zur Entscheidung eine große Bedeutung zu.</a:t>
            </a:r>
          </a:p>
          <a:p>
            <a:br>
              <a:rPr lang="de-DE" sz="900" dirty="0"/>
            </a:br>
            <a:r>
              <a:rPr lang="de-DE" sz="900" dirty="0"/>
              <a:t>Der Leitfaden „Entscheidungsvorlagen für die Unternehmensführung" stellt hierzu die wesentlichen rechtlichen und ökonomischen Anforderungen an eine fundierte Entscheidungsvorbereitung und -findung dar. Er richtet sich gleichermaßen an die mit einer Entscheidung konfrontierten Geschäftsleitungen wie auch an die sie unterstützenden Einheiten, insbesondere Controller und Risikomanager.</a:t>
            </a:r>
          </a:p>
          <a:p>
            <a:r>
              <a:rPr lang="de-DE" sz="900" dirty="0"/>
              <a:t> </a:t>
            </a:r>
          </a:p>
          <a:p>
            <a:r>
              <a:rPr lang="de-DE" sz="900" dirty="0"/>
              <a:t>Der Leitfaden gibt Antwort auf die folgenden Fragestellungen:</a:t>
            </a:r>
            <a:br>
              <a:rPr lang="de-DE" sz="900" dirty="0"/>
            </a:br>
            <a:endParaRPr lang="de-DE" sz="900" dirty="0"/>
          </a:p>
          <a:p>
            <a:pPr marL="171536" indent="-171536">
              <a:buFont typeface="Arial" panose="020B0604020202020204" pitchFamily="34" charset="0"/>
              <a:buChar char="•"/>
            </a:pPr>
            <a:r>
              <a:rPr lang="de-DE" sz="900" dirty="0"/>
              <a:t>Welche Anforderungen an Unternehmensentscheidungen werden durch § 93 AktG „Business </a:t>
            </a:r>
            <a:r>
              <a:rPr lang="de-DE" sz="900" dirty="0" err="1"/>
              <a:t>Judgement</a:t>
            </a:r>
            <a:r>
              <a:rPr lang="de-DE" sz="900" dirty="0"/>
              <a:t> </a:t>
            </a:r>
            <a:r>
              <a:rPr lang="de-DE" sz="900" dirty="0" err="1"/>
              <a:t>Rule</a:t>
            </a:r>
            <a:r>
              <a:rPr lang="de-DE" sz="900" dirty="0"/>
              <a:t>" zur Haftungsvermeidung von Führungskräften und Organen gestellt?</a:t>
            </a:r>
            <a:br>
              <a:rPr lang="de-DE" sz="900" dirty="0"/>
            </a:br>
            <a:endParaRPr lang="de-DE" sz="900" dirty="0"/>
          </a:p>
          <a:p>
            <a:pPr marL="171536" indent="-171536">
              <a:buFont typeface="Arial" panose="020B0604020202020204" pitchFamily="34" charset="0"/>
              <a:buChar char="•"/>
            </a:pPr>
            <a:r>
              <a:rPr lang="de-DE" sz="900" dirty="0"/>
              <a:t>Was genau ist unter den gesetzlich geforderten „angemessenen Informationen„ zu verstehen, insbesondere zur Berücksichtigung von Unsicherheit und Risiken?</a:t>
            </a:r>
            <a:br>
              <a:rPr lang="de-DE" sz="900" dirty="0"/>
            </a:br>
            <a:endParaRPr lang="de-DE" sz="900" dirty="0"/>
          </a:p>
          <a:p>
            <a:pPr marL="171536" indent="-171536">
              <a:buFont typeface="Arial" panose="020B0604020202020204" pitchFamily="34" charset="0"/>
              <a:buChar char="•"/>
            </a:pPr>
            <a:r>
              <a:rPr lang="de-DE" sz="900" dirty="0"/>
              <a:t>Wie sollten die Prozesse zur Entscheidungsfindung gestaltet sein, um eine unabhängige und neutrale Bewertung und Interpretation des Entscheidungssachverhaltes zu ermöglichen?</a:t>
            </a:r>
            <a:br>
              <a:rPr lang="de-DE" sz="900" dirty="0"/>
            </a:br>
            <a:endParaRPr lang="de-DE" sz="900" dirty="0"/>
          </a:p>
          <a:p>
            <a:pPr marL="171536" indent="-171536">
              <a:buFont typeface="Arial" panose="020B0604020202020204" pitchFamily="34" charset="0"/>
              <a:buChar char="•"/>
            </a:pPr>
            <a:r>
              <a:rPr lang="de-DE" sz="900" dirty="0"/>
              <a:t>Welche Rolle und Funktion kann das Controlling in diesem Zusammenhang einnehmen, vor allem im Zusammenspiel mit dem Risikomanagement?</a:t>
            </a:r>
          </a:p>
          <a:p>
            <a:endParaRPr lang="de-DE" sz="900" dirty="0"/>
          </a:p>
          <a:p>
            <a:r>
              <a:rPr lang="de-DE" sz="900" dirty="0"/>
              <a:t>Anhand vieler Beispiele und Checklisten werden praxisnahe Lösungsvorschläge unterbreitet, die betriebswirtschaftlich wie rechtlich den Anforderungen an eine verantwortliche Entscheidung genügen.</a:t>
            </a:r>
          </a:p>
          <a:p>
            <a:endParaRPr lang="de-DE" sz="900" dirty="0"/>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144" y="1323351"/>
            <a:ext cx="1749833" cy="2485360"/>
          </a:xfrm>
          <a:prstGeom prst="rect">
            <a:avLst/>
          </a:prstGeom>
          <a:ln>
            <a:solidFill>
              <a:schemeClr val="tx1"/>
            </a:solidFill>
          </a:ln>
        </p:spPr>
      </p:pic>
    </p:spTree>
    <p:extLst>
      <p:ext uri="{BB962C8B-B14F-4D97-AF65-F5344CB8AC3E}">
        <p14:creationId xmlns:p14="http://schemas.microsoft.com/office/powerpoint/2010/main" val="417437662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62" name="Group 11"/>
          <p:cNvGrpSpPr>
            <a:grpSpLocks/>
          </p:cNvGrpSpPr>
          <p:nvPr/>
        </p:nvGrpSpPr>
        <p:grpSpPr bwMode="auto">
          <a:xfrm>
            <a:off x="194338" y="2060574"/>
            <a:ext cx="9439936" cy="3095624"/>
            <a:chOff x="427" y="1019"/>
            <a:chExt cx="3623" cy="1950"/>
          </a:xfrm>
        </p:grpSpPr>
        <p:sp>
          <p:nvSpPr>
            <p:cNvPr id="245764" name="Text Box 3"/>
            <p:cNvSpPr txBox="1">
              <a:spLocks noChangeArrowheads="1"/>
            </p:cNvSpPr>
            <p:nvPr/>
          </p:nvSpPr>
          <p:spPr bwMode="gray">
            <a:xfrm>
              <a:off x="946" y="1097"/>
              <a:ext cx="1568" cy="347"/>
            </a:xfrm>
            <a:prstGeom prst="rect">
              <a:avLst/>
            </a:pr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83663" tIns="41831" rIns="83663" bIns="41831" anchor="ctr"/>
            <a:lstStyle>
              <a:lvl1pPr defTabSz="696913">
                <a:spcBef>
                  <a:spcPct val="20000"/>
                </a:spcBef>
                <a:buChar char="•"/>
                <a:defRPr sz="2000">
                  <a:solidFill>
                    <a:schemeClr val="tx1"/>
                  </a:solidFill>
                  <a:latin typeface="Arial" pitchFamily="34" charset="0"/>
                </a:defRPr>
              </a:lvl1pPr>
              <a:lvl2pPr marL="742950" indent="-285750" defTabSz="696913">
                <a:spcBef>
                  <a:spcPct val="20000"/>
                </a:spcBef>
                <a:buChar char="–"/>
                <a:defRPr>
                  <a:solidFill>
                    <a:schemeClr val="tx1"/>
                  </a:solidFill>
                  <a:latin typeface="Arial" pitchFamily="34" charset="0"/>
                </a:defRPr>
              </a:lvl2pPr>
              <a:lvl3pPr marL="1143000" indent="-228600" defTabSz="696913">
                <a:spcBef>
                  <a:spcPct val="20000"/>
                </a:spcBef>
                <a:buChar char="•"/>
                <a:defRPr sz="1600">
                  <a:solidFill>
                    <a:schemeClr val="tx1"/>
                  </a:solidFill>
                  <a:latin typeface="Arial" pitchFamily="34" charset="0"/>
                </a:defRPr>
              </a:lvl3pPr>
              <a:lvl4pPr marL="1600200" indent="-228600" defTabSz="696913">
                <a:spcBef>
                  <a:spcPct val="20000"/>
                </a:spcBef>
                <a:buChar char="–"/>
                <a:defRPr sz="1600">
                  <a:solidFill>
                    <a:schemeClr val="tx1"/>
                  </a:solidFill>
                  <a:latin typeface="Arial" pitchFamily="34" charset="0"/>
                </a:defRPr>
              </a:lvl4pPr>
              <a:lvl5pPr marL="2057400" indent="-228600" defTabSz="696913">
                <a:spcBef>
                  <a:spcPct val="20000"/>
                </a:spcBef>
                <a:buChar char="»"/>
                <a:defRPr sz="1600">
                  <a:solidFill>
                    <a:schemeClr val="tx1"/>
                  </a:solidFill>
                  <a:latin typeface="Arial" pitchFamily="34" charset="0"/>
                </a:defRPr>
              </a:lvl5pPr>
              <a:lvl6pPr marL="2514600" indent="-228600" defTabSz="696913" eaLnBrk="0" fontAlgn="base" hangingPunct="0">
                <a:spcBef>
                  <a:spcPct val="20000"/>
                </a:spcBef>
                <a:spcAft>
                  <a:spcPct val="0"/>
                </a:spcAft>
                <a:buChar char="»"/>
                <a:defRPr sz="1600">
                  <a:solidFill>
                    <a:schemeClr val="tx1"/>
                  </a:solidFill>
                  <a:latin typeface="Arial" pitchFamily="34" charset="0"/>
                </a:defRPr>
              </a:lvl6pPr>
              <a:lvl7pPr marL="2971800" indent="-228600" defTabSz="696913" eaLnBrk="0" fontAlgn="base" hangingPunct="0">
                <a:spcBef>
                  <a:spcPct val="20000"/>
                </a:spcBef>
                <a:spcAft>
                  <a:spcPct val="0"/>
                </a:spcAft>
                <a:buChar char="»"/>
                <a:defRPr sz="1600">
                  <a:solidFill>
                    <a:schemeClr val="tx1"/>
                  </a:solidFill>
                  <a:latin typeface="Arial" pitchFamily="34" charset="0"/>
                </a:defRPr>
              </a:lvl7pPr>
              <a:lvl8pPr marL="3429000" indent="-228600" defTabSz="696913" eaLnBrk="0" fontAlgn="base" hangingPunct="0">
                <a:spcBef>
                  <a:spcPct val="20000"/>
                </a:spcBef>
                <a:spcAft>
                  <a:spcPct val="0"/>
                </a:spcAft>
                <a:buChar char="»"/>
                <a:defRPr sz="1600">
                  <a:solidFill>
                    <a:schemeClr val="tx1"/>
                  </a:solidFill>
                  <a:latin typeface="Arial" pitchFamily="34" charset="0"/>
                </a:defRPr>
              </a:lvl8pPr>
              <a:lvl9pPr marL="3886200" indent="-228600" defTabSz="696913" eaLnBrk="0" fontAlgn="base" hangingPunct="0">
                <a:spcBef>
                  <a:spcPct val="20000"/>
                </a:spcBef>
                <a:spcAft>
                  <a:spcPct val="0"/>
                </a:spcAft>
                <a:buChar char="»"/>
                <a:defRPr sz="1600">
                  <a:solidFill>
                    <a:schemeClr val="tx1"/>
                  </a:solidFill>
                  <a:latin typeface="Arial" pitchFamily="34" charset="0"/>
                </a:defRPr>
              </a:lvl9pPr>
            </a:lstStyle>
            <a:p>
              <a:pPr>
                <a:spcBef>
                  <a:spcPct val="0"/>
                </a:spcBef>
                <a:buFontTx/>
                <a:buNone/>
              </a:pPr>
              <a:r>
                <a:rPr lang="de-DE" altLang="de-DE" sz="1600" dirty="0">
                  <a:solidFill>
                    <a:schemeClr val="bg1"/>
                  </a:solidFill>
                </a:rPr>
                <a:t>Geschäftsführung/Vorstand</a:t>
              </a:r>
            </a:p>
          </p:txBody>
        </p:sp>
        <p:sp>
          <p:nvSpPr>
            <p:cNvPr id="245765" name="AutoShape 4"/>
            <p:cNvSpPr>
              <a:spLocks noChangeArrowheads="1"/>
            </p:cNvSpPr>
            <p:nvPr/>
          </p:nvSpPr>
          <p:spPr bwMode="gray">
            <a:xfrm>
              <a:off x="428" y="1019"/>
              <a:ext cx="410" cy="501"/>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2 w 21600"/>
                <a:gd name="T13" fmla="*/ 5423 h 21600"/>
                <a:gd name="T14" fmla="*/ 18913 w 21600"/>
                <a:gd name="T15" fmla="*/ 16223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de-DE" dirty="0">
                <a:solidFill>
                  <a:schemeClr val="bg1"/>
                </a:solidFill>
              </a:endParaRPr>
            </a:p>
          </p:txBody>
        </p:sp>
        <p:sp>
          <p:nvSpPr>
            <p:cNvPr id="245766" name="Text Box 5"/>
            <p:cNvSpPr txBox="1">
              <a:spLocks noChangeArrowheads="1"/>
            </p:cNvSpPr>
            <p:nvPr/>
          </p:nvSpPr>
          <p:spPr bwMode="gray">
            <a:xfrm>
              <a:off x="945" y="1604"/>
              <a:ext cx="2212" cy="347"/>
            </a:xfrm>
            <a:prstGeom prst="rect">
              <a:avLst/>
            </a:pr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83663" tIns="41831" rIns="83663" bIns="41831" anchor="ctr"/>
            <a:lstStyle>
              <a:lvl1pPr defTabSz="696913">
                <a:spcBef>
                  <a:spcPct val="20000"/>
                </a:spcBef>
                <a:buChar char="•"/>
                <a:defRPr sz="2000">
                  <a:solidFill>
                    <a:schemeClr val="tx1"/>
                  </a:solidFill>
                  <a:latin typeface="Arial" pitchFamily="34" charset="0"/>
                </a:defRPr>
              </a:lvl1pPr>
              <a:lvl2pPr marL="742950" indent="-285750" defTabSz="696913">
                <a:spcBef>
                  <a:spcPct val="20000"/>
                </a:spcBef>
                <a:buChar char="–"/>
                <a:defRPr>
                  <a:solidFill>
                    <a:schemeClr val="tx1"/>
                  </a:solidFill>
                  <a:latin typeface="Arial" pitchFamily="34" charset="0"/>
                </a:defRPr>
              </a:lvl2pPr>
              <a:lvl3pPr marL="1143000" indent="-228600" defTabSz="696913">
                <a:spcBef>
                  <a:spcPct val="20000"/>
                </a:spcBef>
                <a:buChar char="•"/>
                <a:defRPr sz="1600">
                  <a:solidFill>
                    <a:schemeClr val="tx1"/>
                  </a:solidFill>
                  <a:latin typeface="Arial" pitchFamily="34" charset="0"/>
                </a:defRPr>
              </a:lvl3pPr>
              <a:lvl4pPr marL="1600200" indent="-228600" defTabSz="696913">
                <a:spcBef>
                  <a:spcPct val="20000"/>
                </a:spcBef>
                <a:buChar char="–"/>
                <a:defRPr sz="1600">
                  <a:solidFill>
                    <a:schemeClr val="tx1"/>
                  </a:solidFill>
                  <a:latin typeface="Arial" pitchFamily="34" charset="0"/>
                </a:defRPr>
              </a:lvl4pPr>
              <a:lvl5pPr marL="2057400" indent="-228600" defTabSz="696913">
                <a:spcBef>
                  <a:spcPct val="20000"/>
                </a:spcBef>
                <a:buChar char="»"/>
                <a:defRPr sz="1600">
                  <a:solidFill>
                    <a:schemeClr val="tx1"/>
                  </a:solidFill>
                  <a:latin typeface="Arial" pitchFamily="34" charset="0"/>
                </a:defRPr>
              </a:lvl5pPr>
              <a:lvl6pPr marL="2514600" indent="-228600" defTabSz="696913" eaLnBrk="0" fontAlgn="base" hangingPunct="0">
                <a:spcBef>
                  <a:spcPct val="20000"/>
                </a:spcBef>
                <a:spcAft>
                  <a:spcPct val="0"/>
                </a:spcAft>
                <a:buChar char="»"/>
                <a:defRPr sz="1600">
                  <a:solidFill>
                    <a:schemeClr val="tx1"/>
                  </a:solidFill>
                  <a:latin typeface="Arial" pitchFamily="34" charset="0"/>
                </a:defRPr>
              </a:lvl6pPr>
              <a:lvl7pPr marL="2971800" indent="-228600" defTabSz="696913" eaLnBrk="0" fontAlgn="base" hangingPunct="0">
                <a:spcBef>
                  <a:spcPct val="20000"/>
                </a:spcBef>
                <a:spcAft>
                  <a:spcPct val="0"/>
                </a:spcAft>
                <a:buChar char="»"/>
                <a:defRPr sz="1600">
                  <a:solidFill>
                    <a:schemeClr val="tx1"/>
                  </a:solidFill>
                  <a:latin typeface="Arial" pitchFamily="34" charset="0"/>
                </a:defRPr>
              </a:lvl7pPr>
              <a:lvl8pPr marL="3429000" indent="-228600" defTabSz="696913" eaLnBrk="0" fontAlgn="base" hangingPunct="0">
                <a:spcBef>
                  <a:spcPct val="20000"/>
                </a:spcBef>
                <a:spcAft>
                  <a:spcPct val="0"/>
                </a:spcAft>
                <a:buChar char="»"/>
                <a:defRPr sz="1600">
                  <a:solidFill>
                    <a:schemeClr val="tx1"/>
                  </a:solidFill>
                  <a:latin typeface="Arial" pitchFamily="34" charset="0"/>
                </a:defRPr>
              </a:lvl8pPr>
              <a:lvl9pPr marL="3886200" indent="-228600" defTabSz="696913" eaLnBrk="0" fontAlgn="base" hangingPunct="0">
                <a:spcBef>
                  <a:spcPct val="20000"/>
                </a:spcBef>
                <a:spcAft>
                  <a:spcPct val="0"/>
                </a:spcAft>
                <a:buChar char="»"/>
                <a:defRPr sz="1600">
                  <a:solidFill>
                    <a:schemeClr val="tx1"/>
                  </a:solidFill>
                  <a:latin typeface="Arial" pitchFamily="34" charset="0"/>
                </a:defRPr>
              </a:lvl9pPr>
            </a:lstStyle>
            <a:p>
              <a:pPr>
                <a:spcBef>
                  <a:spcPct val="0"/>
                </a:spcBef>
                <a:buFontTx/>
                <a:buNone/>
              </a:pPr>
              <a:r>
                <a:rPr lang="de-DE" altLang="de-DE" sz="1600" dirty="0">
                  <a:solidFill>
                    <a:schemeClr val="bg1"/>
                  </a:solidFill>
                </a:rPr>
                <a:t>Zentrales Risikomanagement / Risikocontrolling</a:t>
              </a:r>
            </a:p>
          </p:txBody>
        </p:sp>
        <p:sp>
          <p:nvSpPr>
            <p:cNvPr id="245767" name="AutoShape 6"/>
            <p:cNvSpPr>
              <a:spLocks noChangeArrowheads="1"/>
            </p:cNvSpPr>
            <p:nvPr/>
          </p:nvSpPr>
          <p:spPr bwMode="gray">
            <a:xfrm>
              <a:off x="427" y="1526"/>
              <a:ext cx="414" cy="501"/>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91 w 21600"/>
                <a:gd name="T13" fmla="*/ 5423 h 21600"/>
                <a:gd name="T14" fmla="*/ 18887 w 21600"/>
                <a:gd name="T15" fmla="*/ 16223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de-DE" dirty="0">
                <a:solidFill>
                  <a:schemeClr val="bg1"/>
                </a:solidFill>
              </a:endParaRPr>
            </a:p>
          </p:txBody>
        </p:sp>
        <p:sp>
          <p:nvSpPr>
            <p:cNvPr id="245768" name="Text Box 7"/>
            <p:cNvSpPr txBox="1">
              <a:spLocks noChangeArrowheads="1"/>
            </p:cNvSpPr>
            <p:nvPr/>
          </p:nvSpPr>
          <p:spPr bwMode="gray">
            <a:xfrm>
              <a:off x="945" y="2084"/>
              <a:ext cx="2606" cy="346"/>
            </a:xfrm>
            <a:prstGeom prst="rect">
              <a:avLst/>
            </a:pr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83663" tIns="41831" rIns="83663" bIns="41831" anchor="ctr"/>
            <a:lstStyle>
              <a:lvl1pPr defTabSz="696913">
                <a:spcBef>
                  <a:spcPct val="20000"/>
                </a:spcBef>
                <a:buChar char="•"/>
                <a:defRPr sz="2000">
                  <a:solidFill>
                    <a:schemeClr val="tx1"/>
                  </a:solidFill>
                  <a:latin typeface="Arial" pitchFamily="34" charset="0"/>
                </a:defRPr>
              </a:lvl1pPr>
              <a:lvl2pPr marL="742950" indent="-285750" defTabSz="696913">
                <a:spcBef>
                  <a:spcPct val="20000"/>
                </a:spcBef>
                <a:buChar char="–"/>
                <a:defRPr>
                  <a:solidFill>
                    <a:schemeClr val="tx1"/>
                  </a:solidFill>
                  <a:latin typeface="Arial" pitchFamily="34" charset="0"/>
                </a:defRPr>
              </a:lvl2pPr>
              <a:lvl3pPr marL="1143000" indent="-228600" defTabSz="696913">
                <a:spcBef>
                  <a:spcPct val="20000"/>
                </a:spcBef>
                <a:buChar char="•"/>
                <a:defRPr sz="1600">
                  <a:solidFill>
                    <a:schemeClr val="tx1"/>
                  </a:solidFill>
                  <a:latin typeface="Arial" pitchFamily="34" charset="0"/>
                </a:defRPr>
              </a:lvl3pPr>
              <a:lvl4pPr marL="1600200" indent="-228600" defTabSz="696913">
                <a:spcBef>
                  <a:spcPct val="20000"/>
                </a:spcBef>
                <a:buChar char="–"/>
                <a:defRPr sz="1600">
                  <a:solidFill>
                    <a:schemeClr val="tx1"/>
                  </a:solidFill>
                  <a:latin typeface="Arial" pitchFamily="34" charset="0"/>
                </a:defRPr>
              </a:lvl4pPr>
              <a:lvl5pPr marL="2057400" indent="-228600" defTabSz="696913">
                <a:spcBef>
                  <a:spcPct val="20000"/>
                </a:spcBef>
                <a:buChar char="»"/>
                <a:defRPr sz="1600">
                  <a:solidFill>
                    <a:schemeClr val="tx1"/>
                  </a:solidFill>
                  <a:latin typeface="Arial" pitchFamily="34" charset="0"/>
                </a:defRPr>
              </a:lvl5pPr>
              <a:lvl6pPr marL="2514600" indent="-228600" defTabSz="696913" eaLnBrk="0" fontAlgn="base" hangingPunct="0">
                <a:spcBef>
                  <a:spcPct val="20000"/>
                </a:spcBef>
                <a:spcAft>
                  <a:spcPct val="0"/>
                </a:spcAft>
                <a:buChar char="»"/>
                <a:defRPr sz="1600">
                  <a:solidFill>
                    <a:schemeClr val="tx1"/>
                  </a:solidFill>
                  <a:latin typeface="Arial" pitchFamily="34" charset="0"/>
                </a:defRPr>
              </a:lvl6pPr>
              <a:lvl7pPr marL="2971800" indent="-228600" defTabSz="696913" eaLnBrk="0" fontAlgn="base" hangingPunct="0">
                <a:spcBef>
                  <a:spcPct val="20000"/>
                </a:spcBef>
                <a:spcAft>
                  <a:spcPct val="0"/>
                </a:spcAft>
                <a:buChar char="»"/>
                <a:defRPr sz="1600">
                  <a:solidFill>
                    <a:schemeClr val="tx1"/>
                  </a:solidFill>
                  <a:latin typeface="Arial" pitchFamily="34" charset="0"/>
                </a:defRPr>
              </a:lvl7pPr>
              <a:lvl8pPr marL="3429000" indent="-228600" defTabSz="696913" eaLnBrk="0" fontAlgn="base" hangingPunct="0">
                <a:spcBef>
                  <a:spcPct val="20000"/>
                </a:spcBef>
                <a:spcAft>
                  <a:spcPct val="0"/>
                </a:spcAft>
                <a:buChar char="»"/>
                <a:defRPr sz="1600">
                  <a:solidFill>
                    <a:schemeClr val="tx1"/>
                  </a:solidFill>
                  <a:latin typeface="Arial" pitchFamily="34" charset="0"/>
                </a:defRPr>
              </a:lvl8pPr>
              <a:lvl9pPr marL="3886200" indent="-228600" defTabSz="696913" eaLnBrk="0" fontAlgn="base" hangingPunct="0">
                <a:spcBef>
                  <a:spcPct val="20000"/>
                </a:spcBef>
                <a:spcAft>
                  <a:spcPct val="0"/>
                </a:spcAft>
                <a:buChar char="»"/>
                <a:defRPr sz="1600">
                  <a:solidFill>
                    <a:schemeClr val="tx1"/>
                  </a:solidFill>
                  <a:latin typeface="Arial" pitchFamily="34" charset="0"/>
                </a:defRPr>
              </a:lvl9pPr>
            </a:lstStyle>
            <a:p>
              <a:pPr>
                <a:spcBef>
                  <a:spcPct val="0"/>
                </a:spcBef>
                <a:buFontTx/>
                <a:buNone/>
              </a:pPr>
              <a:r>
                <a:rPr lang="de-DE" altLang="de-DE" sz="1600" dirty="0">
                  <a:solidFill>
                    <a:schemeClr val="bg1"/>
                  </a:solidFill>
                </a:rPr>
                <a:t>Risk Owner (RO)</a:t>
              </a:r>
            </a:p>
          </p:txBody>
        </p:sp>
        <p:sp>
          <p:nvSpPr>
            <p:cNvPr id="245769" name="AutoShape 8"/>
            <p:cNvSpPr>
              <a:spLocks noChangeArrowheads="1"/>
            </p:cNvSpPr>
            <p:nvPr/>
          </p:nvSpPr>
          <p:spPr bwMode="gray">
            <a:xfrm>
              <a:off x="427" y="2006"/>
              <a:ext cx="414" cy="501"/>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91 w 21600"/>
                <a:gd name="T13" fmla="*/ 5423 h 21600"/>
                <a:gd name="T14" fmla="*/ 18887 w 21600"/>
                <a:gd name="T15" fmla="*/ 16223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de-DE" dirty="0">
                <a:solidFill>
                  <a:schemeClr val="bg1"/>
                </a:solidFill>
              </a:endParaRPr>
            </a:p>
          </p:txBody>
        </p:sp>
        <p:sp>
          <p:nvSpPr>
            <p:cNvPr id="245770" name="Text Box 9"/>
            <p:cNvSpPr txBox="1">
              <a:spLocks noChangeArrowheads="1"/>
            </p:cNvSpPr>
            <p:nvPr/>
          </p:nvSpPr>
          <p:spPr bwMode="gray">
            <a:xfrm>
              <a:off x="945" y="2546"/>
              <a:ext cx="3105" cy="347"/>
            </a:xfrm>
            <a:prstGeom prst="rect">
              <a:avLst/>
            </a:pr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83663" tIns="41831" rIns="83663" bIns="41831" anchor="ctr"/>
            <a:lstStyle>
              <a:lvl1pPr defTabSz="696913">
                <a:spcBef>
                  <a:spcPct val="20000"/>
                </a:spcBef>
                <a:buChar char="•"/>
                <a:defRPr sz="2000">
                  <a:solidFill>
                    <a:schemeClr val="tx1"/>
                  </a:solidFill>
                  <a:latin typeface="Arial" pitchFamily="34" charset="0"/>
                </a:defRPr>
              </a:lvl1pPr>
              <a:lvl2pPr marL="742950" indent="-285750" defTabSz="696913">
                <a:spcBef>
                  <a:spcPct val="20000"/>
                </a:spcBef>
                <a:buChar char="–"/>
                <a:defRPr>
                  <a:solidFill>
                    <a:schemeClr val="tx1"/>
                  </a:solidFill>
                  <a:latin typeface="Arial" pitchFamily="34" charset="0"/>
                </a:defRPr>
              </a:lvl2pPr>
              <a:lvl3pPr marL="1143000" indent="-228600" defTabSz="696913">
                <a:spcBef>
                  <a:spcPct val="20000"/>
                </a:spcBef>
                <a:buChar char="•"/>
                <a:defRPr sz="1600">
                  <a:solidFill>
                    <a:schemeClr val="tx1"/>
                  </a:solidFill>
                  <a:latin typeface="Arial" pitchFamily="34" charset="0"/>
                </a:defRPr>
              </a:lvl3pPr>
              <a:lvl4pPr marL="1600200" indent="-228600" defTabSz="696913">
                <a:spcBef>
                  <a:spcPct val="20000"/>
                </a:spcBef>
                <a:buChar char="–"/>
                <a:defRPr sz="1600">
                  <a:solidFill>
                    <a:schemeClr val="tx1"/>
                  </a:solidFill>
                  <a:latin typeface="Arial" pitchFamily="34" charset="0"/>
                </a:defRPr>
              </a:lvl4pPr>
              <a:lvl5pPr marL="2057400" indent="-228600" defTabSz="696913">
                <a:spcBef>
                  <a:spcPct val="20000"/>
                </a:spcBef>
                <a:buChar char="»"/>
                <a:defRPr sz="1600">
                  <a:solidFill>
                    <a:schemeClr val="tx1"/>
                  </a:solidFill>
                  <a:latin typeface="Arial" pitchFamily="34" charset="0"/>
                </a:defRPr>
              </a:lvl5pPr>
              <a:lvl6pPr marL="2514600" indent="-228600" defTabSz="696913" eaLnBrk="0" fontAlgn="base" hangingPunct="0">
                <a:spcBef>
                  <a:spcPct val="20000"/>
                </a:spcBef>
                <a:spcAft>
                  <a:spcPct val="0"/>
                </a:spcAft>
                <a:buChar char="»"/>
                <a:defRPr sz="1600">
                  <a:solidFill>
                    <a:schemeClr val="tx1"/>
                  </a:solidFill>
                  <a:latin typeface="Arial" pitchFamily="34" charset="0"/>
                </a:defRPr>
              </a:lvl6pPr>
              <a:lvl7pPr marL="2971800" indent="-228600" defTabSz="696913" eaLnBrk="0" fontAlgn="base" hangingPunct="0">
                <a:spcBef>
                  <a:spcPct val="20000"/>
                </a:spcBef>
                <a:spcAft>
                  <a:spcPct val="0"/>
                </a:spcAft>
                <a:buChar char="»"/>
                <a:defRPr sz="1600">
                  <a:solidFill>
                    <a:schemeClr val="tx1"/>
                  </a:solidFill>
                  <a:latin typeface="Arial" pitchFamily="34" charset="0"/>
                </a:defRPr>
              </a:lvl7pPr>
              <a:lvl8pPr marL="3429000" indent="-228600" defTabSz="696913" eaLnBrk="0" fontAlgn="base" hangingPunct="0">
                <a:spcBef>
                  <a:spcPct val="20000"/>
                </a:spcBef>
                <a:spcAft>
                  <a:spcPct val="0"/>
                </a:spcAft>
                <a:buChar char="»"/>
                <a:defRPr sz="1600">
                  <a:solidFill>
                    <a:schemeClr val="tx1"/>
                  </a:solidFill>
                  <a:latin typeface="Arial" pitchFamily="34" charset="0"/>
                </a:defRPr>
              </a:lvl8pPr>
              <a:lvl9pPr marL="3886200" indent="-228600" defTabSz="696913" eaLnBrk="0" fontAlgn="base" hangingPunct="0">
                <a:spcBef>
                  <a:spcPct val="20000"/>
                </a:spcBef>
                <a:spcAft>
                  <a:spcPct val="0"/>
                </a:spcAft>
                <a:buChar char="»"/>
                <a:defRPr sz="1600">
                  <a:solidFill>
                    <a:schemeClr val="tx1"/>
                  </a:solidFill>
                  <a:latin typeface="Arial" pitchFamily="34" charset="0"/>
                </a:defRPr>
              </a:lvl9pPr>
            </a:lstStyle>
            <a:p>
              <a:pPr>
                <a:spcBef>
                  <a:spcPct val="0"/>
                </a:spcBef>
                <a:buFontTx/>
                <a:buNone/>
              </a:pPr>
              <a:r>
                <a:rPr lang="de-DE" altLang="de-DE" sz="1600" dirty="0">
                  <a:solidFill>
                    <a:schemeClr val="bg1"/>
                  </a:solidFill>
                </a:rPr>
                <a:t>Interne Revision (falls vorhanden)</a:t>
              </a:r>
            </a:p>
          </p:txBody>
        </p:sp>
        <p:sp>
          <p:nvSpPr>
            <p:cNvPr id="245771" name="AutoShape 10"/>
            <p:cNvSpPr>
              <a:spLocks noChangeArrowheads="1"/>
            </p:cNvSpPr>
            <p:nvPr/>
          </p:nvSpPr>
          <p:spPr bwMode="gray">
            <a:xfrm>
              <a:off x="427" y="2468"/>
              <a:ext cx="414" cy="501"/>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91 w 21600"/>
                <a:gd name="T13" fmla="*/ 5423 h 21600"/>
                <a:gd name="T14" fmla="*/ 18887 w 21600"/>
                <a:gd name="T15" fmla="*/ 16223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de-DE" dirty="0">
                <a:solidFill>
                  <a:schemeClr val="bg1"/>
                </a:solidFill>
              </a:endParaRPr>
            </a:p>
          </p:txBody>
        </p:sp>
      </p:grpSp>
      <p:sp>
        <p:nvSpPr>
          <p:cNvPr id="245763" name="Rectangle 12"/>
          <p:cNvSpPr>
            <a:spLocks noGrp="1" noChangeArrowheads="1"/>
          </p:cNvSpPr>
          <p:nvPr>
            <p:ph type="title"/>
          </p:nvPr>
        </p:nvSpPr>
        <p:spPr>
          <a:xfrm>
            <a:off x="468000" y="144000"/>
            <a:ext cx="8640000" cy="648000"/>
          </a:xfrm>
        </p:spPr>
        <p:txBody>
          <a:bodyPr/>
          <a:lstStyle/>
          <a:p>
            <a:pPr eaLnBrk="1" hangingPunct="1"/>
            <a:r>
              <a:rPr lang="de-DE" altLang="de-DE" dirty="0"/>
              <a:t>Systemgestaltung: Beteiligte am Risikomanagementprozess</a:t>
            </a:r>
          </a:p>
        </p:txBody>
      </p:sp>
    </p:spTree>
    <p:extLst>
      <p:ext uri="{BB962C8B-B14F-4D97-AF65-F5344CB8AC3E}">
        <p14:creationId xmlns:p14="http://schemas.microsoft.com/office/powerpoint/2010/main" val="4082421322"/>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6786" name="Group 21"/>
          <p:cNvGrpSpPr>
            <a:grpSpLocks/>
          </p:cNvGrpSpPr>
          <p:nvPr/>
        </p:nvGrpSpPr>
        <p:grpSpPr bwMode="auto">
          <a:xfrm>
            <a:off x="272480" y="980728"/>
            <a:ext cx="9439936" cy="5523099"/>
            <a:chOff x="113" y="664"/>
            <a:chExt cx="5489" cy="3651"/>
          </a:xfrm>
        </p:grpSpPr>
        <p:grpSp>
          <p:nvGrpSpPr>
            <p:cNvPr id="246788" name="Group 3"/>
            <p:cNvGrpSpPr>
              <a:grpSpLocks/>
            </p:cNvGrpSpPr>
            <p:nvPr/>
          </p:nvGrpSpPr>
          <p:grpSpPr bwMode="auto">
            <a:xfrm>
              <a:off x="113" y="2539"/>
              <a:ext cx="5489" cy="526"/>
              <a:chOff x="557" y="846"/>
              <a:chExt cx="5314" cy="689"/>
            </a:xfrm>
          </p:grpSpPr>
          <p:sp>
            <p:nvSpPr>
              <p:cNvPr id="246804" name="Text Box 4"/>
              <p:cNvSpPr txBox="1">
                <a:spLocks noChangeArrowheads="1"/>
              </p:cNvSpPr>
              <p:nvPr/>
            </p:nvSpPr>
            <p:spPr bwMode="gray">
              <a:xfrm>
                <a:off x="1131" y="966"/>
                <a:ext cx="4740" cy="452"/>
              </a:xfrm>
              <a:prstGeom prst="rect">
                <a:avLst/>
              </a:pr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83663" tIns="41831" rIns="83663" bIns="41831" anchor="ctr"/>
              <a:lstStyle>
                <a:lvl1pPr defTabSz="696913">
                  <a:spcBef>
                    <a:spcPct val="20000"/>
                  </a:spcBef>
                  <a:buChar char="•"/>
                  <a:defRPr sz="2000">
                    <a:solidFill>
                      <a:schemeClr val="tx1"/>
                    </a:solidFill>
                    <a:latin typeface="Arial" pitchFamily="34" charset="0"/>
                  </a:defRPr>
                </a:lvl1pPr>
                <a:lvl2pPr marL="742950" indent="-285750" defTabSz="696913">
                  <a:spcBef>
                    <a:spcPct val="20000"/>
                  </a:spcBef>
                  <a:buChar char="–"/>
                  <a:defRPr>
                    <a:solidFill>
                      <a:schemeClr val="tx1"/>
                    </a:solidFill>
                    <a:latin typeface="Arial" pitchFamily="34" charset="0"/>
                  </a:defRPr>
                </a:lvl2pPr>
                <a:lvl3pPr marL="1143000" indent="-228600" defTabSz="696913">
                  <a:spcBef>
                    <a:spcPct val="20000"/>
                  </a:spcBef>
                  <a:buChar char="•"/>
                  <a:defRPr sz="1600">
                    <a:solidFill>
                      <a:schemeClr val="tx1"/>
                    </a:solidFill>
                    <a:latin typeface="Arial" pitchFamily="34" charset="0"/>
                  </a:defRPr>
                </a:lvl3pPr>
                <a:lvl4pPr marL="1600200" indent="-228600" defTabSz="696913">
                  <a:spcBef>
                    <a:spcPct val="20000"/>
                  </a:spcBef>
                  <a:buChar char="–"/>
                  <a:defRPr sz="1600">
                    <a:solidFill>
                      <a:schemeClr val="tx1"/>
                    </a:solidFill>
                    <a:latin typeface="Arial" pitchFamily="34" charset="0"/>
                  </a:defRPr>
                </a:lvl4pPr>
                <a:lvl5pPr marL="2057400" indent="-228600" defTabSz="696913">
                  <a:spcBef>
                    <a:spcPct val="20000"/>
                  </a:spcBef>
                  <a:buChar char="»"/>
                  <a:defRPr sz="1600">
                    <a:solidFill>
                      <a:schemeClr val="tx1"/>
                    </a:solidFill>
                    <a:latin typeface="Arial" pitchFamily="34" charset="0"/>
                  </a:defRPr>
                </a:lvl5pPr>
                <a:lvl6pPr marL="2514600" indent="-228600" defTabSz="696913" eaLnBrk="0" fontAlgn="base" hangingPunct="0">
                  <a:spcBef>
                    <a:spcPct val="20000"/>
                  </a:spcBef>
                  <a:spcAft>
                    <a:spcPct val="0"/>
                  </a:spcAft>
                  <a:buChar char="»"/>
                  <a:defRPr sz="1600">
                    <a:solidFill>
                      <a:schemeClr val="tx1"/>
                    </a:solidFill>
                    <a:latin typeface="Arial" pitchFamily="34" charset="0"/>
                  </a:defRPr>
                </a:lvl6pPr>
                <a:lvl7pPr marL="2971800" indent="-228600" defTabSz="696913" eaLnBrk="0" fontAlgn="base" hangingPunct="0">
                  <a:spcBef>
                    <a:spcPct val="20000"/>
                  </a:spcBef>
                  <a:spcAft>
                    <a:spcPct val="0"/>
                  </a:spcAft>
                  <a:buChar char="»"/>
                  <a:defRPr sz="1600">
                    <a:solidFill>
                      <a:schemeClr val="tx1"/>
                    </a:solidFill>
                    <a:latin typeface="Arial" pitchFamily="34" charset="0"/>
                  </a:defRPr>
                </a:lvl7pPr>
                <a:lvl8pPr marL="3429000" indent="-228600" defTabSz="696913" eaLnBrk="0" fontAlgn="base" hangingPunct="0">
                  <a:spcBef>
                    <a:spcPct val="20000"/>
                  </a:spcBef>
                  <a:spcAft>
                    <a:spcPct val="0"/>
                  </a:spcAft>
                  <a:buChar char="»"/>
                  <a:defRPr sz="1600">
                    <a:solidFill>
                      <a:schemeClr val="tx1"/>
                    </a:solidFill>
                    <a:latin typeface="Arial" pitchFamily="34" charset="0"/>
                  </a:defRPr>
                </a:lvl8pPr>
                <a:lvl9pPr marL="3886200" indent="-228600" defTabSz="696913" eaLnBrk="0" fontAlgn="base" hangingPunct="0">
                  <a:spcBef>
                    <a:spcPct val="20000"/>
                  </a:spcBef>
                  <a:spcAft>
                    <a:spcPct val="0"/>
                  </a:spcAft>
                  <a:buChar char="»"/>
                  <a:defRPr sz="1600">
                    <a:solidFill>
                      <a:schemeClr val="tx1"/>
                    </a:solidFill>
                    <a:latin typeface="Arial" pitchFamily="34" charset="0"/>
                  </a:defRPr>
                </a:lvl9pPr>
              </a:lstStyle>
              <a:p>
                <a:pPr>
                  <a:spcBef>
                    <a:spcPct val="0"/>
                  </a:spcBef>
                  <a:buFontTx/>
                  <a:buNone/>
                </a:pPr>
                <a:r>
                  <a:rPr lang="de-DE" altLang="de-DE" sz="1600" dirty="0">
                    <a:solidFill>
                      <a:schemeClr val="bg1"/>
                    </a:solidFill>
                  </a:rPr>
                  <a:t>Definiert Ziele des Risiko-Management-Systems RMS und Aufgabenverteilung/-delegation</a:t>
                </a:r>
              </a:p>
            </p:txBody>
          </p:sp>
          <p:sp>
            <p:nvSpPr>
              <p:cNvPr id="246805" name="AutoShape 5"/>
              <p:cNvSpPr>
                <a:spLocks noChangeArrowheads="1"/>
              </p:cNvSpPr>
              <p:nvPr/>
            </p:nvSpPr>
            <p:spPr bwMode="gray">
              <a:xfrm>
                <a:off x="557" y="846"/>
                <a:ext cx="474" cy="689"/>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2 w 21600"/>
                  <a:gd name="T13" fmla="*/ 5409 h 21600"/>
                  <a:gd name="T14" fmla="*/ 18911 w 21600"/>
                  <a:gd name="T15" fmla="*/ 16191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de-DE" dirty="0">
                  <a:solidFill>
                    <a:schemeClr val="bg1"/>
                  </a:solidFill>
                </a:endParaRPr>
              </a:p>
            </p:txBody>
          </p:sp>
        </p:grpSp>
        <p:grpSp>
          <p:nvGrpSpPr>
            <p:cNvPr id="246789" name="Group 6"/>
            <p:cNvGrpSpPr>
              <a:grpSpLocks/>
            </p:cNvGrpSpPr>
            <p:nvPr/>
          </p:nvGrpSpPr>
          <p:grpSpPr bwMode="auto">
            <a:xfrm>
              <a:off x="113" y="1290"/>
              <a:ext cx="5489" cy="525"/>
              <a:chOff x="557" y="851"/>
              <a:chExt cx="5314" cy="686"/>
            </a:xfrm>
          </p:grpSpPr>
          <p:sp>
            <p:nvSpPr>
              <p:cNvPr id="246802" name="Text Box 7"/>
              <p:cNvSpPr txBox="1">
                <a:spLocks noChangeArrowheads="1"/>
              </p:cNvSpPr>
              <p:nvPr/>
            </p:nvSpPr>
            <p:spPr bwMode="gray">
              <a:xfrm>
                <a:off x="1131" y="966"/>
                <a:ext cx="4740" cy="452"/>
              </a:xfrm>
              <a:prstGeom prst="rect">
                <a:avLst/>
              </a:pr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83663" tIns="41831" rIns="83663" bIns="41831" anchor="ctr"/>
              <a:lstStyle>
                <a:lvl1pPr defTabSz="696913">
                  <a:spcBef>
                    <a:spcPct val="20000"/>
                  </a:spcBef>
                  <a:buChar char="•"/>
                  <a:defRPr sz="2000">
                    <a:solidFill>
                      <a:schemeClr val="tx1"/>
                    </a:solidFill>
                    <a:latin typeface="Arial" pitchFamily="34" charset="0"/>
                  </a:defRPr>
                </a:lvl1pPr>
                <a:lvl2pPr marL="742950" indent="-285750" defTabSz="696913">
                  <a:spcBef>
                    <a:spcPct val="20000"/>
                  </a:spcBef>
                  <a:buChar char="–"/>
                  <a:defRPr>
                    <a:solidFill>
                      <a:schemeClr val="tx1"/>
                    </a:solidFill>
                    <a:latin typeface="Arial" pitchFamily="34" charset="0"/>
                  </a:defRPr>
                </a:lvl2pPr>
                <a:lvl3pPr marL="1143000" indent="-228600" defTabSz="696913">
                  <a:spcBef>
                    <a:spcPct val="20000"/>
                  </a:spcBef>
                  <a:buChar char="•"/>
                  <a:defRPr sz="1600">
                    <a:solidFill>
                      <a:schemeClr val="tx1"/>
                    </a:solidFill>
                    <a:latin typeface="Arial" pitchFamily="34" charset="0"/>
                  </a:defRPr>
                </a:lvl3pPr>
                <a:lvl4pPr marL="1600200" indent="-228600" defTabSz="696913">
                  <a:spcBef>
                    <a:spcPct val="20000"/>
                  </a:spcBef>
                  <a:buChar char="–"/>
                  <a:defRPr sz="1600">
                    <a:solidFill>
                      <a:schemeClr val="tx1"/>
                    </a:solidFill>
                    <a:latin typeface="Arial" pitchFamily="34" charset="0"/>
                  </a:defRPr>
                </a:lvl4pPr>
                <a:lvl5pPr marL="2057400" indent="-228600" defTabSz="696913">
                  <a:spcBef>
                    <a:spcPct val="20000"/>
                  </a:spcBef>
                  <a:buChar char="»"/>
                  <a:defRPr sz="1600">
                    <a:solidFill>
                      <a:schemeClr val="tx1"/>
                    </a:solidFill>
                    <a:latin typeface="Arial" pitchFamily="34" charset="0"/>
                  </a:defRPr>
                </a:lvl5pPr>
                <a:lvl6pPr marL="2514600" indent="-228600" defTabSz="696913" eaLnBrk="0" fontAlgn="base" hangingPunct="0">
                  <a:spcBef>
                    <a:spcPct val="20000"/>
                  </a:spcBef>
                  <a:spcAft>
                    <a:spcPct val="0"/>
                  </a:spcAft>
                  <a:buChar char="»"/>
                  <a:defRPr sz="1600">
                    <a:solidFill>
                      <a:schemeClr val="tx1"/>
                    </a:solidFill>
                    <a:latin typeface="Arial" pitchFamily="34" charset="0"/>
                  </a:defRPr>
                </a:lvl6pPr>
                <a:lvl7pPr marL="2971800" indent="-228600" defTabSz="696913" eaLnBrk="0" fontAlgn="base" hangingPunct="0">
                  <a:spcBef>
                    <a:spcPct val="20000"/>
                  </a:spcBef>
                  <a:spcAft>
                    <a:spcPct val="0"/>
                  </a:spcAft>
                  <a:buChar char="»"/>
                  <a:defRPr sz="1600">
                    <a:solidFill>
                      <a:schemeClr val="tx1"/>
                    </a:solidFill>
                    <a:latin typeface="Arial" pitchFamily="34" charset="0"/>
                  </a:defRPr>
                </a:lvl7pPr>
                <a:lvl8pPr marL="3429000" indent="-228600" defTabSz="696913" eaLnBrk="0" fontAlgn="base" hangingPunct="0">
                  <a:spcBef>
                    <a:spcPct val="20000"/>
                  </a:spcBef>
                  <a:spcAft>
                    <a:spcPct val="0"/>
                  </a:spcAft>
                  <a:buChar char="»"/>
                  <a:defRPr sz="1600">
                    <a:solidFill>
                      <a:schemeClr val="tx1"/>
                    </a:solidFill>
                    <a:latin typeface="Arial" pitchFamily="34" charset="0"/>
                  </a:defRPr>
                </a:lvl8pPr>
                <a:lvl9pPr marL="3886200" indent="-228600" defTabSz="696913" eaLnBrk="0" fontAlgn="base" hangingPunct="0">
                  <a:spcBef>
                    <a:spcPct val="20000"/>
                  </a:spcBef>
                  <a:spcAft>
                    <a:spcPct val="0"/>
                  </a:spcAft>
                  <a:buChar char="»"/>
                  <a:defRPr sz="1600">
                    <a:solidFill>
                      <a:schemeClr val="tx1"/>
                    </a:solidFill>
                    <a:latin typeface="Arial" pitchFamily="34" charset="0"/>
                  </a:defRPr>
                </a:lvl9pPr>
              </a:lstStyle>
              <a:p>
                <a:pPr>
                  <a:spcBef>
                    <a:spcPct val="0"/>
                  </a:spcBef>
                  <a:buFontTx/>
                  <a:buNone/>
                </a:pPr>
                <a:r>
                  <a:rPr lang="de-DE" altLang="de-DE" sz="1600" dirty="0">
                    <a:solidFill>
                      <a:schemeClr val="bg1"/>
                    </a:solidFill>
                  </a:rPr>
                  <a:t>Beschließt Unternehmensstrategie und darauf aufbauend Risikostrategie/-politik</a:t>
                </a:r>
              </a:p>
            </p:txBody>
          </p:sp>
          <p:sp>
            <p:nvSpPr>
              <p:cNvPr id="246803" name="AutoShape 8"/>
              <p:cNvSpPr>
                <a:spLocks noChangeArrowheads="1"/>
              </p:cNvSpPr>
              <p:nvPr/>
            </p:nvSpPr>
            <p:spPr bwMode="gray">
              <a:xfrm>
                <a:off x="557" y="851"/>
                <a:ext cx="474" cy="68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2 w 21600"/>
                  <a:gd name="T13" fmla="*/ 5391 h 21600"/>
                  <a:gd name="T14" fmla="*/ 18911 w 21600"/>
                  <a:gd name="T15" fmla="*/ 16209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de-DE" dirty="0">
                  <a:solidFill>
                    <a:schemeClr val="bg1"/>
                  </a:solidFill>
                </a:endParaRPr>
              </a:p>
            </p:txBody>
          </p:sp>
        </p:grpSp>
        <p:grpSp>
          <p:nvGrpSpPr>
            <p:cNvPr id="246790" name="Group 9"/>
            <p:cNvGrpSpPr>
              <a:grpSpLocks/>
            </p:cNvGrpSpPr>
            <p:nvPr/>
          </p:nvGrpSpPr>
          <p:grpSpPr bwMode="auto">
            <a:xfrm>
              <a:off x="113" y="3790"/>
              <a:ext cx="5489" cy="525"/>
              <a:chOff x="557" y="847"/>
              <a:chExt cx="5314" cy="686"/>
            </a:xfrm>
          </p:grpSpPr>
          <p:sp>
            <p:nvSpPr>
              <p:cNvPr id="246800" name="Text Box 10"/>
              <p:cNvSpPr txBox="1">
                <a:spLocks noChangeArrowheads="1"/>
              </p:cNvSpPr>
              <p:nvPr/>
            </p:nvSpPr>
            <p:spPr bwMode="gray">
              <a:xfrm>
                <a:off x="1131" y="965"/>
                <a:ext cx="4740" cy="453"/>
              </a:xfrm>
              <a:prstGeom prst="rect">
                <a:avLst/>
              </a:pr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83663" tIns="41831" rIns="83663" bIns="41831" anchor="ctr"/>
              <a:lstStyle>
                <a:lvl1pPr defTabSz="696913">
                  <a:spcBef>
                    <a:spcPct val="20000"/>
                  </a:spcBef>
                  <a:buChar char="•"/>
                  <a:defRPr sz="2000">
                    <a:solidFill>
                      <a:schemeClr val="tx1"/>
                    </a:solidFill>
                    <a:latin typeface="Arial" pitchFamily="34" charset="0"/>
                  </a:defRPr>
                </a:lvl1pPr>
                <a:lvl2pPr marL="742950" indent="-285750" defTabSz="696913">
                  <a:spcBef>
                    <a:spcPct val="20000"/>
                  </a:spcBef>
                  <a:buChar char="–"/>
                  <a:defRPr>
                    <a:solidFill>
                      <a:schemeClr val="tx1"/>
                    </a:solidFill>
                    <a:latin typeface="Arial" pitchFamily="34" charset="0"/>
                  </a:defRPr>
                </a:lvl2pPr>
                <a:lvl3pPr marL="1143000" indent="-228600" defTabSz="696913">
                  <a:spcBef>
                    <a:spcPct val="20000"/>
                  </a:spcBef>
                  <a:buChar char="•"/>
                  <a:defRPr sz="1600">
                    <a:solidFill>
                      <a:schemeClr val="tx1"/>
                    </a:solidFill>
                    <a:latin typeface="Arial" pitchFamily="34" charset="0"/>
                  </a:defRPr>
                </a:lvl3pPr>
                <a:lvl4pPr marL="1600200" indent="-228600" defTabSz="696913">
                  <a:spcBef>
                    <a:spcPct val="20000"/>
                  </a:spcBef>
                  <a:buChar char="–"/>
                  <a:defRPr sz="1600">
                    <a:solidFill>
                      <a:schemeClr val="tx1"/>
                    </a:solidFill>
                    <a:latin typeface="Arial" pitchFamily="34" charset="0"/>
                  </a:defRPr>
                </a:lvl4pPr>
                <a:lvl5pPr marL="2057400" indent="-228600" defTabSz="696913">
                  <a:spcBef>
                    <a:spcPct val="20000"/>
                  </a:spcBef>
                  <a:buChar char="»"/>
                  <a:defRPr sz="1600">
                    <a:solidFill>
                      <a:schemeClr val="tx1"/>
                    </a:solidFill>
                    <a:latin typeface="Arial" pitchFamily="34" charset="0"/>
                  </a:defRPr>
                </a:lvl5pPr>
                <a:lvl6pPr marL="2514600" indent="-228600" defTabSz="696913" eaLnBrk="0" fontAlgn="base" hangingPunct="0">
                  <a:spcBef>
                    <a:spcPct val="20000"/>
                  </a:spcBef>
                  <a:spcAft>
                    <a:spcPct val="0"/>
                  </a:spcAft>
                  <a:buChar char="»"/>
                  <a:defRPr sz="1600">
                    <a:solidFill>
                      <a:schemeClr val="tx1"/>
                    </a:solidFill>
                    <a:latin typeface="Arial" pitchFamily="34" charset="0"/>
                  </a:defRPr>
                </a:lvl6pPr>
                <a:lvl7pPr marL="2971800" indent="-228600" defTabSz="696913" eaLnBrk="0" fontAlgn="base" hangingPunct="0">
                  <a:spcBef>
                    <a:spcPct val="20000"/>
                  </a:spcBef>
                  <a:spcAft>
                    <a:spcPct val="0"/>
                  </a:spcAft>
                  <a:buChar char="»"/>
                  <a:defRPr sz="1600">
                    <a:solidFill>
                      <a:schemeClr val="tx1"/>
                    </a:solidFill>
                    <a:latin typeface="Arial" pitchFamily="34" charset="0"/>
                  </a:defRPr>
                </a:lvl7pPr>
                <a:lvl8pPr marL="3429000" indent="-228600" defTabSz="696913" eaLnBrk="0" fontAlgn="base" hangingPunct="0">
                  <a:spcBef>
                    <a:spcPct val="20000"/>
                  </a:spcBef>
                  <a:spcAft>
                    <a:spcPct val="0"/>
                  </a:spcAft>
                  <a:buChar char="»"/>
                  <a:defRPr sz="1600">
                    <a:solidFill>
                      <a:schemeClr val="tx1"/>
                    </a:solidFill>
                    <a:latin typeface="Arial" pitchFamily="34" charset="0"/>
                  </a:defRPr>
                </a:lvl8pPr>
                <a:lvl9pPr marL="3886200" indent="-228600" defTabSz="696913" eaLnBrk="0" fontAlgn="base" hangingPunct="0">
                  <a:spcBef>
                    <a:spcPct val="20000"/>
                  </a:spcBef>
                  <a:spcAft>
                    <a:spcPct val="0"/>
                  </a:spcAft>
                  <a:buChar char="»"/>
                  <a:defRPr sz="1600">
                    <a:solidFill>
                      <a:schemeClr val="tx1"/>
                    </a:solidFill>
                    <a:latin typeface="Arial" pitchFamily="34" charset="0"/>
                  </a:defRPr>
                </a:lvl9pPr>
              </a:lstStyle>
              <a:p>
                <a:pPr>
                  <a:spcBef>
                    <a:spcPct val="0"/>
                  </a:spcBef>
                  <a:buFontTx/>
                  <a:buNone/>
                </a:pPr>
                <a:r>
                  <a:rPr lang="de-DE" altLang="de-DE" sz="1500" dirty="0">
                    <a:solidFill>
                      <a:schemeClr val="bg1"/>
                    </a:solidFill>
                  </a:rPr>
                  <a:t>Kommuniziert Risikostrategie und RMS im Unternehmen</a:t>
                </a:r>
              </a:p>
            </p:txBody>
          </p:sp>
          <p:sp>
            <p:nvSpPr>
              <p:cNvPr id="246801" name="AutoShape 11"/>
              <p:cNvSpPr>
                <a:spLocks noChangeArrowheads="1"/>
              </p:cNvSpPr>
              <p:nvPr/>
            </p:nvSpPr>
            <p:spPr bwMode="gray">
              <a:xfrm>
                <a:off x="557" y="847"/>
                <a:ext cx="474" cy="68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2 w 21600"/>
                  <a:gd name="T13" fmla="*/ 5391 h 21600"/>
                  <a:gd name="T14" fmla="*/ 18911 w 21600"/>
                  <a:gd name="T15" fmla="*/ 16209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de-DE" dirty="0">
                  <a:solidFill>
                    <a:schemeClr val="bg1"/>
                  </a:solidFill>
                </a:endParaRPr>
              </a:p>
            </p:txBody>
          </p:sp>
        </p:grpSp>
        <p:grpSp>
          <p:nvGrpSpPr>
            <p:cNvPr id="246791" name="Group 12"/>
            <p:cNvGrpSpPr>
              <a:grpSpLocks/>
            </p:cNvGrpSpPr>
            <p:nvPr/>
          </p:nvGrpSpPr>
          <p:grpSpPr bwMode="auto">
            <a:xfrm>
              <a:off x="113" y="3165"/>
              <a:ext cx="5489" cy="525"/>
              <a:chOff x="557" y="848"/>
              <a:chExt cx="5314" cy="686"/>
            </a:xfrm>
          </p:grpSpPr>
          <p:sp>
            <p:nvSpPr>
              <p:cNvPr id="246798" name="Text Box 13"/>
              <p:cNvSpPr txBox="1">
                <a:spLocks noChangeArrowheads="1"/>
              </p:cNvSpPr>
              <p:nvPr/>
            </p:nvSpPr>
            <p:spPr bwMode="gray">
              <a:xfrm>
                <a:off x="1131" y="964"/>
                <a:ext cx="4740" cy="452"/>
              </a:xfrm>
              <a:prstGeom prst="rect">
                <a:avLst/>
              </a:pr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83663" tIns="41831" rIns="83663" bIns="41831" anchor="ctr"/>
              <a:lstStyle>
                <a:lvl1pPr defTabSz="696913">
                  <a:spcBef>
                    <a:spcPct val="20000"/>
                  </a:spcBef>
                  <a:buChar char="•"/>
                  <a:defRPr sz="2000">
                    <a:solidFill>
                      <a:schemeClr val="tx1"/>
                    </a:solidFill>
                    <a:latin typeface="Arial" pitchFamily="34" charset="0"/>
                  </a:defRPr>
                </a:lvl1pPr>
                <a:lvl2pPr marL="742950" indent="-285750" defTabSz="696913">
                  <a:spcBef>
                    <a:spcPct val="20000"/>
                  </a:spcBef>
                  <a:buChar char="–"/>
                  <a:defRPr>
                    <a:solidFill>
                      <a:schemeClr val="tx1"/>
                    </a:solidFill>
                    <a:latin typeface="Arial" pitchFamily="34" charset="0"/>
                  </a:defRPr>
                </a:lvl2pPr>
                <a:lvl3pPr marL="1143000" indent="-228600" defTabSz="696913">
                  <a:spcBef>
                    <a:spcPct val="20000"/>
                  </a:spcBef>
                  <a:buChar char="•"/>
                  <a:defRPr sz="1600">
                    <a:solidFill>
                      <a:schemeClr val="tx1"/>
                    </a:solidFill>
                    <a:latin typeface="Arial" pitchFamily="34" charset="0"/>
                  </a:defRPr>
                </a:lvl3pPr>
                <a:lvl4pPr marL="1600200" indent="-228600" defTabSz="696913">
                  <a:spcBef>
                    <a:spcPct val="20000"/>
                  </a:spcBef>
                  <a:buChar char="–"/>
                  <a:defRPr sz="1600">
                    <a:solidFill>
                      <a:schemeClr val="tx1"/>
                    </a:solidFill>
                    <a:latin typeface="Arial" pitchFamily="34" charset="0"/>
                  </a:defRPr>
                </a:lvl4pPr>
                <a:lvl5pPr marL="2057400" indent="-228600" defTabSz="696913">
                  <a:spcBef>
                    <a:spcPct val="20000"/>
                  </a:spcBef>
                  <a:buChar char="»"/>
                  <a:defRPr sz="1600">
                    <a:solidFill>
                      <a:schemeClr val="tx1"/>
                    </a:solidFill>
                    <a:latin typeface="Arial" pitchFamily="34" charset="0"/>
                  </a:defRPr>
                </a:lvl5pPr>
                <a:lvl6pPr marL="2514600" indent="-228600" defTabSz="696913" eaLnBrk="0" fontAlgn="base" hangingPunct="0">
                  <a:spcBef>
                    <a:spcPct val="20000"/>
                  </a:spcBef>
                  <a:spcAft>
                    <a:spcPct val="0"/>
                  </a:spcAft>
                  <a:buChar char="»"/>
                  <a:defRPr sz="1600">
                    <a:solidFill>
                      <a:schemeClr val="tx1"/>
                    </a:solidFill>
                    <a:latin typeface="Arial" pitchFamily="34" charset="0"/>
                  </a:defRPr>
                </a:lvl6pPr>
                <a:lvl7pPr marL="2971800" indent="-228600" defTabSz="696913" eaLnBrk="0" fontAlgn="base" hangingPunct="0">
                  <a:spcBef>
                    <a:spcPct val="20000"/>
                  </a:spcBef>
                  <a:spcAft>
                    <a:spcPct val="0"/>
                  </a:spcAft>
                  <a:buChar char="»"/>
                  <a:defRPr sz="1600">
                    <a:solidFill>
                      <a:schemeClr val="tx1"/>
                    </a:solidFill>
                    <a:latin typeface="Arial" pitchFamily="34" charset="0"/>
                  </a:defRPr>
                </a:lvl7pPr>
                <a:lvl8pPr marL="3429000" indent="-228600" defTabSz="696913" eaLnBrk="0" fontAlgn="base" hangingPunct="0">
                  <a:spcBef>
                    <a:spcPct val="20000"/>
                  </a:spcBef>
                  <a:spcAft>
                    <a:spcPct val="0"/>
                  </a:spcAft>
                  <a:buChar char="»"/>
                  <a:defRPr sz="1600">
                    <a:solidFill>
                      <a:schemeClr val="tx1"/>
                    </a:solidFill>
                    <a:latin typeface="Arial" pitchFamily="34" charset="0"/>
                  </a:defRPr>
                </a:lvl8pPr>
                <a:lvl9pPr marL="3886200" indent="-228600" defTabSz="696913" eaLnBrk="0" fontAlgn="base" hangingPunct="0">
                  <a:spcBef>
                    <a:spcPct val="20000"/>
                  </a:spcBef>
                  <a:spcAft>
                    <a:spcPct val="0"/>
                  </a:spcAft>
                  <a:buChar char="»"/>
                  <a:defRPr sz="1600">
                    <a:solidFill>
                      <a:schemeClr val="tx1"/>
                    </a:solidFill>
                    <a:latin typeface="Arial" pitchFamily="34" charset="0"/>
                  </a:defRPr>
                </a:lvl9pPr>
              </a:lstStyle>
              <a:p>
                <a:pPr>
                  <a:spcBef>
                    <a:spcPct val="0"/>
                  </a:spcBef>
                  <a:buFontTx/>
                  <a:buNone/>
                </a:pPr>
                <a:r>
                  <a:rPr lang="de-DE" altLang="de-DE" sz="1600" dirty="0">
                    <a:solidFill>
                      <a:schemeClr val="bg1"/>
                    </a:solidFill>
                  </a:rPr>
                  <a:t>Informiert regelmäßig den Aufsichtsrat (AR) durch komprimierte Risikoberichte</a:t>
                </a:r>
              </a:p>
            </p:txBody>
          </p:sp>
          <p:sp>
            <p:nvSpPr>
              <p:cNvPr id="246799" name="AutoShape 14"/>
              <p:cNvSpPr>
                <a:spLocks noChangeArrowheads="1"/>
              </p:cNvSpPr>
              <p:nvPr/>
            </p:nvSpPr>
            <p:spPr bwMode="gray">
              <a:xfrm>
                <a:off x="557" y="848"/>
                <a:ext cx="474" cy="68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2 w 21600"/>
                  <a:gd name="T13" fmla="*/ 5391 h 21600"/>
                  <a:gd name="T14" fmla="*/ 18911 w 21600"/>
                  <a:gd name="T15" fmla="*/ 16209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de-DE" dirty="0">
                  <a:solidFill>
                    <a:schemeClr val="bg1"/>
                  </a:solidFill>
                </a:endParaRPr>
              </a:p>
            </p:txBody>
          </p:sp>
        </p:grpSp>
        <p:grpSp>
          <p:nvGrpSpPr>
            <p:cNvPr id="246792" name="Group 15"/>
            <p:cNvGrpSpPr>
              <a:grpSpLocks/>
            </p:cNvGrpSpPr>
            <p:nvPr/>
          </p:nvGrpSpPr>
          <p:grpSpPr bwMode="auto">
            <a:xfrm>
              <a:off x="113" y="1923"/>
              <a:ext cx="5489" cy="526"/>
              <a:chOff x="281" y="2911"/>
              <a:chExt cx="5379" cy="543"/>
            </a:xfrm>
          </p:grpSpPr>
          <p:sp>
            <p:nvSpPr>
              <p:cNvPr id="246796" name="Text Box 16"/>
              <p:cNvSpPr txBox="1">
                <a:spLocks noChangeArrowheads="1"/>
              </p:cNvSpPr>
              <p:nvPr/>
            </p:nvSpPr>
            <p:spPr bwMode="gray">
              <a:xfrm>
                <a:off x="862" y="3003"/>
                <a:ext cx="4798" cy="361"/>
              </a:xfrm>
              <a:prstGeom prst="rect">
                <a:avLst/>
              </a:pr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83663" tIns="41831" rIns="83663" bIns="41831" anchor="ctr"/>
              <a:lstStyle>
                <a:lvl1pPr defTabSz="696913">
                  <a:spcBef>
                    <a:spcPct val="20000"/>
                  </a:spcBef>
                  <a:buChar char="•"/>
                  <a:defRPr sz="2000">
                    <a:solidFill>
                      <a:schemeClr val="tx1"/>
                    </a:solidFill>
                    <a:latin typeface="Arial" pitchFamily="34" charset="0"/>
                  </a:defRPr>
                </a:lvl1pPr>
                <a:lvl2pPr marL="742950" indent="-285750" defTabSz="696913">
                  <a:spcBef>
                    <a:spcPct val="20000"/>
                  </a:spcBef>
                  <a:buChar char="–"/>
                  <a:defRPr>
                    <a:solidFill>
                      <a:schemeClr val="tx1"/>
                    </a:solidFill>
                    <a:latin typeface="Arial" pitchFamily="34" charset="0"/>
                  </a:defRPr>
                </a:lvl2pPr>
                <a:lvl3pPr marL="1143000" indent="-228600" defTabSz="696913">
                  <a:spcBef>
                    <a:spcPct val="20000"/>
                  </a:spcBef>
                  <a:buChar char="•"/>
                  <a:defRPr sz="1600">
                    <a:solidFill>
                      <a:schemeClr val="tx1"/>
                    </a:solidFill>
                    <a:latin typeface="Arial" pitchFamily="34" charset="0"/>
                  </a:defRPr>
                </a:lvl3pPr>
                <a:lvl4pPr marL="1600200" indent="-228600" defTabSz="696913">
                  <a:spcBef>
                    <a:spcPct val="20000"/>
                  </a:spcBef>
                  <a:buChar char="–"/>
                  <a:defRPr sz="1600">
                    <a:solidFill>
                      <a:schemeClr val="tx1"/>
                    </a:solidFill>
                    <a:latin typeface="Arial" pitchFamily="34" charset="0"/>
                  </a:defRPr>
                </a:lvl4pPr>
                <a:lvl5pPr marL="2057400" indent="-228600" defTabSz="696913">
                  <a:spcBef>
                    <a:spcPct val="20000"/>
                  </a:spcBef>
                  <a:buChar char="»"/>
                  <a:defRPr sz="1600">
                    <a:solidFill>
                      <a:schemeClr val="tx1"/>
                    </a:solidFill>
                    <a:latin typeface="Arial" pitchFamily="34" charset="0"/>
                  </a:defRPr>
                </a:lvl5pPr>
                <a:lvl6pPr marL="2514600" indent="-228600" defTabSz="696913" eaLnBrk="0" fontAlgn="base" hangingPunct="0">
                  <a:spcBef>
                    <a:spcPct val="20000"/>
                  </a:spcBef>
                  <a:spcAft>
                    <a:spcPct val="0"/>
                  </a:spcAft>
                  <a:buChar char="»"/>
                  <a:defRPr sz="1600">
                    <a:solidFill>
                      <a:schemeClr val="tx1"/>
                    </a:solidFill>
                    <a:latin typeface="Arial" pitchFamily="34" charset="0"/>
                  </a:defRPr>
                </a:lvl6pPr>
                <a:lvl7pPr marL="2971800" indent="-228600" defTabSz="696913" eaLnBrk="0" fontAlgn="base" hangingPunct="0">
                  <a:spcBef>
                    <a:spcPct val="20000"/>
                  </a:spcBef>
                  <a:spcAft>
                    <a:spcPct val="0"/>
                  </a:spcAft>
                  <a:buChar char="»"/>
                  <a:defRPr sz="1600">
                    <a:solidFill>
                      <a:schemeClr val="tx1"/>
                    </a:solidFill>
                    <a:latin typeface="Arial" pitchFamily="34" charset="0"/>
                  </a:defRPr>
                </a:lvl7pPr>
                <a:lvl8pPr marL="3429000" indent="-228600" defTabSz="696913" eaLnBrk="0" fontAlgn="base" hangingPunct="0">
                  <a:spcBef>
                    <a:spcPct val="20000"/>
                  </a:spcBef>
                  <a:spcAft>
                    <a:spcPct val="0"/>
                  </a:spcAft>
                  <a:buChar char="»"/>
                  <a:defRPr sz="1600">
                    <a:solidFill>
                      <a:schemeClr val="tx1"/>
                    </a:solidFill>
                    <a:latin typeface="Arial" pitchFamily="34" charset="0"/>
                  </a:defRPr>
                </a:lvl8pPr>
                <a:lvl9pPr marL="3886200" indent="-228600" defTabSz="696913" eaLnBrk="0" fontAlgn="base" hangingPunct="0">
                  <a:spcBef>
                    <a:spcPct val="20000"/>
                  </a:spcBef>
                  <a:spcAft>
                    <a:spcPct val="0"/>
                  </a:spcAft>
                  <a:buChar char="»"/>
                  <a:defRPr sz="1600">
                    <a:solidFill>
                      <a:schemeClr val="tx1"/>
                    </a:solidFill>
                    <a:latin typeface="Arial" pitchFamily="34" charset="0"/>
                  </a:defRPr>
                </a:lvl9pPr>
              </a:lstStyle>
              <a:p>
                <a:pPr>
                  <a:spcBef>
                    <a:spcPct val="0"/>
                  </a:spcBef>
                  <a:buFontTx/>
                  <a:buNone/>
                </a:pPr>
                <a:r>
                  <a:rPr lang="de-DE" altLang="de-DE" sz="1600" dirty="0">
                    <a:solidFill>
                      <a:schemeClr val="bg1"/>
                    </a:solidFill>
                  </a:rPr>
                  <a:t>Entscheidet (als RO) über strategische Risikoposition auf Basis der Unternehmensplanung und des MIS</a:t>
                </a:r>
              </a:p>
            </p:txBody>
          </p:sp>
          <p:sp>
            <p:nvSpPr>
              <p:cNvPr id="246797" name="AutoShape 17"/>
              <p:cNvSpPr>
                <a:spLocks noChangeArrowheads="1"/>
              </p:cNvSpPr>
              <p:nvPr/>
            </p:nvSpPr>
            <p:spPr bwMode="gray">
              <a:xfrm>
                <a:off x="281" y="2911"/>
                <a:ext cx="480" cy="543"/>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5 w 21600"/>
                  <a:gd name="T13" fmla="*/ 5422 h 21600"/>
                  <a:gd name="T14" fmla="*/ 18900 w 21600"/>
                  <a:gd name="T15" fmla="*/ 1622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de-DE" dirty="0">
                  <a:solidFill>
                    <a:schemeClr val="bg1"/>
                  </a:solidFill>
                </a:endParaRPr>
              </a:p>
            </p:txBody>
          </p:sp>
        </p:grpSp>
        <p:grpSp>
          <p:nvGrpSpPr>
            <p:cNvPr id="246793" name="Group 18"/>
            <p:cNvGrpSpPr>
              <a:grpSpLocks/>
            </p:cNvGrpSpPr>
            <p:nvPr/>
          </p:nvGrpSpPr>
          <p:grpSpPr bwMode="auto">
            <a:xfrm>
              <a:off x="113" y="664"/>
              <a:ext cx="5489" cy="525"/>
              <a:chOff x="557" y="848"/>
              <a:chExt cx="5314" cy="686"/>
            </a:xfrm>
          </p:grpSpPr>
          <p:sp>
            <p:nvSpPr>
              <p:cNvPr id="246794" name="Text Box 19"/>
              <p:cNvSpPr txBox="1">
                <a:spLocks noChangeArrowheads="1"/>
              </p:cNvSpPr>
              <p:nvPr/>
            </p:nvSpPr>
            <p:spPr bwMode="gray">
              <a:xfrm>
                <a:off x="1131" y="964"/>
                <a:ext cx="4740" cy="452"/>
              </a:xfrm>
              <a:prstGeom prst="rect">
                <a:avLst/>
              </a:pr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83663" tIns="41831" rIns="83663" bIns="41831" anchor="ctr"/>
              <a:lstStyle>
                <a:lvl1pPr defTabSz="696913">
                  <a:spcBef>
                    <a:spcPct val="20000"/>
                  </a:spcBef>
                  <a:buChar char="•"/>
                  <a:defRPr sz="2000">
                    <a:solidFill>
                      <a:schemeClr val="tx1"/>
                    </a:solidFill>
                    <a:latin typeface="Arial" pitchFamily="34" charset="0"/>
                  </a:defRPr>
                </a:lvl1pPr>
                <a:lvl2pPr marL="742950" indent="-285750" defTabSz="696913">
                  <a:spcBef>
                    <a:spcPct val="20000"/>
                  </a:spcBef>
                  <a:buChar char="–"/>
                  <a:defRPr>
                    <a:solidFill>
                      <a:schemeClr val="tx1"/>
                    </a:solidFill>
                    <a:latin typeface="Arial" pitchFamily="34" charset="0"/>
                  </a:defRPr>
                </a:lvl2pPr>
                <a:lvl3pPr marL="1143000" indent="-228600" defTabSz="696913">
                  <a:spcBef>
                    <a:spcPct val="20000"/>
                  </a:spcBef>
                  <a:buChar char="•"/>
                  <a:defRPr sz="1600">
                    <a:solidFill>
                      <a:schemeClr val="tx1"/>
                    </a:solidFill>
                    <a:latin typeface="Arial" pitchFamily="34" charset="0"/>
                  </a:defRPr>
                </a:lvl3pPr>
                <a:lvl4pPr marL="1600200" indent="-228600" defTabSz="696913">
                  <a:spcBef>
                    <a:spcPct val="20000"/>
                  </a:spcBef>
                  <a:buChar char="–"/>
                  <a:defRPr sz="1600">
                    <a:solidFill>
                      <a:schemeClr val="tx1"/>
                    </a:solidFill>
                    <a:latin typeface="Arial" pitchFamily="34" charset="0"/>
                  </a:defRPr>
                </a:lvl4pPr>
                <a:lvl5pPr marL="2057400" indent="-228600" defTabSz="696913">
                  <a:spcBef>
                    <a:spcPct val="20000"/>
                  </a:spcBef>
                  <a:buChar char="»"/>
                  <a:defRPr sz="1600">
                    <a:solidFill>
                      <a:schemeClr val="tx1"/>
                    </a:solidFill>
                    <a:latin typeface="Arial" pitchFamily="34" charset="0"/>
                  </a:defRPr>
                </a:lvl5pPr>
                <a:lvl6pPr marL="2514600" indent="-228600" defTabSz="696913" eaLnBrk="0" fontAlgn="base" hangingPunct="0">
                  <a:spcBef>
                    <a:spcPct val="20000"/>
                  </a:spcBef>
                  <a:spcAft>
                    <a:spcPct val="0"/>
                  </a:spcAft>
                  <a:buChar char="»"/>
                  <a:defRPr sz="1600">
                    <a:solidFill>
                      <a:schemeClr val="tx1"/>
                    </a:solidFill>
                    <a:latin typeface="Arial" pitchFamily="34" charset="0"/>
                  </a:defRPr>
                </a:lvl6pPr>
                <a:lvl7pPr marL="2971800" indent="-228600" defTabSz="696913" eaLnBrk="0" fontAlgn="base" hangingPunct="0">
                  <a:spcBef>
                    <a:spcPct val="20000"/>
                  </a:spcBef>
                  <a:spcAft>
                    <a:spcPct val="0"/>
                  </a:spcAft>
                  <a:buChar char="»"/>
                  <a:defRPr sz="1600">
                    <a:solidFill>
                      <a:schemeClr val="tx1"/>
                    </a:solidFill>
                    <a:latin typeface="Arial" pitchFamily="34" charset="0"/>
                  </a:defRPr>
                </a:lvl7pPr>
                <a:lvl8pPr marL="3429000" indent="-228600" defTabSz="696913" eaLnBrk="0" fontAlgn="base" hangingPunct="0">
                  <a:spcBef>
                    <a:spcPct val="20000"/>
                  </a:spcBef>
                  <a:spcAft>
                    <a:spcPct val="0"/>
                  </a:spcAft>
                  <a:buChar char="»"/>
                  <a:defRPr sz="1600">
                    <a:solidFill>
                      <a:schemeClr val="tx1"/>
                    </a:solidFill>
                    <a:latin typeface="Arial" pitchFamily="34" charset="0"/>
                  </a:defRPr>
                </a:lvl8pPr>
                <a:lvl9pPr marL="3886200" indent="-228600" defTabSz="696913" eaLnBrk="0" fontAlgn="base" hangingPunct="0">
                  <a:spcBef>
                    <a:spcPct val="20000"/>
                  </a:spcBef>
                  <a:spcAft>
                    <a:spcPct val="0"/>
                  </a:spcAft>
                  <a:buChar char="»"/>
                  <a:defRPr sz="1600">
                    <a:solidFill>
                      <a:schemeClr val="tx1"/>
                    </a:solidFill>
                    <a:latin typeface="Arial" pitchFamily="34" charset="0"/>
                  </a:defRPr>
                </a:lvl9pPr>
              </a:lstStyle>
              <a:p>
                <a:pPr>
                  <a:spcBef>
                    <a:spcPct val="0"/>
                  </a:spcBef>
                  <a:buFontTx/>
                  <a:buNone/>
                </a:pPr>
                <a:r>
                  <a:rPr lang="de-DE" altLang="de-DE" sz="1600">
                    <a:solidFill>
                      <a:schemeClr val="bg1"/>
                    </a:solidFill>
                  </a:rPr>
                  <a:t>Geschäftsführung/Vorstand </a:t>
                </a:r>
                <a:r>
                  <a:rPr lang="de-DE" altLang="de-DE" sz="1600" dirty="0">
                    <a:solidFill>
                      <a:schemeClr val="bg1"/>
                    </a:solidFill>
                  </a:rPr>
                  <a:t>ist verantwortlich für das RMS (§ 91 Abs. 2 AktG) und kommuniziert Risikostrategie und RMS im Unternehmen</a:t>
                </a:r>
              </a:p>
            </p:txBody>
          </p:sp>
          <p:sp>
            <p:nvSpPr>
              <p:cNvPr id="246795" name="AutoShape 20"/>
              <p:cNvSpPr>
                <a:spLocks noChangeArrowheads="1"/>
              </p:cNvSpPr>
              <p:nvPr/>
            </p:nvSpPr>
            <p:spPr bwMode="gray">
              <a:xfrm>
                <a:off x="557" y="848"/>
                <a:ext cx="474" cy="68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2 w 21600"/>
                  <a:gd name="T13" fmla="*/ 5391 h 21600"/>
                  <a:gd name="T14" fmla="*/ 18911 w 21600"/>
                  <a:gd name="T15" fmla="*/ 16209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de-DE" dirty="0">
                  <a:solidFill>
                    <a:schemeClr val="bg1"/>
                  </a:solidFill>
                </a:endParaRPr>
              </a:p>
            </p:txBody>
          </p:sp>
        </p:grpSp>
      </p:grpSp>
      <p:sp>
        <p:nvSpPr>
          <p:cNvPr id="246787" name="Rectangle 22"/>
          <p:cNvSpPr>
            <a:spLocks noGrp="1" noChangeArrowheads="1"/>
          </p:cNvSpPr>
          <p:nvPr>
            <p:ph type="title"/>
          </p:nvPr>
        </p:nvSpPr>
        <p:spPr>
          <a:xfrm>
            <a:off x="468000" y="144000"/>
            <a:ext cx="8640000" cy="648000"/>
          </a:xfrm>
        </p:spPr>
        <p:txBody>
          <a:bodyPr/>
          <a:lstStyle/>
          <a:p>
            <a:pPr eaLnBrk="1" hangingPunct="1"/>
            <a:r>
              <a:rPr lang="de-DE" altLang="de-DE" dirty="0"/>
              <a:t>Systemgestaltung (I): Geschäftsführung / Vorstand</a:t>
            </a:r>
          </a:p>
        </p:txBody>
      </p:sp>
    </p:spTree>
    <p:extLst>
      <p:ext uri="{BB962C8B-B14F-4D97-AF65-F5344CB8AC3E}">
        <p14:creationId xmlns:p14="http://schemas.microsoft.com/office/powerpoint/2010/main" val="3142071098"/>
      </p:ext>
    </p:ext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7810" name="Group 21"/>
          <p:cNvGrpSpPr>
            <a:grpSpLocks/>
          </p:cNvGrpSpPr>
          <p:nvPr/>
        </p:nvGrpSpPr>
        <p:grpSpPr bwMode="auto">
          <a:xfrm>
            <a:off x="200472" y="980728"/>
            <a:ext cx="9443376" cy="5501237"/>
            <a:chOff x="410" y="542"/>
            <a:chExt cx="4544" cy="3604"/>
          </a:xfrm>
        </p:grpSpPr>
        <p:grpSp>
          <p:nvGrpSpPr>
            <p:cNvPr id="247812" name="Group 3"/>
            <p:cNvGrpSpPr>
              <a:grpSpLocks/>
            </p:cNvGrpSpPr>
            <p:nvPr/>
          </p:nvGrpSpPr>
          <p:grpSpPr bwMode="auto">
            <a:xfrm>
              <a:off x="410" y="2387"/>
              <a:ext cx="4533" cy="523"/>
              <a:chOff x="557" y="865"/>
              <a:chExt cx="5314" cy="650"/>
            </a:xfrm>
          </p:grpSpPr>
          <p:sp>
            <p:nvSpPr>
              <p:cNvPr id="247828" name="Text Box 4"/>
              <p:cNvSpPr txBox="1">
                <a:spLocks noChangeArrowheads="1"/>
              </p:cNvSpPr>
              <p:nvPr/>
            </p:nvSpPr>
            <p:spPr bwMode="gray">
              <a:xfrm>
                <a:off x="1131" y="967"/>
                <a:ext cx="4740" cy="454"/>
              </a:xfrm>
              <a:prstGeom prst="rect">
                <a:avLst/>
              </a:pr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83663" tIns="41831" rIns="83663" bIns="41831" anchor="ctr"/>
              <a:lstStyle>
                <a:lvl1pPr defTabSz="696913">
                  <a:spcBef>
                    <a:spcPct val="20000"/>
                  </a:spcBef>
                  <a:buChar char="•"/>
                  <a:defRPr sz="2000">
                    <a:solidFill>
                      <a:schemeClr val="tx1"/>
                    </a:solidFill>
                    <a:latin typeface="Arial" pitchFamily="34" charset="0"/>
                  </a:defRPr>
                </a:lvl1pPr>
                <a:lvl2pPr marL="742950" indent="-285750" defTabSz="696913">
                  <a:spcBef>
                    <a:spcPct val="20000"/>
                  </a:spcBef>
                  <a:buChar char="–"/>
                  <a:defRPr>
                    <a:solidFill>
                      <a:schemeClr val="tx1"/>
                    </a:solidFill>
                    <a:latin typeface="Arial" pitchFamily="34" charset="0"/>
                  </a:defRPr>
                </a:lvl2pPr>
                <a:lvl3pPr marL="1143000" indent="-228600" defTabSz="696913">
                  <a:spcBef>
                    <a:spcPct val="20000"/>
                  </a:spcBef>
                  <a:buChar char="•"/>
                  <a:defRPr sz="1600">
                    <a:solidFill>
                      <a:schemeClr val="tx1"/>
                    </a:solidFill>
                    <a:latin typeface="Arial" pitchFamily="34" charset="0"/>
                  </a:defRPr>
                </a:lvl3pPr>
                <a:lvl4pPr marL="1600200" indent="-228600" defTabSz="696913">
                  <a:spcBef>
                    <a:spcPct val="20000"/>
                  </a:spcBef>
                  <a:buChar char="–"/>
                  <a:defRPr sz="1600">
                    <a:solidFill>
                      <a:schemeClr val="tx1"/>
                    </a:solidFill>
                    <a:latin typeface="Arial" pitchFamily="34" charset="0"/>
                  </a:defRPr>
                </a:lvl4pPr>
                <a:lvl5pPr marL="2057400" indent="-228600" defTabSz="696913">
                  <a:spcBef>
                    <a:spcPct val="20000"/>
                  </a:spcBef>
                  <a:buChar char="»"/>
                  <a:defRPr sz="1600">
                    <a:solidFill>
                      <a:schemeClr val="tx1"/>
                    </a:solidFill>
                    <a:latin typeface="Arial" pitchFamily="34" charset="0"/>
                  </a:defRPr>
                </a:lvl5pPr>
                <a:lvl6pPr marL="2514600" indent="-228600" defTabSz="696913" eaLnBrk="0" fontAlgn="base" hangingPunct="0">
                  <a:spcBef>
                    <a:spcPct val="20000"/>
                  </a:spcBef>
                  <a:spcAft>
                    <a:spcPct val="0"/>
                  </a:spcAft>
                  <a:buChar char="»"/>
                  <a:defRPr sz="1600">
                    <a:solidFill>
                      <a:schemeClr val="tx1"/>
                    </a:solidFill>
                    <a:latin typeface="Arial" pitchFamily="34" charset="0"/>
                  </a:defRPr>
                </a:lvl6pPr>
                <a:lvl7pPr marL="2971800" indent="-228600" defTabSz="696913" eaLnBrk="0" fontAlgn="base" hangingPunct="0">
                  <a:spcBef>
                    <a:spcPct val="20000"/>
                  </a:spcBef>
                  <a:spcAft>
                    <a:spcPct val="0"/>
                  </a:spcAft>
                  <a:buChar char="»"/>
                  <a:defRPr sz="1600">
                    <a:solidFill>
                      <a:schemeClr val="tx1"/>
                    </a:solidFill>
                    <a:latin typeface="Arial" pitchFamily="34" charset="0"/>
                  </a:defRPr>
                </a:lvl7pPr>
                <a:lvl8pPr marL="3429000" indent="-228600" defTabSz="696913" eaLnBrk="0" fontAlgn="base" hangingPunct="0">
                  <a:spcBef>
                    <a:spcPct val="20000"/>
                  </a:spcBef>
                  <a:spcAft>
                    <a:spcPct val="0"/>
                  </a:spcAft>
                  <a:buChar char="»"/>
                  <a:defRPr sz="1600">
                    <a:solidFill>
                      <a:schemeClr val="tx1"/>
                    </a:solidFill>
                    <a:latin typeface="Arial" pitchFamily="34" charset="0"/>
                  </a:defRPr>
                </a:lvl8pPr>
                <a:lvl9pPr marL="3886200" indent="-228600" defTabSz="696913" eaLnBrk="0" fontAlgn="base" hangingPunct="0">
                  <a:spcBef>
                    <a:spcPct val="20000"/>
                  </a:spcBef>
                  <a:spcAft>
                    <a:spcPct val="0"/>
                  </a:spcAft>
                  <a:buChar char="»"/>
                  <a:defRPr sz="1600">
                    <a:solidFill>
                      <a:schemeClr val="tx1"/>
                    </a:solidFill>
                    <a:latin typeface="Arial" pitchFamily="34" charset="0"/>
                  </a:defRPr>
                </a:lvl9pPr>
              </a:lstStyle>
              <a:p>
                <a:pPr>
                  <a:spcBef>
                    <a:spcPct val="0"/>
                  </a:spcBef>
                  <a:buFontTx/>
                  <a:buNone/>
                </a:pPr>
                <a:r>
                  <a:rPr lang="de-DE" altLang="de-DE" sz="1600" dirty="0">
                    <a:solidFill>
                      <a:schemeClr val="bg1"/>
                    </a:solidFill>
                  </a:rPr>
                  <a:t>Ist für die Gestaltung und erforderliche Anpassungen der Arbeitsunterlagen zum RMS verantwortlich</a:t>
                </a:r>
              </a:p>
            </p:txBody>
          </p:sp>
          <p:sp>
            <p:nvSpPr>
              <p:cNvPr id="247829" name="AutoShape 5"/>
              <p:cNvSpPr>
                <a:spLocks noChangeArrowheads="1"/>
              </p:cNvSpPr>
              <p:nvPr/>
            </p:nvSpPr>
            <p:spPr bwMode="gray">
              <a:xfrm>
                <a:off x="557" y="865"/>
                <a:ext cx="502" cy="65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56 w 21600"/>
                  <a:gd name="T13" fmla="*/ 5418 h 21600"/>
                  <a:gd name="T14" fmla="*/ 18889 w 21600"/>
                  <a:gd name="T15" fmla="*/ 1618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de-DE" dirty="0">
                  <a:solidFill>
                    <a:schemeClr val="bg1"/>
                  </a:solidFill>
                </a:endParaRPr>
              </a:p>
            </p:txBody>
          </p:sp>
        </p:grpSp>
        <p:grpSp>
          <p:nvGrpSpPr>
            <p:cNvPr id="247813" name="Group 6"/>
            <p:cNvGrpSpPr>
              <a:grpSpLocks/>
            </p:cNvGrpSpPr>
            <p:nvPr/>
          </p:nvGrpSpPr>
          <p:grpSpPr bwMode="auto">
            <a:xfrm>
              <a:off x="425" y="1159"/>
              <a:ext cx="4511" cy="521"/>
              <a:chOff x="557" y="869"/>
              <a:chExt cx="5314" cy="646"/>
            </a:xfrm>
          </p:grpSpPr>
          <p:sp>
            <p:nvSpPr>
              <p:cNvPr id="247826" name="Text Box 7"/>
              <p:cNvSpPr txBox="1">
                <a:spLocks noChangeArrowheads="1"/>
              </p:cNvSpPr>
              <p:nvPr/>
            </p:nvSpPr>
            <p:spPr bwMode="gray">
              <a:xfrm>
                <a:off x="1131" y="965"/>
                <a:ext cx="4740" cy="453"/>
              </a:xfrm>
              <a:prstGeom prst="rect">
                <a:avLst/>
              </a:pr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83663" tIns="41831" rIns="83663" bIns="41831" anchor="ctr"/>
              <a:lstStyle>
                <a:lvl1pPr defTabSz="696913">
                  <a:spcBef>
                    <a:spcPct val="20000"/>
                  </a:spcBef>
                  <a:buChar char="•"/>
                  <a:defRPr sz="2000">
                    <a:solidFill>
                      <a:schemeClr val="tx1"/>
                    </a:solidFill>
                    <a:latin typeface="Arial" pitchFamily="34" charset="0"/>
                  </a:defRPr>
                </a:lvl1pPr>
                <a:lvl2pPr marL="742950" indent="-285750" defTabSz="696913">
                  <a:spcBef>
                    <a:spcPct val="20000"/>
                  </a:spcBef>
                  <a:buChar char="–"/>
                  <a:defRPr>
                    <a:solidFill>
                      <a:schemeClr val="tx1"/>
                    </a:solidFill>
                    <a:latin typeface="Arial" pitchFamily="34" charset="0"/>
                  </a:defRPr>
                </a:lvl2pPr>
                <a:lvl3pPr marL="1143000" indent="-228600" defTabSz="696913">
                  <a:spcBef>
                    <a:spcPct val="20000"/>
                  </a:spcBef>
                  <a:buChar char="•"/>
                  <a:defRPr sz="1600">
                    <a:solidFill>
                      <a:schemeClr val="tx1"/>
                    </a:solidFill>
                    <a:latin typeface="Arial" pitchFamily="34" charset="0"/>
                  </a:defRPr>
                </a:lvl3pPr>
                <a:lvl4pPr marL="1600200" indent="-228600" defTabSz="696913">
                  <a:spcBef>
                    <a:spcPct val="20000"/>
                  </a:spcBef>
                  <a:buChar char="–"/>
                  <a:defRPr sz="1600">
                    <a:solidFill>
                      <a:schemeClr val="tx1"/>
                    </a:solidFill>
                    <a:latin typeface="Arial" pitchFamily="34" charset="0"/>
                  </a:defRPr>
                </a:lvl4pPr>
                <a:lvl5pPr marL="2057400" indent="-228600" defTabSz="696913">
                  <a:spcBef>
                    <a:spcPct val="20000"/>
                  </a:spcBef>
                  <a:buChar char="»"/>
                  <a:defRPr sz="1600">
                    <a:solidFill>
                      <a:schemeClr val="tx1"/>
                    </a:solidFill>
                    <a:latin typeface="Arial" pitchFamily="34" charset="0"/>
                  </a:defRPr>
                </a:lvl5pPr>
                <a:lvl6pPr marL="2514600" indent="-228600" defTabSz="696913" eaLnBrk="0" fontAlgn="base" hangingPunct="0">
                  <a:spcBef>
                    <a:spcPct val="20000"/>
                  </a:spcBef>
                  <a:spcAft>
                    <a:spcPct val="0"/>
                  </a:spcAft>
                  <a:buChar char="»"/>
                  <a:defRPr sz="1600">
                    <a:solidFill>
                      <a:schemeClr val="tx1"/>
                    </a:solidFill>
                    <a:latin typeface="Arial" pitchFamily="34" charset="0"/>
                  </a:defRPr>
                </a:lvl6pPr>
                <a:lvl7pPr marL="2971800" indent="-228600" defTabSz="696913" eaLnBrk="0" fontAlgn="base" hangingPunct="0">
                  <a:spcBef>
                    <a:spcPct val="20000"/>
                  </a:spcBef>
                  <a:spcAft>
                    <a:spcPct val="0"/>
                  </a:spcAft>
                  <a:buChar char="»"/>
                  <a:defRPr sz="1600">
                    <a:solidFill>
                      <a:schemeClr val="tx1"/>
                    </a:solidFill>
                    <a:latin typeface="Arial" pitchFamily="34" charset="0"/>
                  </a:defRPr>
                </a:lvl7pPr>
                <a:lvl8pPr marL="3429000" indent="-228600" defTabSz="696913" eaLnBrk="0" fontAlgn="base" hangingPunct="0">
                  <a:spcBef>
                    <a:spcPct val="20000"/>
                  </a:spcBef>
                  <a:spcAft>
                    <a:spcPct val="0"/>
                  </a:spcAft>
                  <a:buChar char="»"/>
                  <a:defRPr sz="1600">
                    <a:solidFill>
                      <a:schemeClr val="tx1"/>
                    </a:solidFill>
                    <a:latin typeface="Arial" pitchFamily="34" charset="0"/>
                  </a:defRPr>
                </a:lvl8pPr>
                <a:lvl9pPr marL="3886200" indent="-228600" defTabSz="696913" eaLnBrk="0" fontAlgn="base" hangingPunct="0">
                  <a:spcBef>
                    <a:spcPct val="20000"/>
                  </a:spcBef>
                  <a:spcAft>
                    <a:spcPct val="0"/>
                  </a:spcAft>
                  <a:buChar char="»"/>
                  <a:defRPr sz="1600">
                    <a:solidFill>
                      <a:schemeClr val="tx1"/>
                    </a:solidFill>
                    <a:latin typeface="Arial" pitchFamily="34" charset="0"/>
                  </a:defRPr>
                </a:lvl9pPr>
              </a:lstStyle>
              <a:p>
                <a:pPr>
                  <a:spcBef>
                    <a:spcPct val="0"/>
                  </a:spcBef>
                  <a:buFontTx/>
                  <a:buNone/>
                </a:pPr>
                <a:r>
                  <a:rPr lang="de-DE" altLang="de-DE" sz="1600" dirty="0">
                    <a:solidFill>
                      <a:schemeClr val="bg1"/>
                    </a:solidFill>
                  </a:rPr>
                  <a:t>Definiert Aufgaben/Verantwortlichkeiten/Berichtswesen für neu identifizierte Risiken</a:t>
                </a:r>
              </a:p>
            </p:txBody>
          </p:sp>
          <p:sp>
            <p:nvSpPr>
              <p:cNvPr id="247827" name="AutoShape 8"/>
              <p:cNvSpPr>
                <a:spLocks noChangeArrowheads="1"/>
              </p:cNvSpPr>
              <p:nvPr/>
            </p:nvSpPr>
            <p:spPr bwMode="gray">
              <a:xfrm>
                <a:off x="557" y="869"/>
                <a:ext cx="505" cy="64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9 w 21600"/>
                  <a:gd name="T13" fmla="*/ 5400 h 21600"/>
                  <a:gd name="T14" fmla="*/ 18905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de-DE" dirty="0">
                  <a:solidFill>
                    <a:schemeClr val="bg1"/>
                  </a:solidFill>
                </a:endParaRPr>
              </a:p>
            </p:txBody>
          </p:sp>
        </p:grpSp>
        <p:grpSp>
          <p:nvGrpSpPr>
            <p:cNvPr id="247814" name="Group 9"/>
            <p:cNvGrpSpPr>
              <a:grpSpLocks/>
            </p:cNvGrpSpPr>
            <p:nvPr/>
          </p:nvGrpSpPr>
          <p:grpSpPr bwMode="auto">
            <a:xfrm>
              <a:off x="417" y="1772"/>
              <a:ext cx="4520" cy="521"/>
              <a:chOff x="282" y="1852"/>
              <a:chExt cx="5131" cy="440"/>
            </a:xfrm>
          </p:grpSpPr>
          <p:sp>
            <p:nvSpPr>
              <p:cNvPr id="247824" name="Text Box 10"/>
              <p:cNvSpPr txBox="1">
                <a:spLocks noChangeArrowheads="1"/>
              </p:cNvSpPr>
              <p:nvPr/>
            </p:nvSpPr>
            <p:spPr bwMode="gray">
              <a:xfrm>
                <a:off x="836" y="1918"/>
                <a:ext cx="4577" cy="306"/>
              </a:xfrm>
              <a:prstGeom prst="rect">
                <a:avLst/>
              </a:pr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83663" tIns="41831" rIns="83663" bIns="41831" anchor="ctr"/>
              <a:lstStyle>
                <a:lvl1pPr defTabSz="696913">
                  <a:spcBef>
                    <a:spcPct val="20000"/>
                  </a:spcBef>
                  <a:buChar char="•"/>
                  <a:defRPr sz="2000">
                    <a:solidFill>
                      <a:schemeClr val="tx1"/>
                    </a:solidFill>
                    <a:latin typeface="Arial" pitchFamily="34" charset="0"/>
                  </a:defRPr>
                </a:lvl1pPr>
                <a:lvl2pPr marL="742950" indent="-285750" defTabSz="696913">
                  <a:spcBef>
                    <a:spcPct val="20000"/>
                  </a:spcBef>
                  <a:buChar char="–"/>
                  <a:defRPr>
                    <a:solidFill>
                      <a:schemeClr val="tx1"/>
                    </a:solidFill>
                    <a:latin typeface="Arial" pitchFamily="34" charset="0"/>
                  </a:defRPr>
                </a:lvl2pPr>
                <a:lvl3pPr marL="1143000" indent="-228600" defTabSz="696913">
                  <a:spcBef>
                    <a:spcPct val="20000"/>
                  </a:spcBef>
                  <a:buChar char="•"/>
                  <a:defRPr sz="1600">
                    <a:solidFill>
                      <a:schemeClr val="tx1"/>
                    </a:solidFill>
                    <a:latin typeface="Arial" pitchFamily="34" charset="0"/>
                  </a:defRPr>
                </a:lvl3pPr>
                <a:lvl4pPr marL="1600200" indent="-228600" defTabSz="696913">
                  <a:spcBef>
                    <a:spcPct val="20000"/>
                  </a:spcBef>
                  <a:buChar char="–"/>
                  <a:defRPr sz="1600">
                    <a:solidFill>
                      <a:schemeClr val="tx1"/>
                    </a:solidFill>
                    <a:latin typeface="Arial" pitchFamily="34" charset="0"/>
                  </a:defRPr>
                </a:lvl4pPr>
                <a:lvl5pPr marL="2057400" indent="-228600" defTabSz="696913">
                  <a:spcBef>
                    <a:spcPct val="20000"/>
                  </a:spcBef>
                  <a:buChar char="»"/>
                  <a:defRPr sz="1600">
                    <a:solidFill>
                      <a:schemeClr val="tx1"/>
                    </a:solidFill>
                    <a:latin typeface="Arial" pitchFamily="34" charset="0"/>
                  </a:defRPr>
                </a:lvl5pPr>
                <a:lvl6pPr marL="2514600" indent="-228600" defTabSz="696913" eaLnBrk="0" fontAlgn="base" hangingPunct="0">
                  <a:spcBef>
                    <a:spcPct val="20000"/>
                  </a:spcBef>
                  <a:spcAft>
                    <a:spcPct val="0"/>
                  </a:spcAft>
                  <a:buChar char="»"/>
                  <a:defRPr sz="1600">
                    <a:solidFill>
                      <a:schemeClr val="tx1"/>
                    </a:solidFill>
                    <a:latin typeface="Arial" pitchFamily="34" charset="0"/>
                  </a:defRPr>
                </a:lvl6pPr>
                <a:lvl7pPr marL="2971800" indent="-228600" defTabSz="696913" eaLnBrk="0" fontAlgn="base" hangingPunct="0">
                  <a:spcBef>
                    <a:spcPct val="20000"/>
                  </a:spcBef>
                  <a:spcAft>
                    <a:spcPct val="0"/>
                  </a:spcAft>
                  <a:buChar char="»"/>
                  <a:defRPr sz="1600">
                    <a:solidFill>
                      <a:schemeClr val="tx1"/>
                    </a:solidFill>
                    <a:latin typeface="Arial" pitchFamily="34" charset="0"/>
                  </a:defRPr>
                </a:lvl7pPr>
                <a:lvl8pPr marL="3429000" indent="-228600" defTabSz="696913" eaLnBrk="0" fontAlgn="base" hangingPunct="0">
                  <a:spcBef>
                    <a:spcPct val="20000"/>
                  </a:spcBef>
                  <a:spcAft>
                    <a:spcPct val="0"/>
                  </a:spcAft>
                  <a:buChar char="»"/>
                  <a:defRPr sz="1600">
                    <a:solidFill>
                      <a:schemeClr val="tx1"/>
                    </a:solidFill>
                    <a:latin typeface="Arial" pitchFamily="34" charset="0"/>
                  </a:defRPr>
                </a:lvl8pPr>
                <a:lvl9pPr marL="3886200" indent="-228600" defTabSz="696913" eaLnBrk="0" fontAlgn="base" hangingPunct="0">
                  <a:spcBef>
                    <a:spcPct val="20000"/>
                  </a:spcBef>
                  <a:spcAft>
                    <a:spcPct val="0"/>
                  </a:spcAft>
                  <a:buChar char="»"/>
                  <a:defRPr sz="1600">
                    <a:solidFill>
                      <a:schemeClr val="tx1"/>
                    </a:solidFill>
                    <a:latin typeface="Arial" pitchFamily="34" charset="0"/>
                  </a:defRPr>
                </a:lvl9pPr>
              </a:lstStyle>
              <a:p>
                <a:pPr>
                  <a:spcBef>
                    <a:spcPct val="0"/>
                  </a:spcBef>
                  <a:buFontTx/>
                  <a:buNone/>
                </a:pPr>
                <a:r>
                  <a:rPr lang="de-DE" altLang="de-DE" sz="1600" dirty="0">
                    <a:solidFill>
                      <a:schemeClr val="bg1"/>
                    </a:solidFill>
                  </a:rPr>
                  <a:t>Überwacht Status der Risikobewältigungsmaßnahmen und koordiniert übergreifende Maßnahmen</a:t>
                </a:r>
              </a:p>
            </p:txBody>
          </p:sp>
          <p:sp>
            <p:nvSpPr>
              <p:cNvPr id="247825" name="AutoShape 11"/>
              <p:cNvSpPr>
                <a:spLocks noChangeArrowheads="1"/>
              </p:cNvSpPr>
              <p:nvPr/>
            </p:nvSpPr>
            <p:spPr bwMode="gray">
              <a:xfrm>
                <a:off x="282" y="1852"/>
                <a:ext cx="486" cy="44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8 w 21600"/>
                  <a:gd name="T13" fmla="*/ 5427 h 21600"/>
                  <a:gd name="T14" fmla="*/ 18889 w 21600"/>
                  <a:gd name="T15" fmla="*/ 16227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de-DE" dirty="0">
                  <a:solidFill>
                    <a:schemeClr val="bg1"/>
                  </a:solidFill>
                </a:endParaRPr>
              </a:p>
            </p:txBody>
          </p:sp>
        </p:grpSp>
        <p:grpSp>
          <p:nvGrpSpPr>
            <p:cNvPr id="247815" name="Group 12"/>
            <p:cNvGrpSpPr>
              <a:grpSpLocks/>
            </p:cNvGrpSpPr>
            <p:nvPr/>
          </p:nvGrpSpPr>
          <p:grpSpPr bwMode="auto">
            <a:xfrm>
              <a:off x="418" y="3004"/>
              <a:ext cx="4536" cy="521"/>
              <a:chOff x="557" y="868"/>
              <a:chExt cx="5317" cy="648"/>
            </a:xfrm>
          </p:grpSpPr>
          <p:sp>
            <p:nvSpPr>
              <p:cNvPr id="247822" name="Text Box 13"/>
              <p:cNvSpPr txBox="1">
                <a:spLocks noChangeArrowheads="1"/>
              </p:cNvSpPr>
              <p:nvPr/>
            </p:nvSpPr>
            <p:spPr bwMode="gray">
              <a:xfrm>
                <a:off x="1134" y="965"/>
                <a:ext cx="4740" cy="453"/>
              </a:xfrm>
              <a:prstGeom prst="rect">
                <a:avLst/>
              </a:pr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83663" tIns="41831" rIns="83663" bIns="41831" anchor="ctr"/>
              <a:lstStyle>
                <a:lvl1pPr defTabSz="696913">
                  <a:spcBef>
                    <a:spcPct val="20000"/>
                  </a:spcBef>
                  <a:buChar char="•"/>
                  <a:defRPr sz="2000">
                    <a:solidFill>
                      <a:schemeClr val="tx1"/>
                    </a:solidFill>
                    <a:latin typeface="Arial" pitchFamily="34" charset="0"/>
                  </a:defRPr>
                </a:lvl1pPr>
                <a:lvl2pPr marL="742950" indent="-285750" defTabSz="696913">
                  <a:spcBef>
                    <a:spcPct val="20000"/>
                  </a:spcBef>
                  <a:buChar char="–"/>
                  <a:defRPr>
                    <a:solidFill>
                      <a:schemeClr val="tx1"/>
                    </a:solidFill>
                    <a:latin typeface="Arial" pitchFamily="34" charset="0"/>
                  </a:defRPr>
                </a:lvl2pPr>
                <a:lvl3pPr marL="1143000" indent="-228600" defTabSz="696913">
                  <a:spcBef>
                    <a:spcPct val="20000"/>
                  </a:spcBef>
                  <a:buChar char="•"/>
                  <a:defRPr sz="1600">
                    <a:solidFill>
                      <a:schemeClr val="tx1"/>
                    </a:solidFill>
                    <a:latin typeface="Arial" pitchFamily="34" charset="0"/>
                  </a:defRPr>
                </a:lvl3pPr>
                <a:lvl4pPr marL="1600200" indent="-228600" defTabSz="696913">
                  <a:spcBef>
                    <a:spcPct val="20000"/>
                  </a:spcBef>
                  <a:buChar char="–"/>
                  <a:defRPr sz="1600">
                    <a:solidFill>
                      <a:schemeClr val="tx1"/>
                    </a:solidFill>
                    <a:latin typeface="Arial" pitchFamily="34" charset="0"/>
                  </a:defRPr>
                </a:lvl4pPr>
                <a:lvl5pPr marL="2057400" indent="-228600" defTabSz="696913">
                  <a:spcBef>
                    <a:spcPct val="20000"/>
                  </a:spcBef>
                  <a:buChar char="»"/>
                  <a:defRPr sz="1600">
                    <a:solidFill>
                      <a:schemeClr val="tx1"/>
                    </a:solidFill>
                    <a:latin typeface="Arial" pitchFamily="34" charset="0"/>
                  </a:defRPr>
                </a:lvl5pPr>
                <a:lvl6pPr marL="2514600" indent="-228600" defTabSz="696913" eaLnBrk="0" fontAlgn="base" hangingPunct="0">
                  <a:spcBef>
                    <a:spcPct val="20000"/>
                  </a:spcBef>
                  <a:spcAft>
                    <a:spcPct val="0"/>
                  </a:spcAft>
                  <a:buChar char="»"/>
                  <a:defRPr sz="1600">
                    <a:solidFill>
                      <a:schemeClr val="tx1"/>
                    </a:solidFill>
                    <a:latin typeface="Arial" pitchFamily="34" charset="0"/>
                  </a:defRPr>
                </a:lvl6pPr>
                <a:lvl7pPr marL="2971800" indent="-228600" defTabSz="696913" eaLnBrk="0" fontAlgn="base" hangingPunct="0">
                  <a:spcBef>
                    <a:spcPct val="20000"/>
                  </a:spcBef>
                  <a:spcAft>
                    <a:spcPct val="0"/>
                  </a:spcAft>
                  <a:buChar char="»"/>
                  <a:defRPr sz="1600">
                    <a:solidFill>
                      <a:schemeClr val="tx1"/>
                    </a:solidFill>
                    <a:latin typeface="Arial" pitchFamily="34" charset="0"/>
                  </a:defRPr>
                </a:lvl7pPr>
                <a:lvl8pPr marL="3429000" indent="-228600" defTabSz="696913" eaLnBrk="0" fontAlgn="base" hangingPunct="0">
                  <a:spcBef>
                    <a:spcPct val="20000"/>
                  </a:spcBef>
                  <a:spcAft>
                    <a:spcPct val="0"/>
                  </a:spcAft>
                  <a:buChar char="»"/>
                  <a:defRPr sz="1600">
                    <a:solidFill>
                      <a:schemeClr val="tx1"/>
                    </a:solidFill>
                    <a:latin typeface="Arial" pitchFamily="34" charset="0"/>
                  </a:defRPr>
                </a:lvl8pPr>
                <a:lvl9pPr marL="3886200" indent="-228600" defTabSz="696913" eaLnBrk="0" fontAlgn="base" hangingPunct="0">
                  <a:spcBef>
                    <a:spcPct val="20000"/>
                  </a:spcBef>
                  <a:spcAft>
                    <a:spcPct val="0"/>
                  </a:spcAft>
                  <a:buChar char="»"/>
                  <a:defRPr sz="1600">
                    <a:solidFill>
                      <a:schemeClr val="tx1"/>
                    </a:solidFill>
                    <a:latin typeface="Arial" pitchFamily="34" charset="0"/>
                  </a:defRPr>
                </a:lvl9pPr>
              </a:lstStyle>
              <a:p>
                <a:pPr>
                  <a:spcBef>
                    <a:spcPct val="0"/>
                  </a:spcBef>
                  <a:buFontTx/>
                  <a:buNone/>
                </a:pPr>
                <a:r>
                  <a:rPr lang="de-DE" altLang="de-DE" sz="1600" dirty="0">
                    <a:solidFill>
                      <a:schemeClr val="bg1"/>
                    </a:solidFill>
                  </a:rPr>
                  <a:t>Aggregiert Risiken jährlich mittels des statistischen Tools</a:t>
                </a:r>
              </a:p>
            </p:txBody>
          </p:sp>
          <p:sp>
            <p:nvSpPr>
              <p:cNvPr id="247823" name="AutoShape 14"/>
              <p:cNvSpPr>
                <a:spLocks noChangeArrowheads="1"/>
              </p:cNvSpPr>
              <p:nvPr/>
            </p:nvSpPr>
            <p:spPr bwMode="gray">
              <a:xfrm>
                <a:off x="557" y="868"/>
                <a:ext cx="501" cy="64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63 w 21600"/>
                  <a:gd name="T13" fmla="*/ 5391 h 21600"/>
                  <a:gd name="T14" fmla="*/ 18884 w 21600"/>
                  <a:gd name="T15" fmla="*/ 16209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de-DE" dirty="0">
                  <a:solidFill>
                    <a:schemeClr val="bg1"/>
                  </a:solidFill>
                </a:endParaRPr>
              </a:p>
            </p:txBody>
          </p:sp>
        </p:grpSp>
        <p:grpSp>
          <p:nvGrpSpPr>
            <p:cNvPr id="247816" name="Group 15"/>
            <p:cNvGrpSpPr>
              <a:grpSpLocks/>
            </p:cNvGrpSpPr>
            <p:nvPr/>
          </p:nvGrpSpPr>
          <p:grpSpPr bwMode="auto">
            <a:xfrm>
              <a:off x="418" y="3623"/>
              <a:ext cx="4536" cy="523"/>
              <a:chOff x="557" y="868"/>
              <a:chExt cx="5317" cy="649"/>
            </a:xfrm>
          </p:grpSpPr>
          <p:sp>
            <p:nvSpPr>
              <p:cNvPr id="247820" name="Text Box 16"/>
              <p:cNvSpPr txBox="1">
                <a:spLocks noChangeArrowheads="1"/>
              </p:cNvSpPr>
              <p:nvPr/>
            </p:nvSpPr>
            <p:spPr bwMode="gray">
              <a:xfrm>
                <a:off x="1134" y="965"/>
                <a:ext cx="4740" cy="453"/>
              </a:xfrm>
              <a:prstGeom prst="rect">
                <a:avLst/>
              </a:pr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83663" tIns="41831" rIns="83663" bIns="41831" anchor="ctr"/>
              <a:lstStyle>
                <a:lvl1pPr defTabSz="696913">
                  <a:spcBef>
                    <a:spcPct val="20000"/>
                  </a:spcBef>
                  <a:buChar char="•"/>
                  <a:defRPr sz="2000">
                    <a:solidFill>
                      <a:schemeClr val="tx1"/>
                    </a:solidFill>
                    <a:latin typeface="Arial" pitchFamily="34" charset="0"/>
                  </a:defRPr>
                </a:lvl1pPr>
                <a:lvl2pPr marL="742950" indent="-285750" defTabSz="696913">
                  <a:spcBef>
                    <a:spcPct val="20000"/>
                  </a:spcBef>
                  <a:buChar char="–"/>
                  <a:defRPr>
                    <a:solidFill>
                      <a:schemeClr val="tx1"/>
                    </a:solidFill>
                    <a:latin typeface="Arial" pitchFamily="34" charset="0"/>
                  </a:defRPr>
                </a:lvl2pPr>
                <a:lvl3pPr marL="1143000" indent="-228600" defTabSz="696913">
                  <a:spcBef>
                    <a:spcPct val="20000"/>
                  </a:spcBef>
                  <a:buChar char="•"/>
                  <a:defRPr sz="1600">
                    <a:solidFill>
                      <a:schemeClr val="tx1"/>
                    </a:solidFill>
                    <a:latin typeface="Arial" pitchFamily="34" charset="0"/>
                  </a:defRPr>
                </a:lvl3pPr>
                <a:lvl4pPr marL="1600200" indent="-228600" defTabSz="696913">
                  <a:spcBef>
                    <a:spcPct val="20000"/>
                  </a:spcBef>
                  <a:buChar char="–"/>
                  <a:defRPr sz="1600">
                    <a:solidFill>
                      <a:schemeClr val="tx1"/>
                    </a:solidFill>
                    <a:latin typeface="Arial" pitchFamily="34" charset="0"/>
                  </a:defRPr>
                </a:lvl4pPr>
                <a:lvl5pPr marL="2057400" indent="-228600" defTabSz="696913">
                  <a:spcBef>
                    <a:spcPct val="20000"/>
                  </a:spcBef>
                  <a:buChar char="»"/>
                  <a:defRPr sz="1600">
                    <a:solidFill>
                      <a:schemeClr val="tx1"/>
                    </a:solidFill>
                    <a:latin typeface="Arial" pitchFamily="34" charset="0"/>
                  </a:defRPr>
                </a:lvl5pPr>
                <a:lvl6pPr marL="2514600" indent="-228600" defTabSz="696913" eaLnBrk="0" fontAlgn="base" hangingPunct="0">
                  <a:spcBef>
                    <a:spcPct val="20000"/>
                  </a:spcBef>
                  <a:spcAft>
                    <a:spcPct val="0"/>
                  </a:spcAft>
                  <a:buChar char="»"/>
                  <a:defRPr sz="1600">
                    <a:solidFill>
                      <a:schemeClr val="tx1"/>
                    </a:solidFill>
                    <a:latin typeface="Arial" pitchFamily="34" charset="0"/>
                  </a:defRPr>
                </a:lvl6pPr>
                <a:lvl7pPr marL="2971800" indent="-228600" defTabSz="696913" eaLnBrk="0" fontAlgn="base" hangingPunct="0">
                  <a:spcBef>
                    <a:spcPct val="20000"/>
                  </a:spcBef>
                  <a:spcAft>
                    <a:spcPct val="0"/>
                  </a:spcAft>
                  <a:buChar char="»"/>
                  <a:defRPr sz="1600">
                    <a:solidFill>
                      <a:schemeClr val="tx1"/>
                    </a:solidFill>
                    <a:latin typeface="Arial" pitchFamily="34" charset="0"/>
                  </a:defRPr>
                </a:lvl7pPr>
                <a:lvl8pPr marL="3429000" indent="-228600" defTabSz="696913" eaLnBrk="0" fontAlgn="base" hangingPunct="0">
                  <a:spcBef>
                    <a:spcPct val="20000"/>
                  </a:spcBef>
                  <a:spcAft>
                    <a:spcPct val="0"/>
                  </a:spcAft>
                  <a:buChar char="»"/>
                  <a:defRPr sz="1600">
                    <a:solidFill>
                      <a:schemeClr val="tx1"/>
                    </a:solidFill>
                    <a:latin typeface="Arial" pitchFamily="34" charset="0"/>
                  </a:defRPr>
                </a:lvl8pPr>
                <a:lvl9pPr marL="3886200" indent="-228600" defTabSz="696913" eaLnBrk="0" fontAlgn="base" hangingPunct="0">
                  <a:spcBef>
                    <a:spcPct val="20000"/>
                  </a:spcBef>
                  <a:spcAft>
                    <a:spcPct val="0"/>
                  </a:spcAft>
                  <a:buChar char="»"/>
                  <a:defRPr sz="1600">
                    <a:solidFill>
                      <a:schemeClr val="tx1"/>
                    </a:solidFill>
                    <a:latin typeface="Arial" pitchFamily="34" charset="0"/>
                  </a:defRPr>
                </a:lvl9pPr>
              </a:lstStyle>
              <a:p>
                <a:pPr>
                  <a:spcBef>
                    <a:spcPct val="0"/>
                  </a:spcBef>
                  <a:buFontTx/>
                  <a:buNone/>
                </a:pPr>
                <a:r>
                  <a:rPr lang="de-DE" altLang="de-DE" sz="1600" dirty="0">
                    <a:solidFill>
                      <a:schemeClr val="bg1"/>
                    </a:solidFill>
                  </a:rPr>
                  <a:t>Informiert den Vorstand regelmäßig über Risikosituation und Erreichung der Risikoziele</a:t>
                </a:r>
              </a:p>
            </p:txBody>
          </p:sp>
          <p:sp>
            <p:nvSpPr>
              <p:cNvPr id="247821" name="AutoShape 17"/>
              <p:cNvSpPr>
                <a:spLocks noChangeArrowheads="1"/>
              </p:cNvSpPr>
              <p:nvPr/>
            </p:nvSpPr>
            <p:spPr bwMode="gray">
              <a:xfrm>
                <a:off x="557" y="868"/>
                <a:ext cx="501" cy="649"/>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63 w 21600"/>
                  <a:gd name="T13" fmla="*/ 5418 h 21600"/>
                  <a:gd name="T14" fmla="*/ 18884 w 21600"/>
                  <a:gd name="T15" fmla="*/ 1618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de-DE" dirty="0">
                  <a:solidFill>
                    <a:schemeClr val="bg1"/>
                  </a:solidFill>
                </a:endParaRPr>
              </a:p>
            </p:txBody>
          </p:sp>
        </p:grpSp>
        <p:grpSp>
          <p:nvGrpSpPr>
            <p:cNvPr id="247817" name="Group 18"/>
            <p:cNvGrpSpPr>
              <a:grpSpLocks/>
            </p:cNvGrpSpPr>
            <p:nvPr/>
          </p:nvGrpSpPr>
          <p:grpSpPr bwMode="auto">
            <a:xfrm>
              <a:off x="419" y="542"/>
              <a:ext cx="4533" cy="523"/>
              <a:chOff x="557" y="865"/>
              <a:chExt cx="5314" cy="649"/>
            </a:xfrm>
          </p:grpSpPr>
          <p:sp>
            <p:nvSpPr>
              <p:cNvPr id="247818" name="Text Box 19"/>
              <p:cNvSpPr txBox="1">
                <a:spLocks noChangeArrowheads="1"/>
              </p:cNvSpPr>
              <p:nvPr/>
            </p:nvSpPr>
            <p:spPr bwMode="gray">
              <a:xfrm>
                <a:off x="1131" y="964"/>
                <a:ext cx="4740" cy="453"/>
              </a:xfrm>
              <a:prstGeom prst="rect">
                <a:avLst/>
              </a:pr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83663" tIns="41831" rIns="83663" bIns="41831" anchor="ctr"/>
              <a:lstStyle>
                <a:lvl1pPr defTabSz="696913">
                  <a:spcBef>
                    <a:spcPct val="20000"/>
                  </a:spcBef>
                  <a:buChar char="•"/>
                  <a:defRPr sz="2000">
                    <a:solidFill>
                      <a:schemeClr val="tx1"/>
                    </a:solidFill>
                    <a:latin typeface="Arial" pitchFamily="34" charset="0"/>
                  </a:defRPr>
                </a:lvl1pPr>
                <a:lvl2pPr marL="742950" indent="-285750" defTabSz="696913">
                  <a:spcBef>
                    <a:spcPct val="20000"/>
                  </a:spcBef>
                  <a:buChar char="–"/>
                  <a:defRPr>
                    <a:solidFill>
                      <a:schemeClr val="tx1"/>
                    </a:solidFill>
                    <a:latin typeface="Arial" pitchFamily="34" charset="0"/>
                  </a:defRPr>
                </a:lvl2pPr>
                <a:lvl3pPr marL="1143000" indent="-228600" defTabSz="696913">
                  <a:spcBef>
                    <a:spcPct val="20000"/>
                  </a:spcBef>
                  <a:buChar char="•"/>
                  <a:defRPr sz="1600">
                    <a:solidFill>
                      <a:schemeClr val="tx1"/>
                    </a:solidFill>
                    <a:latin typeface="Arial" pitchFamily="34" charset="0"/>
                  </a:defRPr>
                </a:lvl3pPr>
                <a:lvl4pPr marL="1600200" indent="-228600" defTabSz="696913">
                  <a:spcBef>
                    <a:spcPct val="20000"/>
                  </a:spcBef>
                  <a:buChar char="–"/>
                  <a:defRPr sz="1600">
                    <a:solidFill>
                      <a:schemeClr val="tx1"/>
                    </a:solidFill>
                    <a:latin typeface="Arial" pitchFamily="34" charset="0"/>
                  </a:defRPr>
                </a:lvl4pPr>
                <a:lvl5pPr marL="2057400" indent="-228600" defTabSz="696913">
                  <a:spcBef>
                    <a:spcPct val="20000"/>
                  </a:spcBef>
                  <a:buChar char="»"/>
                  <a:defRPr sz="1600">
                    <a:solidFill>
                      <a:schemeClr val="tx1"/>
                    </a:solidFill>
                    <a:latin typeface="Arial" pitchFamily="34" charset="0"/>
                  </a:defRPr>
                </a:lvl5pPr>
                <a:lvl6pPr marL="2514600" indent="-228600" defTabSz="696913" eaLnBrk="0" fontAlgn="base" hangingPunct="0">
                  <a:spcBef>
                    <a:spcPct val="20000"/>
                  </a:spcBef>
                  <a:spcAft>
                    <a:spcPct val="0"/>
                  </a:spcAft>
                  <a:buChar char="»"/>
                  <a:defRPr sz="1600">
                    <a:solidFill>
                      <a:schemeClr val="tx1"/>
                    </a:solidFill>
                    <a:latin typeface="Arial" pitchFamily="34" charset="0"/>
                  </a:defRPr>
                </a:lvl6pPr>
                <a:lvl7pPr marL="2971800" indent="-228600" defTabSz="696913" eaLnBrk="0" fontAlgn="base" hangingPunct="0">
                  <a:spcBef>
                    <a:spcPct val="20000"/>
                  </a:spcBef>
                  <a:spcAft>
                    <a:spcPct val="0"/>
                  </a:spcAft>
                  <a:buChar char="»"/>
                  <a:defRPr sz="1600">
                    <a:solidFill>
                      <a:schemeClr val="tx1"/>
                    </a:solidFill>
                    <a:latin typeface="Arial" pitchFamily="34" charset="0"/>
                  </a:defRPr>
                </a:lvl7pPr>
                <a:lvl8pPr marL="3429000" indent="-228600" defTabSz="696913" eaLnBrk="0" fontAlgn="base" hangingPunct="0">
                  <a:spcBef>
                    <a:spcPct val="20000"/>
                  </a:spcBef>
                  <a:spcAft>
                    <a:spcPct val="0"/>
                  </a:spcAft>
                  <a:buChar char="»"/>
                  <a:defRPr sz="1600">
                    <a:solidFill>
                      <a:schemeClr val="tx1"/>
                    </a:solidFill>
                    <a:latin typeface="Arial" pitchFamily="34" charset="0"/>
                  </a:defRPr>
                </a:lvl8pPr>
                <a:lvl9pPr marL="3886200" indent="-228600" defTabSz="696913" eaLnBrk="0" fontAlgn="base" hangingPunct="0">
                  <a:spcBef>
                    <a:spcPct val="20000"/>
                  </a:spcBef>
                  <a:spcAft>
                    <a:spcPct val="0"/>
                  </a:spcAft>
                  <a:buChar char="»"/>
                  <a:defRPr sz="1600">
                    <a:solidFill>
                      <a:schemeClr val="tx1"/>
                    </a:solidFill>
                    <a:latin typeface="Arial" pitchFamily="34" charset="0"/>
                  </a:defRPr>
                </a:lvl9pPr>
              </a:lstStyle>
              <a:p>
                <a:pPr>
                  <a:spcBef>
                    <a:spcPct val="0"/>
                  </a:spcBef>
                  <a:buFontTx/>
                  <a:buNone/>
                </a:pPr>
                <a:r>
                  <a:rPr lang="de-DE" altLang="de-DE" sz="1600" dirty="0">
                    <a:solidFill>
                      <a:schemeClr val="bg1"/>
                    </a:solidFill>
                  </a:rPr>
                  <a:t>Legt Indikatoren/Messgrößen/Limite mit RO fest und achtet auf Einheitlichkeit der Methoden</a:t>
                </a:r>
              </a:p>
            </p:txBody>
          </p:sp>
          <p:sp>
            <p:nvSpPr>
              <p:cNvPr id="247819" name="AutoShape 20"/>
              <p:cNvSpPr>
                <a:spLocks noChangeArrowheads="1"/>
              </p:cNvSpPr>
              <p:nvPr/>
            </p:nvSpPr>
            <p:spPr bwMode="gray">
              <a:xfrm>
                <a:off x="557" y="865"/>
                <a:ext cx="502" cy="649"/>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56 w 21600"/>
                  <a:gd name="T13" fmla="*/ 5418 h 21600"/>
                  <a:gd name="T14" fmla="*/ 18889 w 21600"/>
                  <a:gd name="T15" fmla="*/ 1618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de-DE" dirty="0">
                  <a:solidFill>
                    <a:schemeClr val="bg1"/>
                  </a:solidFill>
                </a:endParaRPr>
              </a:p>
            </p:txBody>
          </p:sp>
        </p:grpSp>
      </p:grpSp>
      <p:sp>
        <p:nvSpPr>
          <p:cNvPr id="247811" name="Rectangle 22"/>
          <p:cNvSpPr>
            <a:spLocks noGrp="1" noChangeArrowheads="1"/>
          </p:cNvSpPr>
          <p:nvPr>
            <p:ph type="title"/>
          </p:nvPr>
        </p:nvSpPr>
        <p:spPr>
          <a:xfrm>
            <a:off x="468000" y="144000"/>
            <a:ext cx="8640000" cy="648000"/>
          </a:xfrm>
        </p:spPr>
        <p:txBody>
          <a:bodyPr/>
          <a:lstStyle/>
          <a:p>
            <a:pPr eaLnBrk="1" hangingPunct="1"/>
            <a:r>
              <a:rPr lang="de-DE" altLang="de-DE" dirty="0"/>
              <a:t>Systemgestaltung (II): Risikocontrolling durch Controlling (I)</a:t>
            </a:r>
          </a:p>
        </p:txBody>
      </p:sp>
    </p:spTree>
    <p:extLst>
      <p:ext uri="{BB962C8B-B14F-4D97-AF65-F5344CB8AC3E}">
        <p14:creationId xmlns:p14="http://schemas.microsoft.com/office/powerpoint/2010/main" val="3155458011"/>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8834" name="Group 3"/>
          <p:cNvGrpSpPr>
            <a:grpSpLocks/>
          </p:cNvGrpSpPr>
          <p:nvPr/>
        </p:nvGrpSpPr>
        <p:grpSpPr bwMode="auto">
          <a:xfrm>
            <a:off x="200472" y="1052736"/>
            <a:ext cx="9439936" cy="5268913"/>
            <a:chOff x="330" y="596"/>
            <a:chExt cx="5571" cy="3646"/>
          </a:xfrm>
        </p:grpSpPr>
        <p:sp>
          <p:nvSpPr>
            <p:cNvPr id="248836" name="Text Box 4"/>
            <p:cNvSpPr txBox="1">
              <a:spLocks noChangeArrowheads="1"/>
            </p:cNvSpPr>
            <p:nvPr/>
          </p:nvSpPr>
          <p:spPr bwMode="gray">
            <a:xfrm>
              <a:off x="928" y="2907"/>
              <a:ext cx="4966" cy="565"/>
            </a:xfrm>
            <a:prstGeom prst="rect">
              <a:avLst/>
            </a:pr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83663" tIns="41831" rIns="83663" bIns="41831" anchor="ctr"/>
            <a:lstStyle>
              <a:lvl1pPr defTabSz="696913">
                <a:spcBef>
                  <a:spcPct val="20000"/>
                </a:spcBef>
                <a:buChar char="•"/>
                <a:defRPr sz="2000">
                  <a:solidFill>
                    <a:schemeClr val="tx1"/>
                  </a:solidFill>
                  <a:latin typeface="Arial" pitchFamily="34" charset="0"/>
                </a:defRPr>
              </a:lvl1pPr>
              <a:lvl2pPr marL="742950" indent="-285750" defTabSz="696913">
                <a:spcBef>
                  <a:spcPct val="20000"/>
                </a:spcBef>
                <a:buChar char="–"/>
                <a:defRPr>
                  <a:solidFill>
                    <a:schemeClr val="tx1"/>
                  </a:solidFill>
                  <a:latin typeface="Arial" pitchFamily="34" charset="0"/>
                </a:defRPr>
              </a:lvl2pPr>
              <a:lvl3pPr marL="1143000" indent="-228600" defTabSz="696913">
                <a:spcBef>
                  <a:spcPct val="20000"/>
                </a:spcBef>
                <a:buChar char="•"/>
                <a:defRPr sz="1600">
                  <a:solidFill>
                    <a:schemeClr val="tx1"/>
                  </a:solidFill>
                  <a:latin typeface="Arial" pitchFamily="34" charset="0"/>
                </a:defRPr>
              </a:lvl3pPr>
              <a:lvl4pPr marL="1600200" indent="-228600" defTabSz="696913">
                <a:spcBef>
                  <a:spcPct val="20000"/>
                </a:spcBef>
                <a:buChar char="–"/>
                <a:defRPr sz="1600">
                  <a:solidFill>
                    <a:schemeClr val="tx1"/>
                  </a:solidFill>
                  <a:latin typeface="Arial" pitchFamily="34" charset="0"/>
                </a:defRPr>
              </a:lvl4pPr>
              <a:lvl5pPr marL="2057400" indent="-228600" defTabSz="696913">
                <a:spcBef>
                  <a:spcPct val="20000"/>
                </a:spcBef>
                <a:buChar char="»"/>
                <a:defRPr sz="1600">
                  <a:solidFill>
                    <a:schemeClr val="tx1"/>
                  </a:solidFill>
                  <a:latin typeface="Arial" pitchFamily="34" charset="0"/>
                </a:defRPr>
              </a:lvl5pPr>
              <a:lvl6pPr marL="2514600" indent="-228600" defTabSz="696913" eaLnBrk="0" fontAlgn="base" hangingPunct="0">
                <a:spcBef>
                  <a:spcPct val="20000"/>
                </a:spcBef>
                <a:spcAft>
                  <a:spcPct val="0"/>
                </a:spcAft>
                <a:buChar char="»"/>
                <a:defRPr sz="1600">
                  <a:solidFill>
                    <a:schemeClr val="tx1"/>
                  </a:solidFill>
                  <a:latin typeface="Arial" pitchFamily="34" charset="0"/>
                </a:defRPr>
              </a:lvl6pPr>
              <a:lvl7pPr marL="2971800" indent="-228600" defTabSz="696913" eaLnBrk="0" fontAlgn="base" hangingPunct="0">
                <a:spcBef>
                  <a:spcPct val="20000"/>
                </a:spcBef>
                <a:spcAft>
                  <a:spcPct val="0"/>
                </a:spcAft>
                <a:buChar char="»"/>
                <a:defRPr sz="1600">
                  <a:solidFill>
                    <a:schemeClr val="tx1"/>
                  </a:solidFill>
                  <a:latin typeface="Arial" pitchFamily="34" charset="0"/>
                </a:defRPr>
              </a:lvl7pPr>
              <a:lvl8pPr marL="3429000" indent="-228600" defTabSz="696913" eaLnBrk="0" fontAlgn="base" hangingPunct="0">
                <a:spcBef>
                  <a:spcPct val="20000"/>
                </a:spcBef>
                <a:spcAft>
                  <a:spcPct val="0"/>
                </a:spcAft>
                <a:buChar char="»"/>
                <a:defRPr sz="1600">
                  <a:solidFill>
                    <a:schemeClr val="tx1"/>
                  </a:solidFill>
                  <a:latin typeface="Arial" pitchFamily="34" charset="0"/>
                </a:defRPr>
              </a:lvl8pPr>
              <a:lvl9pPr marL="3886200" indent="-228600" defTabSz="696913" eaLnBrk="0" fontAlgn="base" hangingPunct="0">
                <a:spcBef>
                  <a:spcPct val="20000"/>
                </a:spcBef>
                <a:spcAft>
                  <a:spcPct val="0"/>
                </a:spcAft>
                <a:buChar char="»"/>
                <a:defRPr sz="1600">
                  <a:solidFill>
                    <a:schemeClr val="tx1"/>
                  </a:solidFill>
                  <a:latin typeface="Arial" pitchFamily="34" charset="0"/>
                </a:defRPr>
              </a:lvl9pPr>
            </a:lstStyle>
            <a:p>
              <a:pPr>
                <a:spcBef>
                  <a:spcPct val="0"/>
                </a:spcBef>
                <a:buFontTx/>
                <a:buNone/>
              </a:pPr>
              <a:r>
                <a:rPr lang="de-DE" altLang="de-DE" sz="1400" dirty="0">
                  <a:solidFill>
                    <a:schemeClr val="bg1"/>
                  </a:solidFill>
                </a:rPr>
                <a:t>Veranlasst Identifikation neuer Risiken: Risikoerfassung und -bewertung unter Beteiligung der Abteilungsleitungen (AL) und Beauftragten. Methode: Fragebogen, Workshops o.ä., einschl. Ursache-Wirkungs-zusammenhänge, Szenario-Entwicklung, Einstufung in Relevanzkategorien.</a:t>
              </a:r>
            </a:p>
          </p:txBody>
        </p:sp>
        <p:sp>
          <p:nvSpPr>
            <p:cNvPr id="248837" name="Text Box 5"/>
            <p:cNvSpPr txBox="1">
              <a:spLocks noChangeArrowheads="1"/>
            </p:cNvSpPr>
            <p:nvPr/>
          </p:nvSpPr>
          <p:spPr bwMode="gray">
            <a:xfrm>
              <a:off x="925" y="3676"/>
              <a:ext cx="4956" cy="566"/>
            </a:xfrm>
            <a:prstGeom prst="rect">
              <a:avLst/>
            </a:pr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83663" tIns="41831" rIns="83663" bIns="41831" anchor="ctr"/>
            <a:lstStyle>
              <a:lvl1pPr defTabSz="696913">
                <a:spcBef>
                  <a:spcPct val="20000"/>
                </a:spcBef>
                <a:buChar char="•"/>
                <a:defRPr sz="2000">
                  <a:solidFill>
                    <a:schemeClr val="tx1"/>
                  </a:solidFill>
                  <a:latin typeface="Arial" pitchFamily="34" charset="0"/>
                </a:defRPr>
              </a:lvl1pPr>
              <a:lvl2pPr marL="742950" indent="-285750" defTabSz="696913">
                <a:spcBef>
                  <a:spcPct val="20000"/>
                </a:spcBef>
                <a:buChar char="–"/>
                <a:defRPr>
                  <a:solidFill>
                    <a:schemeClr val="tx1"/>
                  </a:solidFill>
                  <a:latin typeface="Arial" pitchFamily="34" charset="0"/>
                </a:defRPr>
              </a:lvl2pPr>
              <a:lvl3pPr marL="1143000" indent="-228600" defTabSz="696913">
                <a:spcBef>
                  <a:spcPct val="20000"/>
                </a:spcBef>
                <a:buChar char="•"/>
                <a:defRPr sz="1600">
                  <a:solidFill>
                    <a:schemeClr val="tx1"/>
                  </a:solidFill>
                  <a:latin typeface="Arial" pitchFamily="34" charset="0"/>
                </a:defRPr>
              </a:lvl3pPr>
              <a:lvl4pPr marL="1600200" indent="-228600" defTabSz="696913">
                <a:spcBef>
                  <a:spcPct val="20000"/>
                </a:spcBef>
                <a:buChar char="–"/>
                <a:defRPr sz="1600">
                  <a:solidFill>
                    <a:schemeClr val="tx1"/>
                  </a:solidFill>
                  <a:latin typeface="Arial" pitchFamily="34" charset="0"/>
                </a:defRPr>
              </a:lvl4pPr>
              <a:lvl5pPr marL="2057400" indent="-228600" defTabSz="696913">
                <a:spcBef>
                  <a:spcPct val="20000"/>
                </a:spcBef>
                <a:buChar char="»"/>
                <a:defRPr sz="1600">
                  <a:solidFill>
                    <a:schemeClr val="tx1"/>
                  </a:solidFill>
                  <a:latin typeface="Arial" pitchFamily="34" charset="0"/>
                </a:defRPr>
              </a:lvl5pPr>
              <a:lvl6pPr marL="2514600" indent="-228600" defTabSz="696913" eaLnBrk="0" fontAlgn="base" hangingPunct="0">
                <a:spcBef>
                  <a:spcPct val="20000"/>
                </a:spcBef>
                <a:spcAft>
                  <a:spcPct val="0"/>
                </a:spcAft>
                <a:buChar char="»"/>
                <a:defRPr sz="1600">
                  <a:solidFill>
                    <a:schemeClr val="tx1"/>
                  </a:solidFill>
                  <a:latin typeface="Arial" pitchFamily="34" charset="0"/>
                </a:defRPr>
              </a:lvl6pPr>
              <a:lvl7pPr marL="2971800" indent="-228600" defTabSz="696913" eaLnBrk="0" fontAlgn="base" hangingPunct="0">
                <a:spcBef>
                  <a:spcPct val="20000"/>
                </a:spcBef>
                <a:spcAft>
                  <a:spcPct val="0"/>
                </a:spcAft>
                <a:buChar char="»"/>
                <a:defRPr sz="1600">
                  <a:solidFill>
                    <a:schemeClr val="tx1"/>
                  </a:solidFill>
                  <a:latin typeface="Arial" pitchFamily="34" charset="0"/>
                </a:defRPr>
              </a:lvl7pPr>
              <a:lvl8pPr marL="3429000" indent="-228600" defTabSz="696913" eaLnBrk="0" fontAlgn="base" hangingPunct="0">
                <a:spcBef>
                  <a:spcPct val="20000"/>
                </a:spcBef>
                <a:spcAft>
                  <a:spcPct val="0"/>
                </a:spcAft>
                <a:buChar char="»"/>
                <a:defRPr sz="1600">
                  <a:solidFill>
                    <a:schemeClr val="tx1"/>
                  </a:solidFill>
                  <a:latin typeface="Arial" pitchFamily="34" charset="0"/>
                </a:defRPr>
              </a:lvl8pPr>
              <a:lvl9pPr marL="3886200" indent="-228600" defTabSz="696913" eaLnBrk="0" fontAlgn="base" hangingPunct="0">
                <a:spcBef>
                  <a:spcPct val="20000"/>
                </a:spcBef>
                <a:spcAft>
                  <a:spcPct val="0"/>
                </a:spcAft>
                <a:buChar char="»"/>
                <a:defRPr sz="1600">
                  <a:solidFill>
                    <a:schemeClr val="tx1"/>
                  </a:solidFill>
                  <a:latin typeface="Arial" pitchFamily="34" charset="0"/>
                </a:defRPr>
              </a:lvl9pPr>
            </a:lstStyle>
            <a:p>
              <a:pPr>
                <a:spcBef>
                  <a:spcPct val="0"/>
                </a:spcBef>
                <a:buFontTx/>
                <a:buNone/>
              </a:pPr>
              <a:r>
                <a:rPr lang="de-DE" altLang="de-DE" sz="1600" dirty="0">
                  <a:solidFill>
                    <a:schemeClr val="bg1"/>
                  </a:solidFill>
                </a:rPr>
                <a:t>Systematisiert die Einzelrisiken, definiert Doppel- und Mehrfachnennungen, fasst Risiken zusammen (bündelt), prüft Plausibilität und Konsistenz uns stellt die Kommunikation mit den RO sicher.</a:t>
              </a:r>
            </a:p>
          </p:txBody>
        </p:sp>
        <p:sp>
          <p:nvSpPr>
            <p:cNvPr id="248838" name="Text Box 6"/>
            <p:cNvSpPr txBox="1">
              <a:spLocks noChangeArrowheads="1"/>
            </p:cNvSpPr>
            <p:nvPr/>
          </p:nvSpPr>
          <p:spPr bwMode="gray">
            <a:xfrm>
              <a:off x="933" y="2136"/>
              <a:ext cx="4956" cy="566"/>
            </a:xfrm>
            <a:prstGeom prst="rect">
              <a:avLst/>
            </a:pr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83663" tIns="41831" rIns="83663" bIns="41831" anchor="ctr"/>
            <a:lstStyle>
              <a:lvl1pPr defTabSz="696913">
                <a:spcBef>
                  <a:spcPct val="20000"/>
                </a:spcBef>
                <a:buChar char="•"/>
                <a:defRPr sz="2000">
                  <a:solidFill>
                    <a:schemeClr val="tx1"/>
                  </a:solidFill>
                  <a:latin typeface="Arial" pitchFamily="34" charset="0"/>
                </a:defRPr>
              </a:lvl1pPr>
              <a:lvl2pPr marL="742950" indent="-285750" defTabSz="696913">
                <a:spcBef>
                  <a:spcPct val="20000"/>
                </a:spcBef>
                <a:buChar char="–"/>
                <a:defRPr>
                  <a:solidFill>
                    <a:schemeClr val="tx1"/>
                  </a:solidFill>
                  <a:latin typeface="Arial" pitchFamily="34" charset="0"/>
                </a:defRPr>
              </a:lvl2pPr>
              <a:lvl3pPr marL="1143000" indent="-228600" defTabSz="696913">
                <a:spcBef>
                  <a:spcPct val="20000"/>
                </a:spcBef>
                <a:buChar char="•"/>
                <a:defRPr sz="1600">
                  <a:solidFill>
                    <a:schemeClr val="tx1"/>
                  </a:solidFill>
                  <a:latin typeface="Arial" pitchFamily="34" charset="0"/>
                </a:defRPr>
              </a:lvl3pPr>
              <a:lvl4pPr marL="1600200" indent="-228600" defTabSz="696913">
                <a:spcBef>
                  <a:spcPct val="20000"/>
                </a:spcBef>
                <a:buChar char="–"/>
                <a:defRPr sz="1600">
                  <a:solidFill>
                    <a:schemeClr val="tx1"/>
                  </a:solidFill>
                  <a:latin typeface="Arial" pitchFamily="34" charset="0"/>
                </a:defRPr>
              </a:lvl4pPr>
              <a:lvl5pPr marL="2057400" indent="-228600" defTabSz="696913">
                <a:spcBef>
                  <a:spcPct val="20000"/>
                </a:spcBef>
                <a:buChar char="»"/>
                <a:defRPr sz="1600">
                  <a:solidFill>
                    <a:schemeClr val="tx1"/>
                  </a:solidFill>
                  <a:latin typeface="Arial" pitchFamily="34" charset="0"/>
                </a:defRPr>
              </a:lvl5pPr>
              <a:lvl6pPr marL="2514600" indent="-228600" defTabSz="696913" eaLnBrk="0" fontAlgn="base" hangingPunct="0">
                <a:spcBef>
                  <a:spcPct val="20000"/>
                </a:spcBef>
                <a:spcAft>
                  <a:spcPct val="0"/>
                </a:spcAft>
                <a:buChar char="»"/>
                <a:defRPr sz="1600">
                  <a:solidFill>
                    <a:schemeClr val="tx1"/>
                  </a:solidFill>
                  <a:latin typeface="Arial" pitchFamily="34" charset="0"/>
                </a:defRPr>
              </a:lvl6pPr>
              <a:lvl7pPr marL="2971800" indent="-228600" defTabSz="696913" eaLnBrk="0" fontAlgn="base" hangingPunct="0">
                <a:spcBef>
                  <a:spcPct val="20000"/>
                </a:spcBef>
                <a:spcAft>
                  <a:spcPct val="0"/>
                </a:spcAft>
                <a:buChar char="»"/>
                <a:defRPr sz="1600">
                  <a:solidFill>
                    <a:schemeClr val="tx1"/>
                  </a:solidFill>
                  <a:latin typeface="Arial" pitchFamily="34" charset="0"/>
                </a:defRPr>
              </a:lvl7pPr>
              <a:lvl8pPr marL="3429000" indent="-228600" defTabSz="696913" eaLnBrk="0" fontAlgn="base" hangingPunct="0">
                <a:spcBef>
                  <a:spcPct val="20000"/>
                </a:spcBef>
                <a:spcAft>
                  <a:spcPct val="0"/>
                </a:spcAft>
                <a:buChar char="»"/>
                <a:defRPr sz="1600">
                  <a:solidFill>
                    <a:schemeClr val="tx1"/>
                  </a:solidFill>
                  <a:latin typeface="Arial" pitchFamily="34" charset="0"/>
                </a:defRPr>
              </a:lvl8pPr>
              <a:lvl9pPr marL="3886200" indent="-228600" defTabSz="696913" eaLnBrk="0" fontAlgn="base" hangingPunct="0">
                <a:spcBef>
                  <a:spcPct val="20000"/>
                </a:spcBef>
                <a:spcAft>
                  <a:spcPct val="0"/>
                </a:spcAft>
                <a:buChar char="»"/>
                <a:defRPr sz="1600">
                  <a:solidFill>
                    <a:schemeClr val="tx1"/>
                  </a:solidFill>
                  <a:latin typeface="Arial" pitchFamily="34" charset="0"/>
                </a:defRPr>
              </a:lvl9pPr>
            </a:lstStyle>
            <a:p>
              <a:pPr>
                <a:spcBef>
                  <a:spcPct val="0"/>
                </a:spcBef>
                <a:buFontTx/>
                <a:buNone/>
              </a:pPr>
              <a:r>
                <a:rPr lang="de-DE" altLang="de-DE" sz="1600" dirty="0">
                  <a:solidFill>
                    <a:schemeClr val="bg1"/>
                  </a:solidFill>
                </a:rPr>
                <a:t>Kommuniziert Risikostrategie und RMS im Unternehmen (gemeinsam mit Vorstand und Geschäftsführung).</a:t>
              </a:r>
            </a:p>
          </p:txBody>
        </p:sp>
        <p:sp>
          <p:nvSpPr>
            <p:cNvPr id="248839" name="Text Box 7"/>
            <p:cNvSpPr txBox="1">
              <a:spLocks noChangeArrowheads="1"/>
            </p:cNvSpPr>
            <p:nvPr/>
          </p:nvSpPr>
          <p:spPr bwMode="gray">
            <a:xfrm>
              <a:off x="945" y="1366"/>
              <a:ext cx="4956" cy="566"/>
            </a:xfrm>
            <a:prstGeom prst="rect">
              <a:avLst/>
            </a:pr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83663" tIns="41831" rIns="83663" bIns="41831" anchor="ctr"/>
            <a:lstStyle>
              <a:lvl1pPr defTabSz="696913">
                <a:spcBef>
                  <a:spcPct val="20000"/>
                </a:spcBef>
                <a:buChar char="•"/>
                <a:defRPr sz="2000">
                  <a:solidFill>
                    <a:schemeClr val="tx1"/>
                  </a:solidFill>
                  <a:latin typeface="Arial" pitchFamily="34" charset="0"/>
                </a:defRPr>
              </a:lvl1pPr>
              <a:lvl2pPr marL="742950" indent="-285750" defTabSz="696913">
                <a:spcBef>
                  <a:spcPct val="20000"/>
                </a:spcBef>
                <a:buChar char="–"/>
                <a:defRPr>
                  <a:solidFill>
                    <a:schemeClr val="tx1"/>
                  </a:solidFill>
                  <a:latin typeface="Arial" pitchFamily="34" charset="0"/>
                </a:defRPr>
              </a:lvl2pPr>
              <a:lvl3pPr marL="1143000" indent="-228600" defTabSz="696913">
                <a:spcBef>
                  <a:spcPct val="20000"/>
                </a:spcBef>
                <a:buChar char="•"/>
                <a:defRPr sz="1600">
                  <a:solidFill>
                    <a:schemeClr val="tx1"/>
                  </a:solidFill>
                  <a:latin typeface="Arial" pitchFamily="34" charset="0"/>
                </a:defRPr>
              </a:lvl3pPr>
              <a:lvl4pPr marL="1600200" indent="-228600" defTabSz="696913">
                <a:spcBef>
                  <a:spcPct val="20000"/>
                </a:spcBef>
                <a:buChar char="–"/>
                <a:defRPr sz="1600">
                  <a:solidFill>
                    <a:schemeClr val="tx1"/>
                  </a:solidFill>
                  <a:latin typeface="Arial" pitchFamily="34" charset="0"/>
                </a:defRPr>
              </a:lvl4pPr>
              <a:lvl5pPr marL="2057400" indent="-228600" defTabSz="696913">
                <a:spcBef>
                  <a:spcPct val="20000"/>
                </a:spcBef>
                <a:buChar char="»"/>
                <a:defRPr sz="1600">
                  <a:solidFill>
                    <a:schemeClr val="tx1"/>
                  </a:solidFill>
                  <a:latin typeface="Arial" pitchFamily="34" charset="0"/>
                </a:defRPr>
              </a:lvl5pPr>
              <a:lvl6pPr marL="2514600" indent="-228600" defTabSz="696913" eaLnBrk="0" fontAlgn="base" hangingPunct="0">
                <a:spcBef>
                  <a:spcPct val="20000"/>
                </a:spcBef>
                <a:spcAft>
                  <a:spcPct val="0"/>
                </a:spcAft>
                <a:buChar char="»"/>
                <a:defRPr sz="1600">
                  <a:solidFill>
                    <a:schemeClr val="tx1"/>
                  </a:solidFill>
                  <a:latin typeface="Arial" pitchFamily="34" charset="0"/>
                </a:defRPr>
              </a:lvl6pPr>
              <a:lvl7pPr marL="2971800" indent="-228600" defTabSz="696913" eaLnBrk="0" fontAlgn="base" hangingPunct="0">
                <a:spcBef>
                  <a:spcPct val="20000"/>
                </a:spcBef>
                <a:spcAft>
                  <a:spcPct val="0"/>
                </a:spcAft>
                <a:buChar char="»"/>
                <a:defRPr sz="1600">
                  <a:solidFill>
                    <a:schemeClr val="tx1"/>
                  </a:solidFill>
                  <a:latin typeface="Arial" pitchFamily="34" charset="0"/>
                </a:defRPr>
              </a:lvl7pPr>
              <a:lvl8pPr marL="3429000" indent="-228600" defTabSz="696913" eaLnBrk="0" fontAlgn="base" hangingPunct="0">
                <a:spcBef>
                  <a:spcPct val="20000"/>
                </a:spcBef>
                <a:spcAft>
                  <a:spcPct val="0"/>
                </a:spcAft>
                <a:buChar char="»"/>
                <a:defRPr sz="1600">
                  <a:solidFill>
                    <a:schemeClr val="tx1"/>
                  </a:solidFill>
                  <a:latin typeface="Arial" pitchFamily="34" charset="0"/>
                </a:defRPr>
              </a:lvl8pPr>
              <a:lvl9pPr marL="3886200" indent="-228600" defTabSz="696913" eaLnBrk="0" fontAlgn="base" hangingPunct="0">
                <a:spcBef>
                  <a:spcPct val="20000"/>
                </a:spcBef>
                <a:spcAft>
                  <a:spcPct val="0"/>
                </a:spcAft>
                <a:buChar char="»"/>
                <a:defRPr sz="1600">
                  <a:solidFill>
                    <a:schemeClr val="tx1"/>
                  </a:solidFill>
                  <a:latin typeface="Arial" pitchFamily="34" charset="0"/>
                </a:defRPr>
              </a:lvl9pPr>
            </a:lstStyle>
            <a:p>
              <a:pPr>
                <a:spcBef>
                  <a:spcPct val="0"/>
                </a:spcBef>
                <a:buFontTx/>
                <a:buNone/>
              </a:pPr>
              <a:r>
                <a:rPr lang="de-DE" altLang="de-DE" sz="1600" dirty="0">
                  <a:solidFill>
                    <a:schemeClr val="bg1"/>
                  </a:solidFill>
                </a:rPr>
                <a:t>Arbeitet an </a:t>
              </a:r>
              <a:r>
                <a:rPr lang="de-DE" altLang="de-DE" sz="1600">
                  <a:solidFill>
                    <a:schemeClr val="bg1"/>
                  </a:solidFill>
                </a:rPr>
                <a:t>Entwicklung / ggf</a:t>
              </a:r>
              <a:r>
                <a:rPr lang="de-DE" altLang="de-DE" sz="1600" dirty="0">
                  <a:solidFill>
                    <a:schemeClr val="bg1"/>
                  </a:solidFill>
                </a:rPr>
                <a:t>. erforderlichen Anpassungen der Risikostrategie/-politik mit</a:t>
              </a:r>
            </a:p>
          </p:txBody>
        </p:sp>
        <p:sp>
          <p:nvSpPr>
            <p:cNvPr id="248840" name="Text Box 8"/>
            <p:cNvSpPr txBox="1">
              <a:spLocks noChangeArrowheads="1"/>
            </p:cNvSpPr>
            <p:nvPr/>
          </p:nvSpPr>
          <p:spPr bwMode="gray">
            <a:xfrm>
              <a:off x="945" y="596"/>
              <a:ext cx="4956" cy="566"/>
            </a:xfrm>
            <a:prstGeom prst="rect">
              <a:avLst/>
            </a:pr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83663" tIns="41831" rIns="83663" bIns="41831" anchor="ctr"/>
            <a:lstStyle>
              <a:lvl1pPr defTabSz="696913">
                <a:spcBef>
                  <a:spcPct val="20000"/>
                </a:spcBef>
                <a:buChar char="•"/>
                <a:defRPr sz="2000">
                  <a:solidFill>
                    <a:schemeClr val="tx1"/>
                  </a:solidFill>
                  <a:latin typeface="Arial" pitchFamily="34" charset="0"/>
                </a:defRPr>
              </a:lvl1pPr>
              <a:lvl2pPr marL="742950" indent="-285750" defTabSz="696913">
                <a:spcBef>
                  <a:spcPct val="20000"/>
                </a:spcBef>
                <a:buChar char="–"/>
                <a:defRPr>
                  <a:solidFill>
                    <a:schemeClr val="tx1"/>
                  </a:solidFill>
                  <a:latin typeface="Arial" pitchFamily="34" charset="0"/>
                </a:defRPr>
              </a:lvl2pPr>
              <a:lvl3pPr marL="1143000" indent="-228600" defTabSz="696913">
                <a:spcBef>
                  <a:spcPct val="20000"/>
                </a:spcBef>
                <a:buChar char="•"/>
                <a:defRPr sz="1600">
                  <a:solidFill>
                    <a:schemeClr val="tx1"/>
                  </a:solidFill>
                  <a:latin typeface="Arial" pitchFamily="34" charset="0"/>
                </a:defRPr>
              </a:lvl3pPr>
              <a:lvl4pPr marL="1600200" indent="-228600" defTabSz="696913">
                <a:spcBef>
                  <a:spcPct val="20000"/>
                </a:spcBef>
                <a:buChar char="–"/>
                <a:defRPr sz="1600">
                  <a:solidFill>
                    <a:schemeClr val="tx1"/>
                  </a:solidFill>
                  <a:latin typeface="Arial" pitchFamily="34" charset="0"/>
                </a:defRPr>
              </a:lvl4pPr>
              <a:lvl5pPr marL="2057400" indent="-228600" defTabSz="696913">
                <a:spcBef>
                  <a:spcPct val="20000"/>
                </a:spcBef>
                <a:buChar char="»"/>
                <a:defRPr sz="1600">
                  <a:solidFill>
                    <a:schemeClr val="tx1"/>
                  </a:solidFill>
                  <a:latin typeface="Arial" pitchFamily="34" charset="0"/>
                </a:defRPr>
              </a:lvl5pPr>
              <a:lvl6pPr marL="2514600" indent="-228600" defTabSz="696913" eaLnBrk="0" fontAlgn="base" hangingPunct="0">
                <a:spcBef>
                  <a:spcPct val="20000"/>
                </a:spcBef>
                <a:spcAft>
                  <a:spcPct val="0"/>
                </a:spcAft>
                <a:buChar char="»"/>
                <a:defRPr sz="1600">
                  <a:solidFill>
                    <a:schemeClr val="tx1"/>
                  </a:solidFill>
                  <a:latin typeface="Arial" pitchFamily="34" charset="0"/>
                </a:defRPr>
              </a:lvl6pPr>
              <a:lvl7pPr marL="2971800" indent="-228600" defTabSz="696913" eaLnBrk="0" fontAlgn="base" hangingPunct="0">
                <a:spcBef>
                  <a:spcPct val="20000"/>
                </a:spcBef>
                <a:spcAft>
                  <a:spcPct val="0"/>
                </a:spcAft>
                <a:buChar char="»"/>
                <a:defRPr sz="1600">
                  <a:solidFill>
                    <a:schemeClr val="tx1"/>
                  </a:solidFill>
                  <a:latin typeface="Arial" pitchFamily="34" charset="0"/>
                </a:defRPr>
              </a:lvl7pPr>
              <a:lvl8pPr marL="3429000" indent="-228600" defTabSz="696913" eaLnBrk="0" fontAlgn="base" hangingPunct="0">
                <a:spcBef>
                  <a:spcPct val="20000"/>
                </a:spcBef>
                <a:spcAft>
                  <a:spcPct val="0"/>
                </a:spcAft>
                <a:buChar char="»"/>
                <a:defRPr sz="1600">
                  <a:solidFill>
                    <a:schemeClr val="tx1"/>
                  </a:solidFill>
                  <a:latin typeface="Arial" pitchFamily="34" charset="0"/>
                </a:defRPr>
              </a:lvl8pPr>
              <a:lvl9pPr marL="3886200" indent="-228600" defTabSz="696913" eaLnBrk="0" fontAlgn="base" hangingPunct="0">
                <a:spcBef>
                  <a:spcPct val="20000"/>
                </a:spcBef>
                <a:spcAft>
                  <a:spcPct val="0"/>
                </a:spcAft>
                <a:buChar char="»"/>
                <a:defRPr sz="1600">
                  <a:solidFill>
                    <a:schemeClr val="tx1"/>
                  </a:solidFill>
                  <a:latin typeface="Arial" pitchFamily="34" charset="0"/>
                </a:defRPr>
              </a:lvl9pPr>
            </a:lstStyle>
            <a:p>
              <a:pPr>
                <a:spcBef>
                  <a:spcPct val="0"/>
                </a:spcBef>
                <a:buFontTx/>
                <a:buNone/>
              </a:pPr>
              <a:r>
                <a:rPr lang="de-DE" altLang="de-DE" sz="1600" dirty="0">
                  <a:solidFill>
                    <a:schemeClr val="bg1"/>
                  </a:solidFill>
                </a:rPr>
                <a:t>Risikocontrolling ist die zentrale Anlauf- und Kommunikationsstelle für alle Beteiligten des RM-Prozesses</a:t>
              </a:r>
            </a:p>
          </p:txBody>
        </p:sp>
        <p:sp>
          <p:nvSpPr>
            <p:cNvPr id="248841" name="AutoShape 9"/>
            <p:cNvSpPr>
              <a:spLocks noChangeArrowheads="1"/>
            </p:cNvSpPr>
            <p:nvPr/>
          </p:nvSpPr>
          <p:spPr bwMode="gray">
            <a:xfrm>
              <a:off x="333" y="604"/>
              <a:ext cx="513" cy="547"/>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68 w 21600"/>
                <a:gd name="T13" fmla="*/ 5389 h 21600"/>
                <a:gd name="T14" fmla="*/ 18905 w 21600"/>
                <a:gd name="T15" fmla="*/ 16211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de-DE" dirty="0">
                <a:solidFill>
                  <a:schemeClr val="bg1"/>
                </a:solidFill>
              </a:endParaRPr>
            </a:p>
          </p:txBody>
        </p:sp>
        <p:sp>
          <p:nvSpPr>
            <p:cNvPr id="248842" name="AutoShape 10"/>
            <p:cNvSpPr>
              <a:spLocks noChangeArrowheads="1"/>
            </p:cNvSpPr>
            <p:nvPr/>
          </p:nvSpPr>
          <p:spPr bwMode="gray">
            <a:xfrm>
              <a:off x="330" y="1379"/>
              <a:ext cx="513" cy="55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68 w 21600"/>
                <a:gd name="T13" fmla="*/ 5400 h 21600"/>
                <a:gd name="T14" fmla="*/ 18905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de-DE" dirty="0">
                <a:solidFill>
                  <a:schemeClr val="bg1"/>
                </a:solidFill>
              </a:endParaRPr>
            </a:p>
          </p:txBody>
        </p:sp>
        <p:sp>
          <p:nvSpPr>
            <p:cNvPr id="248843" name="AutoShape 11"/>
            <p:cNvSpPr>
              <a:spLocks noChangeArrowheads="1"/>
            </p:cNvSpPr>
            <p:nvPr/>
          </p:nvSpPr>
          <p:spPr bwMode="gray">
            <a:xfrm>
              <a:off x="333" y="2159"/>
              <a:ext cx="513" cy="547"/>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68 w 21600"/>
                <a:gd name="T13" fmla="*/ 5389 h 21600"/>
                <a:gd name="T14" fmla="*/ 18905 w 21600"/>
                <a:gd name="T15" fmla="*/ 16211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de-DE" dirty="0">
                <a:solidFill>
                  <a:schemeClr val="bg1"/>
                </a:solidFill>
              </a:endParaRPr>
            </a:p>
          </p:txBody>
        </p:sp>
        <p:sp>
          <p:nvSpPr>
            <p:cNvPr id="248844" name="AutoShape 12"/>
            <p:cNvSpPr>
              <a:spLocks noChangeArrowheads="1"/>
            </p:cNvSpPr>
            <p:nvPr/>
          </p:nvSpPr>
          <p:spPr bwMode="gray">
            <a:xfrm>
              <a:off x="338" y="2917"/>
              <a:ext cx="513" cy="55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68 w 21600"/>
                <a:gd name="T13" fmla="*/ 5400 h 21600"/>
                <a:gd name="T14" fmla="*/ 18905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de-DE" dirty="0">
                <a:solidFill>
                  <a:schemeClr val="bg1"/>
                </a:solidFill>
              </a:endParaRPr>
            </a:p>
          </p:txBody>
        </p:sp>
        <p:sp>
          <p:nvSpPr>
            <p:cNvPr id="248845" name="AutoShape 13"/>
            <p:cNvSpPr>
              <a:spLocks noChangeArrowheads="1"/>
            </p:cNvSpPr>
            <p:nvPr/>
          </p:nvSpPr>
          <p:spPr bwMode="gray">
            <a:xfrm>
              <a:off x="333" y="3686"/>
              <a:ext cx="513" cy="55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68 w 21600"/>
                <a:gd name="T13" fmla="*/ 5421 h 21600"/>
                <a:gd name="T14" fmla="*/ 18905 w 21600"/>
                <a:gd name="T15" fmla="*/ 16221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de-DE" dirty="0">
                <a:solidFill>
                  <a:schemeClr val="bg1"/>
                </a:solidFill>
              </a:endParaRPr>
            </a:p>
          </p:txBody>
        </p:sp>
      </p:grpSp>
      <p:sp>
        <p:nvSpPr>
          <p:cNvPr id="248835" name="Rectangle 14"/>
          <p:cNvSpPr>
            <a:spLocks noGrp="1" noChangeArrowheads="1"/>
          </p:cNvSpPr>
          <p:nvPr>
            <p:ph type="title"/>
          </p:nvPr>
        </p:nvSpPr>
        <p:spPr>
          <a:xfrm>
            <a:off x="468000" y="144000"/>
            <a:ext cx="8640000" cy="648000"/>
          </a:xfrm>
        </p:spPr>
        <p:txBody>
          <a:bodyPr/>
          <a:lstStyle/>
          <a:p>
            <a:pPr eaLnBrk="1" hangingPunct="1"/>
            <a:r>
              <a:rPr lang="de-DE" altLang="de-DE" dirty="0"/>
              <a:t>Systemgestaltung (II): Risikocontrolling durch Controlling (II)</a:t>
            </a:r>
          </a:p>
        </p:txBody>
      </p:sp>
    </p:spTree>
    <p:extLst>
      <p:ext uri="{BB962C8B-B14F-4D97-AF65-F5344CB8AC3E}">
        <p14:creationId xmlns:p14="http://schemas.microsoft.com/office/powerpoint/2010/main" val="3259434416"/>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80" name="Text Box 4"/>
          <p:cNvSpPr txBox="1">
            <a:spLocks noChangeArrowheads="1"/>
          </p:cNvSpPr>
          <p:nvPr/>
        </p:nvSpPr>
        <p:spPr bwMode="gray">
          <a:xfrm>
            <a:off x="1219926" y="2026079"/>
            <a:ext cx="8418490" cy="582053"/>
          </a:xfrm>
          <a:prstGeom prst="rect">
            <a:avLst/>
          </a:pr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83663" tIns="41831" rIns="83663" bIns="41831" anchor="ctr"/>
          <a:lstStyle>
            <a:lvl1pPr defTabSz="696913">
              <a:spcBef>
                <a:spcPct val="20000"/>
              </a:spcBef>
              <a:buChar char="•"/>
              <a:defRPr sz="2000">
                <a:solidFill>
                  <a:schemeClr val="tx1"/>
                </a:solidFill>
                <a:latin typeface="Arial" pitchFamily="34" charset="0"/>
              </a:defRPr>
            </a:lvl1pPr>
            <a:lvl2pPr marL="742950" indent="-285750" defTabSz="696913">
              <a:spcBef>
                <a:spcPct val="20000"/>
              </a:spcBef>
              <a:buChar char="–"/>
              <a:defRPr>
                <a:solidFill>
                  <a:schemeClr val="tx1"/>
                </a:solidFill>
                <a:latin typeface="Arial" pitchFamily="34" charset="0"/>
              </a:defRPr>
            </a:lvl2pPr>
            <a:lvl3pPr marL="1143000" indent="-228600" defTabSz="696913">
              <a:spcBef>
                <a:spcPct val="20000"/>
              </a:spcBef>
              <a:buChar char="•"/>
              <a:defRPr sz="1600">
                <a:solidFill>
                  <a:schemeClr val="tx1"/>
                </a:solidFill>
                <a:latin typeface="Arial" pitchFamily="34" charset="0"/>
              </a:defRPr>
            </a:lvl3pPr>
            <a:lvl4pPr marL="1600200" indent="-228600" defTabSz="696913">
              <a:spcBef>
                <a:spcPct val="20000"/>
              </a:spcBef>
              <a:buChar char="–"/>
              <a:defRPr sz="1600">
                <a:solidFill>
                  <a:schemeClr val="tx1"/>
                </a:solidFill>
                <a:latin typeface="Arial" pitchFamily="34" charset="0"/>
              </a:defRPr>
            </a:lvl4pPr>
            <a:lvl5pPr marL="2057400" indent="-228600" defTabSz="696913">
              <a:spcBef>
                <a:spcPct val="20000"/>
              </a:spcBef>
              <a:buChar char="»"/>
              <a:defRPr sz="1600">
                <a:solidFill>
                  <a:schemeClr val="tx1"/>
                </a:solidFill>
                <a:latin typeface="Arial" pitchFamily="34" charset="0"/>
              </a:defRPr>
            </a:lvl5pPr>
            <a:lvl6pPr marL="2514600" indent="-228600" defTabSz="696913" eaLnBrk="0" fontAlgn="base" hangingPunct="0">
              <a:spcBef>
                <a:spcPct val="20000"/>
              </a:spcBef>
              <a:spcAft>
                <a:spcPct val="0"/>
              </a:spcAft>
              <a:buChar char="»"/>
              <a:defRPr sz="1600">
                <a:solidFill>
                  <a:schemeClr val="tx1"/>
                </a:solidFill>
                <a:latin typeface="Arial" pitchFamily="34" charset="0"/>
              </a:defRPr>
            </a:lvl6pPr>
            <a:lvl7pPr marL="2971800" indent="-228600" defTabSz="696913" eaLnBrk="0" fontAlgn="base" hangingPunct="0">
              <a:spcBef>
                <a:spcPct val="20000"/>
              </a:spcBef>
              <a:spcAft>
                <a:spcPct val="0"/>
              </a:spcAft>
              <a:buChar char="»"/>
              <a:defRPr sz="1600">
                <a:solidFill>
                  <a:schemeClr val="tx1"/>
                </a:solidFill>
                <a:latin typeface="Arial" pitchFamily="34" charset="0"/>
              </a:defRPr>
            </a:lvl7pPr>
            <a:lvl8pPr marL="3429000" indent="-228600" defTabSz="696913" eaLnBrk="0" fontAlgn="base" hangingPunct="0">
              <a:spcBef>
                <a:spcPct val="20000"/>
              </a:spcBef>
              <a:spcAft>
                <a:spcPct val="0"/>
              </a:spcAft>
              <a:buChar char="»"/>
              <a:defRPr sz="1600">
                <a:solidFill>
                  <a:schemeClr val="tx1"/>
                </a:solidFill>
                <a:latin typeface="Arial" pitchFamily="34" charset="0"/>
              </a:defRPr>
            </a:lvl8pPr>
            <a:lvl9pPr marL="3886200" indent="-228600" defTabSz="696913" eaLnBrk="0" fontAlgn="base" hangingPunct="0">
              <a:spcBef>
                <a:spcPct val="20000"/>
              </a:spcBef>
              <a:spcAft>
                <a:spcPct val="0"/>
              </a:spcAft>
              <a:buChar char="»"/>
              <a:defRPr sz="1600">
                <a:solidFill>
                  <a:schemeClr val="tx1"/>
                </a:solidFill>
                <a:latin typeface="Arial" pitchFamily="34" charset="0"/>
              </a:defRPr>
            </a:lvl9pPr>
          </a:lstStyle>
          <a:p>
            <a:pPr>
              <a:spcBef>
                <a:spcPct val="0"/>
              </a:spcBef>
              <a:buFontTx/>
              <a:buNone/>
            </a:pPr>
            <a:r>
              <a:rPr lang="de-DE" altLang="de-DE" sz="1600" dirty="0">
                <a:solidFill>
                  <a:schemeClr val="bg1"/>
                </a:solidFill>
              </a:rPr>
              <a:t>Nimmt wiederkehrende Risikoidentifikation und -bewertung vor</a:t>
            </a:r>
          </a:p>
        </p:txBody>
      </p:sp>
      <p:sp>
        <p:nvSpPr>
          <p:cNvPr id="249877" name="Text Box 7"/>
          <p:cNvSpPr txBox="1">
            <a:spLocks noChangeArrowheads="1"/>
          </p:cNvSpPr>
          <p:nvPr/>
        </p:nvSpPr>
        <p:spPr bwMode="gray">
          <a:xfrm>
            <a:off x="1219926" y="2957771"/>
            <a:ext cx="8418490" cy="581415"/>
          </a:xfrm>
          <a:prstGeom prst="rect">
            <a:avLst/>
          </a:pr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83663" tIns="41831" rIns="83663" bIns="41831" anchor="ctr"/>
          <a:lstStyle>
            <a:lvl1pPr defTabSz="696913">
              <a:spcBef>
                <a:spcPct val="20000"/>
              </a:spcBef>
              <a:buChar char="•"/>
              <a:defRPr sz="2000">
                <a:solidFill>
                  <a:schemeClr val="tx1"/>
                </a:solidFill>
                <a:latin typeface="Arial" pitchFamily="34" charset="0"/>
              </a:defRPr>
            </a:lvl1pPr>
            <a:lvl2pPr marL="742950" indent="-285750" defTabSz="696913">
              <a:spcBef>
                <a:spcPct val="20000"/>
              </a:spcBef>
              <a:buChar char="–"/>
              <a:defRPr>
                <a:solidFill>
                  <a:schemeClr val="tx1"/>
                </a:solidFill>
                <a:latin typeface="Arial" pitchFamily="34" charset="0"/>
              </a:defRPr>
            </a:lvl2pPr>
            <a:lvl3pPr marL="1143000" indent="-228600" defTabSz="696913">
              <a:spcBef>
                <a:spcPct val="20000"/>
              </a:spcBef>
              <a:buChar char="•"/>
              <a:defRPr sz="1600">
                <a:solidFill>
                  <a:schemeClr val="tx1"/>
                </a:solidFill>
                <a:latin typeface="Arial" pitchFamily="34" charset="0"/>
              </a:defRPr>
            </a:lvl3pPr>
            <a:lvl4pPr marL="1600200" indent="-228600" defTabSz="696913">
              <a:spcBef>
                <a:spcPct val="20000"/>
              </a:spcBef>
              <a:buChar char="–"/>
              <a:defRPr sz="1600">
                <a:solidFill>
                  <a:schemeClr val="tx1"/>
                </a:solidFill>
                <a:latin typeface="Arial" pitchFamily="34" charset="0"/>
              </a:defRPr>
            </a:lvl4pPr>
            <a:lvl5pPr marL="2057400" indent="-228600" defTabSz="696913">
              <a:spcBef>
                <a:spcPct val="20000"/>
              </a:spcBef>
              <a:buChar char="»"/>
              <a:defRPr sz="1600">
                <a:solidFill>
                  <a:schemeClr val="tx1"/>
                </a:solidFill>
                <a:latin typeface="Arial" pitchFamily="34" charset="0"/>
              </a:defRPr>
            </a:lvl5pPr>
            <a:lvl6pPr marL="2514600" indent="-228600" defTabSz="696913" eaLnBrk="0" fontAlgn="base" hangingPunct="0">
              <a:spcBef>
                <a:spcPct val="20000"/>
              </a:spcBef>
              <a:spcAft>
                <a:spcPct val="0"/>
              </a:spcAft>
              <a:buChar char="»"/>
              <a:defRPr sz="1600">
                <a:solidFill>
                  <a:schemeClr val="tx1"/>
                </a:solidFill>
                <a:latin typeface="Arial" pitchFamily="34" charset="0"/>
              </a:defRPr>
            </a:lvl6pPr>
            <a:lvl7pPr marL="2971800" indent="-228600" defTabSz="696913" eaLnBrk="0" fontAlgn="base" hangingPunct="0">
              <a:spcBef>
                <a:spcPct val="20000"/>
              </a:spcBef>
              <a:spcAft>
                <a:spcPct val="0"/>
              </a:spcAft>
              <a:buChar char="»"/>
              <a:defRPr sz="1600">
                <a:solidFill>
                  <a:schemeClr val="tx1"/>
                </a:solidFill>
                <a:latin typeface="Arial" pitchFamily="34" charset="0"/>
              </a:defRPr>
            </a:lvl7pPr>
            <a:lvl8pPr marL="3429000" indent="-228600" defTabSz="696913" eaLnBrk="0" fontAlgn="base" hangingPunct="0">
              <a:spcBef>
                <a:spcPct val="20000"/>
              </a:spcBef>
              <a:spcAft>
                <a:spcPct val="0"/>
              </a:spcAft>
              <a:buChar char="»"/>
              <a:defRPr sz="1600">
                <a:solidFill>
                  <a:schemeClr val="tx1"/>
                </a:solidFill>
                <a:latin typeface="Arial" pitchFamily="34" charset="0"/>
              </a:defRPr>
            </a:lvl8pPr>
            <a:lvl9pPr marL="3886200" indent="-228600" defTabSz="696913" eaLnBrk="0" fontAlgn="base" hangingPunct="0">
              <a:spcBef>
                <a:spcPct val="20000"/>
              </a:spcBef>
              <a:spcAft>
                <a:spcPct val="0"/>
              </a:spcAft>
              <a:buChar char="»"/>
              <a:defRPr sz="1600">
                <a:solidFill>
                  <a:schemeClr val="tx1"/>
                </a:solidFill>
                <a:latin typeface="Arial" pitchFamily="34" charset="0"/>
              </a:defRPr>
            </a:lvl9pPr>
          </a:lstStyle>
          <a:p>
            <a:pPr>
              <a:spcBef>
                <a:spcPct val="0"/>
              </a:spcBef>
              <a:buFontTx/>
              <a:buNone/>
            </a:pPr>
            <a:r>
              <a:rPr lang="de-DE" altLang="de-DE" sz="1600" dirty="0">
                <a:solidFill>
                  <a:schemeClr val="bg1"/>
                </a:solidFill>
              </a:rPr>
              <a:t>Schlägt geeignete Risikobewältigungsmaßnahmen vor (Dokumentation in Risikomappen); entwickelt nötigenfalls Projekte dazu</a:t>
            </a:r>
          </a:p>
        </p:txBody>
      </p:sp>
      <p:sp>
        <p:nvSpPr>
          <p:cNvPr id="249874" name="Text Box 10"/>
          <p:cNvSpPr txBox="1">
            <a:spLocks noChangeArrowheads="1"/>
          </p:cNvSpPr>
          <p:nvPr/>
        </p:nvSpPr>
        <p:spPr bwMode="gray">
          <a:xfrm>
            <a:off x="1219926" y="3895113"/>
            <a:ext cx="8418490" cy="584893"/>
          </a:xfrm>
          <a:prstGeom prst="rect">
            <a:avLst/>
          </a:pr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83663" tIns="41831" rIns="83663" bIns="41831" anchor="ctr"/>
          <a:lstStyle>
            <a:lvl1pPr defTabSz="696913">
              <a:spcBef>
                <a:spcPct val="20000"/>
              </a:spcBef>
              <a:buChar char="•"/>
              <a:defRPr sz="2000">
                <a:solidFill>
                  <a:schemeClr val="tx1"/>
                </a:solidFill>
                <a:latin typeface="Arial" pitchFamily="34" charset="0"/>
              </a:defRPr>
            </a:lvl1pPr>
            <a:lvl2pPr marL="742950" indent="-285750" defTabSz="696913">
              <a:spcBef>
                <a:spcPct val="20000"/>
              </a:spcBef>
              <a:buChar char="–"/>
              <a:defRPr>
                <a:solidFill>
                  <a:schemeClr val="tx1"/>
                </a:solidFill>
                <a:latin typeface="Arial" pitchFamily="34" charset="0"/>
              </a:defRPr>
            </a:lvl2pPr>
            <a:lvl3pPr marL="1143000" indent="-228600" defTabSz="696913">
              <a:spcBef>
                <a:spcPct val="20000"/>
              </a:spcBef>
              <a:buChar char="•"/>
              <a:defRPr sz="1600">
                <a:solidFill>
                  <a:schemeClr val="tx1"/>
                </a:solidFill>
                <a:latin typeface="Arial" pitchFamily="34" charset="0"/>
              </a:defRPr>
            </a:lvl3pPr>
            <a:lvl4pPr marL="1600200" indent="-228600" defTabSz="696913">
              <a:spcBef>
                <a:spcPct val="20000"/>
              </a:spcBef>
              <a:buChar char="–"/>
              <a:defRPr sz="1600">
                <a:solidFill>
                  <a:schemeClr val="tx1"/>
                </a:solidFill>
                <a:latin typeface="Arial" pitchFamily="34" charset="0"/>
              </a:defRPr>
            </a:lvl4pPr>
            <a:lvl5pPr marL="2057400" indent="-228600" defTabSz="696913">
              <a:spcBef>
                <a:spcPct val="20000"/>
              </a:spcBef>
              <a:buChar char="»"/>
              <a:defRPr sz="1600">
                <a:solidFill>
                  <a:schemeClr val="tx1"/>
                </a:solidFill>
                <a:latin typeface="Arial" pitchFamily="34" charset="0"/>
              </a:defRPr>
            </a:lvl5pPr>
            <a:lvl6pPr marL="2514600" indent="-228600" defTabSz="696913" eaLnBrk="0" fontAlgn="base" hangingPunct="0">
              <a:spcBef>
                <a:spcPct val="20000"/>
              </a:spcBef>
              <a:spcAft>
                <a:spcPct val="0"/>
              </a:spcAft>
              <a:buChar char="»"/>
              <a:defRPr sz="1600">
                <a:solidFill>
                  <a:schemeClr val="tx1"/>
                </a:solidFill>
                <a:latin typeface="Arial" pitchFamily="34" charset="0"/>
              </a:defRPr>
            </a:lvl6pPr>
            <a:lvl7pPr marL="2971800" indent="-228600" defTabSz="696913" eaLnBrk="0" fontAlgn="base" hangingPunct="0">
              <a:spcBef>
                <a:spcPct val="20000"/>
              </a:spcBef>
              <a:spcAft>
                <a:spcPct val="0"/>
              </a:spcAft>
              <a:buChar char="»"/>
              <a:defRPr sz="1600">
                <a:solidFill>
                  <a:schemeClr val="tx1"/>
                </a:solidFill>
                <a:latin typeface="Arial" pitchFamily="34" charset="0"/>
              </a:defRPr>
            </a:lvl7pPr>
            <a:lvl8pPr marL="3429000" indent="-228600" defTabSz="696913" eaLnBrk="0" fontAlgn="base" hangingPunct="0">
              <a:spcBef>
                <a:spcPct val="20000"/>
              </a:spcBef>
              <a:spcAft>
                <a:spcPct val="0"/>
              </a:spcAft>
              <a:buChar char="»"/>
              <a:defRPr sz="1600">
                <a:solidFill>
                  <a:schemeClr val="tx1"/>
                </a:solidFill>
                <a:latin typeface="Arial" pitchFamily="34" charset="0"/>
              </a:defRPr>
            </a:lvl8pPr>
            <a:lvl9pPr marL="3886200" indent="-228600" defTabSz="696913" eaLnBrk="0" fontAlgn="base" hangingPunct="0">
              <a:spcBef>
                <a:spcPct val="20000"/>
              </a:spcBef>
              <a:spcAft>
                <a:spcPct val="0"/>
              </a:spcAft>
              <a:buChar char="»"/>
              <a:defRPr sz="1600">
                <a:solidFill>
                  <a:schemeClr val="tx1"/>
                </a:solidFill>
                <a:latin typeface="Arial" pitchFamily="34" charset="0"/>
              </a:defRPr>
            </a:lvl9pPr>
          </a:lstStyle>
          <a:p>
            <a:pPr>
              <a:spcBef>
                <a:spcPct val="0"/>
              </a:spcBef>
              <a:buFontTx/>
              <a:buNone/>
            </a:pPr>
            <a:r>
              <a:rPr lang="de-DE" altLang="de-DE" sz="1600" dirty="0">
                <a:solidFill>
                  <a:schemeClr val="bg1"/>
                </a:solidFill>
              </a:rPr>
              <a:t>Aktualisiert/pflegt die Risikomappen für weiterbearbeitungsrelevante Risiken</a:t>
            </a:r>
          </a:p>
        </p:txBody>
      </p:sp>
      <p:grpSp>
        <p:nvGrpSpPr>
          <p:cNvPr id="249864" name="Group 12"/>
          <p:cNvGrpSpPr>
            <a:grpSpLocks/>
          </p:cNvGrpSpPr>
          <p:nvPr/>
        </p:nvGrpSpPr>
        <p:grpSpPr bwMode="auto">
          <a:xfrm>
            <a:off x="200472" y="4716856"/>
            <a:ext cx="9437944" cy="794202"/>
            <a:chOff x="557" y="882"/>
            <a:chExt cx="5314" cy="613"/>
          </a:xfrm>
        </p:grpSpPr>
        <p:sp>
          <p:nvSpPr>
            <p:cNvPr id="249872" name="Text Box 13"/>
            <p:cNvSpPr txBox="1">
              <a:spLocks noChangeArrowheads="1"/>
            </p:cNvSpPr>
            <p:nvPr/>
          </p:nvSpPr>
          <p:spPr bwMode="gray">
            <a:xfrm>
              <a:off x="1131" y="963"/>
              <a:ext cx="4740" cy="451"/>
            </a:xfrm>
            <a:prstGeom prst="rect">
              <a:avLst/>
            </a:pr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83663" tIns="41831" rIns="83663" bIns="41831" anchor="ctr"/>
            <a:lstStyle>
              <a:lvl1pPr defTabSz="696913">
                <a:spcBef>
                  <a:spcPct val="20000"/>
                </a:spcBef>
                <a:buChar char="•"/>
                <a:defRPr sz="2000">
                  <a:solidFill>
                    <a:schemeClr val="tx1"/>
                  </a:solidFill>
                  <a:latin typeface="Arial" pitchFamily="34" charset="0"/>
                </a:defRPr>
              </a:lvl1pPr>
              <a:lvl2pPr marL="742950" indent="-285750" defTabSz="696913">
                <a:spcBef>
                  <a:spcPct val="20000"/>
                </a:spcBef>
                <a:buChar char="–"/>
                <a:defRPr>
                  <a:solidFill>
                    <a:schemeClr val="tx1"/>
                  </a:solidFill>
                  <a:latin typeface="Arial" pitchFamily="34" charset="0"/>
                </a:defRPr>
              </a:lvl2pPr>
              <a:lvl3pPr marL="1143000" indent="-228600" defTabSz="696913">
                <a:spcBef>
                  <a:spcPct val="20000"/>
                </a:spcBef>
                <a:buChar char="•"/>
                <a:defRPr sz="1600">
                  <a:solidFill>
                    <a:schemeClr val="tx1"/>
                  </a:solidFill>
                  <a:latin typeface="Arial" pitchFamily="34" charset="0"/>
                </a:defRPr>
              </a:lvl3pPr>
              <a:lvl4pPr marL="1600200" indent="-228600" defTabSz="696913">
                <a:spcBef>
                  <a:spcPct val="20000"/>
                </a:spcBef>
                <a:buChar char="–"/>
                <a:defRPr sz="1600">
                  <a:solidFill>
                    <a:schemeClr val="tx1"/>
                  </a:solidFill>
                  <a:latin typeface="Arial" pitchFamily="34" charset="0"/>
                </a:defRPr>
              </a:lvl4pPr>
              <a:lvl5pPr marL="2057400" indent="-228600" defTabSz="696913">
                <a:spcBef>
                  <a:spcPct val="20000"/>
                </a:spcBef>
                <a:buChar char="»"/>
                <a:defRPr sz="1600">
                  <a:solidFill>
                    <a:schemeClr val="tx1"/>
                  </a:solidFill>
                  <a:latin typeface="Arial" pitchFamily="34" charset="0"/>
                </a:defRPr>
              </a:lvl5pPr>
              <a:lvl6pPr marL="2514600" indent="-228600" defTabSz="696913" eaLnBrk="0" fontAlgn="base" hangingPunct="0">
                <a:spcBef>
                  <a:spcPct val="20000"/>
                </a:spcBef>
                <a:spcAft>
                  <a:spcPct val="0"/>
                </a:spcAft>
                <a:buChar char="»"/>
                <a:defRPr sz="1600">
                  <a:solidFill>
                    <a:schemeClr val="tx1"/>
                  </a:solidFill>
                  <a:latin typeface="Arial" pitchFamily="34" charset="0"/>
                </a:defRPr>
              </a:lvl6pPr>
              <a:lvl7pPr marL="2971800" indent="-228600" defTabSz="696913" eaLnBrk="0" fontAlgn="base" hangingPunct="0">
                <a:spcBef>
                  <a:spcPct val="20000"/>
                </a:spcBef>
                <a:spcAft>
                  <a:spcPct val="0"/>
                </a:spcAft>
                <a:buChar char="»"/>
                <a:defRPr sz="1600">
                  <a:solidFill>
                    <a:schemeClr val="tx1"/>
                  </a:solidFill>
                  <a:latin typeface="Arial" pitchFamily="34" charset="0"/>
                </a:defRPr>
              </a:lvl7pPr>
              <a:lvl8pPr marL="3429000" indent="-228600" defTabSz="696913" eaLnBrk="0" fontAlgn="base" hangingPunct="0">
                <a:spcBef>
                  <a:spcPct val="20000"/>
                </a:spcBef>
                <a:spcAft>
                  <a:spcPct val="0"/>
                </a:spcAft>
                <a:buChar char="»"/>
                <a:defRPr sz="1600">
                  <a:solidFill>
                    <a:schemeClr val="tx1"/>
                  </a:solidFill>
                  <a:latin typeface="Arial" pitchFamily="34" charset="0"/>
                </a:defRPr>
              </a:lvl8pPr>
              <a:lvl9pPr marL="3886200" indent="-228600" defTabSz="696913" eaLnBrk="0" fontAlgn="base" hangingPunct="0">
                <a:spcBef>
                  <a:spcPct val="20000"/>
                </a:spcBef>
                <a:spcAft>
                  <a:spcPct val="0"/>
                </a:spcAft>
                <a:buChar char="»"/>
                <a:defRPr sz="1600">
                  <a:solidFill>
                    <a:schemeClr val="tx1"/>
                  </a:solidFill>
                  <a:latin typeface="Arial" pitchFamily="34" charset="0"/>
                </a:defRPr>
              </a:lvl9pPr>
            </a:lstStyle>
            <a:p>
              <a:pPr>
                <a:spcBef>
                  <a:spcPct val="0"/>
                </a:spcBef>
                <a:buFontTx/>
                <a:buNone/>
              </a:pPr>
              <a:r>
                <a:rPr lang="de-DE" altLang="de-DE" sz="1600" dirty="0">
                  <a:solidFill>
                    <a:schemeClr val="bg1"/>
                  </a:solidFill>
                </a:rPr>
                <a:t>Setzt nach Beschluss Risikobewältigungsmaßnahmen um bzw. veranlasst Umsetzung durch andere Fachbereiche</a:t>
              </a:r>
            </a:p>
          </p:txBody>
        </p:sp>
        <p:sp>
          <p:nvSpPr>
            <p:cNvPr id="249873" name="AutoShape 14"/>
            <p:cNvSpPr>
              <a:spLocks noChangeArrowheads="1"/>
            </p:cNvSpPr>
            <p:nvPr/>
          </p:nvSpPr>
          <p:spPr bwMode="gray">
            <a:xfrm>
              <a:off x="557" y="882"/>
              <a:ext cx="452" cy="613"/>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93 w 21600"/>
                <a:gd name="T13" fmla="*/ 5419 h 21600"/>
                <a:gd name="T14" fmla="*/ 18924 w 21600"/>
                <a:gd name="T15" fmla="*/ 16219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de-DE" dirty="0">
                <a:solidFill>
                  <a:schemeClr val="bg1"/>
                </a:solidFill>
              </a:endParaRPr>
            </a:p>
          </p:txBody>
        </p:sp>
      </p:grpSp>
      <p:sp>
        <p:nvSpPr>
          <p:cNvPr id="249869" name="Text Box 16"/>
          <p:cNvSpPr txBox="1">
            <a:spLocks noChangeArrowheads="1"/>
          </p:cNvSpPr>
          <p:nvPr/>
        </p:nvSpPr>
        <p:spPr bwMode="gray">
          <a:xfrm>
            <a:off x="1221918" y="1089666"/>
            <a:ext cx="8418490" cy="583596"/>
          </a:xfrm>
          <a:prstGeom prst="rect">
            <a:avLst/>
          </a:pr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83663" tIns="41831" rIns="83663" bIns="41831" anchor="ctr"/>
          <a:lstStyle>
            <a:lvl1pPr defTabSz="696913">
              <a:spcBef>
                <a:spcPct val="20000"/>
              </a:spcBef>
              <a:buChar char="•"/>
              <a:defRPr sz="2000">
                <a:solidFill>
                  <a:schemeClr val="tx1"/>
                </a:solidFill>
                <a:latin typeface="Arial" pitchFamily="34" charset="0"/>
              </a:defRPr>
            </a:lvl1pPr>
            <a:lvl2pPr marL="742950" indent="-285750" defTabSz="696913">
              <a:spcBef>
                <a:spcPct val="20000"/>
              </a:spcBef>
              <a:buChar char="–"/>
              <a:defRPr>
                <a:solidFill>
                  <a:schemeClr val="tx1"/>
                </a:solidFill>
                <a:latin typeface="Arial" pitchFamily="34" charset="0"/>
              </a:defRPr>
            </a:lvl2pPr>
            <a:lvl3pPr marL="1143000" indent="-228600" defTabSz="696913">
              <a:spcBef>
                <a:spcPct val="20000"/>
              </a:spcBef>
              <a:buChar char="•"/>
              <a:defRPr sz="1600">
                <a:solidFill>
                  <a:schemeClr val="tx1"/>
                </a:solidFill>
                <a:latin typeface="Arial" pitchFamily="34" charset="0"/>
              </a:defRPr>
            </a:lvl3pPr>
            <a:lvl4pPr marL="1600200" indent="-228600" defTabSz="696913">
              <a:spcBef>
                <a:spcPct val="20000"/>
              </a:spcBef>
              <a:buChar char="–"/>
              <a:defRPr sz="1600">
                <a:solidFill>
                  <a:schemeClr val="tx1"/>
                </a:solidFill>
                <a:latin typeface="Arial" pitchFamily="34" charset="0"/>
              </a:defRPr>
            </a:lvl4pPr>
            <a:lvl5pPr marL="2057400" indent="-228600" defTabSz="696913">
              <a:spcBef>
                <a:spcPct val="20000"/>
              </a:spcBef>
              <a:buChar char="»"/>
              <a:defRPr sz="1600">
                <a:solidFill>
                  <a:schemeClr val="tx1"/>
                </a:solidFill>
                <a:latin typeface="Arial" pitchFamily="34" charset="0"/>
              </a:defRPr>
            </a:lvl5pPr>
            <a:lvl6pPr marL="2514600" indent="-228600" defTabSz="696913" eaLnBrk="0" fontAlgn="base" hangingPunct="0">
              <a:spcBef>
                <a:spcPct val="20000"/>
              </a:spcBef>
              <a:spcAft>
                <a:spcPct val="0"/>
              </a:spcAft>
              <a:buChar char="»"/>
              <a:defRPr sz="1600">
                <a:solidFill>
                  <a:schemeClr val="tx1"/>
                </a:solidFill>
                <a:latin typeface="Arial" pitchFamily="34" charset="0"/>
              </a:defRPr>
            </a:lvl6pPr>
            <a:lvl7pPr marL="2971800" indent="-228600" defTabSz="696913" eaLnBrk="0" fontAlgn="base" hangingPunct="0">
              <a:spcBef>
                <a:spcPct val="20000"/>
              </a:spcBef>
              <a:spcAft>
                <a:spcPct val="0"/>
              </a:spcAft>
              <a:buChar char="»"/>
              <a:defRPr sz="1600">
                <a:solidFill>
                  <a:schemeClr val="tx1"/>
                </a:solidFill>
                <a:latin typeface="Arial" pitchFamily="34" charset="0"/>
              </a:defRPr>
            </a:lvl7pPr>
            <a:lvl8pPr marL="3429000" indent="-228600" defTabSz="696913" eaLnBrk="0" fontAlgn="base" hangingPunct="0">
              <a:spcBef>
                <a:spcPct val="20000"/>
              </a:spcBef>
              <a:spcAft>
                <a:spcPct val="0"/>
              </a:spcAft>
              <a:buChar char="»"/>
              <a:defRPr sz="1600">
                <a:solidFill>
                  <a:schemeClr val="tx1"/>
                </a:solidFill>
                <a:latin typeface="Arial" pitchFamily="34" charset="0"/>
              </a:defRPr>
            </a:lvl8pPr>
            <a:lvl9pPr marL="3886200" indent="-228600" defTabSz="696913" eaLnBrk="0" fontAlgn="base" hangingPunct="0">
              <a:spcBef>
                <a:spcPct val="20000"/>
              </a:spcBef>
              <a:spcAft>
                <a:spcPct val="0"/>
              </a:spcAft>
              <a:buChar char="»"/>
              <a:defRPr sz="1600">
                <a:solidFill>
                  <a:schemeClr val="tx1"/>
                </a:solidFill>
                <a:latin typeface="Arial" pitchFamily="34" charset="0"/>
              </a:defRPr>
            </a:lvl9pPr>
          </a:lstStyle>
          <a:p>
            <a:pPr>
              <a:spcBef>
                <a:spcPct val="0"/>
              </a:spcBef>
              <a:buFontTx/>
              <a:buNone/>
            </a:pPr>
            <a:r>
              <a:rPr lang="de-DE" altLang="de-DE" sz="1600" dirty="0">
                <a:solidFill>
                  <a:schemeClr val="bg1"/>
                </a:solidFill>
              </a:rPr>
              <a:t>Setzt Risikomanagement in Unternehmensbereichen um und durch</a:t>
            </a:r>
          </a:p>
        </p:txBody>
      </p:sp>
      <p:grpSp>
        <p:nvGrpSpPr>
          <p:cNvPr id="249866" name="Group 18"/>
          <p:cNvGrpSpPr>
            <a:grpSpLocks/>
          </p:cNvGrpSpPr>
          <p:nvPr/>
        </p:nvGrpSpPr>
        <p:grpSpPr bwMode="auto">
          <a:xfrm>
            <a:off x="200472" y="5651310"/>
            <a:ext cx="9437944" cy="794202"/>
            <a:chOff x="557" y="881"/>
            <a:chExt cx="5314" cy="615"/>
          </a:xfrm>
        </p:grpSpPr>
        <p:sp>
          <p:nvSpPr>
            <p:cNvPr id="249867" name="Text Box 19"/>
            <p:cNvSpPr txBox="1">
              <a:spLocks noChangeArrowheads="1"/>
            </p:cNvSpPr>
            <p:nvPr/>
          </p:nvSpPr>
          <p:spPr bwMode="gray">
            <a:xfrm>
              <a:off x="1131" y="966"/>
              <a:ext cx="4740" cy="450"/>
            </a:xfrm>
            <a:prstGeom prst="rect">
              <a:avLst/>
            </a:pr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83663" tIns="41831" rIns="83663" bIns="41831" anchor="ctr"/>
            <a:lstStyle>
              <a:lvl1pPr defTabSz="696913">
                <a:spcBef>
                  <a:spcPct val="20000"/>
                </a:spcBef>
                <a:buChar char="•"/>
                <a:defRPr sz="2000">
                  <a:solidFill>
                    <a:schemeClr val="tx1"/>
                  </a:solidFill>
                  <a:latin typeface="Arial" pitchFamily="34" charset="0"/>
                </a:defRPr>
              </a:lvl1pPr>
              <a:lvl2pPr marL="742950" indent="-285750" defTabSz="696913">
                <a:spcBef>
                  <a:spcPct val="20000"/>
                </a:spcBef>
                <a:buChar char="–"/>
                <a:defRPr>
                  <a:solidFill>
                    <a:schemeClr val="tx1"/>
                  </a:solidFill>
                  <a:latin typeface="Arial" pitchFamily="34" charset="0"/>
                </a:defRPr>
              </a:lvl2pPr>
              <a:lvl3pPr marL="1143000" indent="-228600" defTabSz="696913">
                <a:spcBef>
                  <a:spcPct val="20000"/>
                </a:spcBef>
                <a:buChar char="•"/>
                <a:defRPr sz="1600">
                  <a:solidFill>
                    <a:schemeClr val="tx1"/>
                  </a:solidFill>
                  <a:latin typeface="Arial" pitchFamily="34" charset="0"/>
                </a:defRPr>
              </a:lvl3pPr>
              <a:lvl4pPr marL="1600200" indent="-228600" defTabSz="696913">
                <a:spcBef>
                  <a:spcPct val="20000"/>
                </a:spcBef>
                <a:buChar char="–"/>
                <a:defRPr sz="1600">
                  <a:solidFill>
                    <a:schemeClr val="tx1"/>
                  </a:solidFill>
                  <a:latin typeface="Arial" pitchFamily="34" charset="0"/>
                </a:defRPr>
              </a:lvl4pPr>
              <a:lvl5pPr marL="2057400" indent="-228600" defTabSz="696913">
                <a:spcBef>
                  <a:spcPct val="20000"/>
                </a:spcBef>
                <a:buChar char="»"/>
                <a:defRPr sz="1600">
                  <a:solidFill>
                    <a:schemeClr val="tx1"/>
                  </a:solidFill>
                  <a:latin typeface="Arial" pitchFamily="34" charset="0"/>
                </a:defRPr>
              </a:lvl5pPr>
              <a:lvl6pPr marL="2514600" indent="-228600" defTabSz="696913" eaLnBrk="0" fontAlgn="base" hangingPunct="0">
                <a:spcBef>
                  <a:spcPct val="20000"/>
                </a:spcBef>
                <a:spcAft>
                  <a:spcPct val="0"/>
                </a:spcAft>
                <a:buChar char="»"/>
                <a:defRPr sz="1600">
                  <a:solidFill>
                    <a:schemeClr val="tx1"/>
                  </a:solidFill>
                  <a:latin typeface="Arial" pitchFamily="34" charset="0"/>
                </a:defRPr>
              </a:lvl6pPr>
              <a:lvl7pPr marL="2971800" indent="-228600" defTabSz="696913" eaLnBrk="0" fontAlgn="base" hangingPunct="0">
                <a:spcBef>
                  <a:spcPct val="20000"/>
                </a:spcBef>
                <a:spcAft>
                  <a:spcPct val="0"/>
                </a:spcAft>
                <a:buChar char="»"/>
                <a:defRPr sz="1600">
                  <a:solidFill>
                    <a:schemeClr val="tx1"/>
                  </a:solidFill>
                  <a:latin typeface="Arial" pitchFamily="34" charset="0"/>
                </a:defRPr>
              </a:lvl7pPr>
              <a:lvl8pPr marL="3429000" indent="-228600" defTabSz="696913" eaLnBrk="0" fontAlgn="base" hangingPunct="0">
                <a:spcBef>
                  <a:spcPct val="20000"/>
                </a:spcBef>
                <a:spcAft>
                  <a:spcPct val="0"/>
                </a:spcAft>
                <a:buChar char="»"/>
                <a:defRPr sz="1600">
                  <a:solidFill>
                    <a:schemeClr val="tx1"/>
                  </a:solidFill>
                  <a:latin typeface="Arial" pitchFamily="34" charset="0"/>
                </a:defRPr>
              </a:lvl8pPr>
              <a:lvl9pPr marL="3886200" indent="-228600" defTabSz="696913" eaLnBrk="0" fontAlgn="base" hangingPunct="0">
                <a:spcBef>
                  <a:spcPct val="20000"/>
                </a:spcBef>
                <a:spcAft>
                  <a:spcPct val="0"/>
                </a:spcAft>
                <a:buChar char="»"/>
                <a:defRPr sz="1600">
                  <a:solidFill>
                    <a:schemeClr val="tx1"/>
                  </a:solidFill>
                  <a:latin typeface="Arial" pitchFamily="34" charset="0"/>
                </a:defRPr>
              </a:lvl9pPr>
            </a:lstStyle>
            <a:p>
              <a:pPr>
                <a:spcBef>
                  <a:spcPct val="0"/>
                </a:spcBef>
                <a:buFontTx/>
                <a:buNone/>
              </a:pPr>
              <a:r>
                <a:rPr lang="de-DE" altLang="de-DE" sz="1600" dirty="0">
                  <a:solidFill>
                    <a:schemeClr val="bg1"/>
                  </a:solidFill>
                </a:rPr>
                <a:t>Kommuniziert relevante Risikoinformationen entsprechend dem vorgegebenem Berichtswesen</a:t>
              </a:r>
            </a:p>
          </p:txBody>
        </p:sp>
        <p:sp>
          <p:nvSpPr>
            <p:cNvPr id="249868" name="AutoShape 20"/>
            <p:cNvSpPr>
              <a:spLocks noChangeArrowheads="1"/>
            </p:cNvSpPr>
            <p:nvPr/>
          </p:nvSpPr>
          <p:spPr bwMode="gray">
            <a:xfrm>
              <a:off x="557" y="881"/>
              <a:ext cx="452" cy="615"/>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93 w 21600"/>
                <a:gd name="T13" fmla="*/ 5400 h 21600"/>
                <a:gd name="T14" fmla="*/ 18924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de-DE" dirty="0">
                <a:solidFill>
                  <a:schemeClr val="bg1"/>
                </a:solidFill>
              </a:endParaRPr>
            </a:p>
          </p:txBody>
        </p:sp>
      </p:grpSp>
      <p:sp>
        <p:nvSpPr>
          <p:cNvPr id="249859" name="Rectangle 22"/>
          <p:cNvSpPr>
            <a:spLocks noChangeArrowheads="1"/>
          </p:cNvSpPr>
          <p:nvPr/>
        </p:nvSpPr>
        <p:spPr bwMode="auto">
          <a:xfrm>
            <a:off x="1150540" y="5073650"/>
            <a:ext cx="181822" cy="325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spcBef>
                <a:spcPct val="20000"/>
              </a:spcBef>
              <a:buChar char="•"/>
              <a:defRPr sz="2000">
                <a:solidFill>
                  <a:schemeClr val="tx1"/>
                </a:solidFill>
                <a:latin typeface="Arial" pitchFamily="34" charset="0"/>
              </a:defRPr>
            </a:lvl1pPr>
            <a:lvl2pPr marL="742950" indent="-285750">
              <a:spcBef>
                <a:spcPct val="20000"/>
              </a:spcBef>
              <a:buChar char="–"/>
              <a:defRPr>
                <a:solidFill>
                  <a:schemeClr val="tx1"/>
                </a:solidFill>
                <a:latin typeface="Arial" pitchFamily="34" charset="0"/>
              </a:defRPr>
            </a:lvl2pPr>
            <a:lvl3pPr marL="1143000" indent="-228600">
              <a:spcBef>
                <a:spcPct val="20000"/>
              </a:spcBef>
              <a:buChar char="•"/>
              <a:defRPr sz="1600">
                <a:solidFill>
                  <a:schemeClr val="tx1"/>
                </a:solidFill>
                <a:latin typeface="Arial" pitchFamily="34" charset="0"/>
              </a:defRPr>
            </a:lvl3pPr>
            <a:lvl4pPr marL="1600200" indent="-228600">
              <a:spcBef>
                <a:spcPct val="20000"/>
              </a:spcBef>
              <a:buChar char="–"/>
              <a:defRPr sz="1600">
                <a:solidFill>
                  <a:schemeClr val="tx1"/>
                </a:solidFill>
                <a:latin typeface="Arial" pitchFamily="34" charset="0"/>
              </a:defRPr>
            </a:lvl4pPr>
            <a:lvl5pPr marL="2057400" indent="-228600">
              <a:spcBef>
                <a:spcPct val="20000"/>
              </a:spcBef>
              <a:buChar char="»"/>
              <a:defRPr sz="1600">
                <a:solidFill>
                  <a:schemeClr val="tx1"/>
                </a:solidFill>
                <a:latin typeface="Arial" pitchFamily="34" charset="0"/>
              </a:defRPr>
            </a:lvl5pPr>
            <a:lvl6pPr marL="2514600" indent="-228600" eaLnBrk="0" fontAlgn="base" hangingPunct="0">
              <a:spcBef>
                <a:spcPct val="20000"/>
              </a:spcBef>
              <a:spcAft>
                <a:spcPct val="0"/>
              </a:spcAft>
              <a:buChar char="»"/>
              <a:defRPr sz="1600">
                <a:solidFill>
                  <a:schemeClr val="tx1"/>
                </a:solidFill>
                <a:latin typeface="Arial" pitchFamily="34" charset="0"/>
              </a:defRPr>
            </a:lvl6pPr>
            <a:lvl7pPr marL="2971800" indent="-228600" eaLnBrk="0" fontAlgn="base" hangingPunct="0">
              <a:spcBef>
                <a:spcPct val="20000"/>
              </a:spcBef>
              <a:spcAft>
                <a:spcPct val="0"/>
              </a:spcAft>
              <a:buChar char="»"/>
              <a:defRPr sz="1600">
                <a:solidFill>
                  <a:schemeClr val="tx1"/>
                </a:solidFill>
                <a:latin typeface="Arial" pitchFamily="34" charset="0"/>
              </a:defRPr>
            </a:lvl7pPr>
            <a:lvl8pPr marL="3429000" indent="-228600" eaLnBrk="0" fontAlgn="base" hangingPunct="0">
              <a:spcBef>
                <a:spcPct val="20000"/>
              </a:spcBef>
              <a:spcAft>
                <a:spcPct val="0"/>
              </a:spcAft>
              <a:buChar char="»"/>
              <a:defRPr sz="1600">
                <a:solidFill>
                  <a:schemeClr val="tx1"/>
                </a:solidFill>
                <a:latin typeface="Arial" pitchFamily="34" charset="0"/>
              </a:defRPr>
            </a:lvl8pPr>
            <a:lvl9pPr marL="3886200" indent="-228600" eaLnBrk="0" fontAlgn="base" hangingPunct="0">
              <a:spcBef>
                <a:spcPct val="20000"/>
              </a:spcBef>
              <a:spcAft>
                <a:spcPct val="0"/>
              </a:spcAft>
              <a:buChar char="»"/>
              <a:defRPr sz="1600">
                <a:solidFill>
                  <a:schemeClr val="tx1"/>
                </a:solidFill>
                <a:latin typeface="Arial" pitchFamily="34" charset="0"/>
              </a:defRPr>
            </a:lvl9pPr>
          </a:lstStyle>
          <a:p>
            <a:pPr>
              <a:spcBef>
                <a:spcPct val="0"/>
              </a:spcBef>
              <a:buFontTx/>
              <a:buNone/>
            </a:pPr>
            <a:endParaRPr lang="de-DE" altLang="de-DE" sz="1500" b="1" dirty="0">
              <a:solidFill>
                <a:schemeClr val="bg1"/>
              </a:solidFill>
            </a:endParaRPr>
          </a:p>
        </p:txBody>
      </p:sp>
      <p:sp>
        <p:nvSpPr>
          <p:cNvPr id="249860" name="Rectangle 23"/>
          <p:cNvSpPr>
            <a:spLocks noGrp="1" noChangeArrowheads="1"/>
          </p:cNvSpPr>
          <p:nvPr>
            <p:ph type="title"/>
          </p:nvPr>
        </p:nvSpPr>
        <p:spPr>
          <a:xfrm>
            <a:off x="468000" y="144000"/>
            <a:ext cx="8640000" cy="648000"/>
          </a:xfrm>
        </p:spPr>
        <p:txBody>
          <a:bodyPr/>
          <a:lstStyle/>
          <a:p>
            <a:pPr eaLnBrk="1" hangingPunct="1"/>
            <a:r>
              <a:rPr lang="sv-SE" altLang="de-DE"/>
              <a:t>Systemgestaltung (III): Risk Owner (RO)</a:t>
            </a:r>
            <a:endParaRPr lang="de-DE" altLang="de-DE" dirty="0"/>
          </a:p>
        </p:txBody>
      </p:sp>
      <p:sp>
        <p:nvSpPr>
          <p:cNvPr id="28" name="AutoShape 14"/>
          <p:cNvSpPr>
            <a:spLocks noChangeArrowheads="1"/>
          </p:cNvSpPr>
          <p:nvPr/>
        </p:nvSpPr>
        <p:spPr bwMode="gray">
          <a:xfrm>
            <a:off x="200472" y="984363"/>
            <a:ext cx="802776" cy="79420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93 w 21600"/>
              <a:gd name="T13" fmla="*/ 5419 h 21600"/>
              <a:gd name="T14" fmla="*/ 18924 w 21600"/>
              <a:gd name="T15" fmla="*/ 16219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de-DE" dirty="0">
              <a:solidFill>
                <a:schemeClr val="bg1"/>
              </a:solidFill>
            </a:endParaRPr>
          </a:p>
        </p:txBody>
      </p:sp>
      <p:sp>
        <p:nvSpPr>
          <p:cNvPr id="29" name="AutoShape 14"/>
          <p:cNvSpPr>
            <a:spLocks noChangeArrowheads="1"/>
          </p:cNvSpPr>
          <p:nvPr/>
        </p:nvSpPr>
        <p:spPr bwMode="gray">
          <a:xfrm>
            <a:off x="200472" y="3852528"/>
            <a:ext cx="802776" cy="79420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93 w 21600"/>
              <a:gd name="T13" fmla="*/ 5419 h 21600"/>
              <a:gd name="T14" fmla="*/ 18924 w 21600"/>
              <a:gd name="T15" fmla="*/ 16219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de-DE" dirty="0">
              <a:solidFill>
                <a:schemeClr val="bg1"/>
              </a:solidFill>
            </a:endParaRPr>
          </a:p>
        </p:txBody>
      </p:sp>
      <p:sp>
        <p:nvSpPr>
          <p:cNvPr id="30" name="AutoShape 14"/>
          <p:cNvSpPr>
            <a:spLocks noChangeArrowheads="1"/>
          </p:cNvSpPr>
          <p:nvPr/>
        </p:nvSpPr>
        <p:spPr bwMode="gray">
          <a:xfrm>
            <a:off x="200472" y="2853604"/>
            <a:ext cx="802776" cy="79420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93 w 21600"/>
              <a:gd name="T13" fmla="*/ 5419 h 21600"/>
              <a:gd name="T14" fmla="*/ 18924 w 21600"/>
              <a:gd name="T15" fmla="*/ 16219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de-DE" dirty="0">
              <a:solidFill>
                <a:schemeClr val="bg1"/>
              </a:solidFill>
            </a:endParaRPr>
          </a:p>
        </p:txBody>
      </p:sp>
      <p:sp>
        <p:nvSpPr>
          <p:cNvPr id="31" name="AutoShape 14"/>
          <p:cNvSpPr>
            <a:spLocks noChangeArrowheads="1"/>
          </p:cNvSpPr>
          <p:nvPr/>
        </p:nvSpPr>
        <p:spPr bwMode="gray">
          <a:xfrm>
            <a:off x="200472" y="1918817"/>
            <a:ext cx="802776" cy="79420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93 w 21600"/>
              <a:gd name="T13" fmla="*/ 5419 h 21600"/>
              <a:gd name="T14" fmla="*/ 18924 w 21600"/>
              <a:gd name="T15" fmla="*/ 16219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de-DE" dirty="0">
              <a:solidFill>
                <a:schemeClr val="bg1"/>
              </a:solidFill>
            </a:endParaRPr>
          </a:p>
        </p:txBody>
      </p:sp>
    </p:spTree>
    <p:extLst>
      <p:ext uri="{BB962C8B-B14F-4D97-AF65-F5344CB8AC3E}">
        <p14:creationId xmlns:p14="http://schemas.microsoft.com/office/powerpoint/2010/main" val="2957498564"/>
      </p:ext>
    </p:ext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0882" name="Group 3"/>
          <p:cNvGrpSpPr>
            <a:grpSpLocks/>
          </p:cNvGrpSpPr>
          <p:nvPr/>
        </p:nvGrpSpPr>
        <p:grpSpPr bwMode="auto">
          <a:xfrm>
            <a:off x="194338" y="2225068"/>
            <a:ext cx="9439936" cy="3187274"/>
            <a:chOff x="290" y="1236"/>
            <a:chExt cx="5380" cy="2079"/>
          </a:xfrm>
        </p:grpSpPr>
        <p:grpSp>
          <p:nvGrpSpPr>
            <p:cNvPr id="250884" name="Group 4"/>
            <p:cNvGrpSpPr>
              <a:grpSpLocks/>
            </p:cNvGrpSpPr>
            <p:nvPr/>
          </p:nvGrpSpPr>
          <p:grpSpPr bwMode="auto">
            <a:xfrm>
              <a:off x="291" y="1236"/>
              <a:ext cx="5379" cy="519"/>
              <a:chOff x="557" y="866"/>
              <a:chExt cx="5314" cy="654"/>
            </a:xfrm>
          </p:grpSpPr>
          <p:sp>
            <p:nvSpPr>
              <p:cNvPr id="250894" name="Text Box 5"/>
              <p:cNvSpPr txBox="1">
                <a:spLocks noChangeArrowheads="1"/>
              </p:cNvSpPr>
              <p:nvPr/>
            </p:nvSpPr>
            <p:spPr bwMode="gray">
              <a:xfrm>
                <a:off x="1131" y="965"/>
                <a:ext cx="4740" cy="454"/>
              </a:xfrm>
              <a:prstGeom prst="rect">
                <a:avLst/>
              </a:pr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83663" tIns="41831" rIns="83663" bIns="41831" anchor="ctr"/>
              <a:lstStyle>
                <a:lvl1pPr defTabSz="696913">
                  <a:spcBef>
                    <a:spcPct val="20000"/>
                  </a:spcBef>
                  <a:buChar char="•"/>
                  <a:defRPr sz="2000">
                    <a:solidFill>
                      <a:schemeClr val="tx1"/>
                    </a:solidFill>
                    <a:latin typeface="Arial" pitchFamily="34" charset="0"/>
                  </a:defRPr>
                </a:lvl1pPr>
                <a:lvl2pPr marL="742950" indent="-285750" defTabSz="696913">
                  <a:spcBef>
                    <a:spcPct val="20000"/>
                  </a:spcBef>
                  <a:buChar char="–"/>
                  <a:defRPr>
                    <a:solidFill>
                      <a:schemeClr val="tx1"/>
                    </a:solidFill>
                    <a:latin typeface="Arial" pitchFamily="34" charset="0"/>
                  </a:defRPr>
                </a:lvl2pPr>
                <a:lvl3pPr marL="1143000" indent="-228600" defTabSz="696913">
                  <a:spcBef>
                    <a:spcPct val="20000"/>
                  </a:spcBef>
                  <a:buChar char="•"/>
                  <a:defRPr sz="1600">
                    <a:solidFill>
                      <a:schemeClr val="tx1"/>
                    </a:solidFill>
                    <a:latin typeface="Arial" pitchFamily="34" charset="0"/>
                  </a:defRPr>
                </a:lvl3pPr>
                <a:lvl4pPr marL="1600200" indent="-228600" defTabSz="696913">
                  <a:spcBef>
                    <a:spcPct val="20000"/>
                  </a:spcBef>
                  <a:buChar char="–"/>
                  <a:defRPr sz="1600">
                    <a:solidFill>
                      <a:schemeClr val="tx1"/>
                    </a:solidFill>
                    <a:latin typeface="Arial" pitchFamily="34" charset="0"/>
                  </a:defRPr>
                </a:lvl4pPr>
                <a:lvl5pPr marL="2057400" indent="-228600" defTabSz="696913">
                  <a:spcBef>
                    <a:spcPct val="20000"/>
                  </a:spcBef>
                  <a:buChar char="»"/>
                  <a:defRPr sz="1600">
                    <a:solidFill>
                      <a:schemeClr val="tx1"/>
                    </a:solidFill>
                    <a:latin typeface="Arial" pitchFamily="34" charset="0"/>
                  </a:defRPr>
                </a:lvl5pPr>
                <a:lvl6pPr marL="2514600" indent="-228600" defTabSz="696913" eaLnBrk="0" fontAlgn="base" hangingPunct="0">
                  <a:spcBef>
                    <a:spcPct val="20000"/>
                  </a:spcBef>
                  <a:spcAft>
                    <a:spcPct val="0"/>
                  </a:spcAft>
                  <a:buChar char="»"/>
                  <a:defRPr sz="1600">
                    <a:solidFill>
                      <a:schemeClr val="tx1"/>
                    </a:solidFill>
                    <a:latin typeface="Arial" pitchFamily="34" charset="0"/>
                  </a:defRPr>
                </a:lvl6pPr>
                <a:lvl7pPr marL="2971800" indent="-228600" defTabSz="696913" eaLnBrk="0" fontAlgn="base" hangingPunct="0">
                  <a:spcBef>
                    <a:spcPct val="20000"/>
                  </a:spcBef>
                  <a:spcAft>
                    <a:spcPct val="0"/>
                  </a:spcAft>
                  <a:buChar char="»"/>
                  <a:defRPr sz="1600">
                    <a:solidFill>
                      <a:schemeClr val="tx1"/>
                    </a:solidFill>
                    <a:latin typeface="Arial" pitchFamily="34" charset="0"/>
                  </a:defRPr>
                </a:lvl7pPr>
                <a:lvl8pPr marL="3429000" indent="-228600" defTabSz="696913" eaLnBrk="0" fontAlgn="base" hangingPunct="0">
                  <a:spcBef>
                    <a:spcPct val="20000"/>
                  </a:spcBef>
                  <a:spcAft>
                    <a:spcPct val="0"/>
                  </a:spcAft>
                  <a:buChar char="»"/>
                  <a:defRPr sz="1600">
                    <a:solidFill>
                      <a:schemeClr val="tx1"/>
                    </a:solidFill>
                    <a:latin typeface="Arial" pitchFamily="34" charset="0"/>
                  </a:defRPr>
                </a:lvl8pPr>
                <a:lvl9pPr marL="3886200" indent="-228600" defTabSz="696913" eaLnBrk="0" fontAlgn="base" hangingPunct="0">
                  <a:spcBef>
                    <a:spcPct val="20000"/>
                  </a:spcBef>
                  <a:spcAft>
                    <a:spcPct val="0"/>
                  </a:spcAft>
                  <a:buChar char="»"/>
                  <a:defRPr sz="1600">
                    <a:solidFill>
                      <a:schemeClr val="tx1"/>
                    </a:solidFill>
                    <a:latin typeface="Arial" pitchFamily="34" charset="0"/>
                  </a:defRPr>
                </a:lvl9pPr>
              </a:lstStyle>
              <a:p>
                <a:pPr>
                  <a:spcBef>
                    <a:spcPct val="0"/>
                  </a:spcBef>
                  <a:buFontTx/>
                  <a:buNone/>
                </a:pPr>
                <a:r>
                  <a:rPr lang="de-DE" altLang="de-DE" sz="1600" dirty="0">
                    <a:solidFill>
                      <a:schemeClr val="bg1"/>
                    </a:solidFill>
                  </a:rPr>
                  <a:t>Überprüft das implementierte RMS auf Effektivität und Effizienz</a:t>
                </a:r>
              </a:p>
            </p:txBody>
          </p:sp>
          <p:sp>
            <p:nvSpPr>
              <p:cNvPr id="250895" name="AutoShape 6"/>
              <p:cNvSpPr>
                <a:spLocks noChangeArrowheads="1"/>
              </p:cNvSpPr>
              <p:nvPr/>
            </p:nvSpPr>
            <p:spPr bwMode="gray">
              <a:xfrm>
                <a:off x="557" y="866"/>
                <a:ext cx="474" cy="65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2 w 21600"/>
                  <a:gd name="T13" fmla="*/ 5409 h 21600"/>
                  <a:gd name="T14" fmla="*/ 18911 w 21600"/>
                  <a:gd name="T15" fmla="*/ 16191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de-DE" dirty="0">
                  <a:solidFill>
                    <a:schemeClr val="bg1"/>
                  </a:solidFill>
                </a:endParaRPr>
              </a:p>
            </p:txBody>
          </p:sp>
        </p:grpSp>
        <p:grpSp>
          <p:nvGrpSpPr>
            <p:cNvPr id="250885" name="Group 7"/>
            <p:cNvGrpSpPr>
              <a:grpSpLocks/>
            </p:cNvGrpSpPr>
            <p:nvPr/>
          </p:nvGrpSpPr>
          <p:grpSpPr bwMode="auto">
            <a:xfrm>
              <a:off x="290" y="1766"/>
              <a:ext cx="5379" cy="519"/>
              <a:chOff x="557" y="862"/>
              <a:chExt cx="5314" cy="654"/>
            </a:xfrm>
          </p:grpSpPr>
          <p:sp>
            <p:nvSpPr>
              <p:cNvPr id="250892" name="Text Box 8"/>
              <p:cNvSpPr txBox="1">
                <a:spLocks noChangeArrowheads="1"/>
              </p:cNvSpPr>
              <p:nvPr/>
            </p:nvSpPr>
            <p:spPr bwMode="gray">
              <a:xfrm>
                <a:off x="1131" y="967"/>
                <a:ext cx="4740" cy="450"/>
              </a:xfrm>
              <a:prstGeom prst="rect">
                <a:avLst/>
              </a:pr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83663" tIns="41831" rIns="83663" bIns="41831" anchor="ctr"/>
              <a:lstStyle>
                <a:lvl1pPr defTabSz="696913">
                  <a:spcBef>
                    <a:spcPct val="20000"/>
                  </a:spcBef>
                  <a:buChar char="•"/>
                  <a:defRPr sz="2000">
                    <a:solidFill>
                      <a:schemeClr val="tx1"/>
                    </a:solidFill>
                    <a:latin typeface="Arial" pitchFamily="34" charset="0"/>
                  </a:defRPr>
                </a:lvl1pPr>
                <a:lvl2pPr marL="742950" indent="-285750" defTabSz="696913">
                  <a:spcBef>
                    <a:spcPct val="20000"/>
                  </a:spcBef>
                  <a:buChar char="–"/>
                  <a:defRPr>
                    <a:solidFill>
                      <a:schemeClr val="tx1"/>
                    </a:solidFill>
                    <a:latin typeface="Arial" pitchFamily="34" charset="0"/>
                  </a:defRPr>
                </a:lvl2pPr>
                <a:lvl3pPr marL="1143000" indent="-228600" defTabSz="696913">
                  <a:spcBef>
                    <a:spcPct val="20000"/>
                  </a:spcBef>
                  <a:buChar char="•"/>
                  <a:defRPr sz="1600">
                    <a:solidFill>
                      <a:schemeClr val="tx1"/>
                    </a:solidFill>
                    <a:latin typeface="Arial" pitchFamily="34" charset="0"/>
                  </a:defRPr>
                </a:lvl3pPr>
                <a:lvl4pPr marL="1600200" indent="-228600" defTabSz="696913">
                  <a:spcBef>
                    <a:spcPct val="20000"/>
                  </a:spcBef>
                  <a:buChar char="–"/>
                  <a:defRPr sz="1600">
                    <a:solidFill>
                      <a:schemeClr val="tx1"/>
                    </a:solidFill>
                    <a:latin typeface="Arial" pitchFamily="34" charset="0"/>
                  </a:defRPr>
                </a:lvl4pPr>
                <a:lvl5pPr marL="2057400" indent="-228600" defTabSz="696913">
                  <a:spcBef>
                    <a:spcPct val="20000"/>
                  </a:spcBef>
                  <a:buChar char="»"/>
                  <a:defRPr sz="1600">
                    <a:solidFill>
                      <a:schemeClr val="tx1"/>
                    </a:solidFill>
                    <a:latin typeface="Arial" pitchFamily="34" charset="0"/>
                  </a:defRPr>
                </a:lvl5pPr>
                <a:lvl6pPr marL="2514600" indent="-228600" defTabSz="696913" eaLnBrk="0" fontAlgn="base" hangingPunct="0">
                  <a:spcBef>
                    <a:spcPct val="20000"/>
                  </a:spcBef>
                  <a:spcAft>
                    <a:spcPct val="0"/>
                  </a:spcAft>
                  <a:buChar char="»"/>
                  <a:defRPr sz="1600">
                    <a:solidFill>
                      <a:schemeClr val="tx1"/>
                    </a:solidFill>
                    <a:latin typeface="Arial" pitchFamily="34" charset="0"/>
                  </a:defRPr>
                </a:lvl6pPr>
                <a:lvl7pPr marL="2971800" indent="-228600" defTabSz="696913" eaLnBrk="0" fontAlgn="base" hangingPunct="0">
                  <a:spcBef>
                    <a:spcPct val="20000"/>
                  </a:spcBef>
                  <a:spcAft>
                    <a:spcPct val="0"/>
                  </a:spcAft>
                  <a:buChar char="»"/>
                  <a:defRPr sz="1600">
                    <a:solidFill>
                      <a:schemeClr val="tx1"/>
                    </a:solidFill>
                    <a:latin typeface="Arial" pitchFamily="34" charset="0"/>
                  </a:defRPr>
                </a:lvl7pPr>
                <a:lvl8pPr marL="3429000" indent="-228600" defTabSz="696913" eaLnBrk="0" fontAlgn="base" hangingPunct="0">
                  <a:spcBef>
                    <a:spcPct val="20000"/>
                  </a:spcBef>
                  <a:spcAft>
                    <a:spcPct val="0"/>
                  </a:spcAft>
                  <a:buChar char="»"/>
                  <a:defRPr sz="1600">
                    <a:solidFill>
                      <a:schemeClr val="tx1"/>
                    </a:solidFill>
                    <a:latin typeface="Arial" pitchFamily="34" charset="0"/>
                  </a:defRPr>
                </a:lvl8pPr>
                <a:lvl9pPr marL="3886200" indent="-228600" defTabSz="696913" eaLnBrk="0" fontAlgn="base" hangingPunct="0">
                  <a:spcBef>
                    <a:spcPct val="20000"/>
                  </a:spcBef>
                  <a:spcAft>
                    <a:spcPct val="0"/>
                  </a:spcAft>
                  <a:buChar char="»"/>
                  <a:defRPr sz="1600">
                    <a:solidFill>
                      <a:schemeClr val="tx1"/>
                    </a:solidFill>
                    <a:latin typeface="Arial" pitchFamily="34" charset="0"/>
                  </a:defRPr>
                </a:lvl9pPr>
              </a:lstStyle>
              <a:p>
                <a:pPr>
                  <a:spcBef>
                    <a:spcPct val="0"/>
                  </a:spcBef>
                  <a:buFontTx/>
                  <a:buNone/>
                </a:pPr>
                <a:r>
                  <a:rPr lang="de-DE" altLang="de-DE" sz="1600" dirty="0">
                    <a:solidFill>
                      <a:schemeClr val="bg1"/>
                    </a:solidFill>
                  </a:rPr>
                  <a:t>Entwickelt Grundsätze und Standards für die Überwachung (Prüfung) des RMS</a:t>
                </a:r>
              </a:p>
            </p:txBody>
          </p:sp>
          <p:sp>
            <p:nvSpPr>
              <p:cNvPr id="250893" name="AutoShape 9"/>
              <p:cNvSpPr>
                <a:spLocks noChangeArrowheads="1"/>
              </p:cNvSpPr>
              <p:nvPr/>
            </p:nvSpPr>
            <p:spPr bwMode="gray">
              <a:xfrm>
                <a:off x="557" y="862"/>
                <a:ext cx="474" cy="65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2 w 21600"/>
                  <a:gd name="T13" fmla="*/ 5391 h 21600"/>
                  <a:gd name="T14" fmla="*/ 18911 w 21600"/>
                  <a:gd name="T15" fmla="*/ 16209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de-DE" dirty="0">
                  <a:solidFill>
                    <a:schemeClr val="bg1"/>
                  </a:solidFill>
                </a:endParaRPr>
              </a:p>
            </p:txBody>
          </p:sp>
        </p:grpSp>
        <p:grpSp>
          <p:nvGrpSpPr>
            <p:cNvPr id="250886" name="Group 10"/>
            <p:cNvGrpSpPr>
              <a:grpSpLocks/>
            </p:cNvGrpSpPr>
            <p:nvPr/>
          </p:nvGrpSpPr>
          <p:grpSpPr bwMode="auto">
            <a:xfrm>
              <a:off x="290" y="2285"/>
              <a:ext cx="5379" cy="519"/>
              <a:chOff x="557" y="866"/>
              <a:chExt cx="5314" cy="654"/>
            </a:xfrm>
          </p:grpSpPr>
          <p:sp>
            <p:nvSpPr>
              <p:cNvPr id="250890" name="Text Box 11"/>
              <p:cNvSpPr txBox="1">
                <a:spLocks noChangeArrowheads="1"/>
              </p:cNvSpPr>
              <p:nvPr/>
            </p:nvSpPr>
            <p:spPr bwMode="gray">
              <a:xfrm>
                <a:off x="1131" y="965"/>
                <a:ext cx="4740" cy="454"/>
              </a:xfrm>
              <a:prstGeom prst="rect">
                <a:avLst/>
              </a:pr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83663" tIns="41831" rIns="83663" bIns="41831" anchor="ctr"/>
              <a:lstStyle>
                <a:lvl1pPr defTabSz="696913">
                  <a:spcBef>
                    <a:spcPct val="20000"/>
                  </a:spcBef>
                  <a:buChar char="•"/>
                  <a:defRPr sz="2000">
                    <a:solidFill>
                      <a:schemeClr val="tx1"/>
                    </a:solidFill>
                    <a:latin typeface="Arial" pitchFamily="34" charset="0"/>
                  </a:defRPr>
                </a:lvl1pPr>
                <a:lvl2pPr marL="742950" indent="-285750" defTabSz="696913">
                  <a:spcBef>
                    <a:spcPct val="20000"/>
                  </a:spcBef>
                  <a:buChar char="–"/>
                  <a:defRPr>
                    <a:solidFill>
                      <a:schemeClr val="tx1"/>
                    </a:solidFill>
                    <a:latin typeface="Arial" pitchFamily="34" charset="0"/>
                  </a:defRPr>
                </a:lvl2pPr>
                <a:lvl3pPr marL="1143000" indent="-228600" defTabSz="696913">
                  <a:spcBef>
                    <a:spcPct val="20000"/>
                  </a:spcBef>
                  <a:buChar char="•"/>
                  <a:defRPr sz="1600">
                    <a:solidFill>
                      <a:schemeClr val="tx1"/>
                    </a:solidFill>
                    <a:latin typeface="Arial" pitchFamily="34" charset="0"/>
                  </a:defRPr>
                </a:lvl3pPr>
                <a:lvl4pPr marL="1600200" indent="-228600" defTabSz="696913">
                  <a:spcBef>
                    <a:spcPct val="20000"/>
                  </a:spcBef>
                  <a:buChar char="–"/>
                  <a:defRPr sz="1600">
                    <a:solidFill>
                      <a:schemeClr val="tx1"/>
                    </a:solidFill>
                    <a:latin typeface="Arial" pitchFamily="34" charset="0"/>
                  </a:defRPr>
                </a:lvl4pPr>
                <a:lvl5pPr marL="2057400" indent="-228600" defTabSz="696913">
                  <a:spcBef>
                    <a:spcPct val="20000"/>
                  </a:spcBef>
                  <a:buChar char="»"/>
                  <a:defRPr sz="1600">
                    <a:solidFill>
                      <a:schemeClr val="tx1"/>
                    </a:solidFill>
                    <a:latin typeface="Arial" pitchFamily="34" charset="0"/>
                  </a:defRPr>
                </a:lvl5pPr>
                <a:lvl6pPr marL="2514600" indent="-228600" defTabSz="696913" eaLnBrk="0" fontAlgn="base" hangingPunct="0">
                  <a:spcBef>
                    <a:spcPct val="20000"/>
                  </a:spcBef>
                  <a:spcAft>
                    <a:spcPct val="0"/>
                  </a:spcAft>
                  <a:buChar char="»"/>
                  <a:defRPr sz="1600">
                    <a:solidFill>
                      <a:schemeClr val="tx1"/>
                    </a:solidFill>
                    <a:latin typeface="Arial" pitchFamily="34" charset="0"/>
                  </a:defRPr>
                </a:lvl6pPr>
                <a:lvl7pPr marL="2971800" indent="-228600" defTabSz="696913" eaLnBrk="0" fontAlgn="base" hangingPunct="0">
                  <a:spcBef>
                    <a:spcPct val="20000"/>
                  </a:spcBef>
                  <a:spcAft>
                    <a:spcPct val="0"/>
                  </a:spcAft>
                  <a:buChar char="»"/>
                  <a:defRPr sz="1600">
                    <a:solidFill>
                      <a:schemeClr val="tx1"/>
                    </a:solidFill>
                    <a:latin typeface="Arial" pitchFamily="34" charset="0"/>
                  </a:defRPr>
                </a:lvl7pPr>
                <a:lvl8pPr marL="3429000" indent="-228600" defTabSz="696913" eaLnBrk="0" fontAlgn="base" hangingPunct="0">
                  <a:spcBef>
                    <a:spcPct val="20000"/>
                  </a:spcBef>
                  <a:spcAft>
                    <a:spcPct val="0"/>
                  </a:spcAft>
                  <a:buChar char="»"/>
                  <a:defRPr sz="1600">
                    <a:solidFill>
                      <a:schemeClr val="tx1"/>
                    </a:solidFill>
                    <a:latin typeface="Arial" pitchFamily="34" charset="0"/>
                  </a:defRPr>
                </a:lvl8pPr>
                <a:lvl9pPr marL="3886200" indent="-228600" defTabSz="696913" eaLnBrk="0" fontAlgn="base" hangingPunct="0">
                  <a:spcBef>
                    <a:spcPct val="20000"/>
                  </a:spcBef>
                  <a:spcAft>
                    <a:spcPct val="0"/>
                  </a:spcAft>
                  <a:buChar char="»"/>
                  <a:defRPr sz="1600">
                    <a:solidFill>
                      <a:schemeClr val="tx1"/>
                    </a:solidFill>
                    <a:latin typeface="Arial" pitchFamily="34" charset="0"/>
                  </a:defRPr>
                </a:lvl9pPr>
              </a:lstStyle>
              <a:p>
                <a:pPr>
                  <a:spcBef>
                    <a:spcPct val="0"/>
                  </a:spcBef>
                  <a:buFontTx/>
                  <a:buNone/>
                </a:pPr>
                <a:r>
                  <a:rPr lang="de-DE" altLang="de-DE" sz="1600" dirty="0">
                    <a:solidFill>
                      <a:schemeClr val="bg1"/>
                    </a:solidFill>
                  </a:rPr>
                  <a:t>Unterstützt und berät das Risikocontrolling bei der Entwicklung von Grundsätzen und Standards zum RMS</a:t>
                </a:r>
              </a:p>
            </p:txBody>
          </p:sp>
          <p:sp>
            <p:nvSpPr>
              <p:cNvPr id="250891" name="AutoShape 12"/>
              <p:cNvSpPr>
                <a:spLocks noChangeArrowheads="1"/>
              </p:cNvSpPr>
              <p:nvPr/>
            </p:nvSpPr>
            <p:spPr bwMode="gray">
              <a:xfrm>
                <a:off x="557" y="866"/>
                <a:ext cx="474" cy="65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2 w 21600"/>
                  <a:gd name="T13" fmla="*/ 5409 h 21600"/>
                  <a:gd name="T14" fmla="*/ 18911 w 21600"/>
                  <a:gd name="T15" fmla="*/ 16191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de-DE" dirty="0">
                  <a:solidFill>
                    <a:schemeClr val="bg1"/>
                  </a:solidFill>
                </a:endParaRPr>
              </a:p>
            </p:txBody>
          </p:sp>
        </p:grpSp>
        <p:grpSp>
          <p:nvGrpSpPr>
            <p:cNvPr id="250887" name="Group 13"/>
            <p:cNvGrpSpPr>
              <a:grpSpLocks/>
            </p:cNvGrpSpPr>
            <p:nvPr/>
          </p:nvGrpSpPr>
          <p:grpSpPr bwMode="auto">
            <a:xfrm>
              <a:off x="290" y="2797"/>
              <a:ext cx="5379" cy="518"/>
              <a:chOff x="557" y="863"/>
              <a:chExt cx="5314" cy="653"/>
            </a:xfrm>
          </p:grpSpPr>
          <p:sp>
            <p:nvSpPr>
              <p:cNvPr id="250888" name="Text Box 14"/>
              <p:cNvSpPr txBox="1">
                <a:spLocks noChangeArrowheads="1"/>
              </p:cNvSpPr>
              <p:nvPr/>
            </p:nvSpPr>
            <p:spPr bwMode="gray">
              <a:xfrm>
                <a:off x="1131" y="963"/>
                <a:ext cx="4740" cy="456"/>
              </a:xfrm>
              <a:prstGeom prst="rect">
                <a:avLst/>
              </a:pr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lIns="83663" tIns="41831" rIns="83663" bIns="41831" anchor="ctr"/>
              <a:lstStyle>
                <a:lvl1pPr defTabSz="696913">
                  <a:spcBef>
                    <a:spcPct val="20000"/>
                  </a:spcBef>
                  <a:buChar char="•"/>
                  <a:defRPr sz="2000">
                    <a:solidFill>
                      <a:schemeClr val="tx1"/>
                    </a:solidFill>
                    <a:latin typeface="Arial" pitchFamily="34" charset="0"/>
                  </a:defRPr>
                </a:lvl1pPr>
                <a:lvl2pPr marL="742950" indent="-285750" defTabSz="696913">
                  <a:spcBef>
                    <a:spcPct val="20000"/>
                  </a:spcBef>
                  <a:buChar char="–"/>
                  <a:defRPr>
                    <a:solidFill>
                      <a:schemeClr val="tx1"/>
                    </a:solidFill>
                    <a:latin typeface="Arial" pitchFamily="34" charset="0"/>
                  </a:defRPr>
                </a:lvl2pPr>
                <a:lvl3pPr marL="1143000" indent="-228600" defTabSz="696913">
                  <a:spcBef>
                    <a:spcPct val="20000"/>
                  </a:spcBef>
                  <a:buChar char="•"/>
                  <a:defRPr sz="1600">
                    <a:solidFill>
                      <a:schemeClr val="tx1"/>
                    </a:solidFill>
                    <a:latin typeface="Arial" pitchFamily="34" charset="0"/>
                  </a:defRPr>
                </a:lvl3pPr>
                <a:lvl4pPr marL="1600200" indent="-228600" defTabSz="696913">
                  <a:spcBef>
                    <a:spcPct val="20000"/>
                  </a:spcBef>
                  <a:buChar char="–"/>
                  <a:defRPr sz="1600">
                    <a:solidFill>
                      <a:schemeClr val="tx1"/>
                    </a:solidFill>
                    <a:latin typeface="Arial" pitchFamily="34" charset="0"/>
                  </a:defRPr>
                </a:lvl4pPr>
                <a:lvl5pPr marL="2057400" indent="-228600" defTabSz="696913">
                  <a:spcBef>
                    <a:spcPct val="20000"/>
                  </a:spcBef>
                  <a:buChar char="»"/>
                  <a:defRPr sz="1600">
                    <a:solidFill>
                      <a:schemeClr val="tx1"/>
                    </a:solidFill>
                    <a:latin typeface="Arial" pitchFamily="34" charset="0"/>
                  </a:defRPr>
                </a:lvl5pPr>
                <a:lvl6pPr marL="2514600" indent="-228600" defTabSz="696913" eaLnBrk="0" fontAlgn="base" hangingPunct="0">
                  <a:spcBef>
                    <a:spcPct val="20000"/>
                  </a:spcBef>
                  <a:spcAft>
                    <a:spcPct val="0"/>
                  </a:spcAft>
                  <a:buChar char="»"/>
                  <a:defRPr sz="1600">
                    <a:solidFill>
                      <a:schemeClr val="tx1"/>
                    </a:solidFill>
                    <a:latin typeface="Arial" pitchFamily="34" charset="0"/>
                  </a:defRPr>
                </a:lvl6pPr>
                <a:lvl7pPr marL="2971800" indent="-228600" defTabSz="696913" eaLnBrk="0" fontAlgn="base" hangingPunct="0">
                  <a:spcBef>
                    <a:spcPct val="20000"/>
                  </a:spcBef>
                  <a:spcAft>
                    <a:spcPct val="0"/>
                  </a:spcAft>
                  <a:buChar char="»"/>
                  <a:defRPr sz="1600">
                    <a:solidFill>
                      <a:schemeClr val="tx1"/>
                    </a:solidFill>
                    <a:latin typeface="Arial" pitchFamily="34" charset="0"/>
                  </a:defRPr>
                </a:lvl7pPr>
                <a:lvl8pPr marL="3429000" indent="-228600" defTabSz="696913" eaLnBrk="0" fontAlgn="base" hangingPunct="0">
                  <a:spcBef>
                    <a:spcPct val="20000"/>
                  </a:spcBef>
                  <a:spcAft>
                    <a:spcPct val="0"/>
                  </a:spcAft>
                  <a:buChar char="»"/>
                  <a:defRPr sz="1600">
                    <a:solidFill>
                      <a:schemeClr val="tx1"/>
                    </a:solidFill>
                    <a:latin typeface="Arial" pitchFamily="34" charset="0"/>
                  </a:defRPr>
                </a:lvl8pPr>
                <a:lvl9pPr marL="3886200" indent="-228600" defTabSz="696913" eaLnBrk="0" fontAlgn="base" hangingPunct="0">
                  <a:spcBef>
                    <a:spcPct val="20000"/>
                  </a:spcBef>
                  <a:spcAft>
                    <a:spcPct val="0"/>
                  </a:spcAft>
                  <a:buChar char="»"/>
                  <a:defRPr sz="1600">
                    <a:solidFill>
                      <a:schemeClr val="tx1"/>
                    </a:solidFill>
                    <a:latin typeface="Arial" pitchFamily="34" charset="0"/>
                  </a:defRPr>
                </a:lvl9pPr>
              </a:lstStyle>
              <a:p>
                <a:pPr>
                  <a:spcBef>
                    <a:spcPct val="0"/>
                  </a:spcBef>
                  <a:buFontTx/>
                  <a:buNone/>
                </a:pPr>
                <a:r>
                  <a:rPr lang="de-DE" altLang="de-DE" sz="1600" dirty="0">
                    <a:solidFill>
                      <a:schemeClr val="bg1"/>
                    </a:solidFill>
                  </a:rPr>
                  <a:t>Informiert Risikocontrolling über Prüfungsergebnisse und stimmt erforderliche Änderungen ab</a:t>
                </a:r>
              </a:p>
            </p:txBody>
          </p:sp>
          <p:sp>
            <p:nvSpPr>
              <p:cNvPr id="250889" name="AutoShape 15"/>
              <p:cNvSpPr>
                <a:spLocks noChangeArrowheads="1"/>
              </p:cNvSpPr>
              <p:nvPr/>
            </p:nvSpPr>
            <p:spPr bwMode="gray">
              <a:xfrm>
                <a:off x="557" y="863"/>
                <a:ext cx="474" cy="653"/>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2 w 21600"/>
                  <a:gd name="T13" fmla="*/ 5409 h 21600"/>
                  <a:gd name="T14" fmla="*/ 18911 w 21600"/>
                  <a:gd name="T15" fmla="*/ 16191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a:noFill/>
              </a:ln>
              <a:effectLst>
                <a:outerShdw dist="107763" dir="189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de-DE" dirty="0">
                  <a:solidFill>
                    <a:schemeClr val="bg1"/>
                  </a:solidFill>
                </a:endParaRPr>
              </a:p>
            </p:txBody>
          </p:sp>
        </p:grpSp>
      </p:grpSp>
      <p:sp>
        <p:nvSpPr>
          <p:cNvPr id="250883" name="Rectangle 16"/>
          <p:cNvSpPr>
            <a:spLocks noGrp="1" noChangeArrowheads="1"/>
          </p:cNvSpPr>
          <p:nvPr>
            <p:ph type="title"/>
          </p:nvPr>
        </p:nvSpPr>
        <p:spPr>
          <a:xfrm>
            <a:off x="468000" y="144000"/>
            <a:ext cx="8640000" cy="648000"/>
          </a:xfrm>
        </p:spPr>
        <p:txBody>
          <a:bodyPr/>
          <a:lstStyle/>
          <a:p>
            <a:pPr eaLnBrk="1" hangingPunct="1"/>
            <a:r>
              <a:rPr lang="de-DE" altLang="de-DE" dirty="0"/>
              <a:t>Systemgestaltung (IV): Interne Revision</a:t>
            </a:r>
          </a:p>
        </p:txBody>
      </p:sp>
    </p:spTree>
    <p:extLst>
      <p:ext uri="{BB962C8B-B14F-4D97-AF65-F5344CB8AC3E}">
        <p14:creationId xmlns:p14="http://schemas.microsoft.com/office/powerpoint/2010/main" val="277573155"/>
      </p:ext>
    </p:ext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el 1"/>
          <p:cNvSpPr>
            <a:spLocks noGrp="1"/>
          </p:cNvSpPr>
          <p:nvPr>
            <p:ph type="title"/>
          </p:nvPr>
        </p:nvSpPr>
        <p:spPr>
          <a:xfrm>
            <a:off x="468000" y="144000"/>
            <a:ext cx="8640000" cy="648000"/>
          </a:xfrm>
        </p:spPr>
        <p:txBody>
          <a:bodyPr/>
          <a:lstStyle/>
          <a:p>
            <a:r>
              <a:rPr lang="de-DE" altLang="de-DE" dirty="0"/>
              <a:t>„Risk Intelligence Indicator“ – Indikator für die Zukunftsorientierung der Unternehmenssteuerung (1/2)</a:t>
            </a:r>
          </a:p>
        </p:txBody>
      </p:sp>
      <p:graphicFrame>
        <p:nvGraphicFramePr>
          <p:cNvPr id="6" name="Inhaltsplatzhalter 2"/>
          <p:cNvGraphicFramePr>
            <a:graphicFrameLocks noGrp="1"/>
          </p:cNvGraphicFramePr>
          <p:nvPr>
            <p:ph idx="4294967295"/>
            <p:extLst>
              <p:ext uri="{D42A27DB-BD31-4B8C-83A1-F6EECF244321}">
                <p14:modId xmlns:p14="http://schemas.microsoft.com/office/powerpoint/2010/main" val="1087959260"/>
              </p:ext>
            </p:extLst>
          </p:nvPr>
        </p:nvGraphicFramePr>
        <p:xfrm>
          <a:off x="468000" y="792000"/>
          <a:ext cx="8639999" cy="5303834"/>
        </p:xfrm>
        <a:graphic>
          <a:graphicData uri="http://schemas.openxmlformats.org/drawingml/2006/table">
            <a:tbl>
              <a:tblPr/>
              <a:tblGrid>
                <a:gridCol w="6803898">
                  <a:extLst>
                    <a:ext uri="{9D8B030D-6E8A-4147-A177-3AD203B41FA5}">
                      <a16:colId xmlns:a16="http://schemas.microsoft.com/office/drawing/2014/main" val="20000"/>
                    </a:ext>
                  </a:extLst>
                </a:gridCol>
                <a:gridCol w="612580">
                  <a:extLst>
                    <a:ext uri="{9D8B030D-6E8A-4147-A177-3AD203B41FA5}">
                      <a16:colId xmlns:a16="http://schemas.microsoft.com/office/drawing/2014/main" val="20001"/>
                    </a:ext>
                  </a:extLst>
                </a:gridCol>
                <a:gridCol w="610941">
                  <a:extLst>
                    <a:ext uri="{9D8B030D-6E8A-4147-A177-3AD203B41FA5}">
                      <a16:colId xmlns:a16="http://schemas.microsoft.com/office/drawing/2014/main" val="20002"/>
                    </a:ext>
                  </a:extLst>
                </a:gridCol>
                <a:gridCol w="612580">
                  <a:extLst>
                    <a:ext uri="{9D8B030D-6E8A-4147-A177-3AD203B41FA5}">
                      <a16:colId xmlns:a16="http://schemas.microsoft.com/office/drawing/2014/main" val="20003"/>
                    </a:ext>
                  </a:extLst>
                </a:gridCol>
              </a:tblGrid>
              <a:tr h="274336">
                <a:tc rowSpan="2">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1" u="none" strike="noStrike" cap="none" normalizeH="0" baseline="0" dirty="0">
                          <a:ln>
                            <a:noFill/>
                          </a:ln>
                          <a:solidFill>
                            <a:schemeClr val="tx1"/>
                          </a:solidFill>
                          <a:effectLst/>
                          <a:latin typeface="Arial" pitchFamily="34" charset="0"/>
                          <a:ea typeface="Times New Roman" pitchFamily="18" charset="0"/>
                          <a:cs typeface="Arial" pitchFamily="34" charset="0"/>
                        </a:rPr>
                        <a:t>Fragen</a:t>
                      </a:r>
                    </a:p>
                  </a:txBody>
                  <a:tcPr marL="44313" marR="44313" marT="45723" marB="4572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de-DE" altLang="de-DE" sz="1200" b="0" i="1" u="none" strike="noStrike" cap="none" normalizeH="0" baseline="0" dirty="0">
                          <a:ln>
                            <a:noFill/>
                          </a:ln>
                          <a:solidFill>
                            <a:schemeClr val="tx1"/>
                          </a:solidFill>
                          <a:effectLst/>
                          <a:latin typeface="Arial" pitchFamily="34" charset="0"/>
                          <a:ea typeface="Times New Roman" pitchFamily="18" charset="0"/>
                          <a:cs typeface="Arial" pitchFamily="34" charset="0"/>
                        </a:rPr>
                        <a:t>Antwortmöglichkeiten</a:t>
                      </a:r>
                    </a:p>
                  </a:txBody>
                  <a:tcPr marL="44313" marR="44313"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548673">
                <a:tc vMerge="1">
                  <a:txBody>
                    <a:bodyPr/>
                    <a:lstStyle/>
                    <a:p>
                      <a:endParaRPr lang="de-DE"/>
                    </a:p>
                  </a:txBody>
                  <a:tcPr/>
                </a:tc>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de-DE" altLang="de-DE"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t>nein</a:t>
                      </a:r>
                      <a:br>
                        <a:rPr kumimoji="0" lang="de-DE" altLang="de-DE" sz="900" b="0" i="0" u="none" strike="noStrike" cap="none" normalizeH="0" baseline="0" dirty="0">
                          <a:ln>
                            <a:noFill/>
                          </a:ln>
                          <a:solidFill>
                            <a:schemeClr val="tx1"/>
                          </a:solidFill>
                          <a:effectLst/>
                          <a:latin typeface="Arial" pitchFamily="34" charset="0"/>
                          <a:ea typeface="Times New Roman" pitchFamily="18" charset="0"/>
                          <a:cs typeface="Arial" pitchFamily="34" charset="0"/>
                        </a:rPr>
                      </a:br>
                      <a:r>
                        <a:rPr kumimoji="0" lang="de-DE" altLang="de-DE"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t>(=0)</a:t>
                      </a:r>
                    </a:p>
                  </a:txBody>
                  <a:tcPr marL="44313" marR="44313"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0638">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20638" marR="0" lvl="0" indent="0" algn="ctr" defTabSz="914400" rtl="0" eaLnBrk="1" fontAlgn="base" latinLnBrk="0" hangingPunct="1">
                        <a:lnSpc>
                          <a:spcPct val="100000"/>
                        </a:lnSpc>
                        <a:spcBef>
                          <a:spcPct val="0"/>
                        </a:spcBef>
                        <a:spcAft>
                          <a:spcPts val="600"/>
                        </a:spcAft>
                        <a:buClrTx/>
                        <a:buSzTx/>
                        <a:buFontTx/>
                        <a:buNone/>
                        <a:tabLst/>
                      </a:pPr>
                      <a:r>
                        <a:rPr kumimoji="0" lang="de-DE" altLang="de-DE"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t>teilweise</a:t>
                      </a:r>
                      <a:br>
                        <a:rPr kumimoji="0" lang="de-DE" altLang="de-DE"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br>
                      <a:r>
                        <a:rPr kumimoji="0" lang="de-DE" altLang="de-DE"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p>
                  </a:txBody>
                  <a:tcPr marL="44313" marR="44313"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0638">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20638" marR="0" lvl="0" indent="0" algn="ctr" defTabSz="914400" rtl="0" eaLnBrk="1" fontAlgn="base" latinLnBrk="0" hangingPunct="1">
                        <a:lnSpc>
                          <a:spcPct val="100000"/>
                        </a:lnSpc>
                        <a:spcBef>
                          <a:spcPct val="0"/>
                        </a:spcBef>
                        <a:spcAft>
                          <a:spcPts val="600"/>
                        </a:spcAft>
                        <a:buClrTx/>
                        <a:buSzTx/>
                        <a:buFontTx/>
                        <a:buNone/>
                        <a:tabLst/>
                      </a:pPr>
                      <a:r>
                        <a:rPr kumimoji="0" lang="de-DE" altLang="de-DE"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t>ja</a:t>
                      </a:r>
                      <a:br>
                        <a:rPr kumimoji="0" lang="de-DE" altLang="de-DE"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br>
                      <a:r>
                        <a:rPr kumimoji="0" lang="de-DE" altLang="de-DE"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t>(=2)</a:t>
                      </a:r>
                    </a:p>
                  </a:txBody>
                  <a:tcPr marL="44313" marR="44313"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0118">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Gewährleisten die Managementsysteme, dass systematisch und regelmäßig alle für das Unternehmen wesentlichen Chancen und Gefahren (Risiken) über den gesamten Planungshorizont identifiziert werden?</a:t>
                      </a:r>
                    </a:p>
                  </a:txBody>
                  <a:tcPr marL="44313" marR="44313"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txBody>
                  <a:tcPr marL="44313" marR="44313"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txBody>
                  <a:tcPr marL="44313" marR="44313"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txBody>
                  <a:tcPr marL="44313" marR="44313"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227">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Werden alle wesentlichen Risiken durch adäquate Wahrscheinlichkeitsverteilungen quantitativ beschrieben (z. B. durch (a) Mindestwert, (b) wahrscheinlichsten Wert und (c) Maximalwert)?</a:t>
                      </a:r>
                    </a:p>
                  </a:txBody>
                  <a:tcPr marL="44313" marR="44313"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txBody>
                  <a:tcPr marL="44313" marR="44313"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txBody>
                  <a:tcPr marL="44313" marR="44313"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txBody>
                  <a:tcPr marL="44313" marR="44313"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7227">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Werden Annahmen über die Fristigkeit, d.h. über mögliche Eintrittszeitpunkte für Risiken getroffen?</a:t>
                      </a:r>
                    </a:p>
                  </a:txBody>
                  <a:tcPr marL="44313" marR="44313"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txBody>
                  <a:tcPr marL="44313" marR="44313"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txBody>
                  <a:tcPr marL="44313" marR="44313"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txBody>
                  <a:tcPr marL="44313" marR="44313"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227">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Sind Informationen über Veränderungen von Risikopositionen und Frühwarnindikatoren kurzfristig, aussagekräftig und konsistent verfügbar?</a:t>
                      </a:r>
                    </a:p>
                  </a:txBody>
                  <a:tcPr marL="44313" marR="44313"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txBody>
                  <a:tcPr marL="44313" marR="44313"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txBody>
                  <a:tcPr marL="44313" marR="44313"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txBody>
                  <a:tcPr marL="44313" marR="44313"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7227">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Wird der aggregierte Gesamtrisikoumfang bzw. Umfang möglicher Planabweichungen des Gesamtunternehmens, eines Geschäftsbereichs oder eines wesentlichen Projekts berechnet?</a:t>
                      </a:r>
                    </a:p>
                  </a:txBody>
                  <a:tcPr marL="44313" marR="44313"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txBody>
                  <a:tcPr marL="44313" marR="44313"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txBody>
                  <a:tcPr marL="44313" marR="44313"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txBody>
                  <a:tcPr marL="44313" marR="44313"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57227">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Werden die aggregierten Risikoinformationen genutzt, um „erwartungstreue“ Planwerte zu bestimmen, d.h. Planwerte, die das Mittel aller risikobedingt möglichen Szenarien ausdrücken?</a:t>
                      </a:r>
                    </a:p>
                  </a:txBody>
                  <a:tcPr marL="44313" marR="44313"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txBody>
                  <a:tcPr marL="44313" marR="44313"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txBody>
                  <a:tcPr marL="44313" marR="44313"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txBody>
                  <a:tcPr marL="44313" marR="44313"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57227">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Werden adäquate Risikobewältigungsmaßnahmen eingesetzt und ihre risikoreduzierende Wirkung bei der Risikoquantifizierung berücksichtigt?</a:t>
                      </a:r>
                    </a:p>
                  </a:txBody>
                  <a:tcPr marL="44313" marR="44313"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txBody>
                  <a:tcPr marL="44313" marR="44313"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txBody>
                  <a:tcPr marL="44313" marR="44313"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txBody>
                  <a:tcPr marL="44313" marR="44313"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640118">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Wird der aggregierte Gesamtrisikoumfang, z. B. ausgedrückt durch den Eigenkapitalbedarf (bzw. Value-at-Risk) bei der Festlegung der notwendigen Eigenkapitalausstattung des Unternehmens (Finanzierungsstruktur) berücksichtigt?</a:t>
                      </a:r>
                    </a:p>
                  </a:txBody>
                  <a:tcPr marL="44313" marR="44313"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txBody>
                  <a:tcPr marL="44313" marR="44313"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txBody>
                  <a:tcPr marL="44313" marR="44313"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txBody>
                  <a:tcPr marL="44313" marR="44313"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57227">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Erfolgt die Bestimmung geeigneter Risikotransfermaßnahmen (wie Versicherung) unter Nutzung von Informationen der Risikoanalyse?</a:t>
                      </a:r>
                    </a:p>
                  </a:txBody>
                  <a:tcPr marL="44313" marR="44313"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txBody>
                  <a:tcPr marL="44313" marR="44313"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txBody>
                  <a:tcPr marL="44313" marR="44313"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txBody>
                  <a:tcPr marL="44313" marR="44313"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7" name="Inhaltsplatzhalter 4"/>
          <p:cNvSpPr>
            <a:spLocks noGrp="1"/>
          </p:cNvSpPr>
          <p:nvPr>
            <p:ph sz="quarter" idx="13"/>
          </p:nvPr>
        </p:nvSpPr>
        <p:spPr>
          <a:xfrm>
            <a:off x="468031" y="5400000"/>
            <a:ext cx="8640000" cy="1080000"/>
          </a:xfrm>
        </p:spPr>
        <p:txBody>
          <a:bodyPr anchor="b"/>
          <a:lstStyle/>
          <a:p>
            <a:pPr marL="0" indent="0">
              <a:buNone/>
            </a:pPr>
            <a:r>
              <a:rPr lang="de-DE" altLang="de-DE" sz="1000" i="0" dirty="0"/>
              <a:t>Quelle: Chrobok, S./Gleißner, W. (2012): Risk Intelligence - Indikator für die Zukunftsorientierung des Controllings, in: Controller Magazin, September/Oktober 2012, S. 70-71.</a:t>
            </a:r>
          </a:p>
        </p:txBody>
      </p:sp>
    </p:spTree>
    <p:extLst>
      <p:ext uri="{BB962C8B-B14F-4D97-AF65-F5344CB8AC3E}">
        <p14:creationId xmlns:p14="http://schemas.microsoft.com/office/powerpoint/2010/main" val="4232399269"/>
      </p:ext>
    </p:extLst>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1"/>
          <p:cNvSpPr>
            <a:spLocks noGrp="1"/>
          </p:cNvSpPr>
          <p:nvPr>
            <p:ph type="title"/>
          </p:nvPr>
        </p:nvSpPr>
        <p:spPr>
          <a:xfrm>
            <a:off x="468000" y="144000"/>
            <a:ext cx="8640000" cy="648000"/>
          </a:xfrm>
        </p:spPr>
        <p:txBody>
          <a:bodyPr/>
          <a:lstStyle/>
          <a:p>
            <a:r>
              <a:rPr lang="de-DE" altLang="de-DE" dirty="0"/>
              <a:t>„Risk Intelligence Indicator“ – Indikator für die Zukunftsorientierung der Unternehmenssteuerung (2/2)</a:t>
            </a:r>
          </a:p>
        </p:txBody>
      </p:sp>
      <p:sp>
        <p:nvSpPr>
          <p:cNvPr id="34890" name="Inhaltsplatzhalter 4"/>
          <p:cNvSpPr>
            <a:spLocks noGrp="1"/>
          </p:cNvSpPr>
          <p:nvPr>
            <p:ph sz="quarter" idx="13"/>
          </p:nvPr>
        </p:nvSpPr>
        <p:spPr/>
        <p:txBody>
          <a:bodyPr anchor="b"/>
          <a:lstStyle/>
          <a:p>
            <a:pPr marL="0" indent="0">
              <a:buNone/>
            </a:pPr>
            <a:r>
              <a:rPr lang="de-DE" altLang="de-DE" sz="1000" i="0" dirty="0"/>
              <a:t>Quelle: Chrobok, S./Gleißner, W. (2012): Risk Intelligence - Indikator für die Zukunftsorientierung des Controllings, in: Controller Magazin, September/Oktober 2012, S. 70-71.</a:t>
            </a:r>
          </a:p>
        </p:txBody>
      </p:sp>
      <p:graphicFrame>
        <p:nvGraphicFramePr>
          <p:cNvPr id="5" name="Inhaltsplatzhalter 2"/>
          <p:cNvGraphicFramePr>
            <a:graphicFrameLocks noGrp="1"/>
          </p:cNvGraphicFramePr>
          <p:nvPr>
            <p:extLst>
              <p:ext uri="{D42A27DB-BD31-4B8C-83A1-F6EECF244321}">
                <p14:modId xmlns:p14="http://schemas.microsoft.com/office/powerpoint/2010/main" val="1541497021"/>
              </p:ext>
            </p:extLst>
          </p:nvPr>
        </p:nvGraphicFramePr>
        <p:xfrm>
          <a:off x="468000" y="882489"/>
          <a:ext cx="8640000" cy="3292474"/>
        </p:xfrm>
        <a:graphic>
          <a:graphicData uri="http://schemas.openxmlformats.org/drawingml/2006/table">
            <a:tbl>
              <a:tblPr/>
              <a:tblGrid>
                <a:gridCol w="6803898">
                  <a:extLst>
                    <a:ext uri="{9D8B030D-6E8A-4147-A177-3AD203B41FA5}">
                      <a16:colId xmlns:a16="http://schemas.microsoft.com/office/drawing/2014/main" val="20000"/>
                    </a:ext>
                  </a:extLst>
                </a:gridCol>
                <a:gridCol w="612580">
                  <a:extLst>
                    <a:ext uri="{9D8B030D-6E8A-4147-A177-3AD203B41FA5}">
                      <a16:colId xmlns:a16="http://schemas.microsoft.com/office/drawing/2014/main" val="20001"/>
                    </a:ext>
                  </a:extLst>
                </a:gridCol>
                <a:gridCol w="610942">
                  <a:extLst>
                    <a:ext uri="{9D8B030D-6E8A-4147-A177-3AD203B41FA5}">
                      <a16:colId xmlns:a16="http://schemas.microsoft.com/office/drawing/2014/main" val="20002"/>
                    </a:ext>
                  </a:extLst>
                </a:gridCol>
                <a:gridCol w="612580">
                  <a:extLst>
                    <a:ext uri="{9D8B030D-6E8A-4147-A177-3AD203B41FA5}">
                      <a16:colId xmlns:a16="http://schemas.microsoft.com/office/drawing/2014/main" val="20003"/>
                    </a:ext>
                  </a:extLst>
                </a:gridCol>
              </a:tblGrid>
              <a:tr h="274373">
                <a:tc rowSpan="2">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1" u="none" strike="noStrike" cap="none" normalizeH="0" baseline="0" dirty="0">
                          <a:ln>
                            <a:noFill/>
                          </a:ln>
                          <a:solidFill>
                            <a:schemeClr val="tx1"/>
                          </a:solidFill>
                          <a:effectLst/>
                          <a:latin typeface="Arial" pitchFamily="34" charset="0"/>
                          <a:ea typeface="Times New Roman" pitchFamily="18" charset="0"/>
                          <a:cs typeface="Arial" pitchFamily="34" charset="0"/>
                        </a:rPr>
                        <a:t>Fragen</a:t>
                      </a:r>
                    </a:p>
                  </a:txBody>
                  <a:tcPr marL="44313" marR="44313" marT="45729" marB="4572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de-DE" altLang="de-DE" sz="1200" b="0" i="1" u="none" strike="noStrike" cap="none" normalizeH="0" baseline="0" dirty="0">
                          <a:ln>
                            <a:noFill/>
                          </a:ln>
                          <a:solidFill>
                            <a:schemeClr val="tx1"/>
                          </a:solidFill>
                          <a:effectLst/>
                          <a:latin typeface="Arial" pitchFamily="34" charset="0"/>
                          <a:ea typeface="Times New Roman" pitchFamily="18" charset="0"/>
                          <a:cs typeface="Arial" pitchFamily="34" charset="0"/>
                        </a:rPr>
                        <a:t>Antwortmöglichkeiten</a:t>
                      </a:r>
                    </a:p>
                  </a:txBody>
                  <a:tcPr marL="44313" marR="44313"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548746">
                <a:tc vMerge="1">
                  <a:txBody>
                    <a:bodyPr/>
                    <a:lstStyle/>
                    <a:p>
                      <a:endParaRPr lang="de-DE"/>
                    </a:p>
                  </a:txBody>
                  <a:tcPr/>
                </a:tc>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de-DE" altLang="de-DE"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t>nein</a:t>
                      </a:r>
                      <a:br>
                        <a:rPr kumimoji="0" lang="de-DE" altLang="de-DE" sz="900" b="0" i="0" u="none" strike="noStrike" cap="none" normalizeH="0" baseline="0" dirty="0">
                          <a:ln>
                            <a:noFill/>
                          </a:ln>
                          <a:solidFill>
                            <a:schemeClr val="tx1"/>
                          </a:solidFill>
                          <a:effectLst/>
                          <a:latin typeface="Arial" pitchFamily="34" charset="0"/>
                          <a:ea typeface="Times New Roman" pitchFamily="18" charset="0"/>
                          <a:cs typeface="Arial" pitchFamily="34" charset="0"/>
                        </a:rPr>
                      </a:br>
                      <a:r>
                        <a:rPr kumimoji="0" lang="de-DE" altLang="de-DE"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t>(=0)</a:t>
                      </a:r>
                    </a:p>
                  </a:txBody>
                  <a:tcPr marL="44313" marR="44313"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0638">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20638" marR="0" lvl="0" indent="0" algn="ctr" defTabSz="914400" rtl="0" eaLnBrk="1" fontAlgn="base" latinLnBrk="0" hangingPunct="1">
                        <a:lnSpc>
                          <a:spcPct val="100000"/>
                        </a:lnSpc>
                        <a:spcBef>
                          <a:spcPct val="0"/>
                        </a:spcBef>
                        <a:spcAft>
                          <a:spcPts val="600"/>
                        </a:spcAft>
                        <a:buClrTx/>
                        <a:buSzTx/>
                        <a:buFontTx/>
                        <a:buNone/>
                        <a:tabLst/>
                      </a:pPr>
                      <a:r>
                        <a:rPr kumimoji="0" lang="de-DE" altLang="de-DE"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t>teilweise</a:t>
                      </a:r>
                      <a:br>
                        <a:rPr kumimoji="0" lang="de-DE" altLang="de-DE"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br>
                      <a:r>
                        <a:rPr kumimoji="0" lang="de-DE" altLang="de-DE"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p>
                  </a:txBody>
                  <a:tcPr marL="44313" marR="44313"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20638">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20638" marR="0" lvl="0" indent="0" algn="ctr" defTabSz="914400" rtl="0" eaLnBrk="1" fontAlgn="base" latinLnBrk="0" hangingPunct="1">
                        <a:lnSpc>
                          <a:spcPct val="100000"/>
                        </a:lnSpc>
                        <a:spcBef>
                          <a:spcPct val="0"/>
                        </a:spcBef>
                        <a:spcAft>
                          <a:spcPts val="600"/>
                        </a:spcAft>
                        <a:buClrTx/>
                        <a:buSzTx/>
                        <a:buFontTx/>
                        <a:buNone/>
                        <a:tabLst/>
                      </a:pPr>
                      <a:r>
                        <a:rPr kumimoji="0" lang="de-DE" altLang="de-DE"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t>ja</a:t>
                      </a:r>
                      <a:br>
                        <a:rPr kumimoji="0" lang="de-DE" altLang="de-DE"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br>
                      <a:r>
                        <a:rPr kumimoji="0" lang="de-DE" altLang="de-DE" sz="1000" b="0" i="0" u="none" strike="noStrike" cap="none" normalizeH="0" baseline="0" dirty="0">
                          <a:ln>
                            <a:noFill/>
                          </a:ln>
                          <a:solidFill>
                            <a:schemeClr val="tx1"/>
                          </a:solidFill>
                          <a:effectLst/>
                          <a:latin typeface="Arial" pitchFamily="34" charset="0"/>
                          <a:ea typeface="Times New Roman" pitchFamily="18" charset="0"/>
                          <a:cs typeface="Arial" pitchFamily="34" charset="0"/>
                        </a:rPr>
                        <a:t>(=2)</a:t>
                      </a:r>
                    </a:p>
                  </a:txBody>
                  <a:tcPr marL="44313" marR="44313"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288">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Ist die Wahrscheinlichkeit bekannt, dass ein Zielrating oder vereinbarte Covenants verletzt werden – und fließen diese Erkenntnisse in die Finanzierungs- und Ratingpolitik ein?</a:t>
                      </a:r>
                    </a:p>
                  </a:txBody>
                  <a:tcPr marL="44313" marR="44313"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txBody>
                  <a:tcPr marL="44313" marR="44313"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txBody>
                  <a:tcPr marL="44313" marR="44313"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txBody>
                  <a:tcPr marL="44313" marR="44313"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40203">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Werden Kapitalkostensätze (Diskontierungszinssätze) für Investitionsbewertung und wertorientierte Steuerung (Performance Management) auf Basis der quantifizierten Risiken abgeleitet?</a:t>
                      </a:r>
                    </a:p>
                  </a:txBody>
                  <a:tcPr marL="44313" marR="44313"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txBody>
                  <a:tcPr marL="44313" marR="44313"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txBody>
                  <a:tcPr marL="44313" marR="44313"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txBody>
                  <a:tcPr marL="44313" marR="44313"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7288">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Erfolgt ein Abwägen erwarteter Erträge und (quantifizierter Risiken bei der Beurteilung strategischer Handlungsoptionen?</a:t>
                      </a:r>
                    </a:p>
                  </a:txBody>
                  <a:tcPr marL="44313" marR="44313"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txBody>
                  <a:tcPr marL="44313" marR="44313"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txBody>
                  <a:tcPr marL="44313" marR="44313"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txBody>
                  <a:tcPr marL="44313" marR="44313"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288">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Wird die Entwicklung von Risikopositionen fortwährend überwacht (Monitoring), um auf Entwicklungen kurzfristig reagieren zu können?</a:t>
                      </a:r>
                    </a:p>
                  </a:txBody>
                  <a:tcPr marL="44313" marR="44313"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txBody>
                  <a:tcPr marL="44313" marR="44313"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txBody>
                  <a:tcPr marL="44313" marR="44313"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txBody>
                  <a:tcPr marL="44313" marR="44313"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7288">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Fließen die mittels Planabweichungsanalyse ermittelten Auswirkungen eingetretener Risiken wieder in die Risikobewertung ein?</a:t>
                      </a:r>
                    </a:p>
                  </a:txBody>
                  <a:tcPr marL="44313" marR="44313"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txBody>
                  <a:tcPr marL="44313" marR="44313"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txBody>
                  <a:tcPr marL="44313" marR="44313"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60000"/>
                        </a:spcBef>
                        <a:buClr>
                          <a:schemeClr val="tx1"/>
                        </a:buClr>
                        <a:buSzPct val="90000"/>
                        <a:buFont typeface="Wingdings" pitchFamily="2" charset="2"/>
                        <a:defRPr>
                          <a:solidFill>
                            <a:srgbClr val="000000"/>
                          </a:solidFill>
                          <a:latin typeface="Arial" pitchFamily="34" charset="0"/>
                        </a:defRPr>
                      </a:lvl1pPr>
                      <a:lvl2pPr marL="742950" indent="-285750">
                        <a:spcBef>
                          <a:spcPct val="20000"/>
                        </a:spcBef>
                        <a:buClr>
                          <a:schemeClr val="tx1"/>
                        </a:buClr>
                        <a:buSzPct val="90000"/>
                        <a:buFont typeface="Arial" pitchFamily="34" charset="0"/>
                        <a:defRPr>
                          <a:solidFill>
                            <a:srgbClr val="000000"/>
                          </a:solidFill>
                          <a:latin typeface="Arial" pitchFamily="34" charset="0"/>
                        </a:defRPr>
                      </a:lvl2pPr>
                      <a:lvl3pPr marL="1143000" indent="-228600">
                        <a:spcBef>
                          <a:spcPct val="20000"/>
                        </a:spcBef>
                        <a:buClr>
                          <a:schemeClr val="tx1"/>
                        </a:buClr>
                        <a:buFont typeface="Wingdings" pitchFamily="2" charset="2"/>
                        <a:defRPr>
                          <a:solidFill>
                            <a:srgbClr val="000000"/>
                          </a:solidFill>
                          <a:latin typeface="Arial" pitchFamily="34" charset="0"/>
                        </a:defRPr>
                      </a:lvl3pPr>
                      <a:lvl4pPr marL="1600200" indent="-228600">
                        <a:spcBef>
                          <a:spcPct val="20000"/>
                        </a:spcBef>
                        <a:buClr>
                          <a:schemeClr val="tx1"/>
                        </a:buClr>
                        <a:buSzPct val="90000"/>
                        <a:buFont typeface="Arial" pitchFamily="34" charset="0"/>
                        <a:defRPr>
                          <a:solidFill>
                            <a:srgbClr val="000000"/>
                          </a:solidFill>
                          <a:latin typeface="Arial" pitchFamily="34" charset="0"/>
                        </a:defRPr>
                      </a:lvl4pPr>
                      <a:lvl5pPr marL="2057400" indent="-228600">
                        <a:spcBef>
                          <a:spcPct val="20000"/>
                        </a:spcBef>
                        <a:buClr>
                          <a:schemeClr val="bg2"/>
                        </a:buClr>
                        <a:buSzPct val="90000"/>
                        <a:buFont typeface="Arial" pitchFamily="34" charset="0"/>
                        <a:defRPr>
                          <a:solidFill>
                            <a:schemeClr val="tx1"/>
                          </a:solidFill>
                          <a:latin typeface="Arial" pitchFamily="34" charset="0"/>
                        </a:defRPr>
                      </a:lvl5pPr>
                      <a:lvl6pPr marL="25146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6pPr>
                      <a:lvl7pPr marL="29718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7pPr>
                      <a:lvl8pPr marL="34290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8pPr>
                      <a:lvl9pPr marL="3886200" indent="-228600" eaLnBrk="0" fontAlgn="base" hangingPunct="0">
                        <a:spcBef>
                          <a:spcPct val="20000"/>
                        </a:spcBef>
                        <a:spcAft>
                          <a:spcPct val="0"/>
                        </a:spcAft>
                        <a:buClr>
                          <a:schemeClr val="bg2"/>
                        </a:buClr>
                        <a:buSzPct val="90000"/>
                        <a:buFont typeface="Arial" pitchFamily="34" charset="0"/>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de-DE" altLang="de-DE"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p>
                  </a:txBody>
                  <a:tcPr marL="44313" marR="44313" marT="45729" marB="4572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graphicFrame>
        <p:nvGraphicFramePr>
          <p:cNvPr id="6" name="Tabelle 5"/>
          <p:cNvGraphicFramePr>
            <a:graphicFrameLocks noGrp="1"/>
          </p:cNvGraphicFramePr>
          <p:nvPr/>
        </p:nvGraphicFramePr>
        <p:xfrm>
          <a:off x="606426" y="4446589"/>
          <a:ext cx="6716713" cy="1646238"/>
        </p:xfrm>
        <a:graphic>
          <a:graphicData uri="http://schemas.openxmlformats.org/drawingml/2006/table">
            <a:tbl>
              <a:tblPr firstRow="1" firstCol="1" bandRow="1" bandCol="1"/>
              <a:tblGrid>
                <a:gridCol w="628087">
                  <a:extLst>
                    <a:ext uri="{9D8B030D-6E8A-4147-A177-3AD203B41FA5}">
                      <a16:colId xmlns:a16="http://schemas.microsoft.com/office/drawing/2014/main" val="20000"/>
                    </a:ext>
                  </a:extLst>
                </a:gridCol>
                <a:gridCol w="1133724">
                  <a:extLst>
                    <a:ext uri="{9D8B030D-6E8A-4147-A177-3AD203B41FA5}">
                      <a16:colId xmlns:a16="http://schemas.microsoft.com/office/drawing/2014/main" val="20001"/>
                    </a:ext>
                  </a:extLst>
                </a:gridCol>
                <a:gridCol w="4954902">
                  <a:extLst>
                    <a:ext uri="{9D8B030D-6E8A-4147-A177-3AD203B41FA5}">
                      <a16:colId xmlns:a16="http://schemas.microsoft.com/office/drawing/2014/main" val="20002"/>
                    </a:ext>
                  </a:extLst>
                </a:gridCol>
              </a:tblGrid>
              <a:tr h="274373">
                <a:tc>
                  <a:txBody>
                    <a:bodyPr/>
                    <a:lstStyle/>
                    <a:p>
                      <a:pPr algn="just">
                        <a:spcAft>
                          <a:spcPts val="600"/>
                        </a:spcAft>
                      </a:pPr>
                      <a:r>
                        <a:rPr lang="de-DE" sz="1200" i="1" dirty="0">
                          <a:effectLst/>
                          <a:latin typeface="Arial"/>
                          <a:ea typeface="Times New Roman"/>
                          <a:cs typeface="Arial"/>
                        </a:rPr>
                        <a:t>Klasse</a:t>
                      </a:r>
                      <a:endParaRPr lang="de-DE" sz="1600" i="1" dirty="0">
                        <a:effectLst/>
                        <a:latin typeface="Arial"/>
                        <a:ea typeface="Times New Roman"/>
                        <a:cs typeface="Times New Roman"/>
                      </a:endParaRPr>
                    </a:p>
                  </a:txBody>
                  <a:tcPr marL="44315" marR="44315" marT="45729" marB="457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de-DE" sz="1200" i="1" dirty="0">
                          <a:effectLst/>
                          <a:latin typeface="Arial"/>
                          <a:ea typeface="Times New Roman"/>
                          <a:cs typeface="Arial"/>
                        </a:rPr>
                        <a:t>Punktzahl</a:t>
                      </a:r>
                      <a:endParaRPr lang="de-DE" sz="1600" i="1" dirty="0">
                        <a:effectLst/>
                        <a:latin typeface="Arial"/>
                        <a:ea typeface="Times New Roman"/>
                        <a:cs typeface="Times New Roman"/>
                      </a:endParaRPr>
                    </a:p>
                  </a:txBody>
                  <a:tcPr marL="44315" marR="44315" marT="45729" marB="457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de-DE" sz="1200" i="1" dirty="0">
                          <a:effectLst/>
                          <a:latin typeface="Arial"/>
                          <a:ea typeface="Times New Roman"/>
                          <a:cs typeface="Arial"/>
                        </a:rPr>
                        <a:t>Ihre „</a:t>
                      </a:r>
                      <a:r>
                        <a:rPr lang="de-DE" sz="1200" b="1" i="1" dirty="0">
                          <a:effectLst/>
                          <a:latin typeface="Arial"/>
                          <a:ea typeface="Times New Roman"/>
                          <a:cs typeface="Arial"/>
                        </a:rPr>
                        <a:t>Risikointelligenz</a:t>
                      </a:r>
                      <a:r>
                        <a:rPr lang="de-DE" sz="1200" i="1" dirty="0">
                          <a:effectLst/>
                          <a:latin typeface="Arial"/>
                          <a:ea typeface="Times New Roman"/>
                          <a:cs typeface="Arial"/>
                        </a:rPr>
                        <a:t>“ …</a:t>
                      </a:r>
                      <a:endParaRPr lang="de-DE" sz="1600" i="1" dirty="0">
                        <a:effectLst/>
                        <a:latin typeface="Arial"/>
                        <a:ea typeface="Times New Roman"/>
                        <a:cs typeface="Times New Roman"/>
                      </a:endParaRPr>
                    </a:p>
                  </a:txBody>
                  <a:tcPr marL="44315" marR="44315" marT="45729" marB="457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74373">
                <a:tc>
                  <a:txBody>
                    <a:bodyPr/>
                    <a:lstStyle/>
                    <a:p>
                      <a:pPr algn="just">
                        <a:spcAft>
                          <a:spcPts val="600"/>
                        </a:spcAft>
                      </a:pPr>
                      <a:r>
                        <a:rPr lang="de-DE" sz="1200" dirty="0">
                          <a:effectLst/>
                          <a:latin typeface="Arial"/>
                          <a:ea typeface="Times New Roman"/>
                          <a:cs typeface="Arial"/>
                        </a:rPr>
                        <a:t>I</a:t>
                      </a:r>
                      <a:endParaRPr lang="de-DE" sz="1600" dirty="0">
                        <a:effectLst/>
                        <a:latin typeface="Arial"/>
                        <a:ea typeface="Times New Roman"/>
                        <a:cs typeface="Times New Roman"/>
                      </a:endParaRPr>
                    </a:p>
                  </a:txBody>
                  <a:tcPr marL="44315" marR="44315" marT="45729" marB="457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de-DE" sz="1200" dirty="0">
                          <a:effectLst/>
                          <a:latin typeface="Arial"/>
                          <a:ea typeface="Times New Roman"/>
                          <a:cs typeface="Arial"/>
                        </a:rPr>
                        <a:t>0 bis 5</a:t>
                      </a:r>
                      <a:endParaRPr lang="de-DE" sz="1600" dirty="0">
                        <a:effectLst/>
                        <a:latin typeface="Arial"/>
                        <a:ea typeface="Times New Roman"/>
                        <a:cs typeface="Times New Roman"/>
                      </a:endParaRPr>
                    </a:p>
                  </a:txBody>
                  <a:tcPr marL="44315" marR="44315" marT="45729" marB="457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de-DE" sz="1200" dirty="0">
                          <a:effectLst/>
                          <a:latin typeface="Arial"/>
                          <a:ea typeface="Times New Roman"/>
                          <a:cs typeface="Arial"/>
                        </a:rPr>
                        <a:t>… steht noch ganz am Anfang.</a:t>
                      </a:r>
                      <a:endParaRPr lang="de-DE" sz="1600" dirty="0">
                        <a:effectLst/>
                        <a:latin typeface="Arial"/>
                        <a:ea typeface="Times New Roman"/>
                        <a:cs typeface="Times New Roman"/>
                      </a:endParaRPr>
                    </a:p>
                  </a:txBody>
                  <a:tcPr marL="44315" marR="44315" marT="45729" marB="457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74373">
                <a:tc>
                  <a:txBody>
                    <a:bodyPr/>
                    <a:lstStyle/>
                    <a:p>
                      <a:pPr algn="just">
                        <a:spcAft>
                          <a:spcPts val="600"/>
                        </a:spcAft>
                      </a:pPr>
                      <a:r>
                        <a:rPr lang="de-DE" sz="1200" dirty="0">
                          <a:effectLst/>
                          <a:latin typeface="Arial"/>
                          <a:ea typeface="Times New Roman"/>
                          <a:cs typeface="Arial"/>
                        </a:rPr>
                        <a:t>II</a:t>
                      </a:r>
                      <a:endParaRPr lang="de-DE" sz="1600" dirty="0">
                        <a:effectLst/>
                        <a:latin typeface="Arial"/>
                        <a:ea typeface="Times New Roman"/>
                        <a:cs typeface="Times New Roman"/>
                      </a:endParaRPr>
                    </a:p>
                  </a:txBody>
                  <a:tcPr marL="44315" marR="44315" marT="45729" marB="457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de-DE" sz="1200" dirty="0">
                          <a:effectLst/>
                          <a:latin typeface="Arial"/>
                          <a:ea typeface="Times New Roman"/>
                          <a:cs typeface="Arial"/>
                        </a:rPr>
                        <a:t>6 bis 10</a:t>
                      </a:r>
                      <a:endParaRPr lang="de-DE" sz="1600" dirty="0">
                        <a:effectLst/>
                        <a:latin typeface="Arial"/>
                        <a:ea typeface="Times New Roman"/>
                        <a:cs typeface="Times New Roman"/>
                      </a:endParaRPr>
                    </a:p>
                  </a:txBody>
                  <a:tcPr marL="44315" marR="44315" marT="45729" marB="457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de-DE" sz="1200" dirty="0">
                          <a:effectLst/>
                          <a:latin typeface="Arial"/>
                          <a:ea typeface="Times New Roman"/>
                          <a:cs typeface="Arial"/>
                        </a:rPr>
                        <a:t>… ist noch verbesserungsbedürftig.</a:t>
                      </a:r>
                      <a:endParaRPr lang="de-DE" sz="1600" dirty="0">
                        <a:effectLst/>
                        <a:latin typeface="Arial"/>
                        <a:ea typeface="Times New Roman"/>
                        <a:cs typeface="Times New Roman"/>
                      </a:endParaRPr>
                    </a:p>
                  </a:txBody>
                  <a:tcPr marL="44315" marR="44315" marT="45729" marB="457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74373">
                <a:tc>
                  <a:txBody>
                    <a:bodyPr/>
                    <a:lstStyle/>
                    <a:p>
                      <a:pPr algn="just">
                        <a:spcAft>
                          <a:spcPts val="600"/>
                        </a:spcAft>
                      </a:pPr>
                      <a:r>
                        <a:rPr lang="de-DE" sz="1200" dirty="0">
                          <a:effectLst/>
                          <a:latin typeface="Arial"/>
                          <a:ea typeface="Times New Roman"/>
                          <a:cs typeface="Arial"/>
                        </a:rPr>
                        <a:t>III</a:t>
                      </a:r>
                      <a:endParaRPr lang="de-DE" sz="1600" dirty="0">
                        <a:effectLst/>
                        <a:latin typeface="Arial"/>
                        <a:ea typeface="Times New Roman"/>
                        <a:cs typeface="Times New Roman"/>
                      </a:endParaRPr>
                    </a:p>
                  </a:txBody>
                  <a:tcPr marL="44315" marR="44315" marT="45729" marB="457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de-DE" sz="1200" dirty="0">
                          <a:effectLst/>
                          <a:latin typeface="Arial"/>
                          <a:ea typeface="Times New Roman"/>
                          <a:cs typeface="Arial"/>
                        </a:rPr>
                        <a:t>11 bis 15</a:t>
                      </a:r>
                      <a:endParaRPr lang="de-DE" sz="1600" dirty="0">
                        <a:effectLst/>
                        <a:latin typeface="Arial"/>
                        <a:ea typeface="Times New Roman"/>
                        <a:cs typeface="Times New Roman"/>
                      </a:endParaRPr>
                    </a:p>
                  </a:txBody>
                  <a:tcPr marL="44315" marR="44315" marT="45729" marB="457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de-DE" sz="1200" dirty="0">
                          <a:effectLst/>
                          <a:latin typeface="Arial"/>
                          <a:ea typeface="Times New Roman"/>
                          <a:cs typeface="Arial"/>
                        </a:rPr>
                        <a:t>… ist guter Durchschnitt, hat aber auch noch Verbesserungspotenzial.</a:t>
                      </a:r>
                      <a:endParaRPr lang="de-DE" sz="1600" dirty="0">
                        <a:effectLst/>
                        <a:latin typeface="Arial"/>
                        <a:ea typeface="Times New Roman"/>
                        <a:cs typeface="Times New Roman"/>
                      </a:endParaRPr>
                    </a:p>
                  </a:txBody>
                  <a:tcPr marL="44315" marR="44315" marT="45729" marB="457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74373">
                <a:tc>
                  <a:txBody>
                    <a:bodyPr/>
                    <a:lstStyle/>
                    <a:p>
                      <a:pPr algn="just">
                        <a:spcAft>
                          <a:spcPts val="600"/>
                        </a:spcAft>
                      </a:pPr>
                      <a:r>
                        <a:rPr lang="de-DE" sz="1200" dirty="0">
                          <a:effectLst/>
                          <a:latin typeface="Arial"/>
                          <a:ea typeface="Times New Roman"/>
                          <a:cs typeface="Arial"/>
                        </a:rPr>
                        <a:t>IV</a:t>
                      </a:r>
                      <a:endParaRPr lang="de-DE" sz="1600" dirty="0">
                        <a:effectLst/>
                        <a:latin typeface="Arial"/>
                        <a:ea typeface="Times New Roman"/>
                        <a:cs typeface="Times New Roman"/>
                      </a:endParaRPr>
                    </a:p>
                  </a:txBody>
                  <a:tcPr marL="44315" marR="44315" marT="45729" marB="457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de-DE" sz="1200" dirty="0">
                          <a:effectLst/>
                          <a:latin typeface="Arial"/>
                          <a:ea typeface="Times New Roman"/>
                          <a:cs typeface="Arial"/>
                        </a:rPr>
                        <a:t>16 bis 22</a:t>
                      </a:r>
                      <a:endParaRPr lang="de-DE" sz="1600" dirty="0">
                        <a:effectLst/>
                        <a:latin typeface="Arial"/>
                        <a:ea typeface="Times New Roman"/>
                        <a:cs typeface="Times New Roman"/>
                      </a:endParaRPr>
                    </a:p>
                  </a:txBody>
                  <a:tcPr marL="44315" marR="44315" marT="45729" marB="457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de-DE" sz="1200" dirty="0">
                          <a:effectLst/>
                          <a:latin typeface="Arial"/>
                          <a:ea typeface="Times New Roman"/>
                          <a:cs typeface="Arial"/>
                        </a:rPr>
                        <a:t>… </a:t>
                      </a:r>
                      <a:r>
                        <a:rPr lang="en-US" sz="1200" dirty="0">
                          <a:effectLst/>
                          <a:latin typeface="Arial"/>
                          <a:ea typeface="Times New Roman"/>
                          <a:cs typeface="Arial"/>
                        </a:rPr>
                        <a:t>ist „leading practice“. </a:t>
                      </a:r>
                      <a:endParaRPr lang="de-DE" sz="1600" dirty="0">
                        <a:effectLst/>
                        <a:latin typeface="Arial"/>
                        <a:ea typeface="Times New Roman"/>
                        <a:cs typeface="Times New Roman"/>
                      </a:endParaRPr>
                    </a:p>
                  </a:txBody>
                  <a:tcPr marL="44315" marR="44315" marT="45729" marB="457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74373">
                <a:tc>
                  <a:txBody>
                    <a:bodyPr/>
                    <a:lstStyle/>
                    <a:p>
                      <a:pPr algn="just">
                        <a:spcAft>
                          <a:spcPts val="600"/>
                        </a:spcAft>
                      </a:pPr>
                      <a:r>
                        <a:rPr lang="en-US" sz="1200" dirty="0">
                          <a:effectLst/>
                          <a:latin typeface="Arial"/>
                          <a:ea typeface="Times New Roman"/>
                          <a:cs typeface="Arial"/>
                        </a:rPr>
                        <a:t>V</a:t>
                      </a:r>
                      <a:endParaRPr lang="de-DE" sz="1600" dirty="0">
                        <a:effectLst/>
                        <a:latin typeface="Arial"/>
                        <a:ea typeface="Times New Roman"/>
                        <a:cs typeface="Times New Roman"/>
                      </a:endParaRPr>
                    </a:p>
                  </a:txBody>
                  <a:tcPr marL="44315" marR="44315" marT="45729" marB="457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1200" dirty="0">
                          <a:effectLst/>
                          <a:latin typeface="Arial"/>
                          <a:ea typeface="Times New Roman"/>
                          <a:cs typeface="Arial"/>
                        </a:rPr>
                        <a:t>23 bis 28</a:t>
                      </a:r>
                      <a:endParaRPr lang="de-DE" sz="1600" dirty="0">
                        <a:effectLst/>
                        <a:latin typeface="Arial"/>
                        <a:ea typeface="Times New Roman"/>
                        <a:cs typeface="Times New Roman"/>
                      </a:endParaRPr>
                    </a:p>
                  </a:txBody>
                  <a:tcPr marL="44315" marR="44315" marT="45729" marB="457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600"/>
                        </a:spcAft>
                      </a:pPr>
                      <a:r>
                        <a:rPr lang="en-US" sz="1200" dirty="0">
                          <a:effectLst/>
                          <a:latin typeface="Arial"/>
                          <a:ea typeface="Times New Roman"/>
                          <a:cs typeface="Arial"/>
                        </a:rPr>
                        <a:t>… ist „best in class“.</a:t>
                      </a:r>
                      <a:endParaRPr lang="de-DE" sz="1600" dirty="0">
                        <a:effectLst/>
                        <a:latin typeface="Arial"/>
                        <a:ea typeface="Times New Roman"/>
                        <a:cs typeface="Times New Roman"/>
                      </a:endParaRPr>
                    </a:p>
                  </a:txBody>
                  <a:tcPr marL="44315" marR="44315" marT="45729" marB="4572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4888" name="Rechteck 6"/>
          <p:cNvSpPr>
            <a:spLocks noChangeArrowheads="1"/>
          </p:cNvSpPr>
          <p:nvPr/>
        </p:nvSpPr>
        <p:spPr bwMode="auto">
          <a:xfrm>
            <a:off x="7404101" y="4814889"/>
            <a:ext cx="1738313"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72000" tIns="72000" rIns="72000" bIns="72000" anchor="ctr"/>
          <a:lstStyle>
            <a:lvl1pPr>
              <a:defRPr sz="1600" b="1">
                <a:solidFill>
                  <a:schemeClr val="tx1"/>
                </a:solidFill>
                <a:latin typeface="Arial" panose="020B0604020202020204" pitchFamily="34" charset="0"/>
              </a:defRPr>
            </a:lvl1pPr>
            <a:lvl2pPr marL="742950" indent="-285750">
              <a:defRPr sz="1600" b="1">
                <a:solidFill>
                  <a:schemeClr val="tx1"/>
                </a:solidFill>
                <a:latin typeface="Arial" panose="020B0604020202020204" pitchFamily="34" charset="0"/>
              </a:defRPr>
            </a:lvl2pPr>
            <a:lvl3pPr marL="1143000" indent="-228600">
              <a:defRPr sz="1600" b="1">
                <a:solidFill>
                  <a:schemeClr val="tx1"/>
                </a:solidFill>
                <a:latin typeface="Arial" panose="020B0604020202020204" pitchFamily="34" charset="0"/>
              </a:defRPr>
            </a:lvl3pPr>
            <a:lvl4pPr marL="1600200" indent="-228600">
              <a:defRPr sz="1600" b="1">
                <a:solidFill>
                  <a:schemeClr val="tx1"/>
                </a:solidFill>
                <a:latin typeface="Arial" panose="020B0604020202020204" pitchFamily="34" charset="0"/>
              </a:defRPr>
            </a:lvl4pPr>
            <a:lvl5pPr marL="2057400" indent="-228600">
              <a:defRPr sz="1600" b="1">
                <a:solidFill>
                  <a:schemeClr val="tx1"/>
                </a:solidFill>
                <a:latin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defRPr>
            </a:lvl9pPr>
          </a:lstStyle>
          <a:p>
            <a:pPr eaLnBrk="1" hangingPunct="1"/>
            <a:r>
              <a:rPr lang="de-DE" altLang="de-DE" sz="1400" b="0" i="1" dirty="0">
                <a:solidFill>
                  <a:srgbClr val="3F3F3F"/>
                </a:solidFill>
              </a:rPr>
              <a:t>Die Punktesumme entsprechend Ihrer Selbsteinschätzung entspricht Ihrem </a:t>
            </a:r>
            <a:r>
              <a:rPr lang="de-DE" altLang="de-DE" sz="1400" i="1" dirty="0">
                <a:solidFill>
                  <a:srgbClr val="3F3F3F"/>
                </a:solidFill>
              </a:rPr>
              <a:t>„Risk Intelligence Indicator“</a:t>
            </a:r>
            <a:r>
              <a:rPr lang="de-DE" altLang="de-DE" sz="1400" b="0" i="1" dirty="0">
                <a:solidFill>
                  <a:srgbClr val="3F3F3F"/>
                </a:solidFill>
              </a:rPr>
              <a:t>:</a:t>
            </a:r>
          </a:p>
        </p:txBody>
      </p:sp>
      <p:sp>
        <p:nvSpPr>
          <p:cNvPr id="8" name="Pfeil nach rechts 7"/>
          <p:cNvSpPr/>
          <p:nvPr/>
        </p:nvSpPr>
        <p:spPr>
          <a:xfrm>
            <a:off x="7508875" y="4484688"/>
            <a:ext cx="349250" cy="239712"/>
          </a:xfrm>
          <a:prstGeom prst="rightArrow">
            <a:avLst/>
          </a:prstGeom>
          <a:solidFill>
            <a:srgbClr val="99A4B9"/>
          </a:solidFill>
          <a:ln>
            <a:solidFill>
              <a:srgbClr val="002945"/>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a:lstStyle/>
          <a:p>
            <a:pPr eaLnBrk="1" hangingPunct="1">
              <a:defRPr/>
            </a:pPr>
            <a:endParaRPr lang="de-DE" i="1" dirty="0">
              <a:solidFill>
                <a:srgbClr val="3F3F3F"/>
              </a:solidFill>
              <a:cs typeface="Arial" pitchFamily="34" charset="0"/>
            </a:endParaRPr>
          </a:p>
        </p:txBody>
      </p:sp>
    </p:spTree>
    <p:extLst>
      <p:ext uri="{BB962C8B-B14F-4D97-AF65-F5344CB8AC3E}">
        <p14:creationId xmlns:p14="http://schemas.microsoft.com/office/powerpoint/2010/main" val="4097238634"/>
      </p:ext>
    </p:extLst>
  </p:cSld>
  <p:clrMapOvr>
    <a:masterClrMapping/>
  </p:clrMapOvr>
  <p:transition/>
</p:sld>
</file>

<file path=ppt/theme/theme1.xml><?xml version="1.0" encoding="utf-8"?>
<a:theme xmlns:a="http://schemas.openxmlformats.org/drawingml/2006/main" name="FVG">
  <a:themeElements>
    <a:clrScheme name="FVG v1">
      <a:dk1>
        <a:srgbClr val="002945"/>
      </a:dk1>
      <a:lt1>
        <a:srgbClr val="FFFFFF"/>
      </a:lt1>
      <a:dk2>
        <a:srgbClr val="99A4B9"/>
      </a:dk2>
      <a:lt2>
        <a:srgbClr val="A4ACBB"/>
      </a:lt2>
      <a:accent1>
        <a:srgbClr val="002945"/>
      </a:accent1>
      <a:accent2>
        <a:srgbClr val="9398B1"/>
      </a:accent2>
      <a:accent3>
        <a:srgbClr val="A4ACBB"/>
      </a:accent3>
      <a:accent4>
        <a:srgbClr val="152236"/>
      </a:accent4>
      <a:accent5>
        <a:srgbClr val="9398B9"/>
      </a:accent5>
      <a:accent6>
        <a:srgbClr val="9BA1B2"/>
      </a:accent6>
      <a:hlink>
        <a:srgbClr val="002945"/>
      </a:hlink>
      <a:folHlink>
        <a:srgbClr val="86C100"/>
      </a:folHlink>
    </a:clrScheme>
    <a:fontScheme name="FVG">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99A4B9"/>
          </a:solidFill>
        </a:ln>
      </a:spPr>
      <a:bodyPr rot="0" spcFirstLastPara="0" vertOverflow="overflow" horzOverflow="overflow" vert="horz" wrap="square" lIns="72000" tIns="36000" rIns="72000" bIns="36000" numCol="1" spcCol="0" rtlCol="0" fromWordArt="0" anchor="t" anchorCtr="0" forceAA="0" compatLnSpc="1">
        <a:prstTxWarp prst="textNoShape">
          <a:avLst/>
        </a:prstTxWarp>
        <a:noAutofit/>
      </a:bodyPr>
      <a:lstStyle>
        <a:defPPr algn="l">
          <a:defRPr sz="1600" dirty="0"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9A47207AC0D7544CB891DC696510A0B5" ma:contentTypeVersion="14" ma:contentTypeDescription="Ein neues Dokument erstellen." ma:contentTypeScope="" ma:versionID="d6a50bb825859123891d57404daa9af3">
  <xsd:schema xmlns:xsd="http://www.w3.org/2001/XMLSchema" xmlns:xs="http://www.w3.org/2001/XMLSchema" xmlns:p="http://schemas.microsoft.com/office/2006/metadata/properties" xmlns:ns2="14d57061-8e64-4d98-a651-7a4e604eb06e" xmlns:ns3="3374a285-6de5-4a1b-8315-546d574a96f0" targetNamespace="http://schemas.microsoft.com/office/2006/metadata/properties" ma:root="true" ma:fieldsID="b0011a2fb35d98186eda5e59ef6ab872" ns2:_="" ns3:_="">
    <xsd:import namespace="14d57061-8e64-4d98-a651-7a4e604eb06e"/>
    <xsd:import namespace="3374a285-6de5-4a1b-8315-546d574a96f0"/>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d57061-8e64-4d98-a651-7a4e604eb06e"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Bildmarkierungen" ma:readOnly="false" ma:fieldId="{5cf76f15-5ced-4ddc-b409-7134ff3c332f}" ma:taxonomyMulti="true" ma:sspId="e193c0fe-576c-4549-9d3d-10a88f5ac66c"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description="" ma:indexed="true" ma:internalName="MediaServiceLocation" ma:readOnly="true">
      <xsd:simpleType>
        <xsd:restriction base="dms:Text"/>
      </xsd:simpleType>
    </xsd:element>
    <xsd:element name="MediaServiceObjectDetectorVersions" ma:index="1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374a285-6de5-4a1b-8315-546d574a96f0"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9d3b1539-42ec-4fdc-92ba-afe88e1091ae}" ma:internalName="TaxCatchAll" ma:showField="CatchAllData" ma:web="3374a285-6de5-4a1b-8315-546d574a96f0">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3374a285-6de5-4a1b-8315-546d574a96f0" xsi:nil="true"/>
    <lcf76f155ced4ddcb4097134ff3c332f xmlns="14d57061-8e64-4d98-a651-7a4e604eb06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84A3151-2A78-447D-8A6B-C823D415C25A}">
  <ds:schemaRefs>
    <ds:schemaRef ds:uri="http://schemas.microsoft.com/sharepoint/v3/contenttype/forms"/>
  </ds:schemaRefs>
</ds:datastoreItem>
</file>

<file path=customXml/itemProps2.xml><?xml version="1.0" encoding="utf-8"?>
<ds:datastoreItem xmlns:ds="http://schemas.openxmlformats.org/officeDocument/2006/customXml" ds:itemID="{79F7B88B-4A8B-44CC-93E8-B0F85FDDDC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d57061-8e64-4d98-a651-7a4e604eb06e"/>
    <ds:schemaRef ds:uri="3374a285-6de5-4a1b-8315-546d574a96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5E09036-3D74-4F29-A874-897F91832DC6}">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14d57061-8e64-4d98-a651-7a4e604eb06e"/>
    <ds:schemaRef ds:uri="3374a285-6de5-4a1b-8315-546d574a96f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21536</Words>
  <Application>Microsoft Office PowerPoint</Application>
  <PresentationFormat>A4-Papier (210 x 297 mm)</PresentationFormat>
  <Paragraphs>1888</Paragraphs>
  <Slides>112</Slides>
  <Notes>68</Notes>
  <HiddenSlides>0</HiddenSlides>
  <MMClips>0</MMClips>
  <ScaleCrop>false</ScaleCrop>
  <HeadingPairs>
    <vt:vector size="8" baseType="variant">
      <vt:variant>
        <vt:lpstr>Verwendete Schriftarten</vt:lpstr>
      </vt:variant>
      <vt:variant>
        <vt:i4>14</vt:i4>
      </vt:variant>
      <vt:variant>
        <vt:lpstr>Design</vt:lpstr>
      </vt:variant>
      <vt:variant>
        <vt:i4>1</vt:i4>
      </vt:variant>
      <vt:variant>
        <vt:lpstr>Eingebettete OLE-Server</vt:lpstr>
      </vt:variant>
      <vt:variant>
        <vt:i4>6</vt:i4>
      </vt:variant>
      <vt:variant>
        <vt:lpstr>Folientitel</vt:lpstr>
      </vt:variant>
      <vt:variant>
        <vt:i4>112</vt:i4>
      </vt:variant>
    </vt:vector>
  </HeadingPairs>
  <TitlesOfParts>
    <vt:vector size="133" baseType="lpstr">
      <vt:lpstr>MS PGothic</vt:lpstr>
      <vt:lpstr>Arial</vt:lpstr>
      <vt:lpstr>Calibri</vt:lpstr>
      <vt:lpstr>Century Schoolbook</vt:lpstr>
      <vt:lpstr>Courier New</vt:lpstr>
      <vt:lpstr>Haettenschweiler</vt:lpstr>
      <vt:lpstr>Helvetica</vt:lpstr>
      <vt:lpstr>Symbol</vt:lpstr>
      <vt:lpstr>Symbola</vt:lpstr>
      <vt:lpstr>Tahoma</vt:lpstr>
      <vt:lpstr>Times New Roman</vt:lpstr>
      <vt:lpstr>Webdings</vt:lpstr>
      <vt:lpstr>Wingdings</vt:lpstr>
      <vt:lpstr>Wingdings 2</vt:lpstr>
      <vt:lpstr>FVG</vt:lpstr>
      <vt:lpstr>Worksheet</vt:lpstr>
      <vt:lpstr>Equation</vt:lpstr>
      <vt:lpstr>Arbeitsblatt</vt:lpstr>
      <vt:lpstr>PHOTO-PAINT Bild</vt:lpstr>
      <vt:lpstr>Formel</vt:lpstr>
      <vt:lpstr>Präsentation</vt:lpstr>
      <vt:lpstr>Zukunftsfähigkeit, Robustheit,  Risikomanagement und wertorientiertes Controlling</vt:lpstr>
      <vt:lpstr>Bücher (1)</vt:lpstr>
      <vt:lpstr>Bücher (2) – kostenloser Download</vt:lpstr>
      <vt:lpstr>Bücher (3)</vt:lpstr>
      <vt:lpstr>Unsere Leitfrage für die Entwicklung des QScore-Modells:   „Was ist belegbar wichtig, um Unternehmenserfolg nachhaltig – über Generationen – abzusichern?“</vt:lpstr>
      <vt:lpstr>Die Kriterien der Zukunftsfähigkeit (QScore) &amp; … und die Bedeutung von Planung &amp; Risiko</vt:lpstr>
      <vt:lpstr>Q1...Q4: „finanzielle Nachhaltigkeit“ – Berechnung erfordert Risikoanalyse und Risikoaggregation (vgl. § 1 StaRUG) Beispielauswertung auf Basis öffentlicher Informationen: SAP SE</vt:lpstr>
      <vt:lpstr>Finanzielle Nachhaltigkeit: Messung und empirische Belege</vt:lpstr>
      <vt:lpstr>Zukunft bedeutet grundsätzlich Unsicherheit – Risiko als mögliche Planabweichung (Chance &amp; Gefahr)</vt:lpstr>
      <vt:lpstr>Unternehmerische Entscheidungen als Abwägen von Ertrag und Risiko (vgl. § 93 AktG; DIIR RS 2)</vt:lpstr>
      <vt:lpstr>Niedrige Fundamentalrisiken und gutes Ertrag-Risiko-Profil führt zu besserer Wertentwicklung: risikoadäquate Steuerung nutzt!</vt:lpstr>
      <vt:lpstr>Das Problem der Risikoblindheit: Menschen mögen sich nicht mit Risiko befassen!</vt:lpstr>
      <vt:lpstr>Rechtliche Anforderungen an das Risikomanagement (Stand 2021)</vt:lpstr>
      <vt:lpstr>Risiken führen zu Krisen: StaRUG und DIIR RS Nr. 2.1 (2022): Alle Kapitalgesellschaften sollten Risikoanalyse &amp; Risikoaggregation haben! </vt:lpstr>
      <vt:lpstr>Praktische Implikationen in einem Konzern (AG / SE) …</vt:lpstr>
      <vt:lpstr>Gesetz zur Stärkung der Finanzmarktintegrität (FISG) und der neue  § 91 Abs. 3 AktG: Risikomanagement statt nur Risikofrüherkennung !</vt:lpstr>
      <vt:lpstr>Die wesentlichen Implikationen des FISG für börsennotierte Aktiengesellschaften</vt:lpstr>
      <vt:lpstr>Risiko und Entscheidungen -  Aktiengesetz § 93:  Sorgfaltspflicht und Verantwortlichkeit der Vorstandsmitglieder</vt:lpstr>
      <vt:lpstr>Wesentliche Einschränkung des WP-Testats</vt:lpstr>
      <vt:lpstr>Managemententscheidungen unter Unsicherheit: Business Judgement Rule (§ 93 AktG, siehe DIIR RS Nr. 2)</vt:lpstr>
      <vt:lpstr>Der neue DIIR RS Nr. 2.1 (2022) – Standard unter Beachtung der Implikationen aus § 93 AktG, StaRUG, FISG (anders als IDW PS 340 (2020))</vt:lpstr>
      <vt:lpstr>Bedeutende Aspekte des DIIR Revisionsstandards Nr. 2 (DIIR RS Nr. 2) (1 von 2)</vt:lpstr>
      <vt:lpstr>Bedeutende Aspekte des DIIR Revisionsstandards Nr. 2 (DIIR RS Nr. 2) (2 von 2)</vt:lpstr>
      <vt:lpstr>Grundsätze ordnungsgemäßer Planung (GOP): aussagefähige Planung als Grundlage der Entscheidung – Update 2022 (Version 3.0)</vt:lpstr>
      <vt:lpstr>Strukturierte Risikoanalyse: 5 Risikokategorien</vt:lpstr>
      <vt:lpstr>Zukunft und Planung sind unsicher: Welche Chancen und Gefahren führen zu Planabweichungen?</vt:lpstr>
      <vt:lpstr>Risikofelder (ein Strukturvorschlag der FutureValue Group AG)</vt:lpstr>
      <vt:lpstr>Checkliste: Die 30 wichtigsten Unternehmensrisiken</vt:lpstr>
      <vt:lpstr>Checkliste: Die 30 wichtigsten Unternehmensrisiken</vt:lpstr>
      <vt:lpstr>Checkliste: Die 30 wichtigsten Unternehmensrisiken</vt:lpstr>
      <vt:lpstr>Kennen Sie die größten Risiken Ihres Unternehmens?</vt:lpstr>
      <vt:lpstr>Kennen Sie die größten Risiken Ihres Unternehmens?</vt:lpstr>
      <vt:lpstr>Ein einfaches Risikomaß: Grobeinschätzung der Relevanz</vt:lpstr>
      <vt:lpstr>Notwendigkeit der Risikoquantifizierung</vt:lpstr>
      <vt:lpstr>Risikoquantifizierung: Beschreibung von Risiken durch Wahrscheinlichkeitsverteilungen</vt:lpstr>
      <vt:lpstr>PowerPoint-Präsentation</vt:lpstr>
      <vt:lpstr>Grundsätze der Risikoquantifizierung</vt:lpstr>
      <vt:lpstr>Von der Strategie zur operativen Planung und Risikoanalyse zur Risikoaggregation – Beispiel „Strategie Navigator“ (FutureValue Group AG)</vt:lpstr>
      <vt:lpstr>Risikoaggregation (mittels Monte-Carlo-Simulation):  Bandbreiten-planung und notwendig, um „bestandsgefährdende Entwicklungen“ (§ 1 StaRUG) aus Kombinationseffekten von Einzelrisiken zu erkennen</vt:lpstr>
      <vt:lpstr>Gesamtrisikoumfang: Risikoaggregation mit Monte-Carlo-Simulation im Kontext der Planung (Beispielergebnisse)</vt:lpstr>
      <vt:lpstr>Risikoreporting: die typischen Kerninhalte</vt:lpstr>
      <vt:lpstr>PowerPoint-Präsentation</vt:lpstr>
      <vt:lpstr>PowerPoint-Präsentation</vt:lpstr>
      <vt:lpstr>PowerPoint-Präsentation</vt:lpstr>
      <vt:lpstr>Der FVG-Risikosimulator zur Risikoaggregation (vgl. § 1 StaRUG)</vt:lpstr>
      <vt:lpstr>Spezialaspekt: „Nachhaltigkeitsrisiken“ (ESG-Risiken) sind Risiken die auch (!) nicht-finanzielle Auswirkungen haben!</vt:lpstr>
      <vt:lpstr>Nachhaltige Unternehmensführung: Wesentlichkeitsanalyse (CSRD) – und was ist wirklich wichtig?  </vt:lpstr>
      <vt:lpstr>Doppelte Wesentlichkeit in einer Matrix-Darstellung</vt:lpstr>
      <vt:lpstr>Studie der FutureValue Group zu Problemen  der Umsetzung der CSRD (Gleißner, RethinkingFinance, 2024)</vt:lpstr>
      <vt:lpstr>Bandbreitenplanung und simulationsbasiertes Unternehmensbewertung basierend auf Ertragsrisiko (Strategie Navigator)</vt:lpstr>
      <vt:lpstr>Die konkret erarbeiteten Handlungsalternativen werden in der Risiko Optimierungs-Matrix visualisiert</vt:lpstr>
      <vt:lpstr>Bewältigung strategischer Risiken und „Robuste Unternehmen“</vt:lpstr>
      <vt:lpstr>Organisation des Risikomanagementsystems</vt:lpstr>
      <vt:lpstr>Traditioneller Ablauf von Risikomanagementprozessen</vt:lpstr>
      <vt:lpstr>Ablauf im integrierten, entscheidungsorientierten Risikomanagementsystem </vt:lpstr>
      <vt:lpstr>Integration von Risikomanagement und Controlling</vt:lpstr>
      <vt:lpstr>10 Kriterien zur Analyse des Risikomanagements von …. (Analyse orientiert an gesetzlichen Anforderungen und DIIR RS 2.1 (2022); </vt:lpstr>
      <vt:lpstr>Kriterien zur Stufe 3 („regulatorische Mindestanforderungen“)</vt:lpstr>
      <vt:lpstr>Kriterien zur Stufe 4 („entscheidungsorientiertes Risikomanagement“)</vt:lpstr>
      <vt:lpstr>Wertorientiertes Controlling &amp; Bewertung einer strategischen Handlungs-option (Strategiebewertung: Beurteilung des Ertrag-Risiko-Profils)</vt:lpstr>
      <vt:lpstr>Probleme des CAPM: alternative Wege zur Berechnung von Kapitalkosten nötig </vt:lpstr>
      <vt:lpstr>Von der Risikoanalyse zur risikoadäquaten Bewertung: Wirkungen auf Erwartungswert der Cashflow, Insolvenzrisiko und Diskontierungszins</vt:lpstr>
      <vt:lpstr>Der Wert (W) als Performancemaß verbindet erwartete Erträge (Z) und Risiken – oft via Kapitalkosten (k) als risikogerechte Renditeanforderung </vt:lpstr>
      <vt:lpstr>Methodik: Wie erfasst man Risiken bei der Unternehmensbewertung? Diskontierungszinssatz aus dem „Ertragsrisiko“ gemäß Risikoanalyse</vt:lpstr>
      <vt:lpstr>Insolvenzrisiko und erwartete Existenzdauer</vt:lpstr>
      <vt:lpstr>Die Insolvenzwahrscheinlichkeit ist in der Detailplanung und der Fortschreibungsphase zu berücksichtigen</vt:lpstr>
      <vt:lpstr>Rating-Prognose – Vergleich von Basis- und Stressszenario</vt:lpstr>
      <vt:lpstr>Minirating: Schnellabschätzung der Insolvenzwahrscheinlichkeit (p) aus ein oder zwei Finanzkennzahlen</vt:lpstr>
      <vt:lpstr>Zehn klarstellende Punkte zum Insolvenzrisiko  (das vom Ertragsrisiko abhängt)</vt:lpstr>
      <vt:lpstr>Die Methoden: Risikoquantifizierung,  Risikoaggregation  &amp; Bewertung</vt:lpstr>
      <vt:lpstr>Kapitalmarktorientierung vs. Wertorientierung </vt:lpstr>
      <vt:lpstr>Die drei Ebenen der Nachhaltigkeit</vt:lpstr>
      <vt:lpstr>Schritte zum Risikomanagement</vt:lpstr>
      <vt:lpstr>Das wichtigste zum Thema Risiko in der Unternehmensführung in 10 Punkten (1 von 4)</vt:lpstr>
      <vt:lpstr>Das wichtigste zum Thema Risiko in der Unternehmensführung in 10 Punkten (2 von 4)</vt:lpstr>
      <vt:lpstr>Das wichtigste zum Thema Risiko in der Unternehmensführung 10 Punkten (3 von 4)</vt:lpstr>
      <vt:lpstr>Das wichtigste zum Thema Risiko in der Unternehmensführung in 10 Punkten (4 von 4)</vt:lpstr>
      <vt:lpstr>Krisenfrüherkennung ist Aufgabe des Risikomanagements! Entwicklungsperspektiven des Risikomanagement</vt:lpstr>
      <vt:lpstr>Weitere Bücher</vt:lpstr>
      <vt:lpstr>Bücher</vt:lpstr>
      <vt:lpstr>Bücher</vt:lpstr>
      <vt:lpstr>Bücher</vt:lpstr>
      <vt:lpstr>Bücher</vt:lpstr>
      <vt:lpstr>Bücher</vt:lpstr>
      <vt:lpstr>Bücher</vt:lpstr>
      <vt:lpstr>Bücher</vt:lpstr>
      <vt:lpstr>Bücher</vt:lpstr>
      <vt:lpstr>Bücher</vt:lpstr>
      <vt:lpstr>Bücher</vt:lpstr>
      <vt:lpstr>Bücher</vt:lpstr>
      <vt:lpstr>Bücher</vt:lpstr>
      <vt:lpstr>Systemgestaltung: Beteiligte am Risikomanagementprozess</vt:lpstr>
      <vt:lpstr>Systemgestaltung (I): Geschäftsführung / Vorstand</vt:lpstr>
      <vt:lpstr>Systemgestaltung (II): Risikocontrolling durch Controlling (I)</vt:lpstr>
      <vt:lpstr>Systemgestaltung (II): Risikocontrolling durch Controlling (II)</vt:lpstr>
      <vt:lpstr>Systemgestaltung (III): Risk Owner (RO)</vt:lpstr>
      <vt:lpstr>Systemgestaltung (IV): Interne Revision</vt:lpstr>
      <vt:lpstr>„Risk Intelligence Indicator“ – Indikator für die Zukunftsorientierung der Unternehmenssteuerung (1/2)</vt:lpstr>
      <vt:lpstr>„Risk Intelligence Indicator“ – Indikator für die Zukunftsorientierung der Unternehmenssteuerung (2/2)</vt:lpstr>
      <vt:lpstr>Checkliste zum DIIR Revisionsstandard Nr. 2: Fragen zur Einbeziehung des Risikomanagements bei der Vorbereitung „unternehmerischer Entscheidungen“ (§ 93 AktG) (1 von 2)</vt:lpstr>
      <vt:lpstr>Checkliste zum DIIR Revisionsstandard Nr. 2: Fragen zur Einbeziehung des Risikomanagements bei der Vorbereitung „unternehmerischer Entscheidungen“ (§ 93 AktG) (2 von 2)</vt:lpstr>
      <vt:lpstr>Fragenliste zum QScore 1/3  (Gleißner / Weissman, Zukunftsfähige Familienunternehmen, 2024)</vt:lpstr>
      <vt:lpstr>Fragenliste zum QScore 2/3  (Gleißner / Weissman, Zukunftsfähige Familienunternehmen, 2024)</vt:lpstr>
      <vt:lpstr>Fragenliste zum QScore 3/3  (Gleißner / Weissman, Zukunftsfähige Familienunternehmen, 2024)</vt:lpstr>
      <vt:lpstr>Risikomanagement als Krisenpräventionssystem erfordert eine Risikoaggregation mittels Monte-Carlo-Simulation</vt:lpstr>
      <vt:lpstr>Weiterführende Literatur (1 von 5)</vt:lpstr>
      <vt:lpstr>Weiterführende Literatur (2 von 5)</vt:lpstr>
      <vt:lpstr>Weiterführende Literatur (3 von 5)</vt:lpstr>
      <vt:lpstr>Weiterführende Literatur (4 von 5)</vt:lpstr>
      <vt:lpstr>Weiterführende Literatur (5 von 5)</vt:lpstr>
      <vt:lpstr>Style Investment – Basis für „Smart Beta“ und Risikoprämien: Was bringen die „Investment-Stile“ im Rendite-Risiko-Diagramm?</vt:lpstr>
      <vt:lpstr>Rendite-Beta-Diagramm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PM</dc:creator>
  <cp:lastModifiedBy>Tina Dutschmann-Schwarzkopf</cp:lastModifiedBy>
  <cp:revision>229</cp:revision>
  <cp:lastPrinted>2025-10-23T07:17:00Z</cp:lastPrinted>
  <dcterms:created xsi:type="dcterms:W3CDTF">2013-05-15T10:26:28Z</dcterms:created>
  <dcterms:modified xsi:type="dcterms:W3CDTF">2025-10-23T09:19:32Z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0x0101009A47207AC0D7544CB891DC696510A0B5</vt:lpwstr>
  </property>
  <property fmtid="{D5CDD505-2E9C-101B-9397-08002B2CF9AE}" pid="3" name="MediaServiceImageTags">
    <vt:lpwstr/>
  </property>
</Properties>
</file>