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3" r:id="rId5"/>
  </p:sldMasterIdLst>
  <p:notesMasterIdLst>
    <p:notesMasterId r:id="rId95"/>
  </p:notesMasterIdLst>
  <p:handoutMasterIdLst>
    <p:handoutMasterId r:id="rId96"/>
  </p:handoutMasterIdLst>
  <p:sldIdLst>
    <p:sldId id="273" r:id="rId6"/>
    <p:sldId id="11363" r:id="rId7"/>
    <p:sldId id="2146849346" r:id="rId8"/>
    <p:sldId id="429" r:id="rId9"/>
    <p:sldId id="2146849036" r:id="rId10"/>
    <p:sldId id="514" r:id="rId11"/>
    <p:sldId id="326" r:id="rId12"/>
    <p:sldId id="683" r:id="rId13"/>
    <p:sldId id="2720" r:id="rId14"/>
    <p:sldId id="2146849030" r:id="rId15"/>
    <p:sldId id="328" r:id="rId16"/>
    <p:sldId id="340" r:id="rId17"/>
    <p:sldId id="1895" r:id="rId18"/>
    <p:sldId id="1896" r:id="rId19"/>
    <p:sldId id="1897" r:id="rId20"/>
    <p:sldId id="349" r:id="rId21"/>
    <p:sldId id="952" r:id="rId22"/>
    <p:sldId id="350" r:id="rId23"/>
    <p:sldId id="341" r:id="rId24"/>
    <p:sldId id="327" r:id="rId25"/>
    <p:sldId id="975" r:id="rId26"/>
    <p:sldId id="2366" r:id="rId27"/>
    <p:sldId id="2146850169" r:id="rId28"/>
    <p:sldId id="2146850171" r:id="rId29"/>
    <p:sldId id="422" r:id="rId30"/>
    <p:sldId id="2146850168" r:id="rId31"/>
    <p:sldId id="423" r:id="rId32"/>
    <p:sldId id="351" r:id="rId33"/>
    <p:sldId id="375" r:id="rId34"/>
    <p:sldId id="352" r:id="rId35"/>
    <p:sldId id="337" r:id="rId36"/>
    <p:sldId id="420" r:id="rId37"/>
    <p:sldId id="11442" r:id="rId38"/>
    <p:sldId id="2146849056" r:id="rId39"/>
    <p:sldId id="2146849057" r:id="rId40"/>
    <p:sldId id="329" r:id="rId41"/>
    <p:sldId id="315" r:id="rId42"/>
    <p:sldId id="2144" r:id="rId43"/>
    <p:sldId id="2146849845" r:id="rId44"/>
    <p:sldId id="2110" r:id="rId45"/>
    <p:sldId id="427" r:id="rId46"/>
    <p:sldId id="426" r:id="rId47"/>
    <p:sldId id="347" r:id="rId48"/>
    <p:sldId id="428" r:id="rId49"/>
    <p:sldId id="418" r:id="rId50"/>
    <p:sldId id="314" r:id="rId51"/>
    <p:sldId id="384" r:id="rId52"/>
    <p:sldId id="2146849797" r:id="rId53"/>
    <p:sldId id="385" r:id="rId54"/>
    <p:sldId id="648" r:id="rId55"/>
    <p:sldId id="649" r:id="rId56"/>
    <p:sldId id="650" r:id="rId57"/>
    <p:sldId id="11403" r:id="rId58"/>
    <p:sldId id="369" r:id="rId59"/>
    <p:sldId id="370" r:id="rId60"/>
    <p:sldId id="371" r:id="rId61"/>
    <p:sldId id="372" r:id="rId62"/>
    <p:sldId id="373" r:id="rId63"/>
    <p:sldId id="374" r:id="rId64"/>
    <p:sldId id="386" r:id="rId65"/>
    <p:sldId id="377" r:id="rId66"/>
    <p:sldId id="400" r:id="rId67"/>
    <p:sldId id="401" r:id="rId68"/>
    <p:sldId id="2146849083" r:id="rId69"/>
    <p:sldId id="2146849084" r:id="rId70"/>
    <p:sldId id="663" r:id="rId71"/>
    <p:sldId id="811" r:id="rId72"/>
    <p:sldId id="2146849302" r:id="rId73"/>
    <p:sldId id="657" r:id="rId74"/>
    <p:sldId id="11375" r:id="rId75"/>
    <p:sldId id="777" r:id="rId76"/>
    <p:sldId id="1640" r:id="rId77"/>
    <p:sldId id="11426" r:id="rId78"/>
    <p:sldId id="2146849943" r:id="rId79"/>
    <p:sldId id="2146849803" r:id="rId80"/>
    <p:sldId id="404" r:id="rId81"/>
    <p:sldId id="405" r:id="rId82"/>
    <p:sldId id="2841" r:id="rId83"/>
    <p:sldId id="2146850170" r:id="rId84"/>
    <p:sldId id="388" r:id="rId85"/>
    <p:sldId id="2146849062" r:id="rId86"/>
    <p:sldId id="2146849063" r:id="rId87"/>
    <p:sldId id="2146849064" r:id="rId88"/>
    <p:sldId id="2725" r:id="rId89"/>
    <p:sldId id="2146849944" r:id="rId90"/>
    <p:sldId id="303" r:id="rId91"/>
    <p:sldId id="430" r:id="rId92"/>
    <p:sldId id="431" r:id="rId93"/>
    <p:sldId id="2146849945" r:id="rId94"/>
  </p:sldIdLst>
  <p:sldSz cx="9906000" cy="6858000" type="A4"/>
  <p:notesSz cx="6796088" cy="9928225"/>
  <p:defaultTextStyle>
    <a:defPPr>
      <a:defRPr lang="de-DE"/>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D04645A-1D3B-480C-A833-CB91D85DF5BF}">
          <p14:sldIdLst>
            <p14:sldId id="273"/>
            <p14:sldId id="11363"/>
            <p14:sldId id="2146849346"/>
            <p14:sldId id="429"/>
            <p14:sldId id="2146849036"/>
            <p14:sldId id="514"/>
            <p14:sldId id="326"/>
            <p14:sldId id="683"/>
            <p14:sldId id="2720"/>
            <p14:sldId id="2146849030"/>
            <p14:sldId id="328"/>
            <p14:sldId id="340"/>
            <p14:sldId id="1895"/>
            <p14:sldId id="1896"/>
            <p14:sldId id="1897"/>
            <p14:sldId id="349"/>
            <p14:sldId id="952"/>
            <p14:sldId id="350"/>
            <p14:sldId id="341"/>
            <p14:sldId id="327"/>
            <p14:sldId id="975"/>
            <p14:sldId id="2366"/>
            <p14:sldId id="2146850169"/>
            <p14:sldId id="2146850171"/>
            <p14:sldId id="422"/>
            <p14:sldId id="2146850168"/>
            <p14:sldId id="423"/>
            <p14:sldId id="351"/>
            <p14:sldId id="375"/>
            <p14:sldId id="352"/>
            <p14:sldId id="337"/>
            <p14:sldId id="420"/>
            <p14:sldId id="11442"/>
            <p14:sldId id="2146849056"/>
            <p14:sldId id="2146849057"/>
            <p14:sldId id="329"/>
            <p14:sldId id="315"/>
            <p14:sldId id="2144"/>
            <p14:sldId id="2146849845"/>
            <p14:sldId id="2110"/>
            <p14:sldId id="427"/>
            <p14:sldId id="426"/>
            <p14:sldId id="347"/>
            <p14:sldId id="428"/>
            <p14:sldId id="418"/>
            <p14:sldId id="314"/>
            <p14:sldId id="384"/>
            <p14:sldId id="2146849797"/>
            <p14:sldId id="385"/>
            <p14:sldId id="648"/>
            <p14:sldId id="649"/>
            <p14:sldId id="650"/>
            <p14:sldId id="11403"/>
            <p14:sldId id="369"/>
            <p14:sldId id="370"/>
            <p14:sldId id="371"/>
            <p14:sldId id="372"/>
            <p14:sldId id="373"/>
            <p14:sldId id="374"/>
            <p14:sldId id="386"/>
            <p14:sldId id="377"/>
            <p14:sldId id="400"/>
            <p14:sldId id="401"/>
            <p14:sldId id="2146849083"/>
            <p14:sldId id="2146849084"/>
            <p14:sldId id="663"/>
            <p14:sldId id="811"/>
            <p14:sldId id="2146849302"/>
            <p14:sldId id="657"/>
            <p14:sldId id="11375"/>
            <p14:sldId id="777"/>
            <p14:sldId id="1640"/>
            <p14:sldId id="11426"/>
            <p14:sldId id="2146849943"/>
            <p14:sldId id="2146849803"/>
            <p14:sldId id="404"/>
            <p14:sldId id="405"/>
            <p14:sldId id="2841"/>
            <p14:sldId id="2146850170"/>
            <p14:sldId id="388"/>
            <p14:sldId id="2146849062"/>
            <p14:sldId id="2146849063"/>
            <p14:sldId id="2146849064"/>
            <p14:sldId id="2725"/>
            <p14:sldId id="2146849944"/>
            <p14:sldId id="303"/>
            <p14:sldId id="430"/>
            <p14:sldId id="431"/>
            <p14:sldId id="214684994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7D9B05-E85A-CBCA-90A6-154A3DF3ACA5}" name="Marco Wolfrum" initials="MW" userId="f46b510dc01d4963" providerId="Windows Live"/>
  <p188:author id="{CD33C129-5C29-0AC4-690A-369F3492CAF9}" name="Tina Dutschmann-Schwarzkopf" initials="TDS" userId="Tina Dutschmann-Schwarzkopf"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2945"/>
    <a:srgbClr val="000000"/>
    <a:srgbClr val="F0F1F3"/>
    <a:srgbClr val="9696AA"/>
    <a:srgbClr val="5A5A5A"/>
    <a:srgbClr val="464646"/>
    <a:srgbClr val="99A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3CAA2-B2BB-47E7-A6CA-754FF3E62719}" v="1" dt="2025-10-23T07:13:27.05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4922" autoAdjust="0"/>
  </p:normalViewPr>
  <p:slideViewPr>
    <p:cSldViewPr>
      <p:cViewPr varScale="1">
        <p:scale>
          <a:sx n="75" d="100"/>
          <a:sy n="75" d="100"/>
        </p:scale>
        <p:origin x="1507" y="43"/>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3042"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Dutschmann-Schwarzkopf" userId="6081b456-b66c-493d-bcd4-03c8a85bcf14" providerId="ADAL" clId="{D5C379D4-3D24-4804-905B-26D8E7FD974D}"/>
    <pc:docChg chg="modSld modNotesMaster modHandout">
      <pc:chgData name="Tina Dutschmann-Schwarzkopf" userId="6081b456-b66c-493d-bcd4-03c8a85bcf14" providerId="ADAL" clId="{D5C379D4-3D24-4804-905B-26D8E7FD974D}" dt="2025-10-23T07:13:27.053" v="0"/>
      <pc:docMkLst>
        <pc:docMk/>
      </pc:docMkLst>
      <pc:sldChg chg="modNotes">
        <pc:chgData name="Tina Dutschmann-Schwarzkopf" userId="6081b456-b66c-493d-bcd4-03c8a85bcf14" providerId="ADAL" clId="{D5C379D4-3D24-4804-905B-26D8E7FD974D}" dt="2025-10-23T07:13:27.053" v="0"/>
        <pc:sldMkLst>
          <pc:docMk/>
          <pc:sldMk cId="535907538" sldId="273"/>
        </pc:sldMkLst>
      </pc:sldChg>
      <pc:sldChg chg="modNotes">
        <pc:chgData name="Tina Dutschmann-Schwarzkopf" userId="6081b456-b66c-493d-bcd4-03c8a85bcf14" providerId="ADAL" clId="{D5C379D4-3D24-4804-905B-26D8E7FD974D}" dt="2025-10-23T07:13:27.053" v="0"/>
        <pc:sldMkLst>
          <pc:docMk/>
          <pc:sldMk cId="133174076" sldId="326"/>
        </pc:sldMkLst>
      </pc:sldChg>
      <pc:sldChg chg="modNotes">
        <pc:chgData name="Tina Dutschmann-Schwarzkopf" userId="6081b456-b66c-493d-bcd4-03c8a85bcf14" providerId="ADAL" clId="{D5C379D4-3D24-4804-905B-26D8E7FD974D}" dt="2025-10-23T07:13:27.053" v="0"/>
        <pc:sldMkLst>
          <pc:docMk/>
          <pc:sldMk cId="1697369128" sldId="327"/>
        </pc:sldMkLst>
      </pc:sldChg>
      <pc:sldChg chg="modNotes">
        <pc:chgData name="Tina Dutschmann-Schwarzkopf" userId="6081b456-b66c-493d-bcd4-03c8a85bcf14" providerId="ADAL" clId="{D5C379D4-3D24-4804-905B-26D8E7FD974D}" dt="2025-10-23T07:13:27.053" v="0"/>
        <pc:sldMkLst>
          <pc:docMk/>
          <pc:sldMk cId="898328595" sldId="328"/>
        </pc:sldMkLst>
      </pc:sldChg>
      <pc:sldChg chg="modNotes">
        <pc:chgData name="Tina Dutschmann-Schwarzkopf" userId="6081b456-b66c-493d-bcd4-03c8a85bcf14" providerId="ADAL" clId="{D5C379D4-3D24-4804-905B-26D8E7FD974D}" dt="2025-10-23T07:13:27.053" v="0"/>
        <pc:sldMkLst>
          <pc:docMk/>
          <pc:sldMk cId="996652571" sldId="329"/>
        </pc:sldMkLst>
      </pc:sldChg>
      <pc:sldChg chg="modNotes">
        <pc:chgData name="Tina Dutschmann-Schwarzkopf" userId="6081b456-b66c-493d-bcd4-03c8a85bcf14" providerId="ADAL" clId="{D5C379D4-3D24-4804-905B-26D8E7FD974D}" dt="2025-10-23T07:13:27.053" v="0"/>
        <pc:sldMkLst>
          <pc:docMk/>
          <pc:sldMk cId="4141089054" sldId="347"/>
        </pc:sldMkLst>
      </pc:sldChg>
      <pc:sldChg chg="modNotes">
        <pc:chgData name="Tina Dutschmann-Schwarzkopf" userId="6081b456-b66c-493d-bcd4-03c8a85bcf14" providerId="ADAL" clId="{D5C379D4-3D24-4804-905B-26D8E7FD974D}" dt="2025-10-23T07:13:27.053" v="0"/>
        <pc:sldMkLst>
          <pc:docMk/>
          <pc:sldMk cId="1219780398" sldId="349"/>
        </pc:sldMkLst>
      </pc:sldChg>
      <pc:sldChg chg="modNotes">
        <pc:chgData name="Tina Dutschmann-Schwarzkopf" userId="6081b456-b66c-493d-bcd4-03c8a85bcf14" providerId="ADAL" clId="{D5C379D4-3D24-4804-905B-26D8E7FD974D}" dt="2025-10-23T07:13:27.053" v="0"/>
        <pc:sldMkLst>
          <pc:docMk/>
          <pc:sldMk cId="4159328726" sldId="350"/>
        </pc:sldMkLst>
      </pc:sldChg>
      <pc:sldChg chg="modNotes">
        <pc:chgData name="Tina Dutschmann-Schwarzkopf" userId="6081b456-b66c-493d-bcd4-03c8a85bcf14" providerId="ADAL" clId="{D5C379D4-3D24-4804-905B-26D8E7FD974D}" dt="2025-10-23T07:13:27.053" v="0"/>
        <pc:sldMkLst>
          <pc:docMk/>
          <pc:sldMk cId="362088240" sldId="351"/>
        </pc:sldMkLst>
      </pc:sldChg>
      <pc:sldChg chg="modNotes">
        <pc:chgData name="Tina Dutschmann-Schwarzkopf" userId="6081b456-b66c-493d-bcd4-03c8a85bcf14" providerId="ADAL" clId="{D5C379D4-3D24-4804-905B-26D8E7FD974D}" dt="2025-10-23T07:13:27.053" v="0"/>
        <pc:sldMkLst>
          <pc:docMk/>
          <pc:sldMk cId="3970198534" sldId="352"/>
        </pc:sldMkLst>
      </pc:sldChg>
      <pc:sldChg chg="modNotes">
        <pc:chgData name="Tina Dutschmann-Schwarzkopf" userId="6081b456-b66c-493d-bcd4-03c8a85bcf14" providerId="ADAL" clId="{D5C379D4-3D24-4804-905B-26D8E7FD974D}" dt="2025-10-23T07:13:27.053" v="0"/>
        <pc:sldMkLst>
          <pc:docMk/>
          <pc:sldMk cId="4082421322" sldId="369"/>
        </pc:sldMkLst>
      </pc:sldChg>
      <pc:sldChg chg="modNotes">
        <pc:chgData name="Tina Dutschmann-Schwarzkopf" userId="6081b456-b66c-493d-bcd4-03c8a85bcf14" providerId="ADAL" clId="{D5C379D4-3D24-4804-905B-26D8E7FD974D}" dt="2025-10-23T07:13:27.053" v="0"/>
        <pc:sldMkLst>
          <pc:docMk/>
          <pc:sldMk cId="3142071098" sldId="370"/>
        </pc:sldMkLst>
      </pc:sldChg>
      <pc:sldChg chg="modNotes">
        <pc:chgData name="Tina Dutschmann-Schwarzkopf" userId="6081b456-b66c-493d-bcd4-03c8a85bcf14" providerId="ADAL" clId="{D5C379D4-3D24-4804-905B-26D8E7FD974D}" dt="2025-10-23T07:13:27.053" v="0"/>
        <pc:sldMkLst>
          <pc:docMk/>
          <pc:sldMk cId="3155458011" sldId="371"/>
        </pc:sldMkLst>
      </pc:sldChg>
      <pc:sldChg chg="modNotes">
        <pc:chgData name="Tina Dutschmann-Schwarzkopf" userId="6081b456-b66c-493d-bcd4-03c8a85bcf14" providerId="ADAL" clId="{D5C379D4-3D24-4804-905B-26D8E7FD974D}" dt="2025-10-23T07:13:27.053" v="0"/>
        <pc:sldMkLst>
          <pc:docMk/>
          <pc:sldMk cId="3259434416" sldId="372"/>
        </pc:sldMkLst>
      </pc:sldChg>
      <pc:sldChg chg="modNotes">
        <pc:chgData name="Tina Dutschmann-Schwarzkopf" userId="6081b456-b66c-493d-bcd4-03c8a85bcf14" providerId="ADAL" clId="{D5C379D4-3D24-4804-905B-26D8E7FD974D}" dt="2025-10-23T07:13:27.053" v="0"/>
        <pc:sldMkLst>
          <pc:docMk/>
          <pc:sldMk cId="2957498564" sldId="373"/>
        </pc:sldMkLst>
      </pc:sldChg>
      <pc:sldChg chg="modNotes">
        <pc:chgData name="Tina Dutschmann-Schwarzkopf" userId="6081b456-b66c-493d-bcd4-03c8a85bcf14" providerId="ADAL" clId="{D5C379D4-3D24-4804-905B-26D8E7FD974D}" dt="2025-10-23T07:13:27.053" v="0"/>
        <pc:sldMkLst>
          <pc:docMk/>
          <pc:sldMk cId="277573155" sldId="374"/>
        </pc:sldMkLst>
      </pc:sldChg>
      <pc:sldChg chg="modNotes">
        <pc:chgData name="Tina Dutschmann-Schwarzkopf" userId="6081b456-b66c-493d-bcd4-03c8a85bcf14" providerId="ADAL" clId="{D5C379D4-3D24-4804-905B-26D8E7FD974D}" dt="2025-10-23T07:13:27.053" v="0"/>
        <pc:sldMkLst>
          <pc:docMk/>
          <pc:sldMk cId="3671970265" sldId="375"/>
        </pc:sldMkLst>
      </pc:sldChg>
      <pc:sldChg chg="modNotes">
        <pc:chgData name="Tina Dutschmann-Schwarzkopf" userId="6081b456-b66c-493d-bcd4-03c8a85bcf14" providerId="ADAL" clId="{D5C379D4-3D24-4804-905B-26D8E7FD974D}" dt="2025-10-23T07:13:27.053" v="0"/>
        <pc:sldMkLst>
          <pc:docMk/>
          <pc:sldMk cId="3772792715" sldId="384"/>
        </pc:sldMkLst>
      </pc:sldChg>
      <pc:sldChg chg="modNotes">
        <pc:chgData name="Tina Dutschmann-Schwarzkopf" userId="6081b456-b66c-493d-bcd4-03c8a85bcf14" providerId="ADAL" clId="{D5C379D4-3D24-4804-905B-26D8E7FD974D}" dt="2025-10-23T07:13:27.053" v="0"/>
        <pc:sldMkLst>
          <pc:docMk/>
          <pc:sldMk cId="36823770" sldId="385"/>
        </pc:sldMkLst>
      </pc:sldChg>
      <pc:sldChg chg="modNotes">
        <pc:chgData name="Tina Dutschmann-Schwarzkopf" userId="6081b456-b66c-493d-bcd4-03c8a85bcf14" providerId="ADAL" clId="{D5C379D4-3D24-4804-905B-26D8E7FD974D}" dt="2025-10-23T07:13:27.053" v="0"/>
        <pc:sldMkLst>
          <pc:docMk/>
          <pc:sldMk cId="347623350" sldId="400"/>
        </pc:sldMkLst>
      </pc:sldChg>
      <pc:sldChg chg="modNotes">
        <pc:chgData name="Tina Dutschmann-Schwarzkopf" userId="6081b456-b66c-493d-bcd4-03c8a85bcf14" providerId="ADAL" clId="{D5C379D4-3D24-4804-905B-26D8E7FD974D}" dt="2025-10-23T07:13:27.053" v="0"/>
        <pc:sldMkLst>
          <pc:docMk/>
          <pc:sldMk cId="2170842384" sldId="401"/>
        </pc:sldMkLst>
      </pc:sldChg>
      <pc:sldChg chg="modNotes">
        <pc:chgData name="Tina Dutschmann-Schwarzkopf" userId="6081b456-b66c-493d-bcd4-03c8a85bcf14" providerId="ADAL" clId="{D5C379D4-3D24-4804-905B-26D8E7FD974D}" dt="2025-10-23T07:13:27.053" v="0"/>
        <pc:sldMkLst>
          <pc:docMk/>
          <pc:sldMk cId="1721200778" sldId="404"/>
        </pc:sldMkLst>
      </pc:sldChg>
      <pc:sldChg chg="modNotes">
        <pc:chgData name="Tina Dutschmann-Schwarzkopf" userId="6081b456-b66c-493d-bcd4-03c8a85bcf14" providerId="ADAL" clId="{D5C379D4-3D24-4804-905B-26D8E7FD974D}" dt="2025-10-23T07:13:27.053" v="0"/>
        <pc:sldMkLst>
          <pc:docMk/>
          <pc:sldMk cId="3886547661" sldId="405"/>
        </pc:sldMkLst>
      </pc:sldChg>
      <pc:sldChg chg="modNotes">
        <pc:chgData name="Tina Dutschmann-Schwarzkopf" userId="6081b456-b66c-493d-bcd4-03c8a85bcf14" providerId="ADAL" clId="{D5C379D4-3D24-4804-905B-26D8E7FD974D}" dt="2025-10-23T07:13:27.053" v="0"/>
        <pc:sldMkLst>
          <pc:docMk/>
          <pc:sldMk cId="1534749219" sldId="422"/>
        </pc:sldMkLst>
      </pc:sldChg>
      <pc:sldChg chg="modNotes">
        <pc:chgData name="Tina Dutschmann-Schwarzkopf" userId="6081b456-b66c-493d-bcd4-03c8a85bcf14" providerId="ADAL" clId="{D5C379D4-3D24-4804-905B-26D8E7FD974D}" dt="2025-10-23T07:13:27.053" v="0"/>
        <pc:sldMkLst>
          <pc:docMk/>
          <pc:sldMk cId="1512600251" sldId="427"/>
        </pc:sldMkLst>
      </pc:sldChg>
      <pc:sldChg chg="modNotes">
        <pc:chgData name="Tina Dutschmann-Schwarzkopf" userId="6081b456-b66c-493d-bcd4-03c8a85bcf14" providerId="ADAL" clId="{D5C379D4-3D24-4804-905B-26D8E7FD974D}" dt="2025-10-23T07:13:27.053" v="0"/>
        <pc:sldMkLst>
          <pc:docMk/>
          <pc:sldMk cId="2783583212" sldId="514"/>
        </pc:sldMkLst>
      </pc:sldChg>
      <pc:sldChg chg="modNotes">
        <pc:chgData name="Tina Dutschmann-Schwarzkopf" userId="6081b456-b66c-493d-bcd4-03c8a85bcf14" providerId="ADAL" clId="{D5C379D4-3D24-4804-905B-26D8E7FD974D}" dt="2025-10-23T07:13:27.053" v="0"/>
        <pc:sldMkLst>
          <pc:docMk/>
          <pc:sldMk cId="1030625379" sldId="683"/>
        </pc:sldMkLst>
      </pc:sldChg>
      <pc:sldChg chg="modNotes">
        <pc:chgData name="Tina Dutschmann-Schwarzkopf" userId="6081b456-b66c-493d-bcd4-03c8a85bcf14" providerId="ADAL" clId="{D5C379D4-3D24-4804-905B-26D8E7FD974D}" dt="2025-10-23T07:13:27.053" v="0"/>
        <pc:sldMkLst>
          <pc:docMk/>
          <pc:sldMk cId="783213576" sldId="975"/>
        </pc:sldMkLst>
      </pc:sldChg>
      <pc:sldChg chg="modNotes">
        <pc:chgData name="Tina Dutschmann-Schwarzkopf" userId="6081b456-b66c-493d-bcd4-03c8a85bcf14" providerId="ADAL" clId="{D5C379D4-3D24-4804-905B-26D8E7FD974D}" dt="2025-10-23T07:13:27.053" v="0"/>
        <pc:sldMkLst>
          <pc:docMk/>
          <pc:sldMk cId="1016508498" sldId="1640"/>
        </pc:sldMkLst>
      </pc:sldChg>
      <pc:sldChg chg="modNotes">
        <pc:chgData name="Tina Dutschmann-Schwarzkopf" userId="6081b456-b66c-493d-bcd4-03c8a85bcf14" providerId="ADAL" clId="{D5C379D4-3D24-4804-905B-26D8E7FD974D}" dt="2025-10-23T07:13:27.053" v="0"/>
        <pc:sldMkLst>
          <pc:docMk/>
          <pc:sldMk cId="656997127" sldId="1895"/>
        </pc:sldMkLst>
      </pc:sldChg>
      <pc:sldChg chg="modNotes">
        <pc:chgData name="Tina Dutschmann-Schwarzkopf" userId="6081b456-b66c-493d-bcd4-03c8a85bcf14" providerId="ADAL" clId="{D5C379D4-3D24-4804-905B-26D8E7FD974D}" dt="2025-10-23T07:13:27.053" v="0"/>
        <pc:sldMkLst>
          <pc:docMk/>
          <pc:sldMk cId="3480918975" sldId="1896"/>
        </pc:sldMkLst>
      </pc:sldChg>
      <pc:sldChg chg="modNotes">
        <pc:chgData name="Tina Dutschmann-Schwarzkopf" userId="6081b456-b66c-493d-bcd4-03c8a85bcf14" providerId="ADAL" clId="{D5C379D4-3D24-4804-905B-26D8E7FD974D}" dt="2025-10-23T07:13:27.053" v="0"/>
        <pc:sldMkLst>
          <pc:docMk/>
          <pc:sldMk cId="142805126" sldId="1897"/>
        </pc:sldMkLst>
      </pc:sldChg>
      <pc:sldChg chg="modNotes">
        <pc:chgData name="Tina Dutschmann-Schwarzkopf" userId="6081b456-b66c-493d-bcd4-03c8a85bcf14" providerId="ADAL" clId="{D5C379D4-3D24-4804-905B-26D8E7FD974D}" dt="2025-10-23T07:13:27.053" v="0"/>
        <pc:sldMkLst>
          <pc:docMk/>
          <pc:sldMk cId="56162704" sldId="2110"/>
        </pc:sldMkLst>
      </pc:sldChg>
      <pc:sldChg chg="modNotes">
        <pc:chgData name="Tina Dutschmann-Schwarzkopf" userId="6081b456-b66c-493d-bcd4-03c8a85bcf14" providerId="ADAL" clId="{D5C379D4-3D24-4804-905B-26D8E7FD974D}" dt="2025-10-23T07:13:27.053" v="0"/>
        <pc:sldMkLst>
          <pc:docMk/>
          <pc:sldMk cId="2342999883" sldId="2144"/>
        </pc:sldMkLst>
      </pc:sldChg>
      <pc:sldChg chg="modNotes">
        <pc:chgData name="Tina Dutschmann-Schwarzkopf" userId="6081b456-b66c-493d-bcd4-03c8a85bcf14" providerId="ADAL" clId="{D5C379D4-3D24-4804-905B-26D8E7FD974D}" dt="2025-10-23T07:13:27.053" v="0"/>
        <pc:sldMkLst>
          <pc:docMk/>
          <pc:sldMk cId="86859114" sldId="2725"/>
        </pc:sldMkLst>
      </pc:sldChg>
      <pc:sldChg chg="modNotes">
        <pc:chgData name="Tina Dutschmann-Schwarzkopf" userId="6081b456-b66c-493d-bcd4-03c8a85bcf14" providerId="ADAL" clId="{D5C379D4-3D24-4804-905B-26D8E7FD974D}" dt="2025-10-23T07:13:27.053" v="0"/>
        <pc:sldMkLst>
          <pc:docMk/>
          <pc:sldMk cId="3739800603" sldId="2841"/>
        </pc:sldMkLst>
      </pc:sldChg>
      <pc:sldChg chg="modNotes">
        <pc:chgData name="Tina Dutschmann-Schwarzkopf" userId="6081b456-b66c-493d-bcd4-03c8a85bcf14" providerId="ADAL" clId="{D5C379D4-3D24-4804-905B-26D8E7FD974D}" dt="2025-10-23T07:13:27.053" v="0"/>
        <pc:sldMkLst>
          <pc:docMk/>
          <pc:sldMk cId="3054598722" sldId="2146849302"/>
        </pc:sldMkLst>
      </pc:sldChg>
      <pc:sldChg chg="modNotes">
        <pc:chgData name="Tina Dutschmann-Schwarzkopf" userId="6081b456-b66c-493d-bcd4-03c8a85bcf14" providerId="ADAL" clId="{D5C379D4-3D24-4804-905B-26D8E7FD974D}" dt="2025-10-23T07:13:27.053" v="0"/>
        <pc:sldMkLst>
          <pc:docMk/>
          <pc:sldMk cId="1240706091" sldId="2146849845"/>
        </pc:sldMkLst>
      </pc:sldChg>
      <pc:sldChg chg="modNotes">
        <pc:chgData name="Tina Dutschmann-Schwarzkopf" userId="6081b456-b66c-493d-bcd4-03c8a85bcf14" providerId="ADAL" clId="{D5C379D4-3D24-4804-905B-26D8E7FD974D}" dt="2025-10-23T07:13:27.053" v="0"/>
        <pc:sldMkLst>
          <pc:docMk/>
          <pc:sldMk cId="4292825565" sldId="2146849944"/>
        </pc:sldMkLst>
      </pc:sldChg>
    </pc:docChg>
  </pc:docChgLst>
  <pc:docChgLst>
    <pc:chgData name="Tanja Pecher" userId="7ee9dac6-aa47-4b01-8ca0-4474b5a529f9" providerId="ADAL" clId="{8B299ECE-B2F2-4E0B-98E0-549BB367D9E4}"/>
    <pc:docChg chg="undo custSel delSld modSld modSection">
      <pc:chgData name="Tanja Pecher" userId="7ee9dac6-aa47-4b01-8ca0-4474b5a529f9" providerId="ADAL" clId="{8B299ECE-B2F2-4E0B-98E0-549BB367D9E4}" dt="2025-03-06T12:01:41.180" v="461" actId="14100"/>
      <pc:docMkLst>
        <pc:docMk/>
      </pc:docMkLst>
      <pc:sldChg chg="addSp delSp modSp del mod">
        <pc:chgData name="Tanja Pecher" userId="7ee9dac6-aa47-4b01-8ca0-4474b5a529f9" providerId="ADAL" clId="{8B299ECE-B2F2-4E0B-98E0-549BB367D9E4}" dt="2025-03-06T10:49:56.585" v="208" actId="47"/>
        <pc:sldMkLst>
          <pc:docMk/>
          <pc:sldMk cId="1476829055" sldId="303"/>
        </pc:sldMkLst>
      </pc:sldChg>
      <pc:sldChg chg="modSp mod">
        <pc:chgData name="Tanja Pecher" userId="7ee9dac6-aa47-4b01-8ca0-4474b5a529f9" providerId="ADAL" clId="{8B299ECE-B2F2-4E0B-98E0-549BB367D9E4}" dt="2025-03-06T10:31:37.209" v="116"/>
        <pc:sldMkLst>
          <pc:docMk/>
          <pc:sldMk cId="882328678" sldId="307"/>
        </pc:sldMkLst>
      </pc:sldChg>
      <pc:sldChg chg="modSp mod">
        <pc:chgData name="Tanja Pecher" userId="7ee9dac6-aa47-4b01-8ca0-4474b5a529f9" providerId="ADAL" clId="{8B299ECE-B2F2-4E0B-98E0-549BB367D9E4}" dt="2025-03-06T10:31:47.238" v="117"/>
        <pc:sldMkLst>
          <pc:docMk/>
          <pc:sldMk cId="1906727885" sldId="308"/>
        </pc:sldMkLst>
      </pc:sldChg>
      <pc:sldChg chg="modSp mod">
        <pc:chgData name="Tanja Pecher" userId="7ee9dac6-aa47-4b01-8ca0-4474b5a529f9" providerId="ADAL" clId="{8B299ECE-B2F2-4E0B-98E0-549BB367D9E4}" dt="2025-03-06T10:33:35.385" v="125"/>
        <pc:sldMkLst>
          <pc:docMk/>
          <pc:sldMk cId="3345454660" sldId="314"/>
        </pc:sldMkLst>
      </pc:sldChg>
      <pc:sldChg chg="modSp mod">
        <pc:chgData name="Tanja Pecher" userId="7ee9dac6-aa47-4b01-8ca0-4474b5a529f9" providerId="ADAL" clId="{8B299ECE-B2F2-4E0B-98E0-549BB367D9E4}" dt="2025-03-06T10:31:22.457" v="115"/>
        <pc:sldMkLst>
          <pc:docMk/>
          <pc:sldMk cId="1081777194" sldId="315"/>
        </pc:sldMkLst>
      </pc:sldChg>
      <pc:sldChg chg="modSp mod">
        <pc:chgData name="Tanja Pecher" userId="7ee9dac6-aa47-4b01-8ca0-4474b5a529f9" providerId="ADAL" clId="{8B299ECE-B2F2-4E0B-98E0-549BB367D9E4}" dt="2025-03-06T11:36:21.909" v="345" actId="20577"/>
        <pc:sldMkLst>
          <pc:docMk/>
          <pc:sldMk cId="996652571" sldId="329"/>
        </pc:sldMkLst>
      </pc:sldChg>
      <pc:sldChg chg="modSp mod">
        <pc:chgData name="Tanja Pecher" userId="7ee9dac6-aa47-4b01-8ca0-4474b5a529f9" providerId="ADAL" clId="{8B299ECE-B2F2-4E0B-98E0-549BB367D9E4}" dt="2025-03-06T10:26:11.702" v="87" actId="255"/>
        <pc:sldMkLst>
          <pc:docMk/>
          <pc:sldMk cId="3986437376" sldId="340"/>
        </pc:sldMkLst>
      </pc:sldChg>
      <pc:sldChg chg="modSp mod">
        <pc:chgData name="Tanja Pecher" userId="7ee9dac6-aa47-4b01-8ca0-4474b5a529f9" providerId="ADAL" clId="{8B299ECE-B2F2-4E0B-98E0-549BB367D9E4}" dt="2025-03-06T10:27:45.569" v="95"/>
        <pc:sldMkLst>
          <pc:docMk/>
          <pc:sldMk cId="577712087" sldId="341"/>
        </pc:sldMkLst>
      </pc:sldChg>
      <pc:sldChg chg="modSp mod">
        <pc:chgData name="Tanja Pecher" userId="7ee9dac6-aa47-4b01-8ca0-4474b5a529f9" providerId="ADAL" clId="{8B299ECE-B2F2-4E0B-98E0-549BB367D9E4}" dt="2025-03-06T11:35:43.402" v="337" actId="20577"/>
        <pc:sldMkLst>
          <pc:docMk/>
          <pc:sldMk cId="362088240" sldId="351"/>
        </pc:sldMkLst>
      </pc:sldChg>
      <pc:sldChg chg="modSp mod">
        <pc:chgData name="Tanja Pecher" userId="7ee9dac6-aa47-4b01-8ca0-4474b5a529f9" providerId="ADAL" clId="{8B299ECE-B2F2-4E0B-98E0-549BB367D9E4}" dt="2025-03-06T10:29:41.054" v="106"/>
        <pc:sldMkLst>
          <pc:docMk/>
          <pc:sldMk cId="3671970265" sldId="375"/>
        </pc:sldMkLst>
      </pc:sldChg>
      <pc:sldChg chg="modSp mod">
        <pc:chgData name="Tanja Pecher" userId="7ee9dac6-aa47-4b01-8ca0-4474b5a529f9" providerId="ADAL" clId="{8B299ECE-B2F2-4E0B-98E0-549BB367D9E4}" dt="2025-03-06T10:42:58.777" v="165"/>
        <pc:sldMkLst>
          <pc:docMk/>
          <pc:sldMk cId="4097238634" sldId="377"/>
        </pc:sldMkLst>
      </pc:sldChg>
      <pc:sldChg chg="modSp mod">
        <pc:chgData name="Tanja Pecher" userId="7ee9dac6-aa47-4b01-8ca0-4474b5a529f9" providerId="ADAL" clId="{8B299ECE-B2F2-4E0B-98E0-549BB367D9E4}" dt="2025-03-06T10:33:04.333" v="122"/>
        <pc:sldMkLst>
          <pc:docMk/>
          <pc:sldMk cId="452894360" sldId="379"/>
        </pc:sldMkLst>
      </pc:sldChg>
      <pc:sldChg chg="modSp mod">
        <pc:chgData name="Tanja Pecher" userId="7ee9dac6-aa47-4b01-8ca0-4474b5a529f9" providerId="ADAL" clId="{8B299ECE-B2F2-4E0B-98E0-549BB367D9E4}" dt="2025-03-06T10:42:37.909" v="164"/>
        <pc:sldMkLst>
          <pc:docMk/>
          <pc:sldMk cId="4232399269" sldId="386"/>
        </pc:sldMkLst>
      </pc:sldChg>
      <pc:sldChg chg="modSp mod">
        <pc:chgData name="Tanja Pecher" userId="7ee9dac6-aa47-4b01-8ca0-4474b5a529f9" providerId="ADAL" clId="{8B299ECE-B2F2-4E0B-98E0-549BB367D9E4}" dt="2025-03-06T10:43:14.664" v="166"/>
        <pc:sldMkLst>
          <pc:docMk/>
          <pc:sldMk cId="347623350" sldId="400"/>
        </pc:sldMkLst>
      </pc:sldChg>
      <pc:sldChg chg="modSp mod">
        <pc:chgData name="Tanja Pecher" userId="7ee9dac6-aa47-4b01-8ca0-4474b5a529f9" providerId="ADAL" clId="{8B299ECE-B2F2-4E0B-98E0-549BB367D9E4}" dt="2025-03-06T10:49:28.774" v="207"/>
        <pc:sldMkLst>
          <pc:docMk/>
          <pc:sldMk cId="2170842384" sldId="401"/>
        </pc:sldMkLst>
      </pc:sldChg>
      <pc:sldChg chg="modSp mod">
        <pc:chgData name="Tanja Pecher" userId="7ee9dac6-aa47-4b01-8ca0-4474b5a529f9" providerId="ADAL" clId="{8B299ECE-B2F2-4E0B-98E0-549BB367D9E4}" dt="2025-03-06T10:24:07.490" v="76" actId="20577"/>
        <pc:sldMkLst>
          <pc:docMk/>
          <pc:sldMk cId="1721200778" sldId="404"/>
        </pc:sldMkLst>
      </pc:sldChg>
      <pc:sldChg chg="modSp mod">
        <pc:chgData name="Tanja Pecher" userId="7ee9dac6-aa47-4b01-8ca0-4474b5a529f9" providerId="ADAL" clId="{8B299ECE-B2F2-4E0B-98E0-549BB367D9E4}" dt="2025-03-06T10:24:41.831" v="77"/>
        <pc:sldMkLst>
          <pc:docMk/>
          <pc:sldMk cId="3886547661" sldId="405"/>
        </pc:sldMkLst>
      </pc:sldChg>
      <pc:sldChg chg="modSp mod">
        <pc:chgData name="Tanja Pecher" userId="7ee9dac6-aa47-4b01-8ca0-4474b5a529f9" providerId="ADAL" clId="{8B299ECE-B2F2-4E0B-98E0-549BB367D9E4}" dt="2025-03-06T11:38:57.165" v="360" actId="20577"/>
        <pc:sldMkLst>
          <pc:docMk/>
          <pc:sldMk cId="1676857459" sldId="418"/>
        </pc:sldMkLst>
      </pc:sldChg>
      <pc:sldChg chg="modSp mod">
        <pc:chgData name="Tanja Pecher" userId="7ee9dac6-aa47-4b01-8ca0-4474b5a529f9" providerId="ADAL" clId="{8B299ECE-B2F2-4E0B-98E0-549BB367D9E4}" dt="2025-03-06T10:30:07.483" v="107"/>
        <pc:sldMkLst>
          <pc:docMk/>
          <pc:sldMk cId="3881939378" sldId="420"/>
        </pc:sldMkLst>
      </pc:sldChg>
      <pc:sldChg chg="modSp mod">
        <pc:chgData name="Tanja Pecher" userId="7ee9dac6-aa47-4b01-8ca0-4474b5a529f9" providerId="ADAL" clId="{8B299ECE-B2F2-4E0B-98E0-549BB367D9E4}" dt="2025-03-06T10:28:38.150" v="102" actId="255"/>
        <pc:sldMkLst>
          <pc:docMk/>
          <pc:sldMk cId="1534749219" sldId="422"/>
        </pc:sldMkLst>
      </pc:sldChg>
      <pc:sldChg chg="modSp mod">
        <pc:chgData name="Tanja Pecher" userId="7ee9dac6-aa47-4b01-8ca0-4474b5a529f9" providerId="ADAL" clId="{8B299ECE-B2F2-4E0B-98E0-549BB367D9E4}" dt="2025-03-06T11:35:30.022" v="335" actId="20577"/>
        <pc:sldMkLst>
          <pc:docMk/>
          <pc:sldMk cId="3984164610" sldId="423"/>
        </pc:sldMkLst>
      </pc:sldChg>
      <pc:sldChg chg="modSp mod">
        <pc:chgData name="Tanja Pecher" userId="7ee9dac6-aa47-4b01-8ca0-4474b5a529f9" providerId="ADAL" clId="{8B299ECE-B2F2-4E0B-98E0-549BB367D9E4}" dt="2025-03-06T10:32:42.835" v="121"/>
        <pc:sldMkLst>
          <pc:docMk/>
          <pc:sldMk cId="3253243824" sldId="426"/>
        </pc:sldMkLst>
      </pc:sldChg>
      <pc:sldChg chg="modSp mod">
        <pc:chgData name="Tanja Pecher" userId="7ee9dac6-aa47-4b01-8ca0-4474b5a529f9" providerId="ADAL" clId="{8B299ECE-B2F2-4E0B-98E0-549BB367D9E4}" dt="2025-03-06T10:32:33.770" v="120"/>
        <pc:sldMkLst>
          <pc:docMk/>
          <pc:sldMk cId="1512600251" sldId="427"/>
        </pc:sldMkLst>
      </pc:sldChg>
      <pc:sldChg chg="modSp mod">
        <pc:chgData name="Tanja Pecher" userId="7ee9dac6-aa47-4b01-8ca0-4474b5a529f9" providerId="ADAL" clId="{8B299ECE-B2F2-4E0B-98E0-549BB367D9E4}" dt="2025-03-06T10:33:14" v="123"/>
        <pc:sldMkLst>
          <pc:docMk/>
          <pc:sldMk cId="2567114478" sldId="428"/>
        </pc:sldMkLst>
      </pc:sldChg>
      <pc:sldChg chg="modSp mod">
        <pc:chgData name="Tanja Pecher" userId="7ee9dac6-aa47-4b01-8ca0-4474b5a529f9" providerId="ADAL" clId="{8B299ECE-B2F2-4E0B-98E0-549BB367D9E4}" dt="2025-03-06T10:54:16.468" v="214" actId="20577"/>
        <pc:sldMkLst>
          <pc:docMk/>
          <pc:sldMk cId="3759572468" sldId="429"/>
        </pc:sldMkLst>
      </pc:sldChg>
      <pc:sldChg chg="del">
        <pc:chgData name="Tanja Pecher" userId="7ee9dac6-aa47-4b01-8ca0-4474b5a529f9" providerId="ADAL" clId="{8B299ECE-B2F2-4E0B-98E0-549BB367D9E4}" dt="2025-03-06T10:49:59.906" v="209" actId="47"/>
        <pc:sldMkLst>
          <pc:docMk/>
          <pc:sldMk cId="1698132616" sldId="430"/>
        </pc:sldMkLst>
      </pc:sldChg>
      <pc:sldChg chg="del">
        <pc:chgData name="Tanja Pecher" userId="7ee9dac6-aa47-4b01-8ca0-4474b5a529f9" providerId="ADAL" clId="{8B299ECE-B2F2-4E0B-98E0-549BB367D9E4}" dt="2025-03-06T10:50:00.680" v="210" actId="47"/>
        <pc:sldMkLst>
          <pc:docMk/>
          <pc:sldMk cId="350742449" sldId="431"/>
        </pc:sldMkLst>
      </pc:sldChg>
      <pc:sldChg chg="modSp mod">
        <pc:chgData name="Tanja Pecher" userId="7ee9dac6-aa47-4b01-8ca0-4474b5a529f9" providerId="ADAL" clId="{8B299ECE-B2F2-4E0B-98E0-549BB367D9E4}" dt="2025-03-06T10:18:40.868" v="29" actId="14100"/>
        <pc:sldMkLst>
          <pc:docMk/>
          <pc:sldMk cId="2783583212" sldId="514"/>
        </pc:sldMkLst>
      </pc:sldChg>
      <pc:sldChg chg="addSp delSp modSp mod">
        <pc:chgData name="Tanja Pecher" userId="7ee9dac6-aa47-4b01-8ca0-4474b5a529f9" providerId="ADAL" clId="{8B299ECE-B2F2-4E0B-98E0-549BB367D9E4}" dt="2025-03-06T10:40:24.474" v="162" actId="14100"/>
        <pc:sldMkLst>
          <pc:docMk/>
          <pc:sldMk cId="3960063488" sldId="648"/>
        </pc:sldMkLst>
      </pc:sldChg>
      <pc:sldChg chg="addSp modSp mod">
        <pc:chgData name="Tanja Pecher" userId="7ee9dac6-aa47-4b01-8ca0-4474b5a529f9" providerId="ADAL" clId="{8B299ECE-B2F2-4E0B-98E0-549BB367D9E4}" dt="2025-03-06T10:39:22.736" v="159"/>
        <pc:sldMkLst>
          <pc:docMk/>
          <pc:sldMk cId="2551879895" sldId="649"/>
        </pc:sldMkLst>
      </pc:sldChg>
      <pc:sldChg chg="modSp mod">
        <pc:chgData name="Tanja Pecher" userId="7ee9dac6-aa47-4b01-8ca0-4474b5a529f9" providerId="ADAL" clId="{8B299ECE-B2F2-4E0B-98E0-549BB367D9E4}" dt="2025-03-06T10:41:00.679" v="163"/>
        <pc:sldMkLst>
          <pc:docMk/>
          <pc:sldMk cId="3667814419" sldId="650"/>
        </pc:sldMkLst>
      </pc:sldChg>
      <pc:sldChg chg="modSp mod">
        <pc:chgData name="Tanja Pecher" userId="7ee9dac6-aa47-4b01-8ca0-4474b5a529f9" providerId="ADAL" clId="{8B299ECE-B2F2-4E0B-98E0-549BB367D9E4}" dt="2025-03-06T10:57:04.093" v="315" actId="20577"/>
        <pc:sldMkLst>
          <pc:docMk/>
          <pc:sldMk cId="3808247215" sldId="657"/>
        </pc:sldMkLst>
      </pc:sldChg>
      <pc:sldChg chg="modSp mod">
        <pc:chgData name="Tanja Pecher" userId="7ee9dac6-aa47-4b01-8ca0-4474b5a529f9" providerId="ADAL" clId="{8B299ECE-B2F2-4E0B-98E0-549BB367D9E4}" dt="2025-03-06T10:55:27.469" v="259" actId="20577"/>
        <pc:sldMkLst>
          <pc:docMk/>
          <pc:sldMk cId="1030625379" sldId="683"/>
        </pc:sldMkLst>
      </pc:sldChg>
      <pc:sldChg chg="modSp mod">
        <pc:chgData name="Tanja Pecher" userId="7ee9dac6-aa47-4b01-8ca0-4474b5a529f9" providerId="ADAL" clId="{8B299ECE-B2F2-4E0B-98E0-549BB367D9E4}" dt="2025-03-06T10:22:50.587" v="69" actId="14100"/>
        <pc:sldMkLst>
          <pc:docMk/>
          <pc:sldMk cId="2216468141" sldId="777"/>
        </pc:sldMkLst>
      </pc:sldChg>
      <pc:sldChg chg="modSp mod">
        <pc:chgData name="Tanja Pecher" userId="7ee9dac6-aa47-4b01-8ca0-4474b5a529f9" providerId="ADAL" clId="{8B299ECE-B2F2-4E0B-98E0-549BB367D9E4}" dt="2025-03-06T10:56:13.257" v="286" actId="20577"/>
        <pc:sldMkLst>
          <pc:docMk/>
          <pc:sldMk cId="2801099638" sldId="811"/>
        </pc:sldMkLst>
      </pc:sldChg>
      <pc:sldChg chg="modSp mod">
        <pc:chgData name="Tanja Pecher" userId="7ee9dac6-aa47-4b01-8ca0-4474b5a529f9" providerId="ADAL" clId="{8B299ECE-B2F2-4E0B-98E0-549BB367D9E4}" dt="2025-03-06T10:25:14.102" v="81" actId="27636"/>
        <pc:sldMkLst>
          <pc:docMk/>
          <pc:sldMk cId="3598660461" sldId="952"/>
        </pc:sldMkLst>
      </pc:sldChg>
      <pc:sldChg chg="modSp mod">
        <pc:chgData name="Tanja Pecher" userId="7ee9dac6-aa47-4b01-8ca0-4474b5a529f9" providerId="ADAL" clId="{8B299ECE-B2F2-4E0B-98E0-549BB367D9E4}" dt="2025-03-06T10:26:39.896" v="90" actId="255"/>
        <pc:sldMkLst>
          <pc:docMk/>
          <pc:sldMk cId="656997127" sldId="1895"/>
        </pc:sldMkLst>
      </pc:sldChg>
      <pc:sldChg chg="modSp mod">
        <pc:chgData name="Tanja Pecher" userId="7ee9dac6-aa47-4b01-8ca0-4474b5a529f9" providerId="ADAL" clId="{8B299ECE-B2F2-4E0B-98E0-549BB367D9E4}" dt="2025-03-06T10:26:58.935" v="92" actId="255"/>
        <pc:sldMkLst>
          <pc:docMk/>
          <pc:sldMk cId="3480918975" sldId="1896"/>
        </pc:sldMkLst>
      </pc:sldChg>
      <pc:sldChg chg="modSp mod">
        <pc:chgData name="Tanja Pecher" userId="7ee9dac6-aa47-4b01-8ca0-4474b5a529f9" providerId="ADAL" clId="{8B299ECE-B2F2-4E0B-98E0-549BB367D9E4}" dt="2025-03-06T10:27:17.294" v="94" actId="255"/>
        <pc:sldMkLst>
          <pc:docMk/>
          <pc:sldMk cId="142805126" sldId="1897"/>
        </pc:sldMkLst>
      </pc:sldChg>
      <pc:sldChg chg="modSp mod">
        <pc:chgData name="Tanja Pecher" userId="7ee9dac6-aa47-4b01-8ca0-4474b5a529f9" providerId="ADAL" clId="{8B299ECE-B2F2-4E0B-98E0-549BB367D9E4}" dt="2025-03-06T10:32:16.390" v="119"/>
        <pc:sldMkLst>
          <pc:docMk/>
          <pc:sldMk cId="56162704" sldId="2110"/>
        </pc:sldMkLst>
      </pc:sldChg>
      <pc:sldChg chg="modSp mod">
        <pc:chgData name="Tanja Pecher" userId="7ee9dac6-aa47-4b01-8ca0-4474b5a529f9" providerId="ADAL" clId="{8B299ECE-B2F2-4E0B-98E0-549BB367D9E4}" dt="2025-03-06T10:31:56.621" v="118"/>
        <pc:sldMkLst>
          <pc:docMk/>
          <pc:sldMk cId="2342999883" sldId="2144"/>
        </pc:sldMkLst>
      </pc:sldChg>
      <pc:sldChg chg="modSp mod">
        <pc:chgData name="Tanja Pecher" userId="7ee9dac6-aa47-4b01-8ca0-4474b5a529f9" providerId="ADAL" clId="{8B299ECE-B2F2-4E0B-98E0-549BB367D9E4}" dt="2025-03-06T10:19:11.323" v="30"/>
        <pc:sldMkLst>
          <pc:docMk/>
          <pc:sldMk cId="4154886646" sldId="2720"/>
        </pc:sldMkLst>
      </pc:sldChg>
      <pc:sldChg chg="modSp mod">
        <pc:chgData name="Tanja Pecher" userId="7ee9dac6-aa47-4b01-8ca0-4474b5a529f9" providerId="ADAL" clId="{8B299ECE-B2F2-4E0B-98E0-549BB367D9E4}" dt="2025-03-06T10:24:57.615" v="79" actId="255"/>
        <pc:sldMkLst>
          <pc:docMk/>
          <pc:sldMk cId="3739800603" sldId="2841"/>
        </pc:sldMkLst>
      </pc:sldChg>
      <pc:sldChg chg="modSp mod">
        <pc:chgData name="Tanja Pecher" userId="7ee9dac6-aa47-4b01-8ca0-4474b5a529f9" providerId="ADAL" clId="{8B299ECE-B2F2-4E0B-98E0-549BB367D9E4}" dt="2025-03-06T10:23:29.217" v="74" actId="12"/>
        <pc:sldMkLst>
          <pc:docMk/>
          <pc:sldMk cId="96428608" sldId="11426"/>
        </pc:sldMkLst>
      </pc:sldChg>
      <pc:sldChg chg="modSp mod">
        <pc:chgData name="Tanja Pecher" userId="7ee9dac6-aa47-4b01-8ca0-4474b5a529f9" providerId="ADAL" clId="{8B299ECE-B2F2-4E0B-98E0-549BB367D9E4}" dt="2025-03-06T10:25:30.255" v="84" actId="255"/>
        <pc:sldMkLst>
          <pc:docMk/>
          <pc:sldMk cId="3921662236" sldId="2146849030"/>
        </pc:sldMkLst>
      </pc:sldChg>
      <pc:sldChg chg="modSp mod">
        <pc:chgData name="Tanja Pecher" userId="7ee9dac6-aa47-4b01-8ca0-4474b5a529f9" providerId="ADAL" clId="{8B299ECE-B2F2-4E0B-98E0-549BB367D9E4}" dt="2025-03-06T10:05:33.016" v="5" actId="255"/>
        <pc:sldMkLst>
          <pc:docMk/>
          <pc:sldMk cId="3416539119" sldId="2146849036"/>
        </pc:sldMkLst>
      </pc:sldChg>
      <pc:sldChg chg="addSp delSp modSp mod">
        <pc:chgData name="Tanja Pecher" userId="7ee9dac6-aa47-4b01-8ca0-4474b5a529f9" providerId="ADAL" clId="{8B299ECE-B2F2-4E0B-98E0-549BB367D9E4}" dt="2025-03-06T10:30:34.914" v="112"/>
        <pc:sldMkLst>
          <pc:docMk/>
          <pc:sldMk cId="297292674" sldId="2146849056"/>
        </pc:sldMkLst>
      </pc:sldChg>
      <pc:sldChg chg="modSp mod">
        <pc:chgData name="Tanja Pecher" userId="7ee9dac6-aa47-4b01-8ca0-4474b5a529f9" providerId="ADAL" clId="{8B299ECE-B2F2-4E0B-98E0-549BB367D9E4}" dt="2025-03-06T10:30:46.893" v="113"/>
        <pc:sldMkLst>
          <pc:docMk/>
          <pc:sldMk cId="140733680" sldId="2146849057"/>
        </pc:sldMkLst>
      </pc:sldChg>
      <pc:sldChg chg="addSp mod">
        <pc:chgData name="Tanja Pecher" userId="7ee9dac6-aa47-4b01-8ca0-4474b5a529f9" providerId="ADAL" clId="{8B299ECE-B2F2-4E0B-98E0-549BB367D9E4}" dt="2025-03-06T10:51:15.333" v="212" actId="22"/>
        <pc:sldMkLst>
          <pc:docMk/>
          <pc:sldMk cId="1139715527" sldId="2146849064"/>
        </pc:sldMkLst>
      </pc:sldChg>
      <pc:sldChg chg="modSp mod">
        <pc:chgData name="Tanja Pecher" userId="7ee9dac6-aa47-4b01-8ca0-4474b5a529f9" providerId="ADAL" clId="{8B299ECE-B2F2-4E0B-98E0-549BB367D9E4}" dt="2025-03-06T10:56:51.329" v="305" actId="20577"/>
        <pc:sldMkLst>
          <pc:docMk/>
          <pc:sldMk cId="3054598722" sldId="2146849302"/>
        </pc:sldMkLst>
      </pc:sldChg>
      <pc:sldChg chg="modSp mod">
        <pc:chgData name="Tanja Pecher" userId="7ee9dac6-aa47-4b01-8ca0-4474b5a529f9" providerId="ADAL" clId="{8B299ECE-B2F2-4E0B-98E0-549BB367D9E4}" dt="2025-03-06T10:53:32.032" v="213" actId="1076"/>
        <pc:sldMkLst>
          <pc:docMk/>
          <pc:sldMk cId="0" sldId="2146849346"/>
        </pc:sldMkLst>
      </pc:sldChg>
      <pc:sldChg chg="modSp mod">
        <pc:chgData name="Tanja Pecher" userId="7ee9dac6-aa47-4b01-8ca0-4474b5a529f9" providerId="ADAL" clId="{8B299ECE-B2F2-4E0B-98E0-549BB367D9E4}" dt="2025-03-06T10:37:06.519" v="148" actId="2711"/>
        <pc:sldMkLst>
          <pc:docMk/>
          <pc:sldMk cId="4239649872" sldId="2146849797"/>
        </pc:sldMkLst>
      </pc:sldChg>
      <pc:sldChg chg="addSp delSp modSp del mod">
        <pc:chgData name="Tanja Pecher" userId="7ee9dac6-aa47-4b01-8ca0-4474b5a529f9" providerId="ADAL" clId="{8B299ECE-B2F2-4E0B-98E0-549BB367D9E4}" dt="2025-03-06T12:01:41.180" v="461" actId="14100"/>
        <pc:sldMkLst>
          <pc:docMk/>
          <pc:sldMk cId="1243259181" sldId="2146849945"/>
        </pc:sldMkLst>
      </pc:sldChg>
      <pc:sldChg chg="modSp mod">
        <pc:chgData name="Tanja Pecher" userId="7ee9dac6-aa47-4b01-8ca0-4474b5a529f9" providerId="ADAL" clId="{8B299ECE-B2F2-4E0B-98E0-549BB367D9E4}" dt="2025-03-06T10:29:17.523" v="105" actId="12"/>
        <pc:sldMkLst>
          <pc:docMk/>
          <pc:sldMk cId="881050626" sldId="21468501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85AEA-3C6E-4613-92F0-5EB347C50AFD}" type="doc">
      <dgm:prSet loTypeId="urn:microsoft.com/office/officeart/2005/8/layout/target1" loCatId="relationship" qsTypeId="urn:microsoft.com/office/officeart/2005/8/quickstyle/simple1" qsCatId="simple" csTypeId="urn:microsoft.com/office/officeart/2005/8/colors/accent4_5" csCatId="accent4" phldr="1"/>
      <dgm:spPr/>
    </dgm:pt>
    <dgm:pt modelId="{AEB91355-5466-4D13-8CA4-66625F4CCD56}">
      <dgm:prSet phldrT="[Text]"/>
      <dgm:spPr/>
      <dgm:t>
        <a:bodyPr/>
        <a:lstStyle/>
        <a:p>
          <a:r>
            <a:rPr lang="de-DE" dirty="0"/>
            <a:t>Operational performance risks</a:t>
          </a:r>
        </a:p>
      </dgm:t>
    </dgm:pt>
    <dgm:pt modelId="{1A547347-0483-4D02-AD71-F66D4FD0E9E7}" type="parTrans" cxnId="{391F197B-A8A8-4EB0-B672-12E61CCD3580}">
      <dgm:prSet/>
      <dgm:spPr/>
      <dgm:t>
        <a:bodyPr/>
        <a:lstStyle/>
        <a:p>
          <a:endParaRPr lang="de-DE"/>
        </a:p>
      </dgm:t>
    </dgm:pt>
    <dgm:pt modelId="{11FD5EAA-CEAC-495F-B721-F7B19D182740}" type="sibTrans" cxnId="{391F197B-A8A8-4EB0-B672-12E61CCD3580}">
      <dgm:prSet/>
      <dgm:spPr/>
      <dgm:t>
        <a:bodyPr/>
        <a:lstStyle/>
        <a:p>
          <a:endParaRPr lang="de-DE"/>
        </a:p>
      </dgm:t>
    </dgm:pt>
    <dgm:pt modelId="{1E9B412C-CDFA-4FAE-9400-94A7F11E1907}">
      <dgm:prSet phldrT="[Text]"/>
      <dgm:spPr/>
      <dgm:t>
        <a:bodyPr/>
        <a:lstStyle/>
        <a:p>
          <a:r>
            <a:rPr lang="de-DE" dirty="0" err="1"/>
            <a:t>Planning</a:t>
          </a:r>
          <a:r>
            <a:rPr lang="de-DE" dirty="0"/>
            <a:t> </a:t>
          </a:r>
          <a:r>
            <a:rPr lang="de-DE" dirty="0" err="1"/>
            <a:t>risks</a:t>
          </a:r>
          <a:r>
            <a:rPr lang="de-DE" dirty="0"/>
            <a:t> </a:t>
          </a:r>
          <a:r>
            <a:rPr lang="de-DE" dirty="0" err="1"/>
            <a:t>and</a:t>
          </a:r>
          <a:r>
            <a:rPr lang="de-DE" dirty="0"/>
            <a:t> financial risks</a:t>
          </a:r>
        </a:p>
      </dgm:t>
    </dgm:pt>
    <dgm:pt modelId="{EF22C05C-36BB-4616-BE6A-D073BD2AC649}" type="parTrans" cxnId="{6A9368FF-E9D3-4EBF-8CF0-F9681183E264}">
      <dgm:prSet/>
      <dgm:spPr/>
      <dgm:t>
        <a:bodyPr/>
        <a:lstStyle/>
        <a:p>
          <a:endParaRPr lang="de-DE"/>
        </a:p>
      </dgm:t>
    </dgm:pt>
    <dgm:pt modelId="{7734478B-A1F2-4C23-B1C2-07317A70A761}" type="sibTrans" cxnId="{6A9368FF-E9D3-4EBF-8CF0-F9681183E264}">
      <dgm:prSet/>
      <dgm:spPr/>
      <dgm:t>
        <a:bodyPr/>
        <a:lstStyle/>
        <a:p>
          <a:endParaRPr lang="de-DE"/>
        </a:p>
      </dgm:t>
    </dgm:pt>
    <dgm:pt modelId="{A7A57D4A-127C-4B04-8339-9C853FE63087}">
      <dgm:prSet phldrT="[Text]"/>
      <dgm:spPr/>
      <dgm:t>
        <a:bodyPr/>
        <a:lstStyle/>
        <a:p>
          <a:r>
            <a:rPr lang="de-DE" b="0" dirty="0"/>
            <a:t>Threat to the potential for success</a:t>
          </a:r>
          <a:endParaRPr lang="de-DE" dirty="0"/>
        </a:p>
      </dgm:t>
    </dgm:pt>
    <dgm:pt modelId="{9FDC6BF4-8664-408C-B2B0-17629F990768}" type="parTrans" cxnId="{BBE2E27C-5EE1-4804-A076-1E6EF8760712}">
      <dgm:prSet/>
      <dgm:spPr/>
      <dgm:t>
        <a:bodyPr/>
        <a:lstStyle/>
        <a:p>
          <a:endParaRPr lang="de-DE"/>
        </a:p>
      </dgm:t>
    </dgm:pt>
    <dgm:pt modelId="{DF7FAD50-B466-4D08-AFE8-685234116E48}" type="sibTrans" cxnId="{BBE2E27C-5EE1-4804-A076-1E6EF8760712}">
      <dgm:prSet/>
      <dgm:spPr/>
      <dgm:t>
        <a:bodyPr/>
        <a:lstStyle/>
        <a:p>
          <a:endParaRPr lang="de-DE"/>
        </a:p>
      </dgm:t>
    </dgm:pt>
    <dgm:pt modelId="{CFF07990-72CA-456C-B9BB-5AFCE07819D4}">
      <dgm:prSet phldrT="[Text]"/>
      <dgm:spPr/>
      <dgm:t>
        <a:bodyPr/>
        <a:lstStyle/>
        <a:p>
          <a:r>
            <a:rPr lang="de-DE"/>
            <a:t>Risks from the industry environment</a:t>
          </a:r>
          <a:endParaRPr lang="de-DE" dirty="0"/>
        </a:p>
      </dgm:t>
    </dgm:pt>
    <dgm:pt modelId="{14B85FE5-B4B0-45E5-B1C3-EA79EDA1910F}" type="parTrans" cxnId="{EBE37F28-54E4-48E9-B99A-D3C5BCF3D1AB}">
      <dgm:prSet/>
      <dgm:spPr/>
      <dgm:t>
        <a:bodyPr/>
        <a:lstStyle/>
        <a:p>
          <a:endParaRPr lang="de-DE"/>
        </a:p>
      </dgm:t>
    </dgm:pt>
    <dgm:pt modelId="{A43F7492-7891-4A7B-B2D9-65F56E0D6353}" type="sibTrans" cxnId="{EBE37F28-54E4-48E9-B99A-D3C5BCF3D1AB}">
      <dgm:prSet/>
      <dgm:spPr/>
      <dgm:t>
        <a:bodyPr/>
        <a:lstStyle/>
        <a:p>
          <a:endParaRPr lang="de-DE"/>
        </a:p>
      </dgm:t>
    </dgm:pt>
    <dgm:pt modelId="{22437B5A-6B53-40F3-B633-B15536446DA5}">
      <dgm:prSet phldrT="[Text]"/>
      <dgm:spPr/>
      <dgm:t>
        <a:bodyPr/>
        <a:lstStyle/>
        <a:p>
          <a:r>
            <a:rPr lang="de-DE" dirty="0"/>
            <a:t>Uncertain trends / macroeconomic crises</a:t>
          </a:r>
        </a:p>
      </dgm:t>
    </dgm:pt>
    <dgm:pt modelId="{B6EE9470-ED51-4E79-AA7C-21B67286D675}" type="parTrans" cxnId="{2266146A-8B66-4B3D-B19D-9A4DC3C054F2}">
      <dgm:prSet/>
      <dgm:spPr/>
      <dgm:t>
        <a:bodyPr/>
        <a:lstStyle/>
        <a:p>
          <a:endParaRPr lang="de-DE"/>
        </a:p>
      </dgm:t>
    </dgm:pt>
    <dgm:pt modelId="{415B9228-8D90-4854-A90A-1997587F3FA2}" type="sibTrans" cxnId="{2266146A-8B66-4B3D-B19D-9A4DC3C054F2}">
      <dgm:prSet/>
      <dgm:spPr/>
      <dgm:t>
        <a:bodyPr/>
        <a:lstStyle/>
        <a:p>
          <a:endParaRPr lang="de-DE"/>
        </a:p>
      </dgm:t>
    </dgm:pt>
    <dgm:pt modelId="{78CB1BBF-13FB-45AD-B7D7-CCC909835A85}" type="pres">
      <dgm:prSet presAssocID="{E8B85AEA-3C6E-4613-92F0-5EB347C50AFD}" presName="composite" presStyleCnt="0">
        <dgm:presLayoutVars>
          <dgm:chMax val="5"/>
          <dgm:dir/>
          <dgm:resizeHandles val="exact"/>
        </dgm:presLayoutVars>
      </dgm:prSet>
      <dgm:spPr/>
    </dgm:pt>
    <dgm:pt modelId="{4AAE7EE8-ADB2-4563-8365-67D369D91F0E}" type="pres">
      <dgm:prSet presAssocID="{AEB91355-5466-4D13-8CA4-66625F4CCD56}" presName="circle1" presStyleLbl="lnNode1" presStyleIdx="0" presStyleCnt="5"/>
      <dgm:spPr/>
    </dgm:pt>
    <dgm:pt modelId="{9B140C09-1B05-4426-ACEF-87E65A52FFB4}" type="pres">
      <dgm:prSet presAssocID="{AEB91355-5466-4D13-8CA4-66625F4CCD56}" presName="text1" presStyleLbl="revTx" presStyleIdx="0" presStyleCnt="5">
        <dgm:presLayoutVars>
          <dgm:bulletEnabled val="1"/>
        </dgm:presLayoutVars>
      </dgm:prSet>
      <dgm:spPr/>
    </dgm:pt>
    <dgm:pt modelId="{BF6EAC66-F41E-469C-A5E1-610595701102}" type="pres">
      <dgm:prSet presAssocID="{AEB91355-5466-4D13-8CA4-66625F4CCD56}" presName="line1" presStyleLbl="callout" presStyleIdx="0" presStyleCnt="10"/>
      <dgm:spPr/>
    </dgm:pt>
    <dgm:pt modelId="{0FB143D4-179B-43AC-BCC1-37CC9DF0B83E}" type="pres">
      <dgm:prSet presAssocID="{AEB91355-5466-4D13-8CA4-66625F4CCD56}" presName="d1" presStyleLbl="callout" presStyleIdx="1" presStyleCnt="10"/>
      <dgm:spPr/>
    </dgm:pt>
    <dgm:pt modelId="{60DCA50C-214A-4B92-957F-53B8927CFA69}" type="pres">
      <dgm:prSet presAssocID="{1E9B412C-CDFA-4FAE-9400-94A7F11E1907}" presName="circle2" presStyleLbl="lnNode1" presStyleIdx="1" presStyleCnt="5"/>
      <dgm:spPr/>
    </dgm:pt>
    <dgm:pt modelId="{AF2F70B7-6B7C-45FD-B1CC-F55256A449D0}" type="pres">
      <dgm:prSet presAssocID="{1E9B412C-CDFA-4FAE-9400-94A7F11E1907}" presName="text2" presStyleLbl="revTx" presStyleIdx="1" presStyleCnt="5">
        <dgm:presLayoutVars>
          <dgm:bulletEnabled val="1"/>
        </dgm:presLayoutVars>
      </dgm:prSet>
      <dgm:spPr/>
    </dgm:pt>
    <dgm:pt modelId="{7667A623-7D87-424D-803F-083452E8FA5A}" type="pres">
      <dgm:prSet presAssocID="{1E9B412C-CDFA-4FAE-9400-94A7F11E1907}" presName="line2" presStyleLbl="callout" presStyleIdx="2" presStyleCnt="10"/>
      <dgm:spPr/>
    </dgm:pt>
    <dgm:pt modelId="{DF5CC7AD-60F8-4CF5-AC33-65408DA348A6}" type="pres">
      <dgm:prSet presAssocID="{1E9B412C-CDFA-4FAE-9400-94A7F11E1907}" presName="d2" presStyleLbl="callout" presStyleIdx="3" presStyleCnt="10"/>
      <dgm:spPr/>
    </dgm:pt>
    <dgm:pt modelId="{8D7DF54D-8458-4C47-B2AF-9BC5B8A2A78E}" type="pres">
      <dgm:prSet presAssocID="{A7A57D4A-127C-4B04-8339-9C853FE63087}" presName="circle3" presStyleLbl="lnNode1" presStyleIdx="2" presStyleCnt="5"/>
      <dgm:spPr/>
    </dgm:pt>
    <dgm:pt modelId="{317F23D3-90EC-4B9C-9FF9-A4858F0211B1}" type="pres">
      <dgm:prSet presAssocID="{A7A57D4A-127C-4B04-8339-9C853FE63087}" presName="text3" presStyleLbl="revTx" presStyleIdx="2" presStyleCnt="5">
        <dgm:presLayoutVars>
          <dgm:bulletEnabled val="1"/>
        </dgm:presLayoutVars>
      </dgm:prSet>
      <dgm:spPr/>
    </dgm:pt>
    <dgm:pt modelId="{97FF8293-F852-448A-A921-36918536C60D}" type="pres">
      <dgm:prSet presAssocID="{A7A57D4A-127C-4B04-8339-9C853FE63087}" presName="line3" presStyleLbl="callout" presStyleIdx="4" presStyleCnt="10"/>
      <dgm:spPr/>
    </dgm:pt>
    <dgm:pt modelId="{D793B6E2-4992-4035-A424-A3F33750FED8}" type="pres">
      <dgm:prSet presAssocID="{A7A57D4A-127C-4B04-8339-9C853FE63087}" presName="d3" presStyleLbl="callout" presStyleIdx="5" presStyleCnt="10"/>
      <dgm:spPr/>
    </dgm:pt>
    <dgm:pt modelId="{C34D00EB-7E3D-4DCB-8B46-0764E40696EC}" type="pres">
      <dgm:prSet presAssocID="{CFF07990-72CA-456C-B9BB-5AFCE07819D4}" presName="circle4" presStyleLbl="lnNode1" presStyleIdx="3" presStyleCnt="5"/>
      <dgm:spPr/>
    </dgm:pt>
    <dgm:pt modelId="{4875BB2E-EDD8-48DF-81EE-E62BC63D7E90}" type="pres">
      <dgm:prSet presAssocID="{CFF07990-72CA-456C-B9BB-5AFCE07819D4}" presName="text4" presStyleLbl="revTx" presStyleIdx="3" presStyleCnt="5">
        <dgm:presLayoutVars>
          <dgm:bulletEnabled val="1"/>
        </dgm:presLayoutVars>
      </dgm:prSet>
      <dgm:spPr/>
    </dgm:pt>
    <dgm:pt modelId="{9F80A56C-ED7F-42AE-B0D7-5DFB1102DDAF}" type="pres">
      <dgm:prSet presAssocID="{CFF07990-72CA-456C-B9BB-5AFCE07819D4}" presName="line4" presStyleLbl="callout" presStyleIdx="6" presStyleCnt="10"/>
      <dgm:spPr/>
    </dgm:pt>
    <dgm:pt modelId="{55178B63-6347-49BF-A932-8E1D3C355A33}" type="pres">
      <dgm:prSet presAssocID="{CFF07990-72CA-456C-B9BB-5AFCE07819D4}" presName="d4" presStyleLbl="callout" presStyleIdx="7" presStyleCnt="10"/>
      <dgm:spPr/>
    </dgm:pt>
    <dgm:pt modelId="{CE49BE3F-CEC4-4504-B2EC-C99F35C80F2D}" type="pres">
      <dgm:prSet presAssocID="{22437B5A-6B53-40F3-B633-B15536446DA5}" presName="circle5" presStyleLbl="lnNode1" presStyleIdx="4" presStyleCnt="5"/>
      <dgm:spPr/>
    </dgm:pt>
    <dgm:pt modelId="{B920CFA1-EDF6-466B-820E-DD4343F879E3}" type="pres">
      <dgm:prSet presAssocID="{22437B5A-6B53-40F3-B633-B15536446DA5}" presName="text5" presStyleLbl="revTx" presStyleIdx="4" presStyleCnt="5">
        <dgm:presLayoutVars>
          <dgm:bulletEnabled val="1"/>
        </dgm:presLayoutVars>
      </dgm:prSet>
      <dgm:spPr/>
    </dgm:pt>
    <dgm:pt modelId="{EFAE998A-653C-444E-A4B4-DB7B281E2B58}" type="pres">
      <dgm:prSet presAssocID="{22437B5A-6B53-40F3-B633-B15536446DA5}" presName="line5" presStyleLbl="callout" presStyleIdx="8" presStyleCnt="10"/>
      <dgm:spPr/>
    </dgm:pt>
    <dgm:pt modelId="{C0C825FB-454B-4439-83C7-7411A45118CA}" type="pres">
      <dgm:prSet presAssocID="{22437B5A-6B53-40F3-B633-B15536446DA5}" presName="d5" presStyleLbl="callout" presStyleIdx="9" presStyleCnt="10"/>
      <dgm:spPr/>
    </dgm:pt>
  </dgm:ptLst>
  <dgm:cxnLst>
    <dgm:cxn modelId="{EBE37F28-54E4-48E9-B99A-D3C5BCF3D1AB}" srcId="{E8B85AEA-3C6E-4613-92F0-5EB347C50AFD}" destId="{CFF07990-72CA-456C-B9BB-5AFCE07819D4}" srcOrd="3" destOrd="0" parTransId="{14B85FE5-B4B0-45E5-B1C3-EA79EDA1910F}" sibTransId="{A43F7492-7891-4A7B-B2D9-65F56E0D6353}"/>
    <dgm:cxn modelId="{1C23E734-DC02-4B8A-A49E-B4B8E049D8E2}" type="presOf" srcId="{1E9B412C-CDFA-4FAE-9400-94A7F11E1907}" destId="{AF2F70B7-6B7C-45FD-B1CC-F55256A449D0}" srcOrd="0" destOrd="0" presId="urn:microsoft.com/office/officeart/2005/8/layout/target1"/>
    <dgm:cxn modelId="{CD785A46-0EF7-4F49-9C4F-EF6C49C72E8A}" type="presOf" srcId="{AEB91355-5466-4D13-8CA4-66625F4CCD56}" destId="{9B140C09-1B05-4426-ACEF-87E65A52FFB4}" srcOrd="0" destOrd="0" presId="urn:microsoft.com/office/officeart/2005/8/layout/target1"/>
    <dgm:cxn modelId="{2266146A-8B66-4B3D-B19D-9A4DC3C054F2}" srcId="{E8B85AEA-3C6E-4613-92F0-5EB347C50AFD}" destId="{22437B5A-6B53-40F3-B633-B15536446DA5}" srcOrd="4" destOrd="0" parTransId="{B6EE9470-ED51-4E79-AA7C-21B67286D675}" sibTransId="{415B9228-8D90-4854-A90A-1997587F3FA2}"/>
    <dgm:cxn modelId="{391F197B-A8A8-4EB0-B672-12E61CCD3580}" srcId="{E8B85AEA-3C6E-4613-92F0-5EB347C50AFD}" destId="{AEB91355-5466-4D13-8CA4-66625F4CCD56}" srcOrd="0" destOrd="0" parTransId="{1A547347-0483-4D02-AD71-F66D4FD0E9E7}" sibTransId="{11FD5EAA-CEAC-495F-B721-F7B19D182740}"/>
    <dgm:cxn modelId="{BBE2E27C-5EE1-4804-A076-1E6EF8760712}" srcId="{E8B85AEA-3C6E-4613-92F0-5EB347C50AFD}" destId="{A7A57D4A-127C-4B04-8339-9C853FE63087}" srcOrd="2" destOrd="0" parTransId="{9FDC6BF4-8664-408C-B2B0-17629F990768}" sibTransId="{DF7FAD50-B466-4D08-AFE8-685234116E48}"/>
    <dgm:cxn modelId="{1DEF409C-8A79-4205-BAF9-0D0FE3BAC245}" type="presOf" srcId="{CFF07990-72CA-456C-B9BB-5AFCE07819D4}" destId="{4875BB2E-EDD8-48DF-81EE-E62BC63D7E90}" srcOrd="0" destOrd="0" presId="urn:microsoft.com/office/officeart/2005/8/layout/target1"/>
    <dgm:cxn modelId="{C773E2BE-3ED4-4FA7-ABE6-A586A3075FAC}" type="presOf" srcId="{22437B5A-6B53-40F3-B633-B15536446DA5}" destId="{B920CFA1-EDF6-466B-820E-DD4343F879E3}" srcOrd="0" destOrd="0" presId="urn:microsoft.com/office/officeart/2005/8/layout/target1"/>
    <dgm:cxn modelId="{6C5CF1CC-61E5-47AF-8D18-58D6C362D79D}" type="presOf" srcId="{E8B85AEA-3C6E-4613-92F0-5EB347C50AFD}" destId="{78CB1BBF-13FB-45AD-B7D7-CCC909835A85}" srcOrd="0" destOrd="0" presId="urn:microsoft.com/office/officeart/2005/8/layout/target1"/>
    <dgm:cxn modelId="{AA031CD7-5C09-497B-85F7-D49DEA1EF57D}" type="presOf" srcId="{A7A57D4A-127C-4B04-8339-9C853FE63087}" destId="{317F23D3-90EC-4B9C-9FF9-A4858F0211B1}" srcOrd="0" destOrd="0" presId="urn:microsoft.com/office/officeart/2005/8/layout/target1"/>
    <dgm:cxn modelId="{6A9368FF-E9D3-4EBF-8CF0-F9681183E264}" srcId="{E8B85AEA-3C6E-4613-92F0-5EB347C50AFD}" destId="{1E9B412C-CDFA-4FAE-9400-94A7F11E1907}" srcOrd="1" destOrd="0" parTransId="{EF22C05C-36BB-4616-BE6A-D073BD2AC649}" sibTransId="{7734478B-A1F2-4C23-B1C2-07317A70A761}"/>
    <dgm:cxn modelId="{BA606734-BB9D-42E4-A59F-8BD6B227AFEF}" type="presParOf" srcId="{78CB1BBF-13FB-45AD-B7D7-CCC909835A85}" destId="{4AAE7EE8-ADB2-4563-8365-67D369D91F0E}" srcOrd="0" destOrd="0" presId="urn:microsoft.com/office/officeart/2005/8/layout/target1"/>
    <dgm:cxn modelId="{E0FF7EFF-CAAD-47C2-93F9-C5A7964F1361}" type="presParOf" srcId="{78CB1BBF-13FB-45AD-B7D7-CCC909835A85}" destId="{9B140C09-1B05-4426-ACEF-87E65A52FFB4}" srcOrd="1" destOrd="0" presId="urn:microsoft.com/office/officeart/2005/8/layout/target1"/>
    <dgm:cxn modelId="{FFB656D6-8F74-4211-9748-6A3A6A2FBB69}" type="presParOf" srcId="{78CB1BBF-13FB-45AD-B7D7-CCC909835A85}" destId="{BF6EAC66-F41E-469C-A5E1-610595701102}" srcOrd="2" destOrd="0" presId="urn:microsoft.com/office/officeart/2005/8/layout/target1"/>
    <dgm:cxn modelId="{2AC2E0F0-D872-4D30-8FE7-D9247BFAF3F7}" type="presParOf" srcId="{78CB1BBF-13FB-45AD-B7D7-CCC909835A85}" destId="{0FB143D4-179B-43AC-BCC1-37CC9DF0B83E}" srcOrd="3" destOrd="0" presId="urn:microsoft.com/office/officeart/2005/8/layout/target1"/>
    <dgm:cxn modelId="{E7237939-9FF4-490C-B95F-8304ABF59142}" type="presParOf" srcId="{78CB1BBF-13FB-45AD-B7D7-CCC909835A85}" destId="{60DCA50C-214A-4B92-957F-53B8927CFA69}" srcOrd="4" destOrd="0" presId="urn:microsoft.com/office/officeart/2005/8/layout/target1"/>
    <dgm:cxn modelId="{EA09D0E8-1333-4167-8789-FEB62748D6EB}" type="presParOf" srcId="{78CB1BBF-13FB-45AD-B7D7-CCC909835A85}" destId="{AF2F70B7-6B7C-45FD-B1CC-F55256A449D0}" srcOrd="5" destOrd="0" presId="urn:microsoft.com/office/officeart/2005/8/layout/target1"/>
    <dgm:cxn modelId="{B2200A7D-F55A-46E2-9B0B-1B788CAA24E5}" type="presParOf" srcId="{78CB1BBF-13FB-45AD-B7D7-CCC909835A85}" destId="{7667A623-7D87-424D-803F-083452E8FA5A}" srcOrd="6" destOrd="0" presId="urn:microsoft.com/office/officeart/2005/8/layout/target1"/>
    <dgm:cxn modelId="{DEEF53A1-D8A7-4381-986D-8A766446F3CA}" type="presParOf" srcId="{78CB1BBF-13FB-45AD-B7D7-CCC909835A85}" destId="{DF5CC7AD-60F8-4CF5-AC33-65408DA348A6}" srcOrd="7" destOrd="0" presId="urn:microsoft.com/office/officeart/2005/8/layout/target1"/>
    <dgm:cxn modelId="{0F91CD82-9871-46C0-BABE-4B10B832980C}" type="presParOf" srcId="{78CB1BBF-13FB-45AD-B7D7-CCC909835A85}" destId="{8D7DF54D-8458-4C47-B2AF-9BC5B8A2A78E}" srcOrd="8" destOrd="0" presId="urn:microsoft.com/office/officeart/2005/8/layout/target1"/>
    <dgm:cxn modelId="{A33D7C4A-BDE1-449B-A919-A493A39D6B2E}" type="presParOf" srcId="{78CB1BBF-13FB-45AD-B7D7-CCC909835A85}" destId="{317F23D3-90EC-4B9C-9FF9-A4858F0211B1}" srcOrd="9" destOrd="0" presId="urn:microsoft.com/office/officeart/2005/8/layout/target1"/>
    <dgm:cxn modelId="{81CBB8EC-9D8B-46BC-9121-0CE1D3B4CE64}" type="presParOf" srcId="{78CB1BBF-13FB-45AD-B7D7-CCC909835A85}" destId="{97FF8293-F852-448A-A921-36918536C60D}" srcOrd="10" destOrd="0" presId="urn:microsoft.com/office/officeart/2005/8/layout/target1"/>
    <dgm:cxn modelId="{31CEB4AA-25C6-45E0-9B94-4C42B5CC62FB}" type="presParOf" srcId="{78CB1BBF-13FB-45AD-B7D7-CCC909835A85}" destId="{D793B6E2-4992-4035-A424-A3F33750FED8}" srcOrd="11" destOrd="0" presId="urn:microsoft.com/office/officeart/2005/8/layout/target1"/>
    <dgm:cxn modelId="{B4638A16-CE99-4722-B44B-254DBBB011EB}" type="presParOf" srcId="{78CB1BBF-13FB-45AD-B7D7-CCC909835A85}" destId="{C34D00EB-7E3D-4DCB-8B46-0764E40696EC}" srcOrd="12" destOrd="0" presId="urn:microsoft.com/office/officeart/2005/8/layout/target1"/>
    <dgm:cxn modelId="{A1FC664C-2491-43FF-AC98-726EF77E9DCD}" type="presParOf" srcId="{78CB1BBF-13FB-45AD-B7D7-CCC909835A85}" destId="{4875BB2E-EDD8-48DF-81EE-E62BC63D7E90}" srcOrd="13" destOrd="0" presId="urn:microsoft.com/office/officeart/2005/8/layout/target1"/>
    <dgm:cxn modelId="{2F86CA5E-D599-4374-BBB5-84FD7AB8B768}" type="presParOf" srcId="{78CB1BBF-13FB-45AD-B7D7-CCC909835A85}" destId="{9F80A56C-ED7F-42AE-B0D7-5DFB1102DDAF}" srcOrd="14" destOrd="0" presId="urn:microsoft.com/office/officeart/2005/8/layout/target1"/>
    <dgm:cxn modelId="{871992BE-450F-42C3-9D7B-DFDC05839CE4}" type="presParOf" srcId="{78CB1BBF-13FB-45AD-B7D7-CCC909835A85}" destId="{55178B63-6347-49BF-A932-8E1D3C355A33}" srcOrd="15" destOrd="0" presId="urn:microsoft.com/office/officeart/2005/8/layout/target1"/>
    <dgm:cxn modelId="{C3C2FF60-EE4E-444F-A7D7-2A9AC872A4F0}" type="presParOf" srcId="{78CB1BBF-13FB-45AD-B7D7-CCC909835A85}" destId="{CE49BE3F-CEC4-4504-B2EC-C99F35C80F2D}" srcOrd="16" destOrd="0" presId="urn:microsoft.com/office/officeart/2005/8/layout/target1"/>
    <dgm:cxn modelId="{222DBD14-0F9B-463C-AB70-7FF9FC507F4A}" type="presParOf" srcId="{78CB1BBF-13FB-45AD-B7D7-CCC909835A85}" destId="{B920CFA1-EDF6-466B-820E-DD4343F879E3}" srcOrd="17" destOrd="0" presId="urn:microsoft.com/office/officeart/2005/8/layout/target1"/>
    <dgm:cxn modelId="{746C269F-3B91-442D-80F6-9C9D987A4AB7}" type="presParOf" srcId="{78CB1BBF-13FB-45AD-B7D7-CCC909835A85}" destId="{EFAE998A-653C-444E-A4B4-DB7B281E2B58}" srcOrd="18" destOrd="0" presId="urn:microsoft.com/office/officeart/2005/8/layout/target1"/>
    <dgm:cxn modelId="{A9FB8E95-9248-4BC2-96EC-59E5B010CB91}" type="presParOf" srcId="{78CB1BBF-13FB-45AD-B7D7-CCC909835A85}" destId="{C0C825FB-454B-4439-83C7-7411A45118CA}"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BD251-1108-4C11-8D85-0C5ADBE804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A6A6DDEA-068A-4C54-81F7-AFA79CF0C538}">
      <dgm:prSet phldrT="[Text]" custT="1"/>
      <dgm:spPr>
        <a:xfrm>
          <a:off x="1707539" y="1085"/>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Introduction</a:t>
          </a:r>
        </a:p>
      </dgm:t>
    </dgm:pt>
    <dgm:pt modelId="{B8F95A55-FFFB-477F-B9EC-97CED5EA6790}" type="parTrans" cxnId="{D764E12B-250A-4C6C-82FA-A87B9FF369EA}">
      <dgm:prSet/>
      <dgm:spPr/>
      <dgm:t>
        <a:bodyPr/>
        <a:lstStyle/>
        <a:p>
          <a:endParaRPr lang="de-DE" sz="900"/>
        </a:p>
      </dgm:t>
    </dgm:pt>
    <dgm:pt modelId="{FA7309DB-A2F8-40C2-9570-9C935A62C765}" type="sibTrans" cxnId="{D764E12B-250A-4C6C-82FA-A87B9FF369EA}">
      <dgm:prSet/>
      <dgm:spPr>
        <a:xfrm>
          <a:off x="284906" y="226468"/>
          <a:ext cx="3355794" cy="3355794"/>
        </a:xfrm>
        <a:noFill/>
        <a:ln w="19050" cap="flat" cmpd="sng" algn="ctr">
          <a:solidFill>
            <a:srgbClr val="333333"/>
          </a:solidFill>
          <a:prstDash val="solid"/>
          <a:tailEnd type="arrow"/>
        </a:ln>
        <a:effectLst/>
      </dgm:spPr>
      <dgm:t>
        <a:bodyPr/>
        <a:lstStyle/>
        <a:p>
          <a:endParaRPr lang="de-DE" sz="900" dirty="0"/>
        </a:p>
      </dgm:t>
    </dgm:pt>
    <dgm:pt modelId="{1A58A133-B1B0-44AB-8586-B772B711078D}">
      <dgm:prSet phldrT="[Text]" custT="1"/>
      <dgm:spPr>
        <a:xfrm>
          <a:off x="2529168" y="3117012"/>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Target and strategy definition  </a:t>
          </a:r>
        </a:p>
      </dgm:t>
    </dgm:pt>
    <dgm:pt modelId="{B4A95FDE-EB38-4B9A-BAF6-21F41C3AA1BB}" type="parTrans" cxnId="{C4E17126-7FFF-4862-973C-B81BE406B184}">
      <dgm:prSet/>
      <dgm:spPr/>
      <dgm:t>
        <a:bodyPr/>
        <a:lstStyle/>
        <a:p>
          <a:endParaRPr lang="de-DE" sz="900"/>
        </a:p>
      </dgm:t>
    </dgm:pt>
    <dgm:pt modelId="{9AAEE96E-FD55-40F9-8C1F-C95973A19F8E}" type="sibTrans" cxnId="{C4E17126-7FFF-4862-973C-B81BE406B184}">
      <dgm:prSet/>
      <dgm:spPr>
        <a:xfrm>
          <a:off x="425474" y="286747"/>
          <a:ext cx="3355794" cy="3355794"/>
        </a:xfrm>
        <a:noFill/>
        <a:ln w="19050" cap="flat" cmpd="sng" algn="ctr">
          <a:solidFill>
            <a:srgbClr val="333333"/>
          </a:solidFill>
          <a:prstDash val="solid"/>
          <a:tailEnd type="arrow"/>
        </a:ln>
        <a:effectLst/>
      </dgm:spPr>
      <dgm:t>
        <a:bodyPr/>
        <a:lstStyle/>
        <a:p>
          <a:endParaRPr lang="de-DE" sz="900" dirty="0"/>
        </a:p>
      </dgm:t>
    </dgm:pt>
    <dgm:pt modelId="{A18A773B-757B-4F0A-A435-38D8551AC6D4}">
      <dgm:prSet phldrT="[Text]" custT="1"/>
      <dgm:spPr>
        <a:xfrm>
          <a:off x="979526" y="3190715"/>
          <a:ext cx="904921" cy="588199"/>
        </a:xfrm>
        <a:solidFill>
          <a:srgbClr val="536592"/>
        </a:solidFill>
        <a:ln w="25400" cap="flat" cmpd="sng" algn="ctr">
          <a:solidFill>
            <a:srgbClr val="FFFFFF">
              <a:hueOff val="0"/>
              <a:satOff val="0"/>
              <a:lumOff val="0"/>
              <a:alphaOff val="0"/>
            </a:srgbClr>
          </a:solidFill>
          <a:prstDash val="solid"/>
        </a:ln>
        <a:effectLst/>
      </dgm:spPr>
      <dgm:t>
        <a:bodyPr lIns="0" rIns="0"/>
        <a:lstStyle/>
        <a:p>
          <a:r>
            <a:rPr lang="de-DE" sz="900" b="1" dirty="0">
              <a:solidFill>
                <a:srgbClr val="FFFFFF"/>
              </a:solidFill>
              <a:latin typeface="Arial"/>
              <a:ea typeface="+mn-ea"/>
              <a:cs typeface="+mn-cs"/>
            </a:rPr>
            <a:t>Strategic planning </a:t>
          </a:r>
        </a:p>
      </dgm:t>
    </dgm:pt>
    <dgm:pt modelId="{30B5AB46-6FE8-4BC7-88D5-15D63648AD46}" type="parTrans" cxnId="{59EFC2E0-F14D-43ED-9236-3B2784B451C6}">
      <dgm:prSet/>
      <dgm:spPr/>
      <dgm:t>
        <a:bodyPr/>
        <a:lstStyle/>
        <a:p>
          <a:endParaRPr lang="de-DE" sz="900"/>
        </a:p>
      </dgm:t>
    </dgm:pt>
    <dgm:pt modelId="{79706C32-A141-40FF-B112-5E84DD4DEC58}" type="sibTrans" cxnId="{59EFC2E0-F14D-43ED-9236-3B2784B451C6}">
      <dgm:prSet/>
      <dgm:spPr>
        <a:xfrm>
          <a:off x="656379" y="488182"/>
          <a:ext cx="3355794" cy="3355794"/>
        </a:xfrm>
        <a:noFill/>
        <a:ln w="19050" cap="flat" cmpd="sng" algn="ctr">
          <a:solidFill>
            <a:srgbClr val="333333"/>
          </a:solidFill>
          <a:prstDash val="solid"/>
          <a:tailEnd type="arrow"/>
        </a:ln>
        <a:effectLst/>
      </dgm:spPr>
      <dgm:t>
        <a:bodyPr/>
        <a:lstStyle/>
        <a:p>
          <a:endParaRPr lang="de-DE" sz="900" dirty="0"/>
        </a:p>
      </dgm:t>
    </dgm:pt>
    <dgm:pt modelId="{D471E8B4-101A-4E86-866B-4C6ADB3FB8EF}">
      <dgm:prSet phldrT="[Text]" custT="1"/>
      <dgm:spPr>
        <a:xfrm>
          <a:off x="146567" y="1814595"/>
          <a:ext cx="904921" cy="810138"/>
        </a:xfrm>
        <a:solidFill>
          <a:srgbClr val="536592"/>
        </a:solidFill>
        <a:ln w="25400" cap="flat" cmpd="sng" algn="ctr">
          <a:solidFill>
            <a:srgbClr val="FFFFFF">
              <a:hueOff val="0"/>
              <a:satOff val="0"/>
              <a:lumOff val="0"/>
              <a:alphaOff val="0"/>
            </a:srgbClr>
          </a:solidFill>
          <a:prstDash val="solid"/>
        </a:ln>
        <a:effectLst/>
      </dgm:spPr>
      <dgm:t>
        <a:bodyPr tIns="0" bIns="0"/>
        <a:lstStyle/>
        <a:p>
          <a:r>
            <a:rPr lang="de-DE" sz="900" b="1" dirty="0">
              <a:solidFill>
                <a:srgbClr val="FFFFFF"/>
              </a:solidFill>
              <a:latin typeface="Arial"/>
              <a:ea typeface="+mn-ea"/>
              <a:cs typeface="+mn-cs"/>
            </a:rPr>
            <a:t>Operational planning </a:t>
          </a:r>
        </a:p>
      </dgm:t>
    </dgm:pt>
    <dgm:pt modelId="{E7792933-05B9-4A20-A933-8E6262B85E94}" type="parTrans" cxnId="{FE06604E-DAAA-4C57-A82F-9FE71405A752}">
      <dgm:prSet/>
      <dgm:spPr/>
      <dgm:t>
        <a:bodyPr/>
        <a:lstStyle/>
        <a:p>
          <a:endParaRPr lang="de-DE" sz="900"/>
        </a:p>
      </dgm:t>
    </dgm:pt>
    <dgm:pt modelId="{FC091EAF-0BDC-4110-AA0F-41927359A50F}" type="sibTrans" cxnId="{FE06604E-DAAA-4C57-A82F-9FE71405A752}">
      <dgm:prSet/>
      <dgm:spPr>
        <a:xfrm>
          <a:off x="584847" y="39932"/>
          <a:ext cx="3355794" cy="3355794"/>
        </a:xfrm>
        <a:noFill/>
        <a:ln w="19050" cap="flat" cmpd="sng" algn="ctr">
          <a:solidFill>
            <a:srgbClr val="333333"/>
          </a:solidFill>
          <a:prstDash val="solid"/>
          <a:tailEnd type="arrow"/>
        </a:ln>
        <a:effectLst/>
      </dgm:spPr>
      <dgm:t>
        <a:bodyPr/>
        <a:lstStyle/>
        <a:p>
          <a:endParaRPr lang="de-DE" sz="900" dirty="0"/>
        </a:p>
      </dgm:t>
    </dgm:pt>
    <dgm:pt modelId="{EA67A453-8DE1-4565-8AD7-39386B1DAE2C}">
      <dgm:prSet phldrT="[Text]" custT="1"/>
      <dgm:spPr>
        <a:xfrm>
          <a:off x="395706" y="632830"/>
          <a:ext cx="904921" cy="588199"/>
        </a:xfrm>
        <a:solidFill>
          <a:srgbClr val="536592"/>
        </a:solidFill>
        <a:ln w="25400" cap="flat" cmpd="sng" algn="ctr">
          <a:solidFill>
            <a:srgbClr val="FFFFFF">
              <a:hueOff val="0"/>
              <a:satOff val="0"/>
              <a:lumOff val="0"/>
              <a:alphaOff val="0"/>
            </a:srgbClr>
          </a:solidFill>
          <a:prstDash val="solid"/>
        </a:ln>
        <a:effectLst/>
      </dgm:spPr>
      <dgm:t>
        <a:bodyPr lIns="0" rIns="0"/>
        <a:lstStyle/>
        <a:p>
          <a:r>
            <a:rPr lang="de-DE" sz="900" b="1" dirty="0">
              <a:solidFill>
                <a:srgbClr val="FFFFFF"/>
              </a:solidFill>
              <a:latin typeface="Arial"/>
              <a:ea typeface="+mn-ea"/>
              <a:cs typeface="+mn-cs"/>
            </a:rPr>
            <a:t>Revolving and comparisons </a:t>
          </a:r>
        </a:p>
      </dgm:t>
    </dgm:pt>
    <dgm:pt modelId="{C4079F76-34EA-42F1-9233-0D8F005B3878}" type="parTrans" cxnId="{203E12AE-59E4-40BE-BABC-1340B6F5606A}">
      <dgm:prSet/>
      <dgm:spPr/>
      <dgm:t>
        <a:bodyPr/>
        <a:lstStyle/>
        <a:p>
          <a:endParaRPr lang="de-DE" sz="900"/>
        </a:p>
      </dgm:t>
    </dgm:pt>
    <dgm:pt modelId="{129D5B3A-C774-4998-AFBA-FC7625CECE4C}" type="sibTrans" cxnId="{203E12AE-59E4-40BE-BABC-1340B6F5606A}">
      <dgm:prSet/>
      <dgm:spPr>
        <a:xfrm>
          <a:off x="482102" y="295184"/>
          <a:ext cx="3355794" cy="3355794"/>
        </a:xfrm>
        <a:noFill/>
        <a:ln w="19050" cap="flat" cmpd="sng" algn="ctr">
          <a:solidFill>
            <a:srgbClr val="333333"/>
          </a:solidFill>
          <a:prstDash val="solid"/>
          <a:tailEnd type="arrow"/>
        </a:ln>
        <a:effectLst/>
      </dgm:spPr>
      <dgm:t>
        <a:bodyPr/>
        <a:lstStyle/>
        <a:p>
          <a:endParaRPr lang="de-DE" sz="900" dirty="0"/>
        </a:p>
      </dgm:t>
    </dgm:pt>
    <dgm:pt modelId="{2FC4BCB3-2B57-4E74-9C35-F1B395065188}">
      <dgm:prSet custT="1"/>
      <dgm:spPr>
        <a:xfrm>
          <a:off x="3019372" y="785227"/>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Legal basis and principles  </a:t>
          </a:r>
        </a:p>
      </dgm:t>
    </dgm:pt>
    <dgm:pt modelId="{217C4154-0C37-4C43-B886-3BCF9B805AE4}" type="parTrans" cxnId="{5D5EA37D-1397-433B-A2FB-46DE1D4F6C1C}">
      <dgm:prSet/>
      <dgm:spPr/>
      <dgm:t>
        <a:bodyPr/>
        <a:lstStyle/>
        <a:p>
          <a:endParaRPr lang="de-DE" sz="900"/>
        </a:p>
      </dgm:t>
    </dgm:pt>
    <dgm:pt modelId="{B4AD7C5E-3399-4C7D-B936-51A148576610}" type="sibTrans" cxnId="{5D5EA37D-1397-433B-A2FB-46DE1D4F6C1C}">
      <dgm:prSet/>
      <dgm:spPr>
        <a:xfrm>
          <a:off x="485857" y="511766"/>
          <a:ext cx="3355794" cy="3355794"/>
        </a:xfrm>
        <a:noFill/>
        <a:ln w="19050" cap="flat" cmpd="sng" algn="ctr">
          <a:solidFill>
            <a:srgbClr val="333333"/>
          </a:solidFill>
          <a:prstDash val="solid"/>
          <a:tailEnd type="arrow"/>
        </a:ln>
        <a:effectLst/>
      </dgm:spPr>
      <dgm:t>
        <a:bodyPr/>
        <a:lstStyle/>
        <a:p>
          <a:endParaRPr lang="de-DE" sz="900" dirty="0"/>
        </a:p>
      </dgm:t>
    </dgm:pt>
    <dgm:pt modelId="{4944DD5A-2C94-4914-8DDD-7A8560C4BE2E}">
      <dgm:prSet custT="1"/>
      <dgm:spPr>
        <a:xfrm>
          <a:off x="3343367" y="2052349"/>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Analysis</a:t>
          </a:r>
        </a:p>
      </dgm:t>
    </dgm:pt>
    <dgm:pt modelId="{7F6C4AEE-D878-4395-92F9-89CCBCBFC775}" type="parTrans" cxnId="{53B80E97-4131-4107-A2B2-B6E2C03CFDDC}">
      <dgm:prSet/>
      <dgm:spPr/>
      <dgm:t>
        <a:bodyPr/>
        <a:lstStyle/>
        <a:p>
          <a:endParaRPr lang="de-DE" sz="900"/>
        </a:p>
      </dgm:t>
    </dgm:pt>
    <dgm:pt modelId="{A4129AF3-2975-4A07-A654-EDF29BE6AE4D}" type="sibTrans" cxnId="{53B80E97-4131-4107-A2B2-B6E2C03CFDDC}">
      <dgm:prSet/>
      <dgm:spPr>
        <a:xfrm>
          <a:off x="508186" y="237986"/>
          <a:ext cx="3355794" cy="3355794"/>
        </a:xfrm>
        <a:noFill/>
        <a:ln w="19050" cap="flat" cmpd="sng" algn="ctr">
          <a:solidFill>
            <a:srgbClr val="333333"/>
          </a:solidFill>
          <a:prstDash val="solid"/>
          <a:tailEnd type="arrow"/>
        </a:ln>
        <a:effectLst/>
      </dgm:spPr>
      <dgm:t>
        <a:bodyPr/>
        <a:lstStyle/>
        <a:p>
          <a:endParaRPr lang="de-DE" sz="900" dirty="0"/>
        </a:p>
      </dgm:t>
    </dgm:pt>
    <dgm:pt modelId="{C0D1586E-7EE4-4E83-AD28-B1BF08B583E8}" type="pres">
      <dgm:prSet presAssocID="{365BD251-1108-4C11-8D85-0C5ADBE804D3}" presName="cycle" presStyleCnt="0">
        <dgm:presLayoutVars>
          <dgm:dir/>
          <dgm:resizeHandles val="exact"/>
        </dgm:presLayoutVars>
      </dgm:prSet>
      <dgm:spPr/>
    </dgm:pt>
    <dgm:pt modelId="{010C05DE-102A-43FA-87D6-DE94E888155A}" type="pres">
      <dgm:prSet presAssocID="{A6A6DDEA-068A-4C54-81F7-AFA79CF0C538}" presName="node" presStyleLbl="node1" presStyleIdx="0" presStyleCnt="7" custRadScaleRad="99949" custRadScaleInc="-7476">
        <dgm:presLayoutVars>
          <dgm:bulletEnabled val="1"/>
        </dgm:presLayoutVars>
      </dgm:prSet>
      <dgm:spPr>
        <a:prstGeom prst="roundRect">
          <a:avLst/>
        </a:prstGeom>
      </dgm:spPr>
    </dgm:pt>
    <dgm:pt modelId="{42D5CA67-CBE4-4C05-8990-E59FE6C77840}" type="pres">
      <dgm:prSet presAssocID="{A6A6DDEA-068A-4C54-81F7-AFA79CF0C538}" presName="spNode" presStyleCnt="0"/>
      <dgm:spPr/>
    </dgm:pt>
    <dgm:pt modelId="{F85269C8-A548-488B-A7B3-286817FC579C}" type="pres">
      <dgm:prSet presAssocID="{FA7309DB-A2F8-40C2-9570-9C935A62C765}" presName="sibTrans" presStyleLbl="sibTrans1D1" presStyleIdx="0" presStyleCnt="7"/>
      <dgm:spPr>
        <a:custGeom>
          <a:avLst/>
          <a:gdLst/>
          <a:ahLst/>
          <a:cxnLst/>
          <a:rect l="0" t="0" r="0" b="0"/>
          <a:pathLst>
            <a:path>
              <a:moveTo>
                <a:pt x="2460838" y="193868"/>
              </a:moveTo>
              <a:arcTo wR="1677897" hR="1677897" stAng="17868908" swAng="918848"/>
            </a:path>
          </a:pathLst>
        </a:custGeom>
      </dgm:spPr>
    </dgm:pt>
    <dgm:pt modelId="{B046BDB2-7C7A-4D7A-A848-A751583E7363}" type="pres">
      <dgm:prSet presAssocID="{2FC4BCB3-2B57-4E74-9C35-F1B395065188}" presName="node" presStyleLbl="node1" presStyleIdx="1" presStyleCnt="7" custRadScaleRad="94604" custRadScaleInc="25111">
        <dgm:presLayoutVars>
          <dgm:bulletEnabled val="1"/>
        </dgm:presLayoutVars>
      </dgm:prSet>
      <dgm:spPr>
        <a:prstGeom prst="roundRect">
          <a:avLst/>
        </a:prstGeom>
      </dgm:spPr>
    </dgm:pt>
    <dgm:pt modelId="{CF505257-3355-42EA-838F-095BB10850C5}" type="pres">
      <dgm:prSet presAssocID="{2FC4BCB3-2B57-4E74-9C35-F1B395065188}" presName="spNode" presStyleCnt="0"/>
      <dgm:spPr/>
    </dgm:pt>
    <dgm:pt modelId="{805C8003-A65E-4A22-9829-D751796DF373}" type="pres">
      <dgm:prSet presAssocID="{B4AD7C5E-3399-4C7D-B936-51A148576610}" presName="sibTrans" presStyleLbl="sibTrans1D1" presStyleIdx="1" presStyleCnt="7"/>
      <dgm:spPr>
        <a:custGeom>
          <a:avLst/>
          <a:gdLst/>
          <a:ahLst/>
          <a:cxnLst/>
          <a:rect l="0" t="0" r="0" b="0"/>
          <a:pathLst>
            <a:path>
              <a:moveTo>
                <a:pt x="3207590" y="988420"/>
              </a:moveTo>
              <a:arcTo wR="1677897" hR="1677897" stAng="20144252" swAng="883337"/>
            </a:path>
          </a:pathLst>
        </a:custGeom>
      </dgm:spPr>
    </dgm:pt>
    <dgm:pt modelId="{68084282-F2A9-46CC-AB04-FABE812FC93D}" type="pres">
      <dgm:prSet presAssocID="{4944DD5A-2C94-4914-8DDD-7A8560C4BE2E}" presName="node" presStyleLbl="node1" presStyleIdx="2" presStyleCnt="7">
        <dgm:presLayoutVars>
          <dgm:bulletEnabled val="1"/>
        </dgm:presLayoutVars>
      </dgm:prSet>
      <dgm:spPr>
        <a:prstGeom prst="roundRect">
          <a:avLst/>
        </a:prstGeom>
      </dgm:spPr>
    </dgm:pt>
    <dgm:pt modelId="{14ABB927-5633-473C-B956-E39601A722AB}" type="pres">
      <dgm:prSet presAssocID="{4944DD5A-2C94-4914-8DDD-7A8560C4BE2E}" presName="spNode" presStyleCnt="0"/>
      <dgm:spPr/>
    </dgm:pt>
    <dgm:pt modelId="{A8392194-CA1C-4825-A3EF-B310C78B99A1}" type="pres">
      <dgm:prSet presAssocID="{A4129AF3-2975-4A07-A654-EDF29BE6AE4D}" presName="sibTrans" presStyleLbl="sibTrans1D1" presStyleIdx="2" presStyleCnt="7"/>
      <dgm:spPr>
        <a:custGeom>
          <a:avLst/>
          <a:gdLst/>
          <a:ahLst/>
          <a:cxnLst/>
          <a:rect l="0" t="0" r="0" b="0"/>
          <a:pathLst>
            <a:path>
              <a:moveTo>
                <a:pt x="3136936" y="2506476"/>
              </a:moveTo>
              <a:arcTo wR="1677897" hR="1677897" stAng="1775518" swAng="727004"/>
            </a:path>
          </a:pathLst>
        </a:custGeom>
      </dgm:spPr>
    </dgm:pt>
    <dgm:pt modelId="{890896E0-006D-4FA3-A7F6-3F009825E4A7}" type="pres">
      <dgm:prSet presAssocID="{1A58A133-B1B0-44AB-8586-B772B711078D}" presName="node" presStyleLbl="node1" presStyleIdx="3" presStyleCnt="7" custRadScaleRad="98707" custRadScaleInc="-23494">
        <dgm:presLayoutVars>
          <dgm:bulletEnabled val="1"/>
        </dgm:presLayoutVars>
      </dgm:prSet>
      <dgm:spPr>
        <a:prstGeom prst="roundRect">
          <a:avLst/>
        </a:prstGeom>
      </dgm:spPr>
    </dgm:pt>
    <dgm:pt modelId="{7D5825E9-333B-4035-A25B-A1A5F8E792AE}" type="pres">
      <dgm:prSet presAssocID="{1A58A133-B1B0-44AB-8586-B772B711078D}" presName="spNode" presStyleCnt="0"/>
      <dgm:spPr/>
    </dgm:pt>
    <dgm:pt modelId="{037E5212-19D2-4697-912F-91AFAC6435C6}" type="pres">
      <dgm:prSet presAssocID="{9AAEE96E-FD55-40F9-8C1F-C95973A19F8E}" presName="sibTrans" presStyleLbl="sibTrans1D1" presStyleIdx="3" presStyleCnt="7"/>
      <dgm:spPr>
        <a:custGeom>
          <a:avLst/>
          <a:gdLst/>
          <a:ahLst/>
          <a:cxnLst/>
          <a:rect l="0" t="0" r="0" b="0"/>
          <a:pathLst>
            <a:path>
              <a:moveTo>
                <a:pt x="1977586" y="3328813"/>
              </a:moveTo>
              <a:arcTo wR="1677897" hR="1677897" stAng="4782672" swAng="802440"/>
            </a:path>
          </a:pathLst>
        </a:custGeom>
      </dgm:spPr>
    </dgm:pt>
    <dgm:pt modelId="{9CB6F7F0-E451-46ED-AF9F-E502CFA1A395}" type="pres">
      <dgm:prSet presAssocID="{A18A773B-757B-4F0A-A435-38D8551AC6D4}" presName="node" presStyleLbl="node1" presStyleIdx="4" presStyleCnt="7">
        <dgm:presLayoutVars>
          <dgm:bulletEnabled val="1"/>
        </dgm:presLayoutVars>
      </dgm:prSet>
      <dgm:spPr>
        <a:prstGeom prst="roundRect">
          <a:avLst/>
        </a:prstGeom>
      </dgm:spPr>
    </dgm:pt>
    <dgm:pt modelId="{F15B9F17-1141-414E-9F0D-A98C3C593BD6}" type="pres">
      <dgm:prSet presAssocID="{A18A773B-757B-4F0A-A435-38D8551AC6D4}" presName="spNode" presStyleCnt="0"/>
      <dgm:spPr/>
    </dgm:pt>
    <dgm:pt modelId="{4D5B7B80-9BA7-4E24-895E-A384534FA7D9}" type="pres">
      <dgm:prSet presAssocID="{79706C32-A141-40FF-B112-5E84DD4DEC58}" presName="sibTrans" presStyleLbl="sibTrans1D1" presStyleIdx="4" presStyleCnt="7"/>
      <dgm:spPr>
        <a:custGeom>
          <a:avLst/>
          <a:gdLst/>
          <a:ahLst/>
          <a:cxnLst/>
          <a:rect l="0" t="0" r="0" b="0"/>
          <a:pathLst>
            <a:path>
              <a:moveTo>
                <a:pt x="275644" y="2599323"/>
              </a:moveTo>
              <a:arcTo wR="1677897" hR="1677897" stAng="8801455" swAng="787002"/>
            </a:path>
          </a:pathLst>
        </a:custGeom>
      </dgm:spPr>
    </dgm:pt>
    <dgm:pt modelId="{81AC7E9F-78A4-4081-9048-FE2BE4DB7CA0}" type="pres">
      <dgm:prSet presAssocID="{D471E8B4-101A-4E86-866B-4C6ADB3FB8EF}" presName="node" presStyleLbl="node1" presStyleIdx="5" presStyleCnt="7" custScaleY="137732" custRadScaleRad="94185" custRadScaleInc="22636">
        <dgm:presLayoutVars>
          <dgm:bulletEnabled val="1"/>
        </dgm:presLayoutVars>
      </dgm:prSet>
      <dgm:spPr>
        <a:prstGeom prst="roundRect">
          <a:avLst/>
        </a:prstGeom>
      </dgm:spPr>
    </dgm:pt>
    <dgm:pt modelId="{E37A5D40-1300-4879-B5C4-28DCD1DEA2EF}" type="pres">
      <dgm:prSet presAssocID="{D471E8B4-101A-4E86-866B-4C6ADB3FB8EF}" presName="spNode" presStyleCnt="0"/>
      <dgm:spPr/>
    </dgm:pt>
    <dgm:pt modelId="{5D7F02E8-B43D-4252-93AB-A99861162217}" type="pres">
      <dgm:prSet presAssocID="{FC091EAF-0BDC-4110-AA0F-41927359A50F}" presName="sibTrans" presStyleLbl="sibTrans1D1" presStyleIdx="5" presStyleCnt="7"/>
      <dgm:spPr>
        <a:custGeom>
          <a:avLst/>
          <a:gdLst/>
          <a:ahLst/>
          <a:cxnLst/>
          <a:rect l="0" t="0" r="0" b="0"/>
          <a:pathLst>
            <a:path>
              <a:moveTo>
                <a:pt x="154" y="1655123"/>
              </a:moveTo>
              <a:arcTo wR="1677897" hR="1677897" stAng="10846661" swAng="741665"/>
            </a:path>
          </a:pathLst>
        </a:custGeom>
      </dgm:spPr>
    </dgm:pt>
    <dgm:pt modelId="{875BC22A-AC88-4635-B888-2977B01430B3}" type="pres">
      <dgm:prSet presAssocID="{EA67A453-8DE1-4565-8AD7-39386B1DAE2C}" presName="node" presStyleLbl="node1" presStyleIdx="6" presStyleCnt="7">
        <dgm:presLayoutVars>
          <dgm:bulletEnabled val="1"/>
        </dgm:presLayoutVars>
      </dgm:prSet>
      <dgm:spPr>
        <a:prstGeom prst="roundRect">
          <a:avLst/>
        </a:prstGeom>
      </dgm:spPr>
    </dgm:pt>
    <dgm:pt modelId="{7C9C3712-8E31-4476-8381-D3921CDFC1A6}" type="pres">
      <dgm:prSet presAssocID="{EA67A453-8DE1-4565-8AD7-39386B1DAE2C}" presName="spNode" presStyleCnt="0"/>
      <dgm:spPr/>
    </dgm:pt>
    <dgm:pt modelId="{6FF7B1DF-0771-4C04-B3E4-25CF34E07CB0}" type="pres">
      <dgm:prSet presAssocID="{129D5B3A-C774-4998-AFBA-FC7625CECE4C}" presName="sibTrans" presStyleLbl="sibTrans1D1" presStyleIdx="6" presStyleCnt="7"/>
      <dgm:spPr>
        <a:custGeom>
          <a:avLst/>
          <a:gdLst/>
          <a:ahLst/>
          <a:cxnLst/>
          <a:rect l="0" t="0" r="0" b="0"/>
          <a:pathLst>
            <a:path>
              <a:moveTo>
                <a:pt x="770362" y="266614"/>
              </a:moveTo>
              <a:arcTo wR="1677897" hR="1677897" stAng="14235401" swAng="771317"/>
            </a:path>
          </a:pathLst>
        </a:custGeom>
      </dgm:spPr>
    </dgm:pt>
  </dgm:ptLst>
  <dgm:cxnLst>
    <dgm:cxn modelId="{34CE6E05-8550-4071-8D28-1D84C17AE784}" type="presOf" srcId="{A18A773B-757B-4F0A-A435-38D8551AC6D4}" destId="{9CB6F7F0-E451-46ED-AF9F-E502CFA1A395}" srcOrd="0" destOrd="0" presId="urn:microsoft.com/office/officeart/2005/8/layout/cycle5"/>
    <dgm:cxn modelId="{791DE108-CF08-4EE6-A0E9-1D77C5E71138}" type="presOf" srcId="{365BD251-1108-4C11-8D85-0C5ADBE804D3}" destId="{C0D1586E-7EE4-4E83-AD28-B1BF08B583E8}" srcOrd="0" destOrd="0" presId="urn:microsoft.com/office/officeart/2005/8/layout/cycle5"/>
    <dgm:cxn modelId="{227F101C-5654-41C8-B02D-86FAB3DC5361}" type="presOf" srcId="{FA7309DB-A2F8-40C2-9570-9C935A62C765}" destId="{F85269C8-A548-488B-A7B3-286817FC579C}" srcOrd="0" destOrd="0" presId="urn:microsoft.com/office/officeart/2005/8/layout/cycle5"/>
    <dgm:cxn modelId="{C4E17126-7FFF-4862-973C-B81BE406B184}" srcId="{365BD251-1108-4C11-8D85-0C5ADBE804D3}" destId="{1A58A133-B1B0-44AB-8586-B772B711078D}" srcOrd="3" destOrd="0" parTransId="{B4A95FDE-EB38-4B9A-BAF6-21F41C3AA1BB}" sibTransId="{9AAEE96E-FD55-40F9-8C1F-C95973A19F8E}"/>
    <dgm:cxn modelId="{D764E12B-250A-4C6C-82FA-A87B9FF369EA}" srcId="{365BD251-1108-4C11-8D85-0C5ADBE804D3}" destId="{A6A6DDEA-068A-4C54-81F7-AFA79CF0C538}" srcOrd="0" destOrd="0" parTransId="{B8F95A55-FFFB-477F-B9EC-97CED5EA6790}" sibTransId="{FA7309DB-A2F8-40C2-9570-9C935A62C765}"/>
    <dgm:cxn modelId="{A99C673E-D8B7-4753-921A-C0C797CCF757}" type="presOf" srcId="{129D5B3A-C774-4998-AFBA-FC7625CECE4C}" destId="{6FF7B1DF-0771-4C04-B3E4-25CF34E07CB0}" srcOrd="0" destOrd="0" presId="urn:microsoft.com/office/officeart/2005/8/layout/cycle5"/>
    <dgm:cxn modelId="{603B7043-EF60-45C2-8114-4D0C719F6FCD}" type="presOf" srcId="{79706C32-A141-40FF-B112-5E84DD4DEC58}" destId="{4D5B7B80-9BA7-4E24-895E-A384534FA7D9}" srcOrd="0" destOrd="0" presId="urn:microsoft.com/office/officeart/2005/8/layout/cycle5"/>
    <dgm:cxn modelId="{B546AA68-98AA-4375-84ED-6E14761034B6}" type="presOf" srcId="{A6A6DDEA-068A-4C54-81F7-AFA79CF0C538}" destId="{010C05DE-102A-43FA-87D6-DE94E888155A}" srcOrd="0" destOrd="0" presId="urn:microsoft.com/office/officeart/2005/8/layout/cycle5"/>
    <dgm:cxn modelId="{3A41166A-9124-43FE-8036-967E04297568}" type="presOf" srcId="{D471E8B4-101A-4E86-866B-4C6ADB3FB8EF}" destId="{81AC7E9F-78A4-4081-9048-FE2BE4DB7CA0}" srcOrd="0" destOrd="0" presId="urn:microsoft.com/office/officeart/2005/8/layout/cycle5"/>
    <dgm:cxn modelId="{46A2DC6A-6DCB-45D9-8442-2F70CAA50AE4}" type="presOf" srcId="{4944DD5A-2C94-4914-8DDD-7A8560C4BE2E}" destId="{68084282-F2A9-46CC-AB04-FABE812FC93D}" srcOrd="0" destOrd="0" presId="urn:microsoft.com/office/officeart/2005/8/layout/cycle5"/>
    <dgm:cxn modelId="{1373214C-EF8F-4AE8-9D01-3D3E124E6167}" type="presOf" srcId="{FC091EAF-0BDC-4110-AA0F-41927359A50F}" destId="{5D7F02E8-B43D-4252-93AB-A99861162217}" srcOrd="0" destOrd="0" presId="urn:microsoft.com/office/officeart/2005/8/layout/cycle5"/>
    <dgm:cxn modelId="{FE06604E-DAAA-4C57-A82F-9FE71405A752}" srcId="{365BD251-1108-4C11-8D85-0C5ADBE804D3}" destId="{D471E8B4-101A-4E86-866B-4C6ADB3FB8EF}" srcOrd="5" destOrd="0" parTransId="{E7792933-05B9-4A20-A933-8E6262B85E94}" sibTransId="{FC091EAF-0BDC-4110-AA0F-41927359A50F}"/>
    <dgm:cxn modelId="{4F4D0651-57F1-4DD4-B66F-690C4A90F833}" type="presOf" srcId="{A4129AF3-2975-4A07-A654-EDF29BE6AE4D}" destId="{A8392194-CA1C-4825-A3EF-B310C78B99A1}" srcOrd="0" destOrd="0" presId="urn:microsoft.com/office/officeart/2005/8/layout/cycle5"/>
    <dgm:cxn modelId="{880D0D54-1A7E-4CBC-A848-6CE7084E52F7}" type="presOf" srcId="{B4AD7C5E-3399-4C7D-B936-51A148576610}" destId="{805C8003-A65E-4A22-9829-D751796DF373}" srcOrd="0" destOrd="0" presId="urn:microsoft.com/office/officeart/2005/8/layout/cycle5"/>
    <dgm:cxn modelId="{5D5EA37D-1397-433B-A2FB-46DE1D4F6C1C}" srcId="{365BD251-1108-4C11-8D85-0C5ADBE804D3}" destId="{2FC4BCB3-2B57-4E74-9C35-F1B395065188}" srcOrd="1" destOrd="0" parTransId="{217C4154-0C37-4C43-B886-3BCF9B805AE4}" sibTransId="{B4AD7C5E-3399-4C7D-B936-51A148576610}"/>
    <dgm:cxn modelId="{95767981-A355-4349-97DF-B1F845BA0DC1}" type="presOf" srcId="{9AAEE96E-FD55-40F9-8C1F-C95973A19F8E}" destId="{037E5212-19D2-4697-912F-91AFAC6435C6}" srcOrd="0" destOrd="0" presId="urn:microsoft.com/office/officeart/2005/8/layout/cycle5"/>
    <dgm:cxn modelId="{46629A89-A484-4344-82EA-71B4E347E8BF}" type="presOf" srcId="{2FC4BCB3-2B57-4E74-9C35-F1B395065188}" destId="{B046BDB2-7C7A-4D7A-A848-A751583E7363}" srcOrd="0" destOrd="0" presId="urn:microsoft.com/office/officeart/2005/8/layout/cycle5"/>
    <dgm:cxn modelId="{53B80E97-4131-4107-A2B2-B6E2C03CFDDC}" srcId="{365BD251-1108-4C11-8D85-0C5ADBE804D3}" destId="{4944DD5A-2C94-4914-8DDD-7A8560C4BE2E}" srcOrd="2" destOrd="0" parTransId="{7F6C4AEE-D878-4395-92F9-89CCBCBFC775}" sibTransId="{A4129AF3-2975-4A07-A654-EDF29BE6AE4D}"/>
    <dgm:cxn modelId="{203E12AE-59E4-40BE-BABC-1340B6F5606A}" srcId="{365BD251-1108-4C11-8D85-0C5ADBE804D3}" destId="{EA67A453-8DE1-4565-8AD7-39386B1DAE2C}" srcOrd="6" destOrd="0" parTransId="{C4079F76-34EA-42F1-9233-0D8F005B3878}" sibTransId="{129D5B3A-C774-4998-AFBA-FC7625CECE4C}"/>
    <dgm:cxn modelId="{70B733B5-6810-43C7-8E9B-5E1CEA8FCA9F}" type="presOf" srcId="{EA67A453-8DE1-4565-8AD7-39386B1DAE2C}" destId="{875BC22A-AC88-4635-B888-2977B01430B3}" srcOrd="0" destOrd="0" presId="urn:microsoft.com/office/officeart/2005/8/layout/cycle5"/>
    <dgm:cxn modelId="{59EFC2E0-F14D-43ED-9236-3B2784B451C6}" srcId="{365BD251-1108-4C11-8D85-0C5ADBE804D3}" destId="{A18A773B-757B-4F0A-A435-38D8551AC6D4}" srcOrd="4" destOrd="0" parTransId="{30B5AB46-6FE8-4BC7-88D5-15D63648AD46}" sibTransId="{79706C32-A141-40FF-B112-5E84DD4DEC58}"/>
    <dgm:cxn modelId="{80F061E9-7CC3-4357-BD8A-065596CDF6DF}" type="presOf" srcId="{1A58A133-B1B0-44AB-8586-B772B711078D}" destId="{890896E0-006D-4FA3-A7F6-3F009825E4A7}" srcOrd="0" destOrd="0" presId="urn:microsoft.com/office/officeart/2005/8/layout/cycle5"/>
    <dgm:cxn modelId="{25247A1F-730B-447B-B19C-A86A8A729E80}" type="presParOf" srcId="{C0D1586E-7EE4-4E83-AD28-B1BF08B583E8}" destId="{010C05DE-102A-43FA-87D6-DE94E888155A}" srcOrd="0" destOrd="0" presId="urn:microsoft.com/office/officeart/2005/8/layout/cycle5"/>
    <dgm:cxn modelId="{59DEC7B2-AB1C-42A1-80B7-30C46A439C36}" type="presParOf" srcId="{C0D1586E-7EE4-4E83-AD28-B1BF08B583E8}" destId="{42D5CA67-CBE4-4C05-8990-E59FE6C77840}" srcOrd="1" destOrd="0" presId="urn:microsoft.com/office/officeart/2005/8/layout/cycle5"/>
    <dgm:cxn modelId="{7B3A89EE-B4CC-47C9-9986-DA2C890A14B5}" type="presParOf" srcId="{C0D1586E-7EE4-4E83-AD28-B1BF08B583E8}" destId="{F85269C8-A548-488B-A7B3-286817FC579C}" srcOrd="2" destOrd="0" presId="urn:microsoft.com/office/officeart/2005/8/layout/cycle5"/>
    <dgm:cxn modelId="{FA9D853D-8F8F-4757-A8AE-17A9BD7C1C8C}" type="presParOf" srcId="{C0D1586E-7EE4-4E83-AD28-B1BF08B583E8}" destId="{B046BDB2-7C7A-4D7A-A848-A751583E7363}" srcOrd="3" destOrd="0" presId="urn:microsoft.com/office/officeart/2005/8/layout/cycle5"/>
    <dgm:cxn modelId="{F772E9B8-B2DD-4651-8DA8-47C96B092627}" type="presParOf" srcId="{C0D1586E-7EE4-4E83-AD28-B1BF08B583E8}" destId="{CF505257-3355-42EA-838F-095BB10850C5}" srcOrd="4" destOrd="0" presId="urn:microsoft.com/office/officeart/2005/8/layout/cycle5"/>
    <dgm:cxn modelId="{69B72619-1DAB-468F-8137-D3834F97087A}" type="presParOf" srcId="{C0D1586E-7EE4-4E83-AD28-B1BF08B583E8}" destId="{805C8003-A65E-4A22-9829-D751796DF373}" srcOrd="5" destOrd="0" presId="urn:microsoft.com/office/officeart/2005/8/layout/cycle5"/>
    <dgm:cxn modelId="{8D81CC8D-D205-4C25-A3A8-E8F0EECDB39D}" type="presParOf" srcId="{C0D1586E-7EE4-4E83-AD28-B1BF08B583E8}" destId="{68084282-F2A9-46CC-AB04-FABE812FC93D}" srcOrd="6" destOrd="0" presId="urn:microsoft.com/office/officeart/2005/8/layout/cycle5"/>
    <dgm:cxn modelId="{60A41936-7E3A-4D13-923E-2416E26C5E14}" type="presParOf" srcId="{C0D1586E-7EE4-4E83-AD28-B1BF08B583E8}" destId="{14ABB927-5633-473C-B956-E39601A722AB}" srcOrd="7" destOrd="0" presId="urn:microsoft.com/office/officeart/2005/8/layout/cycle5"/>
    <dgm:cxn modelId="{CDF6AFE1-260C-4FE7-9C79-2ACD0A99FF27}" type="presParOf" srcId="{C0D1586E-7EE4-4E83-AD28-B1BF08B583E8}" destId="{A8392194-CA1C-4825-A3EF-B310C78B99A1}" srcOrd="8" destOrd="0" presId="urn:microsoft.com/office/officeart/2005/8/layout/cycle5"/>
    <dgm:cxn modelId="{E2F5CF39-C15F-4CD0-AEEF-6DBC13B2A1FB}" type="presParOf" srcId="{C0D1586E-7EE4-4E83-AD28-B1BF08B583E8}" destId="{890896E0-006D-4FA3-A7F6-3F009825E4A7}" srcOrd="9" destOrd="0" presId="urn:microsoft.com/office/officeart/2005/8/layout/cycle5"/>
    <dgm:cxn modelId="{73547555-9E08-4900-9357-2741D4A8B79C}" type="presParOf" srcId="{C0D1586E-7EE4-4E83-AD28-B1BF08B583E8}" destId="{7D5825E9-333B-4035-A25B-A1A5F8E792AE}" srcOrd="10" destOrd="0" presId="urn:microsoft.com/office/officeart/2005/8/layout/cycle5"/>
    <dgm:cxn modelId="{9BA3D06D-ED44-4F81-B232-BBCCF260387C}" type="presParOf" srcId="{C0D1586E-7EE4-4E83-AD28-B1BF08B583E8}" destId="{037E5212-19D2-4697-912F-91AFAC6435C6}" srcOrd="11" destOrd="0" presId="urn:microsoft.com/office/officeart/2005/8/layout/cycle5"/>
    <dgm:cxn modelId="{37217967-39B3-42A3-BB37-B5F424B545CE}" type="presParOf" srcId="{C0D1586E-7EE4-4E83-AD28-B1BF08B583E8}" destId="{9CB6F7F0-E451-46ED-AF9F-E502CFA1A395}" srcOrd="12" destOrd="0" presId="urn:microsoft.com/office/officeart/2005/8/layout/cycle5"/>
    <dgm:cxn modelId="{E1AC2CA5-DC73-4D10-8443-F15EDAB8C0A2}" type="presParOf" srcId="{C0D1586E-7EE4-4E83-AD28-B1BF08B583E8}" destId="{F15B9F17-1141-414E-9F0D-A98C3C593BD6}" srcOrd="13" destOrd="0" presId="urn:microsoft.com/office/officeart/2005/8/layout/cycle5"/>
    <dgm:cxn modelId="{5BDE03DC-7E67-4832-B2C8-B25960BB97F9}" type="presParOf" srcId="{C0D1586E-7EE4-4E83-AD28-B1BF08B583E8}" destId="{4D5B7B80-9BA7-4E24-895E-A384534FA7D9}" srcOrd="14" destOrd="0" presId="urn:microsoft.com/office/officeart/2005/8/layout/cycle5"/>
    <dgm:cxn modelId="{7DFE2697-5969-4CF7-9756-B082E7D7F3E8}" type="presParOf" srcId="{C0D1586E-7EE4-4E83-AD28-B1BF08B583E8}" destId="{81AC7E9F-78A4-4081-9048-FE2BE4DB7CA0}" srcOrd="15" destOrd="0" presId="urn:microsoft.com/office/officeart/2005/8/layout/cycle5"/>
    <dgm:cxn modelId="{D1537128-885C-425D-BED5-870EBDAB4E1C}" type="presParOf" srcId="{C0D1586E-7EE4-4E83-AD28-B1BF08B583E8}" destId="{E37A5D40-1300-4879-B5C4-28DCD1DEA2EF}" srcOrd="16" destOrd="0" presId="urn:microsoft.com/office/officeart/2005/8/layout/cycle5"/>
    <dgm:cxn modelId="{218D9E1B-ABDE-412C-A850-DAC9834AC398}" type="presParOf" srcId="{C0D1586E-7EE4-4E83-AD28-B1BF08B583E8}" destId="{5D7F02E8-B43D-4252-93AB-A99861162217}" srcOrd="17" destOrd="0" presId="urn:microsoft.com/office/officeart/2005/8/layout/cycle5"/>
    <dgm:cxn modelId="{6CD023F1-5D2C-4374-8858-3982B3B19B54}" type="presParOf" srcId="{C0D1586E-7EE4-4E83-AD28-B1BF08B583E8}" destId="{875BC22A-AC88-4635-B888-2977B01430B3}" srcOrd="18" destOrd="0" presId="urn:microsoft.com/office/officeart/2005/8/layout/cycle5"/>
    <dgm:cxn modelId="{3ACAABB5-AB12-4483-AC90-831D2BB2663B}" type="presParOf" srcId="{C0D1586E-7EE4-4E83-AD28-B1BF08B583E8}" destId="{7C9C3712-8E31-4476-8381-D3921CDFC1A6}" srcOrd="19" destOrd="0" presId="urn:microsoft.com/office/officeart/2005/8/layout/cycle5"/>
    <dgm:cxn modelId="{0CE32B15-8698-4E98-B8F4-B9E7D3CFB461}" type="presParOf" srcId="{C0D1586E-7EE4-4E83-AD28-B1BF08B583E8}" destId="{6FF7B1DF-0771-4C04-B3E4-25CF34E07CB0}" srcOrd="20" destOrd="0" presId="urn:microsoft.com/office/officeart/2005/8/layout/cycle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9BE3F-CEC4-4504-B2EC-C99F35C80F2D}">
      <dsp:nvSpPr>
        <dsp:cNvPr id="0" name=""/>
        <dsp:cNvSpPr/>
      </dsp:nvSpPr>
      <dsp:spPr>
        <a:xfrm>
          <a:off x="673493" y="1071066"/>
          <a:ext cx="3683172" cy="3683172"/>
        </a:xfrm>
        <a:prstGeom prst="ellipse">
          <a:avLst/>
        </a:prstGeom>
        <a:solidFill>
          <a:schemeClr val="accent4">
            <a:shade val="90000"/>
            <a:hueOff val="371533"/>
            <a:satOff val="-42890"/>
            <a:lumOff val="60422"/>
            <a:alpha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D00EB-7E3D-4DCB-8B46-0764E40696EC}">
      <dsp:nvSpPr>
        <dsp:cNvPr id="0" name=""/>
        <dsp:cNvSpPr/>
      </dsp:nvSpPr>
      <dsp:spPr>
        <a:xfrm>
          <a:off x="1082632" y="1480205"/>
          <a:ext cx="2864894" cy="2864894"/>
        </a:xfrm>
        <a:prstGeom prst="ellipse">
          <a:avLst/>
        </a:prstGeom>
        <a:solidFill>
          <a:schemeClr val="accent4">
            <a:shade val="90000"/>
            <a:hueOff val="278650"/>
            <a:satOff val="-32168"/>
            <a:lumOff val="45317"/>
            <a:alphaOff val="-375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DF54D-8458-4C47-B2AF-9BC5B8A2A78E}">
      <dsp:nvSpPr>
        <dsp:cNvPr id="0" name=""/>
        <dsp:cNvSpPr/>
      </dsp:nvSpPr>
      <dsp:spPr>
        <a:xfrm>
          <a:off x="1491772" y="1889344"/>
          <a:ext cx="2046616" cy="2046616"/>
        </a:xfrm>
        <a:prstGeom prst="ellipse">
          <a:avLst/>
        </a:prstGeom>
        <a:solidFill>
          <a:schemeClr val="accent4">
            <a:shade val="90000"/>
            <a:hueOff val="185766"/>
            <a:satOff val="-21445"/>
            <a:lumOff val="30211"/>
            <a:alpha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CA50C-214A-4B92-957F-53B8927CFA69}">
      <dsp:nvSpPr>
        <dsp:cNvPr id="0" name=""/>
        <dsp:cNvSpPr/>
      </dsp:nvSpPr>
      <dsp:spPr>
        <a:xfrm>
          <a:off x="1901218" y="2298790"/>
          <a:ext cx="1227724" cy="1227724"/>
        </a:xfrm>
        <a:prstGeom prst="ellipse">
          <a:avLst/>
        </a:prstGeom>
        <a:solidFill>
          <a:schemeClr val="accent4">
            <a:shade val="90000"/>
            <a:hueOff val="92883"/>
            <a:satOff val="-10723"/>
            <a:lumOff val="15106"/>
            <a:alphaOff val="-125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E7EE8-ADB2-4563-8365-67D369D91F0E}">
      <dsp:nvSpPr>
        <dsp:cNvPr id="0" name=""/>
        <dsp:cNvSpPr/>
      </dsp:nvSpPr>
      <dsp:spPr>
        <a:xfrm>
          <a:off x="2310357" y="2707929"/>
          <a:ext cx="409446" cy="409446"/>
        </a:xfrm>
        <a:prstGeom prst="ellipse">
          <a:avLst/>
        </a:prstGeom>
        <a:solidFill>
          <a:schemeClr val="accent4">
            <a:shade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40C09-1B05-4426-ACEF-87E65A52FFB4}">
      <dsp:nvSpPr>
        <dsp:cNvPr id="0" name=""/>
        <dsp:cNvSpPr/>
      </dsp:nvSpPr>
      <dsp:spPr>
        <a:xfrm>
          <a:off x="4970528" y="156657"/>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dirty="0"/>
            <a:t>Operational performance risks</a:t>
          </a:r>
        </a:p>
      </dsp:txBody>
      <dsp:txXfrm>
        <a:off x="4970528" y="156657"/>
        <a:ext cx="1841586" cy="650202"/>
      </dsp:txXfrm>
    </dsp:sp>
    <dsp:sp modelId="{BF6EAC66-F41E-469C-A5E1-610595701102}">
      <dsp:nvSpPr>
        <dsp:cNvPr id="0" name=""/>
        <dsp:cNvSpPr/>
      </dsp:nvSpPr>
      <dsp:spPr>
        <a:xfrm>
          <a:off x="4510132" y="481758"/>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143D4-179B-43AC-BCC1-37CC9DF0B83E}">
      <dsp:nvSpPr>
        <dsp:cNvPr id="0" name=""/>
        <dsp:cNvSpPr/>
      </dsp:nvSpPr>
      <dsp:spPr>
        <a:xfrm rot="5400000">
          <a:off x="2295624" y="701214"/>
          <a:ext cx="2430894" cy="1991982"/>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F70B7-6B7C-45FD-B1CC-F55256A449D0}">
      <dsp:nvSpPr>
        <dsp:cNvPr id="0" name=""/>
        <dsp:cNvSpPr/>
      </dsp:nvSpPr>
      <dsp:spPr>
        <a:xfrm>
          <a:off x="4970528" y="844183"/>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dirty="0" err="1"/>
            <a:t>Planning</a:t>
          </a:r>
          <a:r>
            <a:rPr lang="de-DE" sz="1500" kern="1200" dirty="0"/>
            <a:t> </a:t>
          </a:r>
          <a:r>
            <a:rPr lang="de-DE" sz="1500" kern="1200" dirty="0" err="1"/>
            <a:t>risks</a:t>
          </a:r>
          <a:r>
            <a:rPr lang="de-DE" sz="1500" kern="1200" dirty="0"/>
            <a:t> </a:t>
          </a:r>
          <a:r>
            <a:rPr lang="de-DE" sz="1500" kern="1200" dirty="0" err="1"/>
            <a:t>and</a:t>
          </a:r>
          <a:r>
            <a:rPr lang="de-DE" sz="1500" kern="1200" dirty="0"/>
            <a:t> financial risks</a:t>
          </a:r>
        </a:p>
      </dsp:txBody>
      <dsp:txXfrm>
        <a:off x="4970528" y="844183"/>
        <a:ext cx="1841586" cy="650202"/>
      </dsp:txXfrm>
    </dsp:sp>
    <dsp:sp modelId="{7667A623-7D87-424D-803F-083452E8FA5A}">
      <dsp:nvSpPr>
        <dsp:cNvPr id="0" name=""/>
        <dsp:cNvSpPr/>
      </dsp:nvSpPr>
      <dsp:spPr>
        <a:xfrm>
          <a:off x="4510132" y="1169284"/>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CC7AD-60F8-4CF5-AC33-65408DA348A6}">
      <dsp:nvSpPr>
        <dsp:cNvPr id="0" name=""/>
        <dsp:cNvSpPr/>
      </dsp:nvSpPr>
      <dsp:spPr>
        <a:xfrm rot="5400000">
          <a:off x="2652830" y="1336500"/>
          <a:ext cx="2024026" cy="168812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F23D3-90EC-4B9C-9FF9-A4858F0211B1}">
      <dsp:nvSpPr>
        <dsp:cNvPr id="0" name=""/>
        <dsp:cNvSpPr/>
      </dsp:nvSpPr>
      <dsp:spPr>
        <a:xfrm>
          <a:off x="4970528" y="1531708"/>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b="0" kern="1200" dirty="0"/>
            <a:t>Threat to the potential for success</a:t>
          </a:r>
          <a:endParaRPr lang="de-DE" sz="1500" kern="1200" dirty="0"/>
        </a:p>
      </dsp:txBody>
      <dsp:txXfrm>
        <a:off x="4970528" y="1531708"/>
        <a:ext cx="1841586" cy="650202"/>
      </dsp:txXfrm>
    </dsp:sp>
    <dsp:sp modelId="{97FF8293-F852-448A-A921-36918536C60D}">
      <dsp:nvSpPr>
        <dsp:cNvPr id="0" name=""/>
        <dsp:cNvSpPr/>
      </dsp:nvSpPr>
      <dsp:spPr>
        <a:xfrm>
          <a:off x="4510132" y="1856810"/>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3B6E2-4992-4035-A424-A3F33750FED8}">
      <dsp:nvSpPr>
        <dsp:cNvPr id="0" name=""/>
        <dsp:cNvSpPr/>
      </dsp:nvSpPr>
      <dsp:spPr>
        <a:xfrm rot="5400000">
          <a:off x="3003100" y="1945820"/>
          <a:ext cx="1596041" cy="1418021"/>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75BB2E-EDD8-48DF-81EE-E62BC63D7E90}">
      <dsp:nvSpPr>
        <dsp:cNvPr id="0" name=""/>
        <dsp:cNvSpPr/>
      </dsp:nvSpPr>
      <dsp:spPr>
        <a:xfrm>
          <a:off x="4970528" y="2204501"/>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a:t>Risks from the industry environment</a:t>
          </a:r>
          <a:endParaRPr lang="de-DE" sz="1500" kern="1200" dirty="0"/>
        </a:p>
      </dsp:txBody>
      <dsp:txXfrm>
        <a:off x="4970528" y="2204501"/>
        <a:ext cx="1841586" cy="650202"/>
      </dsp:txXfrm>
    </dsp:sp>
    <dsp:sp modelId="{9F80A56C-ED7F-42AE-B0D7-5DFB1102DDAF}">
      <dsp:nvSpPr>
        <dsp:cNvPr id="0" name=""/>
        <dsp:cNvSpPr/>
      </dsp:nvSpPr>
      <dsp:spPr>
        <a:xfrm>
          <a:off x="4510132" y="2529603"/>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78B63-6347-49BF-A932-8E1D3C355A33}">
      <dsp:nvSpPr>
        <dsp:cNvPr id="0" name=""/>
        <dsp:cNvSpPr/>
      </dsp:nvSpPr>
      <dsp:spPr>
        <a:xfrm rot="5400000">
          <a:off x="3351774" y="2589147"/>
          <a:ext cx="1217902" cy="1098813"/>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0CFA1-EDF6-466B-820E-DD4343F879E3}">
      <dsp:nvSpPr>
        <dsp:cNvPr id="0" name=""/>
        <dsp:cNvSpPr/>
      </dsp:nvSpPr>
      <dsp:spPr>
        <a:xfrm>
          <a:off x="4970528" y="2857650"/>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dirty="0"/>
            <a:t>Uncertain trends / macroeconomic crises</a:t>
          </a:r>
        </a:p>
      </dsp:txBody>
      <dsp:txXfrm>
        <a:off x="4970528" y="2857650"/>
        <a:ext cx="1841586" cy="650202"/>
      </dsp:txXfrm>
    </dsp:sp>
    <dsp:sp modelId="{EFAE998A-653C-444E-A4B4-DB7B281E2B58}">
      <dsp:nvSpPr>
        <dsp:cNvPr id="0" name=""/>
        <dsp:cNvSpPr/>
      </dsp:nvSpPr>
      <dsp:spPr>
        <a:xfrm>
          <a:off x="4510132" y="3182752"/>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825FB-454B-4439-83C7-7411A45118CA}">
      <dsp:nvSpPr>
        <dsp:cNvPr id="0" name=""/>
        <dsp:cNvSpPr/>
      </dsp:nvSpPr>
      <dsp:spPr>
        <a:xfrm rot="5400000">
          <a:off x="3681418" y="3213445"/>
          <a:ext cx="859406" cy="79802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C05DE-102A-43FA-87D6-DE94E888155A}">
      <dsp:nvSpPr>
        <dsp:cNvPr id="0" name=""/>
        <dsp:cNvSpPr/>
      </dsp:nvSpPr>
      <dsp:spPr>
        <a:xfrm>
          <a:off x="1532146" y="2179"/>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Introduction</a:t>
          </a:r>
        </a:p>
      </dsp:txBody>
      <dsp:txXfrm>
        <a:off x="1558489" y="28522"/>
        <a:ext cx="777523" cy="486950"/>
      </dsp:txXfrm>
    </dsp:sp>
    <dsp:sp modelId="{F85269C8-A548-488B-A7B3-286817FC579C}">
      <dsp:nvSpPr>
        <dsp:cNvPr id="0" name=""/>
        <dsp:cNvSpPr/>
      </dsp:nvSpPr>
      <dsp:spPr>
        <a:xfrm>
          <a:off x="269035" y="216361"/>
          <a:ext cx="3078892" cy="3078892"/>
        </a:xfrm>
        <a:custGeom>
          <a:avLst/>
          <a:gdLst/>
          <a:ahLst/>
          <a:cxnLst/>
          <a:rect l="0" t="0" r="0" b="0"/>
          <a:pathLst>
            <a:path>
              <a:moveTo>
                <a:pt x="2460838" y="193868"/>
              </a:moveTo>
              <a:arcTo wR="1677897" hR="1677897" stAng="17868908" swAng="918848"/>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B046BDB2-7C7A-4D7A-A848-A751583E7363}">
      <dsp:nvSpPr>
        <dsp:cNvPr id="0" name=""/>
        <dsp:cNvSpPr/>
      </dsp:nvSpPr>
      <dsp:spPr>
        <a:xfrm>
          <a:off x="2770148" y="720448"/>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Legal basis and principles  </a:t>
          </a:r>
        </a:p>
      </dsp:txBody>
      <dsp:txXfrm>
        <a:off x="2796491" y="746791"/>
        <a:ext cx="777523" cy="486950"/>
      </dsp:txXfrm>
    </dsp:sp>
    <dsp:sp modelId="{805C8003-A65E-4A22-9829-D751796DF373}">
      <dsp:nvSpPr>
        <dsp:cNvPr id="0" name=""/>
        <dsp:cNvSpPr/>
      </dsp:nvSpPr>
      <dsp:spPr>
        <a:xfrm>
          <a:off x="445661" y="469530"/>
          <a:ext cx="3078892" cy="3078892"/>
        </a:xfrm>
        <a:custGeom>
          <a:avLst/>
          <a:gdLst/>
          <a:ahLst/>
          <a:cxnLst/>
          <a:rect l="0" t="0" r="0" b="0"/>
          <a:pathLst>
            <a:path>
              <a:moveTo>
                <a:pt x="3207590" y="988420"/>
              </a:moveTo>
              <a:arcTo wR="1677897" hR="1677897" stAng="20144252" swAng="883337"/>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68084282-F2A9-46CC-AB04-FABE812FC93D}">
      <dsp:nvSpPr>
        <dsp:cNvPr id="0" name=""/>
        <dsp:cNvSpPr/>
      </dsp:nvSpPr>
      <dsp:spPr>
        <a:xfrm>
          <a:off x="3067409" y="1883015"/>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Analysis</a:t>
          </a:r>
        </a:p>
      </dsp:txBody>
      <dsp:txXfrm>
        <a:off x="3093752" y="1909358"/>
        <a:ext cx="777523" cy="486950"/>
      </dsp:txXfrm>
    </dsp:sp>
    <dsp:sp modelId="{A8392194-CA1C-4825-A3EF-B310C78B99A1}">
      <dsp:nvSpPr>
        <dsp:cNvPr id="0" name=""/>
        <dsp:cNvSpPr/>
      </dsp:nvSpPr>
      <dsp:spPr>
        <a:xfrm>
          <a:off x="466148" y="218352"/>
          <a:ext cx="3078892" cy="3078892"/>
        </a:xfrm>
        <a:custGeom>
          <a:avLst/>
          <a:gdLst/>
          <a:ahLst/>
          <a:cxnLst/>
          <a:rect l="0" t="0" r="0" b="0"/>
          <a:pathLst>
            <a:path>
              <a:moveTo>
                <a:pt x="3136936" y="2506476"/>
              </a:moveTo>
              <a:arcTo wR="1677897" hR="1677897" stAng="1775518" swAng="727004"/>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890896E0-006D-4FA3-A7F6-3F009825E4A7}">
      <dsp:nvSpPr>
        <dsp:cNvPr id="0" name=""/>
        <dsp:cNvSpPr/>
      </dsp:nvSpPr>
      <dsp:spPr>
        <a:xfrm>
          <a:off x="2320393" y="2859827"/>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Target and strategy definition  </a:t>
          </a:r>
        </a:p>
      </dsp:txBody>
      <dsp:txXfrm>
        <a:off x="2346736" y="2886170"/>
        <a:ext cx="777523" cy="486950"/>
      </dsp:txXfrm>
    </dsp:sp>
    <dsp:sp modelId="{037E5212-19D2-4697-912F-91AFAC6435C6}">
      <dsp:nvSpPr>
        <dsp:cNvPr id="0" name=""/>
        <dsp:cNvSpPr/>
      </dsp:nvSpPr>
      <dsp:spPr>
        <a:xfrm>
          <a:off x="390266" y="263086"/>
          <a:ext cx="3078892" cy="3078892"/>
        </a:xfrm>
        <a:custGeom>
          <a:avLst/>
          <a:gdLst/>
          <a:ahLst/>
          <a:cxnLst/>
          <a:rect l="0" t="0" r="0" b="0"/>
          <a:pathLst>
            <a:path>
              <a:moveTo>
                <a:pt x="1977586" y="3328813"/>
              </a:moveTo>
              <a:arcTo wR="1677897" hR="1677897" stAng="4782672" swAng="802440"/>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9CB6F7F0-E451-46ED-AF9F-E502CFA1A395}">
      <dsp:nvSpPr>
        <dsp:cNvPr id="0" name=""/>
        <dsp:cNvSpPr/>
      </dsp:nvSpPr>
      <dsp:spPr>
        <a:xfrm>
          <a:off x="898619" y="2927449"/>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Strategic planning </a:t>
          </a:r>
        </a:p>
      </dsp:txBody>
      <dsp:txXfrm>
        <a:off x="924962" y="2953792"/>
        <a:ext cx="777523" cy="486950"/>
      </dsp:txXfrm>
    </dsp:sp>
    <dsp:sp modelId="{4D5B7B80-9BA7-4E24-895E-A384534FA7D9}">
      <dsp:nvSpPr>
        <dsp:cNvPr id="0" name=""/>
        <dsp:cNvSpPr/>
      </dsp:nvSpPr>
      <dsp:spPr>
        <a:xfrm>
          <a:off x="602107" y="447885"/>
          <a:ext cx="3078892" cy="3078892"/>
        </a:xfrm>
        <a:custGeom>
          <a:avLst/>
          <a:gdLst/>
          <a:ahLst/>
          <a:cxnLst/>
          <a:rect l="0" t="0" r="0" b="0"/>
          <a:pathLst>
            <a:path>
              <a:moveTo>
                <a:pt x="275644" y="2599323"/>
              </a:moveTo>
              <a:arcTo wR="1677897" hR="1677897" stAng="8801455" swAng="787002"/>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81AC7E9F-78A4-4081-9048-FE2BE4DB7CA0}">
      <dsp:nvSpPr>
        <dsp:cNvPr id="0" name=""/>
        <dsp:cNvSpPr/>
      </dsp:nvSpPr>
      <dsp:spPr>
        <a:xfrm>
          <a:off x="134391" y="1664884"/>
          <a:ext cx="830209" cy="743251"/>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34290" bIns="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Operational planning </a:t>
          </a:r>
        </a:p>
      </dsp:txBody>
      <dsp:txXfrm>
        <a:off x="170674" y="1701167"/>
        <a:ext cx="757643" cy="670685"/>
      </dsp:txXfrm>
    </dsp:sp>
    <dsp:sp modelId="{5D7F02E8-B43D-4252-93AB-A99861162217}">
      <dsp:nvSpPr>
        <dsp:cNvPr id="0" name=""/>
        <dsp:cNvSpPr/>
      </dsp:nvSpPr>
      <dsp:spPr>
        <a:xfrm>
          <a:off x="536482" y="36652"/>
          <a:ext cx="3078892" cy="3078892"/>
        </a:xfrm>
        <a:custGeom>
          <a:avLst/>
          <a:gdLst/>
          <a:ahLst/>
          <a:cxnLst/>
          <a:rect l="0" t="0" r="0" b="0"/>
          <a:pathLst>
            <a:path>
              <a:moveTo>
                <a:pt x="154" y="1655123"/>
              </a:moveTo>
              <a:arcTo wR="1677897" hR="1677897" stAng="10846661" swAng="741665"/>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875BC22A-AC88-4635-B888-2977B01430B3}">
      <dsp:nvSpPr>
        <dsp:cNvPr id="0" name=""/>
        <dsp:cNvSpPr/>
      </dsp:nvSpPr>
      <dsp:spPr>
        <a:xfrm>
          <a:off x="362972" y="580626"/>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Revolving and comparisons </a:t>
          </a:r>
        </a:p>
      </dsp:txBody>
      <dsp:txXfrm>
        <a:off x="389315" y="606969"/>
        <a:ext cx="777523" cy="486950"/>
      </dsp:txXfrm>
    </dsp:sp>
    <dsp:sp modelId="{6FF7B1DF-0771-4C04-B3E4-25CF34E07CB0}">
      <dsp:nvSpPr>
        <dsp:cNvPr id="0" name=""/>
        <dsp:cNvSpPr/>
      </dsp:nvSpPr>
      <dsp:spPr>
        <a:xfrm>
          <a:off x="440383" y="272207"/>
          <a:ext cx="3078892" cy="3078892"/>
        </a:xfrm>
        <a:custGeom>
          <a:avLst/>
          <a:gdLst/>
          <a:ahLst/>
          <a:cxnLst/>
          <a:rect l="0" t="0" r="0" b="0"/>
          <a:pathLst>
            <a:path>
              <a:moveTo>
                <a:pt x="770362" y="266614"/>
              </a:moveTo>
              <a:arcTo wR="1677897" hR="1677897" stAng="14235401" swAng="771317"/>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944971" cy="49641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547" y="1"/>
            <a:ext cx="2944971" cy="496411"/>
          </a:xfrm>
          <a:prstGeom prst="rect">
            <a:avLst/>
          </a:prstGeom>
        </p:spPr>
        <p:txBody>
          <a:bodyPr vert="horz" lIns="91440" tIns="45720" rIns="91440" bIns="45720" rtlCol="0"/>
          <a:lstStyle>
            <a:lvl1pPr algn="r">
              <a:defRPr sz="1200"/>
            </a:lvl1pPr>
          </a:lstStyle>
          <a:p>
            <a:fld id="{9AC3D5CE-DFF8-49EA-8D28-09018093C61B}" type="datetimeFigureOut">
              <a:rPr lang="de-DE" smtClean="0"/>
              <a:t>23.10.2025</a:t>
            </a:fld>
            <a:endParaRPr lang="de-DE" dirty="0"/>
          </a:p>
        </p:txBody>
      </p:sp>
      <p:sp>
        <p:nvSpPr>
          <p:cNvPr id="4" name="Fußzeilenplatzhalter 3"/>
          <p:cNvSpPr>
            <a:spLocks noGrp="1"/>
          </p:cNvSpPr>
          <p:nvPr>
            <p:ph type="ftr" sz="quarter" idx="2"/>
          </p:nvPr>
        </p:nvSpPr>
        <p:spPr>
          <a:xfrm>
            <a:off x="3" y="9430092"/>
            <a:ext cx="2944971" cy="49641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547" y="9430092"/>
            <a:ext cx="2944971" cy="496411"/>
          </a:xfrm>
          <a:prstGeom prst="rect">
            <a:avLst/>
          </a:prstGeom>
        </p:spPr>
        <p:txBody>
          <a:bodyPr vert="horz" lIns="91440" tIns="45720" rIns="91440" bIns="45720" rtlCol="0" anchor="b"/>
          <a:lstStyle>
            <a:lvl1pPr algn="r">
              <a:defRPr sz="1200"/>
            </a:lvl1pPr>
          </a:lstStyle>
          <a:p>
            <a:fld id="{6C27C297-8EEE-4A5E-B6C1-776F934C1114}" type="slidenum">
              <a:rPr lang="de-DE" smtClean="0"/>
              <a:t>‹Nr.›</a:t>
            </a:fld>
            <a:endParaRPr lang="de-DE" dirty="0"/>
          </a:p>
        </p:txBody>
      </p:sp>
    </p:spTree>
    <p:extLst>
      <p:ext uri="{BB962C8B-B14F-4D97-AF65-F5344CB8AC3E}">
        <p14:creationId xmlns:p14="http://schemas.microsoft.com/office/powerpoint/2010/main" val="165875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944971" cy="49641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547" y="1"/>
            <a:ext cx="2944971" cy="496411"/>
          </a:xfrm>
          <a:prstGeom prst="rect">
            <a:avLst/>
          </a:prstGeom>
        </p:spPr>
        <p:txBody>
          <a:bodyPr vert="horz" lIns="91440" tIns="45720" rIns="91440" bIns="45720" rtlCol="0"/>
          <a:lstStyle>
            <a:lvl1pPr algn="r">
              <a:defRPr sz="1200"/>
            </a:lvl1pPr>
          </a:lstStyle>
          <a:p>
            <a:fld id="{B05F0E89-EBA3-4CA4-9195-779668F456F0}" type="datetimeFigureOut">
              <a:rPr lang="de-DE" smtClean="0"/>
              <a:t>23.10.2025</a:t>
            </a:fld>
            <a:endParaRPr lang="de-DE" dirty="0"/>
          </a:p>
        </p:txBody>
      </p:sp>
      <p:sp>
        <p:nvSpPr>
          <p:cNvPr id="4" name="Folienbildplatzhalter 3"/>
          <p:cNvSpPr>
            <a:spLocks noGrp="1" noRot="1" noChangeAspect="1"/>
          </p:cNvSpPr>
          <p:nvPr>
            <p:ph type="sldImg" idx="2"/>
          </p:nvPr>
        </p:nvSpPr>
        <p:spPr>
          <a:xfrm>
            <a:off x="709613" y="744538"/>
            <a:ext cx="5376862"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609" y="4715907"/>
            <a:ext cx="5436870" cy="4467701"/>
          </a:xfrm>
          <a:prstGeom prst="rect">
            <a:avLst/>
          </a:prstGeom>
        </p:spPr>
        <p:txBody>
          <a:bodyPr vert="horz" lIns="91440" tIns="45720" rIns="91440" bIns="45720" rtlCol="0"/>
          <a:lstStyle/>
          <a:p>
            <a:pPr lvl="0"/>
            <a:r>
              <a:rPr lang="de-DE"/>
              <a:t>Edit text master format</a:t>
            </a:r>
          </a:p>
          <a:p>
            <a:pPr lvl="1"/>
            <a:r>
              <a:rPr lang="de-DE"/>
              <a:t>Second level</a:t>
            </a:r>
          </a:p>
          <a:p>
            <a:pPr lvl="2"/>
            <a:r>
              <a:rPr lang="de-DE"/>
              <a:t>Third level</a:t>
            </a:r>
          </a:p>
          <a:p>
            <a:pPr lvl="3"/>
            <a:r>
              <a:rPr lang="de-DE"/>
              <a:t>Fourth level</a:t>
            </a:r>
          </a:p>
          <a:p>
            <a:pPr lvl="4"/>
            <a:r>
              <a:rPr lang="de-DE"/>
              <a:t>Fifth level</a:t>
            </a:r>
          </a:p>
        </p:txBody>
      </p:sp>
      <p:sp>
        <p:nvSpPr>
          <p:cNvPr id="6" name="Fußzeilenplatzhalter 5"/>
          <p:cNvSpPr>
            <a:spLocks noGrp="1"/>
          </p:cNvSpPr>
          <p:nvPr>
            <p:ph type="ftr" sz="quarter" idx="4"/>
          </p:nvPr>
        </p:nvSpPr>
        <p:spPr>
          <a:xfrm>
            <a:off x="3" y="9430092"/>
            <a:ext cx="2944971" cy="496411"/>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547" y="9430092"/>
            <a:ext cx="2944971" cy="496411"/>
          </a:xfrm>
          <a:prstGeom prst="rect">
            <a:avLst/>
          </a:prstGeom>
        </p:spPr>
        <p:txBody>
          <a:bodyPr vert="horz" lIns="91440" tIns="45720" rIns="91440" bIns="45720" rtlCol="0" anchor="b"/>
          <a:lstStyle>
            <a:lvl1pPr algn="r">
              <a:defRPr sz="1200"/>
            </a:lvl1pPr>
          </a:lstStyle>
          <a:p>
            <a:fld id="{132D59FF-049A-4172-A3B5-F34226746782}" type="slidenum">
              <a:rPr lang="de-DE" smtClean="0"/>
              <a:t>‹Nr.›</a:t>
            </a:fld>
            <a:endParaRPr lang="de-DE" dirty="0"/>
          </a:p>
        </p:txBody>
      </p:sp>
    </p:spTree>
    <p:extLst>
      <p:ext uri="{BB962C8B-B14F-4D97-AF65-F5344CB8AC3E}">
        <p14:creationId xmlns:p14="http://schemas.microsoft.com/office/powerpoint/2010/main" val="1076256649"/>
      </p:ext>
    </p:extLst>
  </p:cSld>
  <p:clrMap bg1="lt1" tx1="dk1" bg2="lt2" tx2="dk2" accent1="accent1" accent2="accent2" accent3="accent3" accent4="accent4" accent5="accent5" accent6="accent6" hlink="hlink" folHlink="folHlink"/>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t>1</a:t>
            </a:fld>
            <a:endParaRPr lang="de-DE" dirty="0"/>
          </a:p>
        </p:txBody>
      </p:sp>
    </p:spTree>
    <p:extLst>
      <p:ext uri="{BB962C8B-B14F-4D97-AF65-F5344CB8AC3E}">
        <p14:creationId xmlns:p14="http://schemas.microsoft.com/office/powerpoint/2010/main" val="327874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5624788" y="6495893"/>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nchor="b"/>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algn="r" eaLnBrk="1" hangingPunct="1">
              <a:lnSpc>
                <a:spcPct val="90000"/>
              </a:lnSpc>
              <a:spcBef>
                <a:spcPct val="0"/>
              </a:spcBef>
              <a:buClr>
                <a:srgbClr val="000000"/>
              </a:buClr>
            </a:pPr>
            <a:fld id="{ED36D6C4-9B90-428F-A754-838D2BC083CF}" type="slidenum">
              <a:rPr lang="en-GB" altLang="de-DE" sz="1300">
                <a:cs typeface="Tahoma" panose="020B0604030504040204" pitchFamily="34" charset="0"/>
              </a:rPr>
              <a:t>16</a:t>
            </a:fld>
            <a:endParaRPr lang="en-GB" altLang="de-DE" sz="1300" dirty="0">
              <a:cs typeface="Tahoma" panose="020B0604030504040204" pitchFamily="34" charset="0"/>
            </a:endParaRPr>
          </a:p>
        </p:txBody>
      </p:sp>
      <p:sp>
        <p:nvSpPr>
          <p:cNvPr id="130051" name="Text Box 3"/>
          <p:cNvSpPr txBox="1">
            <a:spLocks noChangeArrowheads="1"/>
          </p:cNvSpPr>
          <p:nvPr/>
        </p:nvSpPr>
        <p:spPr bwMode="auto">
          <a:xfrm>
            <a:off x="2" y="6495893"/>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nchor="b"/>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eaLnBrk="1" hangingPunct="1">
              <a:lnSpc>
                <a:spcPct val="90000"/>
              </a:lnSpc>
              <a:spcBef>
                <a:spcPct val="0"/>
              </a:spcBef>
              <a:buClr>
                <a:srgbClr val="000000"/>
              </a:buClr>
            </a:pPr>
            <a:endParaRPr lang="de-DE" altLang="de-DE" sz="1300" dirty="0">
              <a:cs typeface="Tahoma" panose="020B0604030504040204" pitchFamily="34" charset="0"/>
            </a:endParaRPr>
          </a:p>
        </p:txBody>
      </p:sp>
      <p:sp>
        <p:nvSpPr>
          <p:cNvPr id="130052" name="Text Box 4"/>
          <p:cNvSpPr txBox="1">
            <a:spLocks noChangeArrowheads="1"/>
          </p:cNvSpPr>
          <p:nvPr/>
        </p:nvSpPr>
        <p:spPr bwMode="auto">
          <a:xfrm>
            <a:off x="2" y="2"/>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eaLnBrk="1" hangingPunct="1">
              <a:lnSpc>
                <a:spcPct val="90000"/>
              </a:lnSpc>
              <a:spcBef>
                <a:spcPct val="0"/>
              </a:spcBef>
              <a:buClr>
                <a:srgbClr val="000000"/>
              </a:buClr>
            </a:pPr>
            <a:endParaRPr lang="de-DE" altLang="de-DE" sz="1300" dirty="0">
              <a:cs typeface="Tahoma" panose="020B0604030504040204" pitchFamily="34" charset="0"/>
            </a:endParaRPr>
          </a:p>
        </p:txBody>
      </p:sp>
      <p:sp>
        <p:nvSpPr>
          <p:cNvPr id="130053" name="Text Box 5"/>
          <p:cNvSpPr txBox="1">
            <a:spLocks noChangeArrowheads="1"/>
          </p:cNvSpPr>
          <p:nvPr/>
        </p:nvSpPr>
        <p:spPr bwMode="auto">
          <a:xfrm>
            <a:off x="5624788" y="2"/>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algn="r" eaLnBrk="1" hangingPunct="1">
              <a:lnSpc>
                <a:spcPct val="90000"/>
              </a:lnSpc>
              <a:spcBef>
                <a:spcPct val="0"/>
              </a:spcBef>
              <a:buClr>
                <a:srgbClr val="000000"/>
              </a:buClr>
            </a:pPr>
            <a:fld id="{72E6AD13-FC44-4881-8E0D-D09169382941}" type="datetime1">
              <a:rPr lang="en-GB" altLang="de-DE" sz="1300">
                <a:cs typeface="Tahoma" panose="020B0604030504040204" pitchFamily="34" charset="0"/>
              </a:rPr>
              <a:t>23/10/2025</a:t>
            </a:fld>
            <a:endParaRPr lang="en-GB" altLang="de-DE" sz="1300" dirty="0">
              <a:cs typeface="Tahoma" panose="020B0604030504040204" pitchFamily="34" charset="0"/>
            </a:endParaRPr>
          </a:p>
        </p:txBody>
      </p:sp>
      <p:sp>
        <p:nvSpPr>
          <p:cNvPr id="130054" name="Text Box 6"/>
          <p:cNvSpPr txBox="1">
            <a:spLocks noChangeArrowheads="1"/>
          </p:cNvSpPr>
          <p:nvPr/>
        </p:nvSpPr>
        <p:spPr bwMode="auto">
          <a:xfrm>
            <a:off x="2950476" y="648153"/>
            <a:ext cx="4034483" cy="2554294"/>
          </a:xfrm>
          <a:prstGeom prst="rect">
            <a:avLst/>
          </a:prstGeom>
          <a:solidFill>
            <a:srgbClr val="FFFFFF"/>
          </a:solidFill>
          <a:ln w="9525">
            <a:solidFill>
              <a:srgbClr val="000000"/>
            </a:solidFill>
            <a:miter lim="800000"/>
            <a:headEnd/>
            <a:tailEnd/>
          </a:ln>
        </p:spPr>
        <p:txBody>
          <a:bodyPr wrap="none" anchor="ct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lnSpc>
                <a:spcPct val="90000"/>
              </a:lnSpc>
              <a:spcBef>
                <a:spcPct val="0"/>
              </a:spcBef>
            </a:pPr>
            <a:endParaRPr lang="de-DE" altLang="de-DE" sz="1600" dirty="0"/>
          </a:p>
        </p:txBody>
      </p:sp>
    </p:spTree>
    <p:extLst>
      <p:ext uri="{BB962C8B-B14F-4D97-AF65-F5344CB8AC3E}">
        <p14:creationId xmlns:p14="http://schemas.microsoft.com/office/powerpoint/2010/main" val="44364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000">
                <a:solidFill>
                  <a:schemeClr val="tx1"/>
                </a:solidFill>
                <a:latin typeface="Arial" panose="020B0604020202020204" pitchFamily="34" charset="0"/>
              </a:defRPr>
            </a:lvl1pPr>
            <a:lvl2pPr marL="742950" indent="-285750" defTabSz="920750" eaLnBrk="0" hangingPunct="0">
              <a:spcBef>
                <a:spcPct val="30000"/>
              </a:spcBef>
              <a:defRPr sz="1000">
                <a:solidFill>
                  <a:schemeClr val="tx1"/>
                </a:solidFill>
                <a:latin typeface="Arial" panose="020B0604020202020204" pitchFamily="34" charset="0"/>
              </a:defRPr>
            </a:lvl2pPr>
            <a:lvl3pPr marL="1143000" indent="-228600" defTabSz="920750" eaLnBrk="0" hangingPunct="0">
              <a:spcBef>
                <a:spcPct val="30000"/>
              </a:spcBef>
              <a:defRPr sz="1000">
                <a:solidFill>
                  <a:schemeClr val="tx1"/>
                </a:solidFill>
                <a:latin typeface="Arial" panose="020B0604020202020204" pitchFamily="34" charset="0"/>
              </a:defRPr>
            </a:lvl3pPr>
            <a:lvl4pPr marL="1600200" indent="-228600" defTabSz="920750" eaLnBrk="0" hangingPunct="0">
              <a:spcBef>
                <a:spcPct val="30000"/>
              </a:spcBef>
              <a:defRPr sz="1000">
                <a:solidFill>
                  <a:schemeClr val="tx1"/>
                </a:solidFill>
                <a:latin typeface="Arial" panose="020B0604020202020204" pitchFamily="34" charset="0"/>
              </a:defRPr>
            </a:lvl4pPr>
            <a:lvl5pPr marL="2057400" indent="-228600" defTabSz="920750" eaLnBrk="0" hangingPunct="0">
              <a:spcBef>
                <a:spcPct val="30000"/>
              </a:spcBef>
              <a:defRPr sz="10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A8F7C48-0E61-48C7-930C-9F09E4741B5C}" type="slidenum">
              <a:rPr lang="en-GB" altLang="de-DE" sz="1200"/>
              <a:t>18</a:t>
            </a:fld>
            <a:endParaRPr lang="en-GB" altLang="de-DE" sz="1200" dirty="0"/>
          </a:p>
        </p:txBody>
      </p:sp>
      <p:sp>
        <p:nvSpPr>
          <p:cNvPr id="131075" name="Rectangle 2"/>
          <p:cNvSpPr>
            <a:spLocks noGrp="1" noRot="1" noChangeAspect="1" noChangeArrowheads="1" noTextEdit="1"/>
          </p:cNvSpPr>
          <p:nvPr>
            <p:ph type="sldImg"/>
          </p:nvPr>
        </p:nvSpPr>
        <p:spPr>
          <a:xfrm>
            <a:off x="3117850" y="512763"/>
            <a:ext cx="3700463" cy="2562225"/>
          </a:xfrm>
          <a:ln/>
        </p:spPr>
      </p:sp>
      <p:sp>
        <p:nvSpPr>
          <p:cNvPr id="131076" name="Rectangle 3"/>
          <p:cNvSpPr>
            <a:spLocks noGrp="1" noChangeArrowheads="1"/>
          </p:cNvSpPr>
          <p:nvPr>
            <p:ph type="body" idx="1"/>
          </p:nvPr>
        </p:nvSpPr>
        <p:spPr>
          <a:xfrm>
            <a:off x="1325254" y="3247147"/>
            <a:ext cx="7273813" cy="30763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2" tIns="44223" rIns="88452" bIns="44223"/>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3983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1898" eaLnBrk="0" hangingPunct="0">
              <a:defRPr i="1">
                <a:solidFill>
                  <a:schemeClr val="tx1"/>
                </a:solidFill>
                <a:latin typeface="Arial" pitchFamily="34" charset="0"/>
              </a:defRPr>
            </a:lvl1pPr>
            <a:lvl2pPr marL="714495" indent="-274806" defTabSz="851898" eaLnBrk="0" hangingPunct="0">
              <a:defRPr i="1">
                <a:solidFill>
                  <a:schemeClr val="tx1"/>
                </a:solidFill>
                <a:latin typeface="Arial" pitchFamily="34" charset="0"/>
              </a:defRPr>
            </a:lvl2pPr>
            <a:lvl3pPr marL="1099223" indent="-219845" defTabSz="851898" eaLnBrk="0" hangingPunct="0">
              <a:defRPr i="1">
                <a:solidFill>
                  <a:schemeClr val="tx1"/>
                </a:solidFill>
                <a:latin typeface="Arial" pitchFamily="34" charset="0"/>
              </a:defRPr>
            </a:lvl3pPr>
            <a:lvl4pPr marL="1538912" indent="-219845" defTabSz="851898" eaLnBrk="0" hangingPunct="0">
              <a:defRPr i="1">
                <a:solidFill>
                  <a:schemeClr val="tx1"/>
                </a:solidFill>
                <a:latin typeface="Arial" pitchFamily="34" charset="0"/>
              </a:defRPr>
            </a:lvl4pPr>
            <a:lvl5pPr marL="1978602" indent="-219845" defTabSz="851898" eaLnBrk="0" hangingPunct="0">
              <a:defRPr i="1">
                <a:solidFill>
                  <a:schemeClr val="tx1"/>
                </a:solidFill>
                <a:latin typeface="Arial" pitchFamily="34" charset="0"/>
              </a:defRPr>
            </a:lvl5pPr>
            <a:lvl6pPr marL="2418291" indent="-219845" defTabSz="851898" eaLnBrk="0" fontAlgn="base" hangingPunct="0">
              <a:spcBef>
                <a:spcPct val="0"/>
              </a:spcBef>
              <a:spcAft>
                <a:spcPct val="0"/>
              </a:spcAft>
              <a:defRPr i="1">
                <a:solidFill>
                  <a:schemeClr val="tx1"/>
                </a:solidFill>
                <a:latin typeface="Arial" pitchFamily="34" charset="0"/>
              </a:defRPr>
            </a:lvl6pPr>
            <a:lvl7pPr marL="2857980" indent="-219845" defTabSz="851898" eaLnBrk="0" fontAlgn="base" hangingPunct="0">
              <a:spcBef>
                <a:spcPct val="0"/>
              </a:spcBef>
              <a:spcAft>
                <a:spcPct val="0"/>
              </a:spcAft>
              <a:defRPr i="1">
                <a:solidFill>
                  <a:schemeClr val="tx1"/>
                </a:solidFill>
                <a:latin typeface="Arial" pitchFamily="34" charset="0"/>
              </a:defRPr>
            </a:lvl7pPr>
            <a:lvl8pPr marL="3297669" indent="-219845" defTabSz="851898" eaLnBrk="0" fontAlgn="base" hangingPunct="0">
              <a:spcBef>
                <a:spcPct val="0"/>
              </a:spcBef>
              <a:spcAft>
                <a:spcPct val="0"/>
              </a:spcAft>
              <a:defRPr i="1">
                <a:solidFill>
                  <a:schemeClr val="tx1"/>
                </a:solidFill>
                <a:latin typeface="Arial" pitchFamily="34" charset="0"/>
              </a:defRPr>
            </a:lvl8pPr>
            <a:lvl9pPr marL="3737359" indent="-219845" defTabSz="851898" eaLnBrk="0" fontAlgn="base" hangingPunct="0">
              <a:spcBef>
                <a:spcPct val="0"/>
              </a:spcBef>
              <a:spcAft>
                <a:spcPct val="0"/>
              </a:spcAft>
              <a:defRPr i="1">
                <a:solidFill>
                  <a:schemeClr val="tx1"/>
                </a:solidFill>
                <a:latin typeface="Arial" pitchFamily="34" charset="0"/>
              </a:defRPr>
            </a:lvl9pPr>
          </a:lstStyle>
          <a:p>
            <a:pPr eaLnBrk="1" hangingPunct="1"/>
            <a:fld id="{1D26FC4F-77E7-49A0-A8E5-0B886405515E}" type="slidenum">
              <a:rPr lang="de-DE" altLang="de-DE" i="0" smtClean="0"/>
              <a:t>20</a:t>
            </a:fld>
            <a:endParaRPr lang="de-DE" altLang="de-DE" i="0" dirty="0"/>
          </a:p>
        </p:txBody>
      </p:sp>
      <p:sp>
        <p:nvSpPr>
          <p:cNvPr id="105475" name="Rectangle 2"/>
          <p:cNvSpPr>
            <a:spLocks noGrp="1" noRot="1" noChangeAspect="1" noChangeArrowheads="1" noTextEdit="1"/>
          </p:cNvSpPr>
          <p:nvPr>
            <p:ph type="sldImg"/>
          </p:nvPr>
        </p:nvSpPr>
        <p:spPr>
          <a:xfrm>
            <a:off x="711200" y="741363"/>
            <a:ext cx="5375275" cy="3722687"/>
          </a:xfrm>
          <a:ln/>
        </p:spPr>
      </p:sp>
      <p:sp>
        <p:nvSpPr>
          <p:cNvPr id="105476" name="Rectangle 3"/>
          <p:cNvSpPr>
            <a:spLocks noGrp="1" noChangeArrowheads="1"/>
          </p:cNvSpPr>
          <p:nvPr>
            <p:ph type="body" idx="1"/>
          </p:nvPr>
        </p:nvSpPr>
        <p:spPr>
          <a:xfrm>
            <a:off x="905740" y="4715409"/>
            <a:ext cx="4984608" cy="44720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105477" name="Fußzeilenplatzhalt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1898" eaLnBrk="0" hangingPunct="0">
              <a:defRPr i="1">
                <a:solidFill>
                  <a:schemeClr val="tx1"/>
                </a:solidFill>
                <a:latin typeface="Arial" pitchFamily="34" charset="0"/>
              </a:defRPr>
            </a:lvl1pPr>
            <a:lvl2pPr marL="714495" indent="-274806" defTabSz="851898" eaLnBrk="0" hangingPunct="0">
              <a:defRPr i="1">
                <a:solidFill>
                  <a:schemeClr val="tx1"/>
                </a:solidFill>
                <a:latin typeface="Arial" pitchFamily="34" charset="0"/>
              </a:defRPr>
            </a:lvl2pPr>
            <a:lvl3pPr marL="1099223" indent="-219845" defTabSz="851898" eaLnBrk="0" hangingPunct="0">
              <a:defRPr i="1">
                <a:solidFill>
                  <a:schemeClr val="tx1"/>
                </a:solidFill>
                <a:latin typeface="Arial" pitchFamily="34" charset="0"/>
              </a:defRPr>
            </a:lvl3pPr>
            <a:lvl4pPr marL="1538912" indent="-219845" defTabSz="851898" eaLnBrk="0" hangingPunct="0">
              <a:defRPr i="1">
                <a:solidFill>
                  <a:schemeClr val="tx1"/>
                </a:solidFill>
                <a:latin typeface="Arial" pitchFamily="34" charset="0"/>
              </a:defRPr>
            </a:lvl4pPr>
            <a:lvl5pPr marL="1978602" indent="-219845" defTabSz="851898" eaLnBrk="0" hangingPunct="0">
              <a:defRPr i="1">
                <a:solidFill>
                  <a:schemeClr val="tx1"/>
                </a:solidFill>
                <a:latin typeface="Arial" pitchFamily="34" charset="0"/>
              </a:defRPr>
            </a:lvl5pPr>
            <a:lvl6pPr marL="2418291" indent="-219845" defTabSz="851898" eaLnBrk="0" fontAlgn="base" hangingPunct="0">
              <a:spcBef>
                <a:spcPct val="0"/>
              </a:spcBef>
              <a:spcAft>
                <a:spcPct val="0"/>
              </a:spcAft>
              <a:defRPr i="1">
                <a:solidFill>
                  <a:schemeClr val="tx1"/>
                </a:solidFill>
                <a:latin typeface="Arial" pitchFamily="34" charset="0"/>
              </a:defRPr>
            </a:lvl6pPr>
            <a:lvl7pPr marL="2857980" indent="-219845" defTabSz="851898" eaLnBrk="0" fontAlgn="base" hangingPunct="0">
              <a:spcBef>
                <a:spcPct val="0"/>
              </a:spcBef>
              <a:spcAft>
                <a:spcPct val="0"/>
              </a:spcAft>
              <a:defRPr i="1">
                <a:solidFill>
                  <a:schemeClr val="tx1"/>
                </a:solidFill>
                <a:latin typeface="Arial" pitchFamily="34" charset="0"/>
              </a:defRPr>
            </a:lvl7pPr>
            <a:lvl8pPr marL="3297669" indent="-219845" defTabSz="851898" eaLnBrk="0" fontAlgn="base" hangingPunct="0">
              <a:spcBef>
                <a:spcPct val="0"/>
              </a:spcBef>
              <a:spcAft>
                <a:spcPct val="0"/>
              </a:spcAft>
              <a:defRPr i="1">
                <a:solidFill>
                  <a:schemeClr val="tx1"/>
                </a:solidFill>
                <a:latin typeface="Arial" pitchFamily="34" charset="0"/>
              </a:defRPr>
            </a:lvl8pPr>
            <a:lvl9pPr marL="3737359" indent="-219845" defTabSz="851898" eaLnBrk="0" fontAlgn="base" hangingPunct="0">
              <a:spcBef>
                <a:spcPct val="0"/>
              </a:spcBef>
              <a:spcAft>
                <a:spcPct val="0"/>
              </a:spcAft>
              <a:defRPr i="1">
                <a:solidFill>
                  <a:schemeClr val="tx1"/>
                </a:solidFill>
                <a:latin typeface="Arial" pitchFamily="34" charset="0"/>
              </a:defRPr>
            </a:lvl9pPr>
          </a:lstStyle>
          <a:p>
            <a:pPr eaLnBrk="1" hangingPunct="1"/>
            <a:endParaRPr lang="de-DE" altLang="de-DE" i="0" dirty="0"/>
          </a:p>
        </p:txBody>
      </p:sp>
    </p:spTree>
    <p:extLst>
      <p:ext uri="{BB962C8B-B14F-4D97-AF65-F5344CB8AC3E}">
        <p14:creationId xmlns:p14="http://schemas.microsoft.com/office/powerpoint/2010/main" val="347896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lienbildplatzhalter 1"/>
          <p:cNvSpPr>
            <a:spLocks noGrp="1" noRot="1" noChangeAspect="1" noTextEdit="1"/>
          </p:cNvSpPr>
          <p:nvPr>
            <p:ph type="sldImg"/>
          </p:nvPr>
        </p:nvSpPr>
        <p:spPr>
          <a:xfrm>
            <a:off x="695325" y="771525"/>
            <a:ext cx="5572125" cy="3857625"/>
          </a:xfrm>
          <a:ln/>
        </p:spPr>
      </p:sp>
      <p:sp>
        <p:nvSpPr>
          <p:cNvPr id="412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dirty="0">
              <a:latin typeface="Arial" pitchFamily="34" charset="0"/>
            </a:endParaRPr>
          </a:p>
        </p:txBody>
      </p:sp>
      <p:sp>
        <p:nvSpPr>
          <p:cNvPr id="412676" name="Foliennummernplatzhalter 3"/>
          <p:cNvSpPr>
            <a:spLocks noGrp="1"/>
          </p:cNvSpPr>
          <p:nvPr>
            <p:ph type="sldNum" sz="quarter" idx="5"/>
          </p:nvPr>
        </p:nvSpPr>
        <p:spPr>
          <a:xfrm>
            <a:off x="3945159" y="9777026"/>
            <a:ext cx="3016599" cy="513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defTabSz="973985" eaLnBrk="0" hangingPunct="0">
              <a:defRPr i="1">
                <a:solidFill>
                  <a:schemeClr val="tx1"/>
                </a:solidFill>
                <a:latin typeface="Arial" pitchFamily="34" charset="0"/>
              </a:defRPr>
            </a:lvl1pPr>
            <a:lvl2pPr marL="769974" indent="-296143" defTabSz="973985" eaLnBrk="0" hangingPunct="0">
              <a:defRPr i="1">
                <a:solidFill>
                  <a:schemeClr val="tx1"/>
                </a:solidFill>
                <a:latin typeface="Arial" pitchFamily="34" charset="0"/>
              </a:defRPr>
            </a:lvl2pPr>
            <a:lvl3pPr marL="1184577" indent="-236915" defTabSz="973985" eaLnBrk="0" hangingPunct="0">
              <a:defRPr i="1">
                <a:solidFill>
                  <a:schemeClr val="tx1"/>
                </a:solidFill>
                <a:latin typeface="Arial" pitchFamily="34" charset="0"/>
              </a:defRPr>
            </a:lvl3pPr>
            <a:lvl4pPr marL="1658406" indent="-236915" defTabSz="973985" eaLnBrk="0" hangingPunct="0">
              <a:defRPr i="1">
                <a:solidFill>
                  <a:schemeClr val="tx1"/>
                </a:solidFill>
                <a:latin typeface="Arial" pitchFamily="34" charset="0"/>
              </a:defRPr>
            </a:lvl4pPr>
            <a:lvl5pPr marL="2132237" indent="-236915" defTabSz="973985" eaLnBrk="0" hangingPunct="0">
              <a:defRPr i="1">
                <a:solidFill>
                  <a:schemeClr val="tx1"/>
                </a:solidFill>
                <a:latin typeface="Arial" pitchFamily="34" charset="0"/>
              </a:defRPr>
            </a:lvl5pPr>
            <a:lvl6pPr marL="2606067" indent="-236915" defTabSz="973985" eaLnBrk="0" fontAlgn="base" hangingPunct="0">
              <a:spcBef>
                <a:spcPct val="0"/>
              </a:spcBef>
              <a:spcAft>
                <a:spcPct val="0"/>
              </a:spcAft>
              <a:defRPr i="1">
                <a:solidFill>
                  <a:schemeClr val="tx1"/>
                </a:solidFill>
                <a:latin typeface="Arial" pitchFamily="34" charset="0"/>
              </a:defRPr>
            </a:lvl6pPr>
            <a:lvl7pPr marL="3079899" indent="-236915" defTabSz="973985" eaLnBrk="0" fontAlgn="base" hangingPunct="0">
              <a:spcBef>
                <a:spcPct val="0"/>
              </a:spcBef>
              <a:spcAft>
                <a:spcPct val="0"/>
              </a:spcAft>
              <a:defRPr i="1">
                <a:solidFill>
                  <a:schemeClr val="tx1"/>
                </a:solidFill>
                <a:latin typeface="Arial" pitchFamily="34" charset="0"/>
              </a:defRPr>
            </a:lvl7pPr>
            <a:lvl8pPr marL="3553730" indent="-236915" defTabSz="973985" eaLnBrk="0" fontAlgn="base" hangingPunct="0">
              <a:spcBef>
                <a:spcPct val="0"/>
              </a:spcBef>
              <a:spcAft>
                <a:spcPct val="0"/>
              </a:spcAft>
              <a:defRPr i="1">
                <a:solidFill>
                  <a:schemeClr val="tx1"/>
                </a:solidFill>
                <a:latin typeface="Arial" pitchFamily="34" charset="0"/>
              </a:defRPr>
            </a:lvl8pPr>
            <a:lvl9pPr marL="4027560" indent="-236915" defTabSz="973985" eaLnBrk="0" fontAlgn="base" hangingPunct="0">
              <a:spcBef>
                <a:spcPct val="0"/>
              </a:spcBef>
              <a:spcAft>
                <a:spcPct val="0"/>
              </a:spcAft>
              <a:defRPr i="1">
                <a:solidFill>
                  <a:schemeClr val="tx1"/>
                </a:solidFill>
                <a:latin typeface="Arial" pitchFamily="34" charset="0"/>
              </a:defRPr>
            </a:lvl9pPr>
          </a:lstStyle>
          <a:p>
            <a:pPr eaLnBrk="1" hangingPunct="1"/>
            <a:fld id="{635AE8DB-C55F-47E8-9049-59E90CEC70BA}" type="slidenum">
              <a:rPr lang="de-DE" i="0" smtClean="0"/>
              <a:t>21</a:t>
            </a:fld>
            <a:endParaRPr lang="de-DE" i="0" dirty="0"/>
          </a:p>
        </p:txBody>
      </p:sp>
    </p:spTree>
    <p:extLst>
      <p:ext uri="{BB962C8B-B14F-4D97-AF65-F5344CB8AC3E}">
        <p14:creationId xmlns:p14="http://schemas.microsoft.com/office/powerpoint/2010/main" val="220247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603375" y="1414463"/>
            <a:ext cx="8067675" cy="5586412"/>
          </a:xfrm>
          <a:ln/>
        </p:spPr>
      </p:sp>
      <p:sp>
        <p:nvSpPr>
          <p:cNvPr id="65539" name="Rectangle 3"/>
          <p:cNvSpPr>
            <a:spLocks noGrp="1" noChangeArrowheads="1"/>
          </p:cNvSpPr>
          <p:nvPr>
            <p:ph type="body" idx="1"/>
          </p:nvPr>
        </p:nvSpPr>
        <p:spPr>
          <a:xfrm>
            <a:off x="485811" y="7100473"/>
            <a:ext cx="3888789" cy="6726943"/>
          </a:xfrm>
          <a:noFill/>
          <a:ln/>
        </p:spPr>
        <p:txBody>
          <a:bodyPr/>
          <a:lstStyle/>
          <a:p>
            <a:endParaRPr lang="de-DE" dirty="0"/>
          </a:p>
        </p:txBody>
      </p:sp>
    </p:spTree>
    <p:extLst>
      <p:ext uri="{BB962C8B-B14F-4D97-AF65-F5344CB8AC3E}">
        <p14:creationId xmlns:p14="http://schemas.microsoft.com/office/powerpoint/2010/main" val="429051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EE68-B0DA-6B15-2B14-65EBBEAA27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4AD59D-E03C-60C7-5E86-7A7DF768AAF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341BC2-8ED6-B7FE-FDA5-EBF05AA6D2F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88E147A-AD44-E939-FF60-BC3EE44ADFDB}"/>
              </a:ext>
            </a:extLst>
          </p:cNvPr>
          <p:cNvSpPr>
            <a:spLocks noGrp="1"/>
          </p:cNvSpPr>
          <p:nvPr>
            <p:ph type="sldNum" sz="quarter" idx="5"/>
          </p:nvPr>
        </p:nvSpPr>
        <p:spPr/>
        <p:txBody>
          <a:bodyPr/>
          <a:lstStyle/>
          <a:p>
            <a:fld id="{132D59FF-049A-4172-A3B5-F34226746782}" type="slidenum">
              <a:rPr lang="de-DE" smtClean="0"/>
              <a:t>26</a:t>
            </a:fld>
            <a:endParaRPr lang="de-DE"/>
          </a:p>
        </p:txBody>
      </p:sp>
    </p:spTree>
    <p:extLst>
      <p:ext uri="{BB962C8B-B14F-4D97-AF65-F5344CB8AC3E}">
        <p14:creationId xmlns:p14="http://schemas.microsoft.com/office/powerpoint/2010/main" val="219511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t>27</a:t>
            </a:fld>
            <a:endParaRPr lang="de-DE" dirty="0"/>
          </a:p>
        </p:txBody>
      </p:sp>
    </p:spTree>
    <p:extLst>
      <p:ext uri="{BB962C8B-B14F-4D97-AF65-F5344CB8AC3E}">
        <p14:creationId xmlns:p14="http://schemas.microsoft.com/office/powerpoint/2010/main" val="229083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3114675" y="512763"/>
            <a:ext cx="3700463" cy="2562225"/>
          </a:xfrm>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80078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1016091"/>
            <a:fld id="{453E3A9D-12FB-4EF2-B56B-6E9CEB6F675C}" type="slidenum">
              <a:rPr lang="de-DE" smtClean="0"/>
              <a:t>29</a:t>
            </a:fld>
            <a:endParaRPr lang="de-DE" dirty="0"/>
          </a:p>
        </p:txBody>
      </p:sp>
      <p:sp>
        <p:nvSpPr>
          <p:cNvPr id="65539" name="Rectangle 2"/>
          <p:cNvSpPr>
            <a:spLocks noGrp="1" noRot="1" noChangeAspect="1" noChangeArrowheads="1" noTextEdit="1"/>
          </p:cNvSpPr>
          <p:nvPr>
            <p:ph type="sldImg"/>
          </p:nvPr>
        </p:nvSpPr>
        <p:spPr>
          <a:xfrm>
            <a:off x="628650" y="746125"/>
            <a:ext cx="5410200" cy="3746500"/>
          </a:xfrm>
          <a:ln/>
        </p:spPr>
      </p:sp>
      <p:sp>
        <p:nvSpPr>
          <p:cNvPr id="65540"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270459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000">
                <a:solidFill>
                  <a:schemeClr val="tx1"/>
                </a:solidFill>
                <a:latin typeface="Arial" panose="020B0604020202020204" pitchFamily="34" charset="0"/>
              </a:defRPr>
            </a:lvl1pPr>
            <a:lvl2pPr marL="742950" indent="-285750" defTabSz="920750" eaLnBrk="0" hangingPunct="0">
              <a:spcBef>
                <a:spcPct val="30000"/>
              </a:spcBef>
              <a:defRPr sz="1000">
                <a:solidFill>
                  <a:schemeClr val="tx1"/>
                </a:solidFill>
                <a:latin typeface="Arial" panose="020B0604020202020204" pitchFamily="34" charset="0"/>
              </a:defRPr>
            </a:lvl2pPr>
            <a:lvl3pPr marL="1143000" indent="-228600" defTabSz="920750" eaLnBrk="0" hangingPunct="0">
              <a:spcBef>
                <a:spcPct val="30000"/>
              </a:spcBef>
              <a:defRPr sz="1000">
                <a:solidFill>
                  <a:schemeClr val="tx1"/>
                </a:solidFill>
                <a:latin typeface="Arial" panose="020B0604020202020204" pitchFamily="34" charset="0"/>
              </a:defRPr>
            </a:lvl3pPr>
            <a:lvl4pPr marL="1600200" indent="-228600" defTabSz="920750" eaLnBrk="0" hangingPunct="0">
              <a:spcBef>
                <a:spcPct val="30000"/>
              </a:spcBef>
              <a:defRPr sz="1000">
                <a:solidFill>
                  <a:schemeClr val="tx1"/>
                </a:solidFill>
                <a:latin typeface="Arial" panose="020B0604020202020204" pitchFamily="34" charset="0"/>
              </a:defRPr>
            </a:lvl4pPr>
            <a:lvl5pPr marL="2057400" indent="-228600" defTabSz="920750" eaLnBrk="0" hangingPunct="0">
              <a:spcBef>
                <a:spcPct val="30000"/>
              </a:spcBef>
              <a:defRPr sz="10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893A54A-14EB-4FEC-948F-D4711E86EDBC}" type="slidenum">
              <a:rPr lang="en-GB" altLang="de-DE" sz="1200"/>
              <a:t>30</a:t>
            </a:fld>
            <a:endParaRPr lang="en-GB" altLang="de-DE" sz="1200" dirty="0"/>
          </a:p>
        </p:txBody>
      </p:sp>
      <p:sp>
        <p:nvSpPr>
          <p:cNvPr id="168963" name="Rectangle 2"/>
          <p:cNvSpPr>
            <a:spLocks noGrp="1" noRot="1" noChangeAspect="1" noChangeArrowheads="1" noTextEdit="1"/>
          </p:cNvSpPr>
          <p:nvPr>
            <p:ph type="sldImg"/>
          </p:nvPr>
        </p:nvSpPr>
        <p:spPr>
          <a:xfrm>
            <a:off x="3122613" y="512763"/>
            <a:ext cx="3697287" cy="2560637"/>
          </a:xfrm>
          <a:ln/>
        </p:spPr>
      </p:sp>
      <p:sp>
        <p:nvSpPr>
          <p:cNvPr id="168964" name="Rectangle 3"/>
          <p:cNvSpPr>
            <a:spLocks noGrp="1" noChangeArrowheads="1"/>
          </p:cNvSpPr>
          <p:nvPr>
            <p:ph type="body" idx="1"/>
          </p:nvPr>
        </p:nvSpPr>
        <p:spPr>
          <a:xfrm>
            <a:off x="1326840" y="3247147"/>
            <a:ext cx="7270640" cy="30763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1" tIns="45835" rIns="91671" bIns="45835"/>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37350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spcBef>
                <a:spcPts val="595"/>
              </a:spcBef>
              <a:spcAft>
                <a:spcPts val="595"/>
              </a:spcAft>
            </a:pPr>
            <a:endParaRPr lang="de-DE" dirty="0"/>
          </a:p>
        </p:txBody>
      </p:sp>
      <p:sp>
        <p:nvSpPr>
          <p:cNvPr id="4" name="Foliennummernplatzhalter 3"/>
          <p:cNvSpPr>
            <a:spLocks noGrp="1"/>
          </p:cNvSpPr>
          <p:nvPr>
            <p:ph type="sldNum" sz="quarter" idx="5"/>
          </p:nvPr>
        </p:nvSpPr>
        <p:spPr/>
        <p:txBody>
          <a:bodyPr/>
          <a:lstStyle/>
          <a:p>
            <a:fld id="{132D59FF-049A-4172-A3B5-F34226746782}" type="slidenum">
              <a:rPr lang="de-DE" smtClean="0"/>
              <a:t>3</a:t>
            </a:fld>
            <a:endParaRPr lang="de-DE"/>
          </a:p>
        </p:txBody>
      </p:sp>
    </p:spTree>
    <p:extLst>
      <p:ext uri="{BB962C8B-B14F-4D97-AF65-F5344CB8AC3E}">
        <p14:creationId xmlns:p14="http://schemas.microsoft.com/office/powerpoint/2010/main" val="411363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57538" y="500063"/>
            <a:ext cx="3609975" cy="25003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6DE0E97-A977-42A0-9AEE-3029A08DF596}" type="slidenum">
              <a:rPr lang="de-DE" altLang="de-DE" smtClean="0"/>
              <a:t>36</a:t>
            </a:fld>
            <a:endParaRPr lang="de-DE" altLang="de-DE" dirty="0"/>
          </a:p>
        </p:txBody>
      </p:sp>
    </p:spTree>
    <p:extLst>
      <p:ext uri="{BB962C8B-B14F-4D97-AF65-F5344CB8AC3E}">
        <p14:creationId xmlns:p14="http://schemas.microsoft.com/office/powerpoint/2010/main" val="167872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t>37</a:t>
            </a:fld>
            <a:endParaRPr lang="de-DE" dirty="0"/>
          </a:p>
        </p:txBody>
      </p:sp>
    </p:spTree>
    <p:extLst>
      <p:ext uri="{BB962C8B-B14F-4D97-AF65-F5344CB8AC3E}">
        <p14:creationId xmlns:p14="http://schemas.microsoft.com/office/powerpoint/2010/main" val="1044017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7"/>
          <p:cNvSpPr>
            <a:spLocks noGrp="1" noChangeArrowheads="1"/>
          </p:cNvSpPr>
          <p:nvPr>
            <p:ph type="sldNum" sz="quarter" idx="5"/>
          </p:nvPr>
        </p:nvSpPr>
        <p:spPr>
          <a:xfrm>
            <a:off x="3849637" y="9378459"/>
            <a:ext cx="2945371" cy="493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411">
              <a:defRPr kumimoji="1" b="1">
                <a:solidFill>
                  <a:srgbClr val="000000"/>
                </a:solidFill>
                <a:latin typeface="Arial" charset="0"/>
              </a:defRPr>
            </a:lvl1pPr>
            <a:lvl2pPr marL="710764" indent="-273370" defTabSz="844411">
              <a:defRPr kumimoji="1" b="1">
                <a:solidFill>
                  <a:srgbClr val="000000"/>
                </a:solidFill>
                <a:latin typeface="Arial" charset="0"/>
              </a:defRPr>
            </a:lvl2pPr>
            <a:lvl3pPr marL="1093483" indent="-218696" defTabSz="844411">
              <a:defRPr kumimoji="1" b="1">
                <a:solidFill>
                  <a:srgbClr val="000000"/>
                </a:solidFill>
                <a:latin typeface="Arial" charset="0"/>
              </a:defRPr>
            </a:lvl3pPr>
            <a:lvl4pPr marL="1530874" indent="-218696" defTabSz="844411">
              <a:defRPr kumimoji="1" b="1">
                <a:solidFill>
                  <a:srgbClr val="000000"/>
                </a:solidFill>
                <a:latin typeface="Arial" charset="0"/>
              </a:defRPr>
            </a:lvl4pPr>
            <a:lvl5pPr marL="1968268" indent="-218696" defTabSz="844411">
              <a:defRPr kumimoji="1" b="1">
                <a:solidFill>
                  <a:srgbClr val="000000"/>
                </a:solidFill>
                <a:latin typeface="Arial" charset="0"/>
              </a:defRPr>
            </a:lvl5pPr>
            <a:lvl6pPr marL="2405662" indent="-218696" defTabSz="844411" eaLnBrk="0" fontAlgn="base" hangingPunct="0">
              <a:spcBef>
                <a:spcPct val="50000"/>
              </a:spcBef>
              <a:spcAft>
                <a:spcPct val="0"/>
              </a:spcAft>
              <a:defRPr kumimoji="1" b="1">
                <a:solidFill>
                  <a:srgbClr val="000000"/>
                </a:solidFill>
                <a:latin typeface="Arial" charset="0"/>
              </a:defRPr>
            </a:lvl6pPr>
            <a:lvl7pPr marL="2843054" indent="-218696" defTabSz="844411" eaLnBrk="0" fontAlgn="base" hangingPunct="0">
              <a:spcBef>
                <a:spcPct val="50000"/>
              </a:spcBef>
              <a:spcAft>
                <a:spcPct val="0"/>
              </a:spcAft>
              <a:defRPr kumimoji="1" b="1">
                <a:solidFill>
                  <a:srgbClr val="000000"/>
                </a:solidFill>
                <a:latin typeface="Arial" charset="0"/>
              </a:defRPr>
            </a:lvl7pPr>
            <a:lvl8pPr marL="3280448" indent="-218696" defTabSz="844411" eaLnBrk="0" fontAlgn="base" hangingPunct="0">
              <a:spcBef>
                <a:spcPct val="50000"/>
              </a:spcBef>
              <a:spcAft>
                <a:spcPct val="0"/>
              </a:spcAft>
              <a:defRPr kumimoji="1" b="1">
                <a:solidFill>
                  <a:srgbClr val="000000"/>
                </a:solidFill>
                <a:latin typeface="Arial" charset="0"/>
              </a:defRPr>
            </a:lvl8pPr>
            <a:lvl9pPr marL="3717841" indent="-218696" defTabSz="844411" eaLnBrk="0" fontAlgn="base" hangingPunct="0">
              <a:spcBef>
                <a:spcPct val="50000"/>
              </a:spcBef>
              <a:spcAft>
                <a:spcPct val="0"/>
              </a:spcAft>
              <a:defRPr kumimoji="1" b="1">
                <a:solidFill>
                  <a:srgbClr val="000000"/>
                </a:solidFill>
                <a:latin typeface="Arial" charset="0"/>
              </a:defRPr>
            </a:lvl9pPr>
          </a:lstStyle>
          <a:p>
            <a:fld id="{81D59DF4-ABC3-43A3-9F49-DB5DF59078BC}" type="slidenum">
              <a:rPr kumimoji="0" lang="de-DE" altLang="de-DE" b="0" smtClean="0">
                <a:solidFill>
                  <a:prstClr val="black"/>
                </a:solidFill>
              </a:rPr>
              <a:t>38</a:t>
            </a:fld>
            <a:endParaRPr kumimoji="0" lang="de-DE" altLang="de-DE" b="0" dirty="0">
              <a:solidFill>
                <a:prstClr val="black"/>
              </a:solidFill>
            </a:endParaRPr>
          </a:p>
        </p:txBody>
      </p:sp>
      <p:sp>
        <p:nvSpPr>
          <p:cNvPr id="733187" name="Rectangle 2"/>
          <p:cNvSpPr>
            <a:spLocks noGrp="1" noRot="1" noChangeAspect="1" noChangeArrowheads="1" noTextEdit="1"/>
          </p:cNvSpPr>
          <p:nvPr>
            <p:ph type="sldImg"/>
          </p:nvPr>
        </p:nvSpPr>
        <p:spPr>
          <a:xfrm>
            <a:off x="725488" y="739775"/>
            <a:ext cx="5346700" cy="3703638"/>
          </a:xfrm>
          <a:ln/>
        </p:spPr>
      </p:sp>
      <p:sp>
        <p:nvSpPr>
          <p:cNvPr id="73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2" tIns="42196" rIns="84392" bIns="42196"/>
          <a:lstStyle/>
          <a:p>
            <a:endParaRPr lang="de-DE" dirty="0">
              <a:latin typeface="Arial" charset="0"/>
            </a:endParaRPr>
          </a:p>
        </p:txBody>
      </p:sp>
    </p:spTree>
    <p:extLst>
      <p:ext uri="{BB962C8B-B14F-4D97-AF65-F5344CB8AC3E}">
        <p14:creationId xmlns:p14="http://schemas.microsoft.com/office/powerpoint/2010/main" val="2471893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4525" y="744538"/>
            <a:ext cx="537845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t>39</a:t>
            </a:fld>
            <a:endParaRPr lang="de-DE"/>
          </a:p>
        </p:txBody>
      </p:sp>
    </p:spTree>
    <p:extLst>
      <p:ext uri="{BB962C8B-B14F-4D97-AF65-F5344CB8AC3E}">
        <p14:creationId xmlns:p14="http://schemas.microsoft.com/office/powerpoint/2010/main" val="250445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lienbildplatzhalter 1"/>
          <p:cNvSpPr>
            <a:spLocks noGrp="1" noRot="1" noChangeAspect="1" noTextEdit="1"/>
          </p:cNvSpPr>
          <p:nvPr>
            <p:ph type="sldImg"/>
          </p:nvPr>
        </p:nvSpPr>
        <p:spPr>
          <a:xfrm>
            <a:off x="727075" y="739775"/>
            <a:ext cx="5346700" cy="3703638"/>
          </a:xfrm>
          <a:ln/>
        </p:spPr>
      </p:sp>
      <p:sp>
        <p:nvSpPr>
          <p:cNvPr id="2355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2355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eaLnBrk="0" hangingPunct="0">
              <a:defRPr sz="1600" b="1">
                <a:solidFill>
                  <a:schemeClr val="tx1"/>
                </a:solidFill>
                <a:latin typeface="Arial" pitchFamily="34" charset="0"/>
              </a:defRPr>
            </a:lvl1pPr>
            <a:lvl2pPr marL="715963" indent="-274638" defTabSz="887413" eaLnBrk="0" hangingPunct="0">
              <a:defRPr sz="1600" b="1">
                <a:solidFill>
                  <a:schemeClr val="tx1"/>
                </a:solidFill>
                <a:latin typeface="Arial" pitchFamily="34" charset="0"/>
              </a:defRPr>
            </a:lvl2pPr>
            <a:lvl3pPr marL="1101725" indent="-219075" defTabSz="887413" eaLnBrk="0" hangingPunct="0">
              <a:defRPr sz="1600" b="1">
                <a:solidFill>
                  <a:schemeClr val="tx1"/>
                </a:solidFill>
                <a:latin typeface="Arial" pitchFamily="34" charset="0"/>
              </a:defRPr>
            </a:lvl3pPr>
            <a:lvl4pPr marL="1543050" indent="-219075" defTabSz="887413" eaLnBrk="0" hangingPunct="0">
              <a:defRPr sz="1600" b="1">
                <a:solidFill>
                  <a:schemeClr val="tx1"/>
                </a:solidFill>
                <a:latin typeface="Arial" pitchFamily="34" charset="0"/>
              </a:defRPr>
            </a:lvl4pPr>
            <a:lvl5pPr marL="1984375" indent="-219075" defTabSz="887413" eaLnBrk="0" hangingPunct="0">
              <a:defRPr sz="1600" b="1">
                <a:solidFill>
                  <a:schemeClr val="tx1"/>
                </a:solidFill>
                <a:latin typeface="Arial" pitchFamily="34" charset="0"/>
              </a:defRPr>
            </a:lvl5pPr>
            <a:lvl6pPr marL="2441575" indent="-219075" defTabSz="887413" eaLnBrk="0" fontAlgn="base" hangingPunct="0">
              <a:spcBef>
                <a:spcPct val="0"/>
              </a:spcBef>
              <a:spcAft>
                <a:spcPct val="0"/>
              </a:spcAft>
              <a:defRPr sz="1600" b="1">
                <a:solidFill>
                  <a:schemeClr val="tx1"/>
                </a:solidFill>
                <a:latin typeface="Arial" pitchFamily="34" charset="0"/>
              </a:defRPr>
            </a:lvl6pPr>
            <a:lvl7pPr marL="2898775" indent="-219075" defTabSz="887413" eaLnBrk="0" fontAlgn="base" hangingPunct="0">
              <a:spcBef>
                <a:spcPct val="0"/>
              </a:spcBef>
              <a:spcAft>
                <a:spcPct val="0"/>
              </a:spcAft>
              <a:defRPr sz="1600" b="1">
                <a:solidFill>
                  <a:schemeClr val="tx1"/>
                </a:solidFill>
                <a:latin typeface="Arial" pitchFamily="34" charset="0"/>
              </a:defRPr>
            </a:lvl7pPr>
            <a:lvl8pPr marL="3355975" indent="-219075" defTabSz="887413" eaLnBrk="0" fontAlgn="base" hangingPunct="0">
              <a:spcBef>
                <a:spcPct val="0"/>
              </a:spcBef>
              <a:spcAft>
                <a:spcPct val="0"/>
              </a:spcAft>
              <a:defRPr sz="1600" b="1">
                <a:solidFill>
                  <a:schemeClr val="tx1"/>
                </a:solidFill>
                <a:latin typeface="Arial" pitchFamily="34" charset="0"/>
              </a:defRPr>
            </a:lvl8pPr>
            <a:lvl9pPr marL="3813175" indent="-219075" defTabSz="887413" eaLnBrk="0" fontAlgn="base" hangingPunct="0">
              <a:spcBef>
                <a:spcPct val="0"/>
              </a:spcBef>
              <a:spcAft>
                <a:spcPct val="0"/>
              </a:spcAft>
              <a:defRPr sz="1600" b="1">
                <a:solidFill>
                  <a:schemeClr val="tx1"/>
                </a:solidFill>
                <a:latin typeface="Arial" pitchFamily="34" charset="0"/>
              </a:defRPr>
            </a:lvl9pPr>
          </a:lstStyle>
          <a:p>
            <a:fld id="{4F3EEAF7-675B-4670-974B-40954FCF52CD}" type="slidenum">
              <a:rPr lang="de-DE" altLang="de-DE" sz="1200" b="0" smtClean="0">
                <a:solidFill>
                  <a:srgbClr val="000000"/>
                </a:solidFill>
              </a:rPr>
              <a:t>40</a:t>
            </a:fld>
            <a:endParaRPr lang="de-DE" altLang="de-DE" sz="1200" b="0">
              <a:solidFill>
                <a:srgbClr val="000000"/>
              </a:solidFill>
            </a:endParaRPr>
          </a:p>
        </p:txBody>
      </p:sp>
    </p:spTree>
    <p:extLst>
      <p:ext uri="{BB962C8B-B14F-4D97-AF65-F5344CB8AC3E}">
        <p14:creationId xmlns:p14="http://schemas.microsoft.com/office/powerpoint/2010/main" val="291456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t>41</a:t>
            </a:fld>
            <a:endParaRPr lang="de-DE"/>
          </a:p>
        </p:txBody>
      </p:sp>
    </p:spTree>
    <p:extLst>
      <p:ext uri="{BB962C8B-B14F-4D97-AF65-F5344CB8AC3E}">
        <p14:creationId xmlns:p14="http://schemas.microsoft.com/office/powerpoint/2010/main" val="2297406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3092450" y="646113"/>
            <a:ext cx="3687763" cy="2554287"/>
          </a:xfrm>
          <a:ln/>
        </p:spPr>
      </p:sp>
      <p:sp>
        <p:nvSpPr>
          <p:cNvPr id="312323" name="Rectangle 3"/>
          <p:cNvSpPr>
            <a:spLocks noGrp="1" noChangeArrowheads="1"/>
          </p:cNvSpPr>
          <p:nvPr>
            <p:ph type="body" idx="1"/>
          </p:nvPr>
        </p:nvSpPr>
        <p:spPr>
          <a:xfrm>
            <a:off x="987197" y="3247149"/>
            <a:ext cx="7895969" cy="30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312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000">
                <a:solidFill>
                  <a:schemeClr val="tx1"/>
                </a:solidFill>
                <a:latin typeface="Arial" panose="020B0604020202020204" pitchFamily="34" charset="0"/>
              </a:defRPr>
            </a:lvl1pPr>
            <a:lvl2pPr marL="742950" indent="-285750" defTabSz="885825">
              <a:spcBef>
                <a:spcPct val="30000"/>
              </a:spcBef>
              <a:defRPr sz="1000">
                <a:solidFill>
                  <a:schemeClr val="tx1"/>
                </a:solidFill>
                <a:latin typeface="Arial" panose="020B0604020202020204" pitchFamily="34" charset="0"/>
              </a:defRPr>
            </a:lvl2pPr>
            <a:lvl3pPr marL="1143000" indent="-228600" defTabSz="885825">
              <a:spcBef>
                <a:spcPct val="30000"/>
              </a:spcBef>
              <a:defRPr sz="1000">
                <a:solidFill>
                  <a:schemeClr val="tx1"/>
                </a:solidFill>
                <a:latin typeface="Arial" panose="020B0604020202020204" pitchFamily="34" charset="0"/>
              </a:defRPr>
            </a:lvl3pPr>
            <a:lvl4pPr marL="1600200" indent="-228600" defTabSz="885825">
              <a:spcBef>
                <a:spcPct val="30000"/>
              </a:spcBef>
              <a:defRPr sz="1000">
                <a:solidFill>
                  <a:schemeClr val="tx1"/>
                </a:solidFill>
                <a:latin typeface="Arial" panose="020B0604020202020204" pitchFamily="34" charset="0"/>
              </a:defRPr>
            </a:lvl4pPr>
            <a:lvl5pPr marL="2057400" indent="-228600" defTabSz="885825">
              <a:spcBef>
                <a:spcPct val="30000"/>
              </a:spcBef>
              <a:defRPr sz="1000">
                <a:solidFill>
                  <a:schemeClr val="tx1"/>
                </a:solidFill>
                <a:latin typeface="Arial" panose="020B0604020202020204" pitchFamily="34" charset="0"/>
              </a:defRPr>
            </a:lvl5pPr>
            <a:lvl6pPr marL="2514600" indent="-228600" defTabSz="885825"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885825"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885825"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88582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56CFD74-AEA5-413F-AB27-EB759868D048}" type="slidenum">
              <a:rPr lang="de-DE" altLang="de-DE" sz="1200"/>
              <a:t>43</a:t>
            </a:fld>
            <a:endParaRPr lang="de-DE" altLang="de-DE" sz="1200" dirty="0"/>
          </a:p>
        </p:txBody>
      </p:sp>
      <p:sp>
        <p:nvSpPr>
          <p:cNvPr id="312325" name="Fußzeilenplatzhalt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000">
                <a:solidFill>
                  <a:schemeClr val="tx1"/>
                </a:solidFill>
                <a:latin typeface="Arial" panose="020B0604020202020204" pitchFamily="34" charset="0"/>
              </a:defRPr>
            </a:lvl1pPr>
            <a:lvl2pPr marL="742950" indent="-285750" defTabSz="885825">
              <a:spcBef>
                <a:spcPct val="30000"/>
              </a:spcBef>
              <a:defRPr sz="1000">
                <a:solidFill>
                  <a:schemeClr val="tx1"/>
                </a:solidFill>
                <a:latin typeface="Arial" panose="020B0604020202020204" pitchFamily="34" charset="0"/>
              </a:defRPr>
            </a:lvl2pPr>
            <a:lvl3pPr marL="1143000" indent="-228600" defTabSz="885825">
              <a:spcBef>
                <a:spcPct val="30000"/>
              </a:spcBef>
              <a:defRPr sz="1000">
                <a:solidFill>
                  <a:schemeClr val="tx1"/>
                </a:solidFill>
                <a:latin typeface="Arial" panose="020B0604020202020204" pitchFamily="34" charset="0"/>
              </a:defRPr>
            </a:lvl3pPr>
            <a:lvl4pPr marL="1600200" indent="-228600" defTabSz="885825">
              <a:spcBef>
                <a:spcPct val="30000"/>
              </a:spcBef>
              <a:defRPr sz="1000">
                <a:solidFill>
                  <a:schemeClr val="tx1"/>
                </a:solidFill>
                <a:latin typeface="Arial" panose="020B0604020202020204" pitchFamily="34" charset="0"/>
              </a:defRPr>
            </a:lvl4pPr>
            <a:lvl5pPr marL="2057400" indent="-228600" defTabSz="885825">
              <a:spcBef>
                <a:spcPct val="30000"/>
              </a:spcBef>
              <a:defRPr sz="1000">
                <a:solidFill>
                  <a:schemeClr val="tx1"/>
                </a:solidFill>
                <a:latin typeface="Arial" panose="020B0604020202020204" pitchFamily="34" charset="0"/>
              </a:defRPr>
            </a:lvl5pPr>
            <a:lvl6pPr marL="2514600" indent="-228600" defTabSz="885825"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885825"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885825"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88582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endParaRPr lang="de-DE" altLang="de-DE" sz="1200" dirty="0"/>
          </a:p>
        </p:txBody>
      </p:sp>
    </p:spTree>
    <p:extLst>
      <p:ext uri="{BB962C8B-B14F-4D97-AF65-F5344CB8AC3E}">
        <p14:creationId xmlns:p14="http://schemas.microsoft.com/office/powerpoint/2010/main" val="863253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71A83-A6B4-428F-8D0A-8F12BAC94122}" type="slidenum">
              <a:rPr lang="de-DE" altLang="de-DE"/>
              <a:t>46</a:t>
            </a:fld>
            <a:endParaRPr lang="de-DE" altLang="de-DE" dirty="0"/>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40302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bildplatzhalter 1"/>
          <p:cNvSpPr>
            <a:spLocks noGrp="1" noRot="1" noChangeAspect="1" noTextEdit="1"/>
          </p:cNvSpPr>
          <p:nvPr>
            <p:ph type="sldImg"/>
          </p:nvPr>
        </p:nvSpPr>
        <p:spPr>
          <a:xfrm>
            <a:off x="3302000" y="473075"/>
            <a:ext cx="3409950" cy="2362200"/>
          </a:xfrm>
          <a:ln/>
        </p:spPr>
      </p:sp>
      <p:sp>
        <p:nvSpPr>
          <p:cNvPr id="1249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1249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600" b="1">
                <a:solidFill>
                  <a:schemeClr val="tx1"/>
                </a:solidFill>
                <a:latin typeface="Arial" pitchFamily="34" charset="0"/>
              </a:defRPr>
            </a:lvl1pPr>
            <a:lvl2pPr marL="742950" indent="-285750" defTabSz="920750" eaLnBrk="0" hangingPunct="0">
              <a:defRPr sz="1600" b="1">
                <a:solidFill>
                  <a:schemeClr val="tx1"/>
                </a:solidFill>
                <a:latin typeface="Arial" pitchFamily="34" charset="0"/>
              </a:defRPr>
            </a:lvl2pPr>
            <a:lvl3pPr marL="1143000" indent="-228600" defTabSz="920750" eaLnBrk="0" hangingPunct="0">
              <a:defRPr sz="1600" b="1">
                <a:solidFill>
                  <a:schemeClr val="tx1"/>
                </a:solidFill>
                <a:latin typeface="Arial" pitchFamily="34" charset="0"/>
              </a:defRPr>
            </a:lvl3pPr>
            <a:lvl4pPr marL="1600200" indent="-228600" defTabSz="920750" eaLnBrk="0" hangingPunct="0">
              <a:defRPr sz="1600" b="1">
                <a:solidFill>
                  <a:schemeClr val="tx1"/>
                </a:solidFill>
                <a:latin typeface="Arial" pitchFamily="34" charset="0"/>
              </a:defRPr>
            </a:lvl4pPr>
            <a:lvl5pPr marL="2057400" indent="-228600" defTabSz="920750" eaLnBrk="0" hangingPunct="0">
              <a:defRPr sz="1600" b="1">
                <a:solidFill>
                  <a:schemeClr val="tx1"/>
                </a:solidFill>
                <a:latin typeface="Arial" pitchFamily="34" charset="0"/>
              </a:defRPr>
            </a:lvl5pPr>
            <a:lvl6pPr marL="2514600" indent="-228600" defTabSz="920750" eaLnBrk="0" fontAlgn="base" hangingPunct="0">
              <a:spcBef>
                <a:spcPct val="0"/>
              </a:spcBef>
              <a:spcAft>
                <a:spcPct val="0"/>
              </a:spcAft>
              <a:defRPr sz="1600" b="1">
                <a:solidFill>
                  <a:schemeClr val="tx1"/>
                </a:solidFill>
                <a:latin typeface="Arial" pitchFamily="34" charset="0"/>
              </a:defRPr>
            </a:lvl6pPr>
            <a:lvl7pPr marL="2971800" indent="-228600" defTabSz="920750" eaLnBrk="0" fontAlgn="base" hangingPunct="0">
              <a:spcBef>
                <a:spcPct val="0"/>
              </a:spcBef>
              <a:spcAft>
                <a:spcPct val="0"/>
              </a:spcAft>
              <a:defRPr sz="1600" b="1">
                <a:solidFill>
                  <a:schemeClr val="tx1"/>
                </a:solidFill>
                <a:latin typeface="Arial" pitchFamily="34" charset="0"/>
              </a:defRPr>
            </a:lvl7pPr>
            <a:lvl8pPr marL="3429000" indent="-228600" defTabSz="920750" eaLnBrk="0" fontAlgn="base" hangingPunct="0">
              <a:spcBef>
                <a:spcPct val="0"/>
              </a:spcBef>
              <a:spcAft>
                <a:spcPct val="0"/>
              </a:spcAft>
              <a:defRPr sz="1600" b="1">
                <a:solidFill>
                  <a:schemeClr val="tx1"/>
                </a:solidFill>
                <a:latin typeface="Arial" pitchFamily="34" charset="0"/>
              </a:defRPr>
            </a:lvl8pPr>
            <a:lvl9pPr marL="3886200" indent="-228600" defTabSz="920750" eaLnBrk="0" fontAlgn="base" hangingPunct="0">
              <a:spcBef>
                <a:spcPct val="0"/>
              </a:spcBef>
              <a:spcAft>
                <a:spcPct val="0"/>
              </a:spcAft>
              <a:defRPr sz="1600" b="1">
                <a:solidFill>
                  <a:schemeClr val="tx1"/>
                </a:solidFill>
                <a:latin typeface="Arial" pitchFamily="34" charset="0"/>
              </a:defRPr>
            </a:lvl9pPr>
          </a:lstStyle>
          <a:p>
            <a:fld id="{753FA032-E9D1-4AD4-9626-E6E0B53D8EF2}" type="slidenum">
              <a:rPr lang="de-DE" altLang="de-DE" sz="1200" b="0" smtClean="0">
                <a:latin typeface="Times New Roman" pitchFamily="18" charset="0"/>
              </a:rPr>
              <a:t>47</a:t>
            </a:fld>
            <a:endParaRPr lang="de-DE" altLang="de-DE" sz="1200" b="0" dirty="0">
              <a:latin typeface="Times New Roman" pitchFamily="18" charset="0"/>
            </a:endParaRPr>
          </a:p>
        </p:txBody>
      </p:sp>
    </p:spTree>
    <p:extLst>
      <p:ext uri="{BB962C8B-B14F-4D97-AF65-F5344CB8AC3E}">
        <p14:creationId xmlns:p14="http://schemas.microsoft.com/office/powerpoint/2010/main" val="2738372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11500" y="512763"/>
            <a:ext cx="3702050" cy="25638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solidFill>
                  <a:prstClr val="black"/>
                </a:solidFill>
              </a:rPr>
              <a:t>49</a:t>
            </a:fld>
            <a:endParaRPr lang="de-DE" dirty="0">
              <a:solidFill>
                <a:prstClr val="black"/>
              </a:solidFill>
            </a:endParaRPr>
          </a:p>
        </p:txBody>
      </p:sp>
    </p:spTree>
    <p:extLst>
      <p:ext uri="{BB962C8B-B14F-4D97-AF65-F5344CB8AC3E}">
        <p14:creationId xmlns:p14="http://schemas.microsoft.com/office/powerpoint/2010/main" val="386597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BD0C5B4-AC5D-4BD6-B134-8C5EF6640C10}" type="slidenum">
              <a:rPr lang="de-DE" altLang="de-DE" smtClean="0"/>
              <a:t>6</a:t>
            </a:fld>
            <a:endParaRPr lang="de-DE" altLang="de-DE"/>
          </a:p>
        </p:txBody>
      </p:sp>
    </p:spTree>
    <p:extLst>
      <p:ext uri="{BB962C8B-B14F-4D97-AF65-F5344CB8AC3E}">
        <p14:creationId xmlns:p14="http://schemas.microsoft.com/office/powerpoint/2010/main" val="2478595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DD5BDE67-EFC2-4B11-BCEE-DE1CE70FA3E9}" type="slidenum">
              <a:rPr lang="de-DE" altLang="de-DE" sz="1300"/>
              <a:t>54</a:t>
            </a:fld>
            <a:endParaRPr lang="de-DE" altLang="de-DE" sz="1300" dirty="0"/>
          </a:p>
        </p:txBody>
      </p:sp>
      <p:sp>
        <p:nvSpPr>
          <p:cNvPr id="447491"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47492"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674217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10D1C07-1528-41B9-8808-679049AA7AF9}" type="slidenum">
              <a:rPr lang="de-DE" altLang="de-DE" sz="1300"/>
              <a:t>55</a:t>
            </a:fld>
            <a:endParaRPr lang="de-DE" altLang="de-DE" sz="1300" dirty="0"/>
          </a:p>
        </p:txBody>
      </p:sp>
      <p:sp>
        <p:nvSpPr>
          <p:cNvPr id="448515"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48516"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2606183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C9993B81-1D2A-41F2-956F-A3CFEDCC9831}" type="slidenum">
              <a:rPr lang="de-DE" altLang="de-DE" sz="1300"/>
              <a:t>56</a:t>
            </a:fld>
            <a:endParaRPr lang="de-DE" altLang="de-DE" sz="1300" dirty="0"/>
          </a:p>
        </p:txBody>
      </p:sp>
      <p:sp>
        <p:nvSpPr>
          <p:cNvPr id="449539" name="Rectangle 2"/>
          <p:cNvSpPr>
            <a:spLocks noGrp="1" noRot="1" noChangeAspect="1" noChangeArrowheads="1" noTextEdit="1"/>
          </p:cNvSpPr>
          <p:nvPr>
            <p:ph type="sldImg"/>
          </p:nvPr>
        </p:nvSpPr>
        <p:spPr>
          <a:xfrm>
            <a:off x="1222375" y="676275"/>
            <a:ext cx="5300663" cy="3670300"/>
          </a:xfrm>
          <a:ln w="12700" cap="flat">
            <a:solidFill>
              <a:schemeClr val="tx1"/>
            </a:solidFill>
          </a:ln>
        </p:spPr>
      </p:sp>
      <p:sp>
        <p:nvSpPr>
          <p:cNvPr id="449540"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459089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769DC105-EE97-4844-9E62-563F0083A237}" type="slidenum">
              <a:rPr lang="de-DE" altLang="de-DE" sz="1300"/>
              <a:t>57</a:t>
            </a:fld>
            <a:endParaRPr lang="de-DE" altLang="de-DE" sz="1300" dirty="0"/>
          </a:p>
        </p:txBody>
      </p:sp>
      <p:sp>
        <p:nvSpPr>
          <p:cNvPr id="450563"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50564"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48360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3D16A03-FDD2-4548-8DDE-F582DD319C41}" type="slidenum">
              <a:rPr lang="de-DE" altLang="de-DE" sz="1300"/>
              <a:t>58</a:t>
            </a:fld>
            <a:endParaRPr lang="de-DE" altLang="de-DE" sz="1300" dirty="0"/>
          </a:p>
        </p:txBody>
      </p:sp>
      <p:sp>
        <p:nvSpPr>
          <p:cNvPr id="451587"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51588"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832576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45DDD47-1D35-48D6-AD4E-2F8216772F2A}" type="slidenum">
              <a:rPr lang="de-DE" altLang="de-DE" sz="1300"/>
              <a:t>59</a:t>
            </a:fld>
            <a:endParaRPr lang="de-DE" altLang="de-DE" sz="1300" dirty="0"/>
          </a:p>
        </p:txBody>
      </p:sp>
      <p:sp>
        <p:nvSpPr>
          <p:cNvPr id="452611"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52612"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268580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lienbildplatzhalter 1"/>
          <p:cNvSpPr>
            <a:spLocks noGrp="1" noRot="1" noChangeAspect="1" noTextEdit="1"/>
          </p:cNvSpPr>
          <p:nvPr>
            <p:ph type="sldImg"/>
          </p:nvPr>
        </p:nvSpPr>
        <p:spPr>
          <a:ln/>
        </p:spPr>
      </p:sp>
      <p:sp>
        <p:nvSpPr>
          <p:cNvPr id="288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2887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b="1">
                <a:solidFill>
                  <a:schemeClr val="tx1"/>
                </a:solidFill>
                <a:latin typeface="Arial" panose="020B0604020202020204" pitchFamily="34" charset="0"/>
              </a:defRPr>
            </a:lvl1pPr>
            <a:lvl2pPr marL="742950" indent="-285750" defTabSz="920750">
              <a:defRPr sz="1600" b="1">
                <a:solidFill>
                  <a:schemeClr val="tx1"/>
                </a:solidFill>
                <a:latin typeface="Arial" panose="020B0604020202020204" pitchFamily="34" charset="0"/>
              </a:defRPr>
            </a:lvl2pPr>
            <a:lvl3pPr marL="1143000" indent="-228600" defTabSz="920750">
              <a:defRPr sz="1600" b="1">
                <a:solidFill>
                  <a:schemeClr val="tx1"/>
                </a:solidFill>
                <a:latin typeface="Arial" panose="020B0604020202020204" pitchFamily="34" charset="0"/>
              </a:defRPr>
            </a:lvl3pPr>
            <a:lvl4pPr marL="1600200" indent="-228600" defTabSz="920750">
              <a:defRPr sz="1600" b="1">
                <a:solidFill>
                  <a:schemeClr val="tx1"/>
                </a:solidFill>
                <a:latin typeface="Arial" panose="020B0604020202020204" pitchFamily="34" charset="0"/>
              </a:defRPr>
            </a:lvl4pPr>
            <a:lvl5pPr marL="2057400" indent="-228600" defTabSz="920750">
              <a:defRPr sz="1600" b="1">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1600" b="1">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1600" b="1">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1600" b="1">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1600" b="1">
                <a:solidFill>
                  <a:schemeClr val="tx1"/>
                </a:solidFill>
                <a:latin typeface="Arial" panose="020B0604020202020204" pitchFamily="34" charset="0"/>
              </a:defRPr>
            </a:lvl9pPr>
          </a:lstStyle>
          <a:p>
            <a:fld id="{ECE26459-8309-4F0D-89FE-080EA6C94DE0}" type="slidenum">
              <a:rPr lang="en-GB" altLang="de-DE" sz="1200" b="0"/>
              <a:t>60</a:t>
            </a:fld>
            <a:endParaRPr lang="en-GB" altLang="de-DE" sz="1200" b="0" dirty="0"/>
          </a:p>
        </p:txBody>
      </p:sp>
    </p:spTree>
    <p:extLst>
      <p:ext uri="{BB962C8B-B14F-4D97-AF65-F5344CB8AC3E}">
        <p14:creationId xmlns:p14="http://schemas.microsoft.com/office/powerpoint/2010/main" val="177830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lienbildplatzhalter 1"/>
          <p:cNvSpPr>
            <a:spLocks noGrp="1" noRot="1" noChangeAspect="1" noTextEdit="1"/>
          </p:cNvSpPr>
          <p:nvPr>
            <p:ph type="sldImg"/>
          </p:nvPr>
        </p:nvSpPr>
        <p:spPr>
          <a:ln/>
        </p:spPr>
      </p:sp>
      <p:sp>
        <p:nvSpPr>
          <p:cNvPr id="289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289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b="1">
                <a:solidFill>
                  <a:schemeClr val="tx1"/>
                </a:solidFill>
                <a:latin typeface="Arial" panose="020B0604020202020204" pitchFamily="34" charset="0"/>
              </a:defRPr>
            </a:lvl1pPr>
            <a:lvl2pPr marL="742950" indent="-285750" defTabSz="920750">
              <a:defRPr sz="1600" b="1">
                <a:solidFill>
                  <a:schemeClr val="tx1"/>
                </a:solidFill>
                <a:latin typeface="Arial" panose="020B0604020202020204" pitchFamily="34" charset="0"/>
              </a:defRPr>
            </a:lvl2pPr>
            <a:lvl3pPr marL="1143000" indent="-228600" defTabSz="920750">
              <a:defRPr sz="1600" b="1">
                <a:solidFill>
                  <a:schemeClr val="tx1"/>
                </a:solidFill>
                <a:latin typeface="Arial" panose="020B0604020202020204" pitchFamily="34" charset="0"/>
              </a:defRPr>
            </a:lvl3pPr>
            <a:lvl4pPr marL="1600200" indent="-228600" defTabSz="920750">
              <a:defRPr sz="1600" b="1">
                <a:solidFill>
                  <a:schemeClr val="tx1"/>
                </a:solidFill>
                <a:latin typeface="Arial" panose="020B0604020202020204" pitchFamily="34" charset="0"/>
              </a:defRPr>
            </a:lvl4pPr>
            <a:lvl5pPr marL="2057400" indent="-228600" defTabSz="920750">
              <a:defRPr sz="1600" b="1">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1600" b="1">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1600" b="1">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1600" b="1">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1600" b="1">
                <a:solidFill>
                  <a:schemeClr val="tx1"/>
                </a:solidFill>
                <a:latin typeface="Arial" panose="020B0604020202020204" pitchFamily="34" charset="0"/>
              </a:defRPr>
            </a:lvl9pPr>
          </a:lstStyle>
          <a:p>
            <a:fld id="{14CB2623-58CA-46F8-A50D-B31FAF716B85}" type="slidenum">
              <a:rPr lang="en-GB" altLang="de-DE" sz="1200" b="0"/>
              <a:t>61</a:t>
            </a:fld>
            <a:endParaRPr lang="en-GB" altLang="de-DE" sz="1200" b="0" dirty="0"/>
          </a:p>
        </p:txBody>
      </p:sp>
    </p:spTree>
    <p:extLst>
      <p:ext uri="{BB962C8B-B14F-4D97-AF65-F5344CB8AC3E}">
        <p14:creationId xmlns:p14="http://schemas.microsoft.com/office/powerpoint/2010/main" val="3630723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t>62</a:t>
            </a:fld>
            <a:endParaRPr lang="de-DE"/>
          </a:p>
        </p:txBody>
      </p:sp>
    </p:spTree>
    <p:extLst>
      <p:ext uri="{BB962C8B-B14F-4D97-AF65-F5344CB8AC3E}">
        <p14:creationId xmlns:p14="http://schemas.microsoft.com/office/powerpoint/2010/main" val="2848519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t>63</a:t>
            </a:fld>
            <a:endParaRPr lang="de-DE"/>
          </a:p>
        </p:txBody>
      </p:sp>
    </p:spTree>
    <p:extLst>
      <p:ext uri="{BB962C8B-B14F-4D97-AF65-F5344CB8AC3E}">
        <p14:creationId xmlns:p14="http://schemas.microsoft.com/office/powerpoint/2010/main" val="20852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52">
              <a:defRPr kumimoji="1" b="1">
                <a:solidFill>
                  <a:srgbClr val="000000"/>
                </a:solidFill>
                <a:latin typeface="Arial" charset="0"/>
              </a:defRPr>
            </a:lvl1pPr>
            <a:lvl2pPr marL="714495" indent="-274806" defTabSz="877852">
              <a:defRPr kumimoji="1" b="1">
                <a:solidFill>
                  <a:srgbClr val="000000"/>
                </a:solidFill>
                <a:latin typeface="Arial" charset="0"/>
              </a:defRPr>
            </a:lvl2pPr>
            <a:lvl3pPr marL="1099223" indent="-219845" defTabSz="877852">
              <a:defRPr kumimoji="1" b="1">
                <a:solidFill>
                  <a:srgbClr val="000000"/>
                </a:solidFill>
                <a:latin typeface="Arial" charset="0"/>
              </a:defRPr>
            </a:lvl3pPr>
            <a:lvl4pPr marL="1538912" indent="-219845" defTabSz="877852">
              <a:defRPr kumimoji="1" b="1">
                <a:solidFill>
                  <a:srgbClr val="000000"/>
                </a:solidFill>
                <a:latin typeface="Arial" charset="0"/>
              </a:defRPr>
            </a:lvl4pPr>
            <a:lvl5pPr marL="1978602" indent="-219845" defTabSz="877852">
              <a:defRPr kumimoji="1" b="1">
                <a:solidFill>
                  <a:srgbClr val="000000"/>
                </a:solidFill>
                <a:latin typeface="Arial" charset="0"/>
              </a:defRPr>
            </a:lvl5pPr>
            <a:lvl6pPr marL="2418291" indent="-219845" defTabSz="877852" eaLnBrk="0" fontAlgn="base" hangingPunct="0">
              <a:spcBef>
                <a:spcPct val="50000"/>
              </a:spcBef>
              <a:spcAft>
                <a:spcPct val="0"/>
              </a:spcAft>
              <a:defRPr kumimoji="1" b="1">
                <a:solidFill>
                  <a:srgbClr val="000000"/>
                </a:solidFill>
                <a:latin typeface="Arial" charset="0"/>
              </a:defRPr>
            </a:lvl6pPr>
            <a:lvl7pPr marL="2857980" indent="-219845" defTabSz="877852" eaLnBrk="0" fontAlgn="base" hangingPunct="0">
              <a:spcBef>
                <a:spcPct val="50000"/>
              </a:spcBef>
              <a:spcAft>
                <a:spcPct val="0"/>
              </a:spcAft>
              <a:defRPr kumimoji="1" b="1">
                <a:solidFill>
                  <a:srgbClr val="000000"/>
                </a:solidFill>
                <a:latin typeface="Arial" charset="0"/>
              </a:defRPr>
            </a:lvl7pPr>
            <a:lvl8pPr marL="3297669" indent="-219845" defTabSz="877852" eaLnBrk="0" fontAlgn="base" hangingPunct="0">
              <a:spcBef>
                <a:spcPct val="50000"/>
              </a:spcBef>
              <a:spcAft>
                <a:spcPct val="0"/>
              </a:spcAft>
              <a:defRPr kumimoji="1" b="1">
                <a:solidFill>
                  <a:srgbClr val="000000"/>
                </a:solidFill>
                <a:latin typeface="Arial" charset="0"/>
              </a:defRPr>
            </a:lvl8pPr>
            <a:lvl9pPr marL="3737359" indent="-219845" defTabSz="877852" eaLnBrk="0" fontAlgn="base" hangingPunct="0">
              <a:spcBef>
                <a:spcPct val="50000"/>
              </a:spcBef>
              <a:spcAft>
                <a:spcPct val="0"/>
              </a:spcAft>
              <a:defRPr kumimoji="1" b="1">
                <a:solidFill>
                  <a:srgbClr val="000000"/>
                </a:solidFill>
                <a:latin typeface="Arial" charset="0"/>
              </a:defRPr>
            </a:lvl9pPr>
          </a:lstStyle>
          <a:p>
            <a:fld id="{4C793006-4D72-4D5F-BF56-574C9420EF5E}" type="slidenum">
              <a:rPr kumimoji="0" lang="de-DE" altLang="de-DE" b="0" smtClean="0">
                <a:solidFill>
                  <a:schemeClr val="tx1"/>
                </a:solidFill>
              </a:rPr>
              <a:t>7</a:t>
            </a:fld>
            <a:endParaRPr kumimoji="0" lang="de-DE" altLang="de-DE" b="0" dirty="0">
              <a:solidFill>
                <a:schemeClr val="tx1"/>
              </a:solidFill>
            </a:endParaRPr>
          </a:p>
        </p:txBody>
      </p:sp>
      <p:sp>
        <p:nvSpPr>
          <p:cNvPr id="537603" name="Rectangle 2"/>
          <p:cNvSpPr>
            <a:spLocks noGrp="1" noRot="1" noChangeAspect="1" noChangeArrowheads="1" noTextEdit="1"/>
          </p:cNvSpPr>
          <p:nvPr>
            <p:ph type="sldImg"/>
          </p:nvPr>
        </p:nvSpPr>
        <p:spPr>
          <a:xfrm>
            <a:off x="744538" y="941388"/>
            <a:ext cx="5351462" cy="3706812"/>
          </a:xfrm>
          <a:ln/>
        </p:spPr>
      </p:sp>
      <p:sp>
        <p:nvSpPr>
          <p:cNvPr id="537604" name="Rectangle 3"/>
          <p:cNvSpPr>
            <a:spLocks noGrp="1" noChangeArrowheads="1"/>
          </p:cNvSpPr>
          <p:nvPr>
            <p:ph type="body" idx="1"/>
          </p:nvPr>
        </p:nvSpPr>
        <p:spPr>
          <a:xfrm>
            <a:off x="906435" y="4722980"/>
            <a:ext cx="4983218" cy="4486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latin typeface="Arial" charset="0"/>
            </a:endParaRPr>
          </a:p>
        </p:txBody>
      </p:sp>
    </p:spTree>
    <p:extLst>
      <p:ext uri="{BB962C8B-B14F-4D97-AF65-F5344CB8AC3E}">
        <p14:creationId xmlns:p14="http://schemas.microsoft.com/office/powerpoint/2010/main" val="2855541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Folienbildplatzhalter 1"/>
          <p:cNvSpPr>
            <a:spLocks noGrp="1" noRot="1" noChangeAspect="1" noTextEdit="1"/>
          </p:cNvSpPr>
          <p:nvPr>
            <p:ph type="sldImg"/>
          </p:nvPr>
        </p:nvSpPr>
        <p:spPr>
          <a:xfrm>
            <a:off x="955675" y="687388"/>
            <a:ext cx="4949825" cy="3427412"/>
          </a:xfrm>
          <a:ln/>
        </p:spPr>
      </p:sp>
      <p:sp>
        <p:nvSpPr>
          <p:cNvPr id="4648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4649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85">
              <a:defRPr sz="1500" b="1">
                <a:solidFill>
                  <a:schemeClr val="tx1"/>
                </a:solidFill>
                <a:latin typeface="Arial" pitchFamily="34" charset="0"/>
              </a:defRPr>
            </a:lvl1pPr>
            <a:lvl2pPr marL="714495" indent="-274806" defTabSz="885485">
              <a:defRPr sz="1500" b="1">
                <a:solidFill>
                  <a:schemeClr val="tx1"/>
                </a:solidFill>
                <a:latin typeface="Arial" pitchFamily="34" charset="0"/>
              </a:defRPr>
            </a:lvl2pPr>
            <a:lvl3pPr marL="1099223" indent="-219845" defTabSz="885485">
              <a:defRPr sz="1500" b="1">
                <a:solidFill>
                  <a:schemeClr val="tx1"/>
                </a:solidFill>
                <a:latin typeface="Arial" pitchFamily="34" charset="0"/>
              </a:defRPr>
            </a:lvl3pPr>
            <a:lvl4pPr marL="1538912" indent="-219845" defTabSz="885485">
              <a:defRPr sz="1500" b="1">
                <a:solidFill>
                  <a:schemeClr val="tx1"/>
                </a:solidFill>
                <a:latin typeface="Arial" pitchFamily="34" charset="0"/>
              </a:defRPr>
            </a:lvl4pPr>
            <a:lvl5pPr marL="1978602" indent="-219845" defTabSz="885485">
              <a:defRPr sz="1500" b="1">
                <a:solidFill>
                  <a:schemeClr val="tx1"/>
                </a:solidFill>
                <a:latin typeface="Arial" pitchFamily="34" charset="0"/>
              </a:defRPr>
            </a:lvl5pPr>
            <a:lvl6pPr marL="2418291" indent="-219845" defTabSz="885485" eaLnBrk="0" fontAlgn="base" hangingPunct="0">
              <a:spcBef>
                <a:spcPct val="0"/>
              </a:spcBef>
              <a:spcAft>
                <a:spcPct val="0"/>
              </a:spcAft>
              <a:defRPr sz="1500" b="1">
                <a:solidFill>
                  <a:schemeClr val="tx1"/>
                </a:solidFill>
                <a:latin typeface="Arial" pitchFamily="34" charset="0"/>
              </a:defRPr>
            </a:lvl6pPr>
            <a:lvl7pPr marL="2857980" indent="-219845" defTabSz="885485" eaLnBrk="0" fontAlgn="base" hangingPunct="0">
              <a:spcBef>
                <a:spcPct val="0"/>
              </a:spcBef>
              <a:spcAft>
                <a:spcPct val="0"/>
              </a:spcAft>
              <a:defRPr sz="1500" b="1">
                <a:solidFill>
                  <a:schemeClr val="tx1"/>
                </a:solidFill>
                <a:latin typeface="Arial" pitchFamily="34" charset="0"/>
              </a:defRPr>
            </a:lvl7pPr>
            <a:lvl8pPr marL="3297669" indent="-219845" defTabSz="885485" eaLnBrk="0" fontAlgn="base" hangingPunct="0">
              <a:spcBef>
                <a:spcPct val="0"/>
              </a:spcBef>
              <a:spcAft>
                <a:spcPct val="0"/>
              </a:spcAft>
              <a:defRPr sz="1500" b="1">
                <a:solidFill>
                  <a:schemeClr val="tx1"/>
                </a:solidFill>
                <a:latin typeface="Arial" pitchFamily="34" charset="0"/>
              </a:defRPr>
            </a:lvl8pPr>
            <a:lvl9pPr marL="3737359" indent="-219845" defTabSz="885485" eaLnBrk="0" fontAlgn="base" hangingPunct="0">
              <a:spcBef>
                <a:spcPct val="0"/>
              </a:spcBef>
              <a:spcAft>
                <a:spcPct val="0"/>
              </a:spcAft>
              <a:defRPr sz="1500" b="1">
                <a:solidFill>
                  <a:schemeClr val="tx1"/>
                </a:solidFill>
                <a:latin typeface="Arial" pitchFamily="34" charset="0"/>
              </a:defRPr>
            </a:lvl9pPr>
          </a:lstStyle>
          <a:p>
            <a:fld id="{19C4746F-B2B7-4026-AA93-4B3A9AEF5B96}" type="slidenum">
              <a:rPr lang="de-DE" altLang="de-DE" sz="1200" b="0"/>
              <a:t>68</a:t>
            </a:fld>
            <a:endParaRPr lang="de-DE" altLang="de-DE" sz="1200" b="0"/>
          </a:p>
        </p:txBody>
      </p:sp>
    </p:spTree>
    <p:extLst>
      <p:ext uri="{BB962C8B-B14F-4D97-AF65-F5344CB8AC3E}">
        <p14:creationId xmlns:p14="http://schemas.microsoft.com/office/powerpoint/2010/main" val="4065462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Folienbildplatzhalter 1"/>
          <p:cNvSpPr>
            <a:spLocks noGrp="1" noRot="1" noChangeAspect="1" noTextEdit="1"/>
          </p:cNvSpPr>
          <p:nvPr>
            <p:ph type="sldImg"/>
          </p:nvPr>
        </p:nvSpPr>
        <p:spPr>
          <a:xfrm>
            <a:off x="819150" y="725488"/>
            <a:ext cx="5210175" cy="3608387"/>
          </a:xfrm>
          <a:ln/>
        </p:spPr>
      </p:sp>
      <p:sp>
        <p:nvSpPr>
          <p:cNvPr id="4628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4628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68">
              <a:defRPr sz="1600" b="1">
                <a:solidFill>
                  <a:schemeClr val="tx1"/>
                </a:solidFill>
                <a:latin typeface="Arial" pitchFamily="34" charset="0"/>
              </a:defRPr>
            </a:lvl1pPr>
            <a:lvl2pPr marL="737155" indent="-283521" defTabSz="913568">
              <a:defRPr sz="1600" b="1">
                <a:solidFill>
                  <a:schemeClr val="tx1"/>
                </a:solidFill>
                <a:latin typeface="Arial" pitchFamily="34" charset="0"/>
              </a:defRPr>
            </a:lvl2pPr>
            <a:lvl3pPr marL="1134085" indent="-226817" defTabSz="913568">
              <a:defRPr sz="1600" b="1">
                <a:solidFill>
                  <a:schemeClr val="tx1"/>
                </a:solidFill>
                <a:latin typeface="Arial" pitchFamily="34" charset="0"/>
              </a:defRPr>
            </a:lvl3pPr>
            <a:lvl4pPr marL="1587718" indent="-226817" defTabSz="913568">
              <a:defRPr sz="1600" b="1">
                <a:solidFill>
                  <a:schemeClr val="tx1"/>
                </a:solidFill>
                <a:latin typeface="Arial" pitchFamily="34" charset="0"/>
              </a:defRPr>
            </a:lvl4pPr>
            <a:lvl5pPr marL="2041352" indent="-226817" defTabSz="913568">
              <a:defRPr sz="1600" b="1">
                <a:solidFill>
                  <a:schemeClr val="tx1"/>
                </a:solidFill>
                <a:latin typeface="Arial" pitchFamily="34" charset="0"/>
              </a:defRPr>
            </a:lvl5pPr>
            <a:lvl6pPr marL="2494986" indent="-226817" defTabSz="913568" eaLnBrk="0" fontAlgn="base" hangingPunct="0">
              <a:spcBef>
                <a:spcPct val="0"/>
              </a:spcBef>
              <a:spcAft>
                <a:spcPct val="0"/>
              </a:spcAft>
              <a:defRPr sz="1600" b="1">
                <a:solidFill>
                  <a:schemeClr val="tx1"/>
                </a:solidFill>
                <a:latin typeface="Arial" pitchFamily="34" charset="0"/>
              </a:defRPr>
            </a:lvl6pPr>
            <a:lvl7pPr marL="2948620" indent="-226817" defTabSz="913568" eaLnBrk="0" fontAlgn="base" hangingPunct="0">
              <a:spcBef>
                <a:spcPct val="0"/>
              </a:spcBef>
              <a:spcAft>
                <a:spcPct val="0"/>
              </a:spcAft>
              <a:defRPr sz="1600" b="1">
                <a:solidFill>
                  <a:schemeClr val="tx1"/>
                </a:solidFill>
                <a:latin typeface="Arial" pitchFamily="34" charset="0"/>
              </a:defRPr>
            </a:lvl7pPr>
            <a:lvl8pPr marL="3402254" indent="-226817" defTabSz="913568" eaLnBrk="0" fontAlgn="base" hangingPunct="0">
              <a:spcBef>
                <a:spcPct val="0"/>
              </a:spcBef>
              <a:spcAft>
                <a:spcPct val="0"/>
              </a:spcAft>
              <a:defRPr sz="1600" b="1">
                <a:solidFill>
                  <a:schemeClr val="tx1"/>
                </a:solidFill>
                <a:latin typeface="Arial" pitchFamily="34" charset="0"/>
              </a:defRPr>
            </a:lvl8pPr>
            <a:lvl9pPr marL="3855888" indent="-226817" defTabSz="913568" eaLnBrk="0" fontAlgn="base" hangingPunct="0">
              <a:spcBef>
                <a:spcPct val="0"/>
              </a:spcBef>
              <a:spcAft>
                <a:spcPct val="0"/>
              </a:spcAft>
              <a:defRPr sz="1600" b="1">
                <a:solidFill>
                  <a:schemeClr val="tx1"/>
                </a:solidFill>
                <a:latin typeface="Arial" pitchFamily="34" charset="0"/>
              </a:defRPr>
            </a:lvl9pPr>
          </a:lstStyle>
          <a:p>
            <a:fld id="{C87391D0-4604-41F5-8932-113AB1E86DF5}" type="slidenum">
              <a:rPr lang="de-DE" altLang="de-DE" sz="1200" b="0"/>
              <a:t>72</a:t>
            </a:fld>
            <a:endParaRPr lang="de-DE" altLang="de-DE" sz="1200" b="0"/>
          </a:p>
        </p:txBody>
      </p:sp>
    </p:spTree>
    <p:extLst>
      <p:ext uri="{BB962C8B-B14F-4D97-AF65-F5344CB8AC3E}">
        <p14:creationId xmlns:p14="http://schemas.microsoft.com/office/powerpoint/2010/main" val="2412866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31825" y="749300"/>
            <a:ext cx="5403850" cy="37417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t>76</a:t>
            </a:fld>
            <a:endParaRPr lang="de-DE"/>
          </a:p>
        </p:txBody>
      </p:sp>
    </p:spTree>
    <p:extLst>
      <p:ext uri="{BB962C8B-B14F-4D97-AF65-F5344CB8AC3E}">
        <p14:creationId xmlns:p14="http://schemas.microsoft.com/office/powerpoint/2010/main" val="2297406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31825" y="749300"/>
            <a:ext cx="5403850" cy="37417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t>77</a:t>
            </a:fld>
            <a:endParaRPr lang="de-DE"/>
          </a:p>
        </p:txBody>
      </p:sp>
    </p:spTree>
    <p:extLst>
      <p:ext uri="{BB962C8B-B14F-4D97-AF65-F5344CB8AC3E}">
        <p14:creationId xmlns:p14="http://schemas.microsoft.com/office/powerpoint/2010/main" val="79334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lienbildplatzhalter 1"/>
          <p:cNvSpPr>
            <a:spLocks noGrp="1" noRot="1" noChangeAspect="1" noTextEdit="1"/>
          </p:cNvSpPr>
          <p:nvPr>
            <p:ph type="sldImg"/>
          </p:nvPr>
        </p:nvSpPr>
        <p:spPr>
          <a:xfrm>
            <a:off x="3105150" y="280988"/>
            <a:ext cx="4195763" cy="2906712"/>
          </a:xfrm>
          <a:ln/>
        </p:spPr>
      </p:sp>
    </p:spTree>
    <p:extLst>
      <p:ext uri="{BB962C8B-B14F-4D97-AF65-F5344CB8AC3E}">
        <p14:creationId xmlns:p14="http://schemas.microsoft.com/office/powerpoint/2010/main" val="3253057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Folienbildplatzhalter 1"/>
          <p:cNvSpPr>
            <a:spLocks noGrp="1" noRot="1" noChangeAspect="1" noTextEdit="1"/>
          </p:cNvSpPr>
          <p:nvPr>
            <p:ph type="sldImg"/>
          </p:nvPr>
        </p:nvSpPr>
        <p:spPr>
          <a:xfrm>
            <a:off x="755650" y="723900"/>
            <a:ext cx="5213350" cy="3609975"/>
          </a:xfrm>
          <a:ln/>
        </p:spPr>
      </p:sp>
      <p:sp>
        <p:nvSpPr>
          <p:cNvPr id="4628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4628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b="1">
                <a:solidFill>
                  <a:schemeClr val="tx1"/>
                </a:solidFill>
                <a:latin typeface="Arial" pitchFamily="34" charset="0"/>
              </a:defRPr>
            </a:lvl1pPr>
            <a:lvl2pPr marL="742950" indent="-285750" defTabSz="920750">
              <a:defRPr sz="1600" b="1">
                <a:solidFill>
                  <a:schemeClr val="tx1"/>
                </a:solidFill>
                <a:latin typeface="Arial" pitchFamily="34" charset="0"/>
              </a:defRPr>
            </a:lvl2pPr>
            <a:lvl3pPr marL="1143000" indent="-228600" defTabSz="920750">
              <a:defRPr sz="1600" b="1">
                <a:solidFill>
                  <a:schemeClr val="tx1"/>
                </a:solidFill>
                <a:latin typeface="Arial" pitchFamily="34" charset="0"/>
              </a:defRPr>
            </a:lvl3pPr>
            <a:lvl4pPr marL="1600200" indent="-228600" defTabSz="920750">
              <a:defRPr sz="1600" b="1">
                <a:solidFill>
                  <a:schemeClr val="tx1"/>
                </a:solidFill>
                <a:latin typeface="Arial" pitchFamily="34" charset="0"/>
              </a:defRPr>
            </a:lvl4pPr>
            <a:lvl5pPr marL="2057400" indent="-228600" defTabSz="920750">
              <a:defRPr sz="1600" b="1">
                <a:solidFill>
                  <a:schemeClr val="tx1"/>
                </a:solidFill>
                <a:latin typeface="Arial" pitchFamily="34" charset="0"/>
              </a:defRPr>
            </a:lvl5pPr>
            <a:lvl6pPr marL="2514600" indent="-228600" defTabSz="920750" eaLnBrk="0" fontAlgn="base" hangingPunct="0">
              <a:spcBef>
                <a:spcPct val="0"/>
              </a:spcBef>
              <a:spcAft>
                <a:spcPct val="0"/>
              </a:spcAft>
              <a:defRPr sz="1600" b="1">
                <a:solidFill>
                  <a:schemeClr val="tx1"/>
                </a:solidFill>
                <a:latin typeface="Arial" pitchFamily="34" charset="0"/>
              </a:defRPr>
            </a:lvl6pPr>
            <a:lvl7pPr marL="2971800" indent="-228600" defTabSz="920750" eaLnBrk="0" fontAlgn="base" hangingPunct="0">
              <a:spcBef>
                <a:spcPct val="0"/>
              </a:spcBef>
              <a:spcAft>
                <a:spcPct val="0"/>
              </a:spcAft>
              <a:defRPr sz="1600" b="1">
                <a:solidFill>
                  <a:schemeClr val="tx1"/>
                </a:solidFill>
                <a:latin typeface="Arial" pitchFamily="34" charset="0"/>
              </a:defRPr>
            </a:lvl7pPr>
            <a:lvl8pPr marL="3429000" indent="-228600" defTabSz="920750" eaLnBrk="0" fontAlgn="base" hangingPunct="0">
              <a:spcBef>
                <a:spcPct val="0"/>
              </a:spcBef>
              <a:spcAft>
                <a:spcPct val="0"/>
              </a:spcAft>
              <a:defRPr sz="1600" b="1">
                <a:solidFill>
                  <a:schemeClr val="tx1"/>
                </a:solidFill>
                <a:latin typeface="Arial" pitchFamily="34" charset="0"/>
              </a:defRPr>
            </a:lvl8pPr>
            <a:lvl9pPr marL="3886200" indent="-228600" defTabSz="920750" eaLnBrk="0" fontAlgn="base" hangingPunct="0">
              <a:spcBef>
                <a:spcPct val="0"/>
              </a:spcBef>
              <a:spcAft>
                <a:spcPct val="0"/>
              </a:spcAft>
              <a:defRPr sz="1600" b="1">
                <a:solidFill>
                  <a:schemeClr val="tx1"/>
                </a:solidFill>
                <a:latin typeface="Arial" pitchFamily="34" charset="0"/>
              </a:defRPr>
            </a:lvl9pPr>
          </a:lstStyle>
          <a:p>
            <a:fld id="{C87391D0-4604-41F5-8932-113AB1E86DF5}" type="slidenum">
              <a:rPr lang="de-DE" altLang="de-DE" sz="1200" b="0"/>
              <a:t>84</a:t>
            </a:fld>
            <a:endParaRPr lang="de-DE" altLang="de-DE" sz="1200" b="0"/>
          </a:p>
        </p:txBody>
      </p:sp>
    </p:spTree>
    <p:extLst>
      <p:ext uri="{BB962C8B-B14F-4D97-AF65-F5344CB8AC3E}">
        <p14:creationId xmlns:p14="http://schemas.microsoft.com/office/powerpoint/2010/main" val="3719988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t>85</a:t>
            </a:fld>
            <a:endParaRPr lang="de-DE" dirty="0"/>
          </a:p>
        </p:txBody>
      </p:sp>
    </p:spTree>
    <p:extLst>
      <p:ext uri="{BB962C8B-B14F-4D97-AF65-F5344CB8AC3E}">
        <p14:creationId xmlns:p14="http://schemas.microsoft.com/office/powerpoint/2010/main" val="3509084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1031626" rtl="0" eaLnBrk="1" fontAlgn="auto" latinLnBrk="0" hangingPunct="1">
              <a:lnSpc>
                <a:spcPct val="100000"/>
              </a:lnSpc>
              <a:spcBef>
                <a:spcPts val="0"/>
              </a:spcBef>
              <a:spcAft>
                <a:spcPts val="0"/>
              </a:spcAft>
              <a:buClrTx/>
              <a:buSzTx/>
              <a:buFontTx/>
              <a:buNone/>
              <a:tabLst/>
              <a:defRPr/>
            </a:pPr>
            <a:fld id="{132D59FF-049A-4172-A3B5-F3422674678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31626" rtl="0" eaLnBrk="1" fontAlgn="auto" latinLnBrk="0" hangingPunct="1">
                <a:lnSpc>
                  <a:spcPct val="100000"/>
                </a:lnSpc>
                <a:spcBef>
                  <a:spcPts val="0"/>
                </a:spcBef>
                <a:spcAft>
                  <a:spcPts val="0"/>
                </a:spcAft>
                <a:buClrTx/>
                <a:buSzTx/>
                <a:buFontTx/>
                <a:buNone/>
                <a:tabLst/>
                <a:defRPr/>
              </a:pPr>
              <a:t>86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673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1031626" rtl="0" eaLnBrk="1" fontAlgn="auto" latinLnBrk="0" hangingPunct="1">
              <a:lnSpc>
                <a:spcPct val="100000"/>
              </a:lnSpc>
              <a:spcBef>
                <a:spcPts val="0"/>
              </a:spcBef>
              <a:spcAft>
                <a:spcPts val="0"/>
              </a:spcAft>
              <a:buClrTx/>
              <a:buSzTx/>
              <a:buFontTx/>
              <a:buNone/>
              <a:tabLst/>
              <a:defRPr/>
            </a:pPr>
            <a:fld id="{132D59FF-049A-4172-A3B5-F3422674678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31626" rtl="0" eaLnBrk="1" fontAlgn="auto" latinLnBrk="0" hangingPunct="1">
                <a:lnSpc>
                  <a:spcPct val="100000"/>
                </a:lnSpc>
                <a:spcBef>
                  <a:spcPts val="0"/>
                </a:spcBef>
                <a:spcAft>
                  <a:spcPts val="0"/>
                </a:spcAft>
                <a:buClrTx/>
                <a:buSzTx/>
                <a:buFontTx/>
                <a:buNone/>
                <a:tabLst/>
                <a:defRPr/>
              </a:pPr>
              <a:t>87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673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1031626" rtl="0" eaLnBrk="1" fontAlgn="auto" latinLnBrk="0" hangingPunct="1">
              <a:lnSpc>
                <a:spcPct val="100000"/>
              </a:lnSpc>
              <a:spcBef>
                <a:spcPts val="0"/>
              </a:spcBef>
              <a:spcAft>
                <a:spcPts val="0"/>
              </a:spcAft>
              <a:buClrTx/>
              <a:buSzTx/>
              <a:buFontTx/>
              <a:buNone/>
              <a:tabLst/>
              <a:defRPr/>
            </a:pPr>
            <a:fld id="{132D59FF-049A-4172-A3B5-F3422674678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31626" rtl="0" eaLnBrk="1" fontAlgn="auto" latinLnBrk="0" hangingPunct="1">
                <a:lnSpc>
                  <a:spcPct val="100000"/>
                </a:lnSpc>
                <a:spcBef>
                  <a:spcPts val="0"/>
                </a:spcBef>
                <a:spcAft>
                  <a:spcPts val="0"/>
                </a:spcAft>
                <a:buClrTx/>
                <a:buSzTx/>
                <a:buFontTx/>
                <a:buNone/>
                <a:tabLst/>
                <a:defRPr/>
              </a:pPr>
              <a:t>88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67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693738" y="746125"/>
            <a:ext cx="5408612" cy="3744913"/>
          </a:xfrm>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p>
        </p:txBody>
      </p:sp>
    </p:spTree>
    <p:extLst>
      <p:ext uri="{BB962C8B-B14F-4D97-AF65-F5344CB8AC3E}">
        <p14:creationId xmlns:p14="http://schemas.microsoft.com/office/powerpoint/2010/main" val="486735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255B1-4957-C4DE-87B1-84DD996D4B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17B8D7-95FA-9C1D-8BCA-B83B167595B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5E3F29-CD24-775A-4519-AEC2B7CD908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3DD114F-1891-5DBE-A588-4D97D0D803AA}"/>
              </a:ext>
            </a:extLst>
          </p:cNvPr>
          <p:cNvSpPr>
            <a:spLocks noGrp="1"/>
          </p:cNvSpPr>
          <p:nvPr>
            <p:ph type="sldNum" sz="quarter" idx="10"/>
          </p:nvPr>
        </p:nvSpPr>
        <p:spPr/>
        <p:txBody>
          <a:bodyPr/>
          <a:lstStyle/>
          <a:p>
            <a:pPr marL="0" marR="0" lvl="0" indent="0" algn="r" defTabSz="1031626" rtl="0" eaLnBrk="1" fontAlgn="auto" latinLnBrk="0" hangingPunct="1">
              <a:lnSpc>
                <a:spcPct val="100000"/>
              </a:lnSpc>
              <a:spcBef>
                <a:spcPts val="0"/>
              </a:spcBef>
              <a:spcAft>
                <a:spcPts val="0"/>
              </a:spcAft>
              <a:buClrTx/>
              <a:buSzTx/>
              <a:buFontTx/>
              <a:buNone/>
              <a:tabLst/>
              <a:defRPr/>
            </a:pPr>
            <a:fld id="{132D59FF-049A-4172-A3B5-F34226746782}"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31626" rtl="0" eaLnBrk="1" fontAlgn="auto" latinLnBrk="0" hangingPunct="1">
                <a:lnSpc>
                  <a:spcPct val="100000"/>
                </a:lnSpc>
                <a:spcBef>
                  <a:spcPts val="0"/>
                </a:spcBef>
                <a:spcAft>
                  <a:spcPts val="0"/>
                </a:spcAft>
                <a:buClrTx/>
                <a:buSzTx/>
                <a:buFontTx/>
                <a:buNone/>
                <a:tabLst/>
                <a:defRPr/>
              </a:pPr>
              <a:t>89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70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709613" y="741363"/>
            <a:ext cx="5380037" cy="3725862"/>
          </a:xfrm>
          <a:ln/>
        </p:spPr>
      </p:sp>
      <p:sp>
        <p:nvSpPr>
          <p:cNvPr id="155651" name="Rectangle 3"/>
          <p:cNvSpPr>
            <a:spLocks noGrp="1" noChangeArrowheads="1"/>
          </p:cNvSpPr>
          <p:nvPr>
            <p:ph type="body" idx="1"/>
          </p:nvPr>
        </p:nvSpPr>
        <p:spPr>
          <a:noFill/>
          <a:ln/>
        </p:spPr>
        <p:txBody>
          <a:bodyPr/>
          <a:lstStyle/>
          <a:p>
            <a:endParaRPr lang="de-DE" dirty="0">
              <a:latin typeface="Arial" pitchFamily="34" charset="0"/>
            </a:endParaRPr>
          </a:p>
        </p:txBody>
      </p:sp>
    </p:spTree>
    <p:extLst>
      <p:ext uri="{BB962C8B-B14F-4D97-AF65-F5344CB8AC3E}">
        <p14:creationId xmlns:p14="http://schemas.microsoft.com/office/powerpoint/2010/main" val="322018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4294967295"/>
          </p:nvPr>
        </p:nvSpPr>
        <p:spPr bwMode="auto">
          <a:xfrm>
            <a:off x="3815887" y="10240536"/>
            <a:ext cx="2919379" cy="535043"/>
          </a:xfrm>
          <a:prstGeom prst="rect">
            <a:avLst/>
          </a:prstGeom>
          <a:noFill/>
          <a:ln>
            <a:miter lim="800000"/>
            <a:headEnd/>
            <a:tailEnd/>
          </a:ln>
        </p:spPr>
        <p:txBody>
          <a:bodyPr lIns="91425" tIns="45714" rIns="91425" bIns="45714"/>
          <a:lstStyle/>
          <a:p>
            <a:pPr defTabSz="912739"/>
            <a:fld id="{CA263CD0-CB9C-493A-BC9E-68934FB67601}" type="slidenum">
              <a:rPr lang="de-DE" altLang="de-DE">
                <a:solidFill>
                  <a:srgbClr val="000000"/>
                </a:solidFill>
              </a:rPr>
              <a:t>13</a:t>
            </a:fld>
            <a:endParaRPr lang="de-DE" altLang="de-DE" dirty="0">
              <a:solidFill>
                <a:srgbClr val="000000"/>
              </a:solidFill>
            </a:endParaRPr>
          </a:p>
        </p:txBody>
      </p:sp>
      <p:sp>
        <p:nvSpPr>
          <p:cNvPr id="179203" name="Rectangle 7"/>
          <p:cNvSpPr txBox="1">
            <a:spLocks noGrp="1" noChangeArrowheads="1"/>
          </p:cNvSpPr>
          <p:nvPr/>
        </p:nvSpPr>
        <p:spPr bwMode="auto">
          <a:xfrm>
            <a:off x="3816932" y="10240535"/>
            <a:ext cx="2919379" cy="537452"/>
          </a:xfrm>
          <a:prstGeom prst="rect">
            <a:avLst/>
          </a:prstGeom>
          <a:noFill/>
          <a:ln w="9525">
            <a:noFill/>
            <a:miter lim="800000"/>
            <a:headEnd/>
            <a:tailEnd/>
          </a:ln>
        </p:spPr>
        <p:txBody>
          <a:bodyPr lIns="91386" tIns="45693" rIns="91386" bIns="45693" anchor="b"/>
          <a:lstStyle/>
          <a:p>
            <a:pPr algn="r" fontAlgn="base">
              <a:spcBef>
                <a:spcPct val="0"/>
              </a:spcBef>
              <a:spcAft>
                <a:spcPct val="0"/>
              </a:spcAft>
            </a:pPr>
            <a:fld id="{E9276544-5074-4D84-B1DF-6493386C7B03}" type="slidenum">
              <a:rPr lang="de-DE" altLang="de-DE" sz="1200" i="1">
                <a:solidFill>
                  <a:srgbClr val="000000"/>
                </a:solidFill>
                <a:latin typeface="Times New Roman" pitchFamily="18" charset="0"/>
              </a:rPr>
              <a:t>13</a:t>
            </a:fld>
            <a:endParaRPr lang="de-DE" altLang="de-DE" sz="1200" i="1" dirty="0">
              <a:solidFill>
                <a:srgbClr val="000000"/>
              </a:solidFill>
              <a:latin typeface="Times New Roman" pitchFamily="18" charset="0"/>
            </a:endParaRPr>
          </a:p>
        </p:txBody>
      </p:sp>
      <p:sp>
        <p:nvSpPr>
          <p:cNvPr id="179204" name="Rectangle 2"/>
          <p:cNvSpPr>
            <a:spLocks noGrp="1" noRot="1" noChangeAspect="1" noChangeArrowheads="1" noTextEdit="1"/>
          </p:cNvSpPr>
          <p:nvPr>
            <p:ph type="sldImg"/>
          </p:nvPr>
        </p:nvSpPr>
        <p:spPr>
          <a:xfrm>
            <a:off x="709613" y="744538"/>
            <a:ext cx="5376862" cy="3722687"/>
          </a:xfrm>
          <a:ln/>
        </p:spPr>
      </p:sp>
      <p:sp>
        <p:nvSpPr>
          <p:cNvPr id="179205" name="Rectangle 3"/>
          <p:cNvSpPr>
            <a:spLocks noGrp="1" noChangeArrowheads="1"/>
          </p:cNvSpPr>
          <p:nvPr>
            <p:ph type="body" idx="1"/>
          </p:nvPr>
        </p:nvSpPr>
        <p:spPr>
          <a:noFill/>
          <a:ln/>
        </p:spPr>
        <p:txBody>
          <a:bodyPr lIns="91386" tIns="45693" rIns="91386" bIns="45693"/>
          <a:lstStyle/>
          <a:p>
            <a:endParaRPr lang="de-DE">
              <a:latin typeface="Arial" pitchFamily="34" charset="0"/>
            </a:endParaRPr>
          </a:p>
        </p:txBody>
      </p:sp>
    </p:spTree>
    <p:extLst>
      <p:ext uri="{BB962C8B-B14F-4D97-AF65-F5344CB8AC3E}">
        <p14:creationId xmlns:p14="http://schemas.microsoft.com/office/powerpoint/2010/main" val="65954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4294967295"/>
          </p:nvPr>
        </p:nvSpPr>
        <p:spPr bwMode="auto">
          <a:xfrm>
            <a:off x="3815887" y="10240536"/>
            <a:ext cx="2919379" cy="535043"/>
          </a:xfrm>
          <a:prstGeom prst="rect">
            <a:avLst/>
          </a:prstGeom>
          <a:noFill/>
          <a:ln>
            <a:miter lim="800000"/>
            <a:headEnd/>
            <a:tailEnd/>
          </a:ln>
        </p:spPr>
        <p:txBody>
          <a:bodyPr lIns="91425" tIns="45714" rIns="91425" bIns="45714"/>
          <a:lstStyle/>
          <a:p>
            <a:pPr defTabSz="912739"/>
            <a:fld id="{07F91250-05F3-42E6-9FB4-E5169F6F6236}" type="slidenum">
              <a:rPr lang="de-DE" altLang="de-DE">
                <a:solidFill>
                  <a:srgbClr val="000000"/>
                </a:solidFill>
              </a:rPr>
              <a:t>14</a:t>
            </a:fld>
            <a:endParaRPr lang="de-DE" altLang="de-DE" dirty="0">
              <a:solidFill>
                <a:srgbClr val="000000"/>
              </a:solidFill>
            </a:endParaRPr>
          </a:p>
        </p:txBody>
      </p:sp>
      <p:sp>
        <p:nvSpPr>
          <p:cNvPr id="180227" name="Rectangle 7"/>
          <p:cNvSpPr txBox="1">
            <a:spLocks noGrp="1" noChangeArrowheads="1"/>
          </p:cNvSpPr>
          <p:nvPr/>
        </p:nvSpPr>
        <p:spPr bwMode="auto">
          <a:xfrm>
            <a:off x="3816932" y="10240535"/>
            <a:ext cx="2919379" cy="537452"/>
          </a:xfrm>
          <a:prstGeom prst="rect">
            <a:avLst/>
          </a:prstGeom>
          <a:noFill/>
          <a:ln w="9525">
            <a:noFill/>
            <a:miter lim="800000"/>
            <a:headEnd/>
            <a:tailEnd/>
          </a:ln>
        </p:spPr>
        <p:txBody>
          <a:bodyPr lIns="91386" tIns="45693" rIns="91386" bIns="45693" anchor="b"/>
          <a:lstStyle/>
          <a:p>
            <a:pPr algn="r" fontAlgn="base">
              <a:spcBef>
                <a:spcPct val="0"/>
              </a:spcBef>
              <a:spcAft>
                <a:spcPct val="0"/>
              </a:spcAft>
            </a:pPr>
            <a:fld id="{2308BFC8-7733-4398-8DD9-610AA114AE54}" type="slidenum">
              <a:rPr lang="de-DE" altLang="de-DE" sz="1200" i="1">
                <a:solidFill>
                  <a:srgbClr val="000000"/>
                </a:solidFill>
                <a:latin typeface="Times New Roman" pitchFamily="18" charset="0"/>
              </a:rPr>
              <a:t>14</a:t>
            </a:fld>
            <a:endParaRPr lang="de-DE" altLang="de-DE" sz="1200" i="1" dirty="0">
              <a:solidFill>
                <a:srgbClr val="000000"/>
              </a:solidFill>
              <a:latin typeface="Times New Roman" pitchFamily="18" charset="0"/>
            </a:endParaRPr>
          </a:p>
        </p:txBody>
      </p:sp>
      <p:sp>
        <p:nvSpPr>
          <p:cNvPr id="180228" name="Rectangle 2"/>
          <p:cNvSpPr>
            <a:spLocks noGrp="1" noRot="1" noChangeAspect="1" noChangeArrowheads="1" noTextEdit="1"/>
          </p:cNvSpPr>
          <p:nvPr>
            <p:ph type="sldImg"/>
          </p:nvPr>
        </p:nvSpPr>
        <p:spPr>
          <a:xfrm>
            <a:off x="709613" y="744538"/>
            <a:ext cx="5376862" cy="3722687"/>
          </a:xfrm>
          <a:ln/>
        </p:spPr>
      </p:sp>
      <p:sp>
        <p:nvSpPr>
          <p:cNvPr id="180229" name="Rectangle 3"/>
          <p:cNvSpPr>
            <a:spLocks noGrp="1" noChangeArrowheads="1"/>
          </p:cNvSpPr>
          <p:nvPr>
            <p:ph type="body" idx="1"/>
          </p:nvPr>
        </p:nvSpPr>
        <p:spPr>
          <a:noFill/>
          <a:ln/>
        </p:spPr>
        <p:txBody>
          <a:bodyPr lIns="91386" tIns="45693" rIns="91386" bIns="45693"/>
          <a:lstStyle/>
          <a:p>
            <a:endParaRPr lang="de-DE">
              <a:latin typeface="Arial" pitchFamily="34" charset="0"/>
            </a:endParaRPr>
          </a:p>
        </p:txBody>
      </p:sp>
    </p:spTree>
    <p:extLst>
      <p:ext uri="{BB962C8B-B14F-4D97-AF65-F5344CB8AC3E}">
        <p14:creationId xmlns:p14="http://schemas.microsoft.com/office/powerpoint/2010/main" val="113848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4294967295"/>
          </p:nvPr>
        </p:nvSpPr>
        <p:spPr bwMode="auto">
          <a:xfrm>
            <a:off x="3815887" y="10240536"/>
            <a:ext cx="2919379" cy="535043"/>
          </a:xfrm>
          <a:prstGeom prst="rect">
            <a:avLst/>
          </a:prstGeom>
          <a:noFill/>
          <a:ln>
            <a:miter lim="800000"/>
            <a:headEnd/>
            <a:tailEnd/>
          </a:ln>
        </p:spPr>
        <p:txBody>
          <a:bodyPr lIns="91425" tIns="45714" rIns="91425" bIns="45714"/>
          <a:lstStyle/>
          <a:p>
            <a:pPr defTabSz="912739"/>
            <a:fld id="{07F91250-05F3-42E6-9FB4-E5169F6F6236}" type="slidenum">
              <a:rPr lang="de-DE" altLang="de-DE">
                <a:solidFill>
                  <a:srgbClr val="000000"/>
                </a:solidFill>
              </a:rPr>
              <a:t>15</a:t>
            </a:fld>
            <a:endParaRPr lang="de-DE" altLang="de-DE" dirty="0">
              <a:solidFill>
                <a:srgbClr val="000000"/>
              </a:solidFill>
            </a:endParaRPr>
          </a:p>
        </p:txBody>
      </p:sp>
      <p:sp>
        <p:nvSpPr>
          <p:cNvPr id="180227" name="Rectangle 7"/>
          <p:cNvSpPr txBox="1">
            <a:spLocks noGrp="1" noChangeArrowheads="1"/>
          </p:cNvSpPr>
          <p:nvPr/>
        </p:nvSpPr>
        <p:spPr bwMode="auto">
          <a:xfrm>
            <a:off x="3816932" y="10240535"/>
            <a:ext cx="2919379" cy="537452"/>
          </a:xfrm>
          <a:prstGeom prst="rect">
            <a:avLst/>
          </a:prstGeom>
          <a:noFill/>
          <a:ln w="9525">
            <a:noFill/>
            <a:miter lim="800000"/>
            <a:headEnd/>
            <a:tailEnd/>
          </a:ln>
        </p:spPr>
        <p:txBody>
          <a:bodyPr lIns="91386" tIns="45693" rIns="91386" bIns="45693" anchor="b"/>
          <a:lstStyle/>
          <a:p>
            <a:pPr algn="r" fontAlgn="base">
              <a:spcBef>
                <a:spcPct val="0"/>
              </a:spcBef>
              <a:spcAft>
                <a:spcPct val="0"/>
              </a:spcAft>
            </a:pPr>
            <a:fld id="{2308BFC8-7733-4398-8DD9-610AA114AE54}" type="slidenum">
              <a:rPr lang="de-DE" altLang="de-DE" sz="1200" i="1">
                <a:solidFill>
                  <a:srgbClr val="000000"/>
                </a:solidFill>
                <a:latin typeface="Times New Roman" pitchFamily="18" charset="0"/>
              </a:rPr>
              <a:t>15</a:t>
            </a:fld>
            <a:endParaRPr lang="de-DE" altLang="de-DE" sz="1200" i="1" dirty="0">
              <a:solidFill>
                <a:srgbClr val="000000"/>
              </a:solidFill>
              <a:latin typeface="Times New Roman" pitchFamily="18" charset="0"/>
            </a:endParaRPr>
          </a:p>
        </p:txBody>
      </p:sp>
      <p:sp>
        <p:nvSpPr>
          <p:cNvPr id="180228" name="Rectangle 2"/>
          <p:cNvSpPr>
            <a:spLocks noGrp="1" noRot="1" noChangeAspect="1" noChangeArrowheads="1" noTextEdit="1"/>
          </p:cNvSpPr>
          <p:nvPr>
            <p:ph type="sldImg"/>
          </p:nvPr>
        </p:nvSpPr>
        <p:spPr>
          <a:xfrm>
            <a:off x="709613" y="744538"/>
            <a:ext cx="5376862" cy="3722687"/>
          </a:xfrm>
          <a:ln/>
        </p:spPr>
      </p:sp>
      <p:sp>
        <p:nvSpPr>
          <p:cNvPr id="180229" name="Rectangle 3"/>
          <p:cNvSpPr>
            <a:spLocks noGrp="1" noChangeArrowheads="1"/>
          </p:cNvSpPr>
          <p:nvPr>
            <p:ph type="body" idx="1"/>
          </p:nvPr>
        </p:nvSpPr>
        <p:spPr>
          <a:noFill/>
          <a:ln/>
        </p:spPr>
        <p:txBody>
          <a:bodyPr lIns="91386" tIns="45693" rIns="91386" bIns="45693"/>
          <a:lstStyle/>
          <a:p>
            <a:endParaRPr lang="de-DE">
              <a:latin typeface="Arial" pitchFamily="34" charset="0"/>
            </a:endParaRPr>
          </a:p>
        </p:txBody>
      </p:sp>
    </p:spTree>
    <p:extLst>
      <p:ext uri="{BB962C8B-B14F-4D97-AF65-F5344CB8AC3E}">
        <p14:creationId xmlns:p14="http://schemas.microsoft.com/office/powerpoint/2010/main" val="1447369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eckblatt">
    <p:spTree>
      <p:nvGrpSpPr>
        <p:cNvPr id="1" name=""/>
        <p:cNvGrpSpPr/>
        <p:nvPr/>
      </p:nvGrpSpPr>
      <p:grpSpPr>
        <a:xfrm>
          <a:off x="0" y="0"/>
          <a:ext cx="0" cy="0"/>
          <a:chOff x="0" y="0"/>
          <a:chExt cx="0" cy="0"/>
        </a:xfrm>
      </p:grpSpPr>
      <p:sp>
        <p:nvSpPr>
          <p:cNvPr id="9" name="Rechteck 8"/>
          <p:cNvSpPr/>
          <p:nvPr userDrawn="1"/>
        </p:nvSpPr>
        <p:spPr>
          <a:xfrm>
            <a:off x="0" y="2286000"/>
            <a:ext cx="3240000" cy="2286000"/>
          </a:xfrm>
          <a:prstGeom prst="rect">
            <a:avLst/>
          </a:prstGeom>
          <a:solidFill>
            <a:srgbClr val="99A4B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l"/>
            <a:endParaRPr lang="de-DE" sz="1600" dirty="0">
              <a:latin typeface="Arial" pitchFamily="34" charset="0"/>
              <a:cs typeface="Arial" pitchFamily="34" charset="0"/>
            </a:endParaRPr>
          </a:p>
        </p:txBody>
      </p:sp>
      <p:sp>
        <p:nvSpPr>
          <p:cNvPr id="10" name="Rechteck 9"/>
          <p:cNvSpPr/>
          <p:nvPr userDrawn="1"/>
        </p:nvSpPr>
        <p:spPr>
          <a:xfrm>
            <a:off x="4488354" y="2286000"/>
            <a:ext cx="5417645" cy="2430000"/>
          </a:xfrm>
          <a:prstGeom prst="rect">
            <a:avLst/>
          </a:prstGeom>
          <a:solidFill>
            <a:srgbClr val="0029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a:endParaRPr lang="de-DE" sz="1600" dirty="0">
              <a:latin typeface="Arial" pitchFamily="34" charset="0"/>
              <a:cs typeface="Arial" pitchFamily="34" charset="0"/>
            </a:endParaRPr>
          </a:p>
        </p:txBody>
      </p:sp>
      <p:sp>
        <p:nvSpPr>
          <p:cNvPr id="2" name="Titel 1"/>
          <p:cNvSpPr>
            <a:spLocks noGrp="1"/>
          </p:cNvSpPr>
          <p:nvPr>
            <p:ph type="ctrTitle"/>
          </p:nvPr>
        </p:nvSpPr>
        <p:spPr>
          <a:xfrm>
            <a:off x="4488354" y="2285999"/>
            <a:ext cx="5418846" cy="1575049"/>
          </a:xfrm>
        </p:spPr>
        <p:txBody>
          <a:bodyPr lIns="252000" tIns="180000" rIns="252000"/>
          <a:lstStyle>
            <a:lvl1pPr>
              <a:defRPr>
                <a:solidFill>
                  <a:schemeClr val="bg1"/>
                </a:solidFill>
              </a:defRPr>
            </a:lvl1pPr>
          </a:lstStyle>
          <a:p>
            <a:r>
              <a:rPr lang="de-DE" dirty="0"/>
              <a:t>Titelmasterformat durch Klicken bearbeiten</a:t>
            </a:r>
          </a:p>
        </p:txBody>
      </p:sp>
      <p:sp>
        <p:nvSpPr>
          <p:cNvPr id="3" name="Untertitel 2"/>
          <p:cNvSpPr>
            <a:spLocks noGrp="1"/>
          </p:cNvSpPr>
          <p:nvPr>
            <p:ph type="subTitle" idx="1"/>
          </p:nvPr>
        </p:nvSpPr>
        <p:spPr>
          <a:xfrm>
            <a:off x="4488354" y="3978399"/>
            <a:ext cx="5417645" cy="594000"/>
          </a:xfrm>
        </p:spPr>
        <p:txBody>
          <a:bodyPr lIns="252000" rIns="252000"/>
          <a:lstStyle>
            <a:lvl1pPr marL="0" indent="0" algn="l">
              <a:buNone/>
              <a:defRPr>
                <a:solidFill>
                  <a:schemeClr val="bg1"/>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de-DE" dirty="0"/>
              <a:t>Formatvorlage des Untertitelmasters durch Klicken bearbeiten</a:t>
            </a:r>
          </a:p>
        </p:txBody>
      </p:sp>
      <p:pic>
        <p:nvPicPr>
          <p:cNvPr id="8" name="Picture 81" descr="Grafik_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286000"/>
            <a:ext cx="4488353" cy="2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200472" y="6172223"/>
            <a:ext cx="5256584" cy="307777"/>
          </a:xfrm>
          <a:prstGeom prst="rect">
            <a:avLst/>
          </a:prstGeom>
        </p:spPr>
        <p:txBody>
          <a:bodyPr wrap="square">
            <a:spAutoFit/>
          </a:bodyPr>
          <a:lstStyle/>
          <a:p>
            <a:r>
              <a:rPr lang="de-DE" sz="1400" b="1" spc="0" baseline="0" dirty="0">
                <a:solidFill>
                  <a:srgbClr val="6E6E82"/>
                </a:solidFill>
                <a:latin typeface="Arial" pitchFamily="34" charset="0"/>
                <a:cs typeface="Arial" pitchFamily="34" charset="0"/>
              </a:rPr>
              <a:t>If you can‘t measure it, </a:t>
            </a:r>
            <a:r>
              <a:rPr lang="de-DE" sz="1400" b="1" spc="0" baseline="0" dirty="0" err="1">
                <a:solidFill>
                  <a:srgbClr val="6E6E82"/>
                </a:solidFill>
                <a:latin typeface="Arial" pitchFamily="34" charset="0"/>
                <a:cs typeface="Arial" pitchFamily="34" charset="0"/>
              </a:rPr>
              <a:t>you</a:t>
            </a:r>
            <a:r>
              <a:rPr lang="de-DE" sz="1400" b="1" spc="0" baseline="0" dirty="0">
                <a:solidFill>
                  <a:srgbClr val="6E6E82"/>
                </a:solidFill>
                <a:latin typeface="Arial" pitchFamily="34" charset="0"/>
                <a:cs typeface="Arial" pitchFamily="34" charset="0"/>
              </a:rPr>
              <a:t> </a:t>
            </a:r>
            <a:r>
              <a:rPr lang="de-DE" sz="1400" b="1" spc="0" baseline="0" dirty="0" err="1">
                <a:solidFill>
                  <a:srgbClr val="6E6E82"/>
                </a:solidFill>
                <a:latin typeface="Arial" pitchFamily="34" charset="0"/>
                <a:cs typeface="Arial" pitchFamily="34" charset="0"/>
              </a:rPr>
              <a:t>can‘t</a:t>
            </a:r>
            <a:r>
              <a:rPr lang="de-DE" sz="1400" b="1" spc="0" baseline="0" dirty="0">
                <a:solidFill>
                  <a:srgbClr val="6E6E82"/>
                </a:solidFill>
                <a:latin typeface="Arial" pitchFamily="34" charset="0"/>
                <a:cs typeface="Arial" pitchFamily="34" charset="0"/>
              </a:rPr>
              <a:t> manage </a:t>
            </a:r>
            <a:r>
              <a:rPr lang="de-DE" sz="1400" b="1" spc="0" baseline="0" dirty="0" err="1">
                <a:solidFill>
                  <a:srgbClr val="6E6E82"/>
                </a:solidFill>
                <a:latin typeface="Arial" pitchFamily="34" charset="0"/>
                <a:cs typeface="Arial" pitchFamily="34" charset="0"/>
              </a:rPr>
              <a:t>it!</a:t>
            </a:r>
            <a:endParaRPr lang="de-DE" sz="1400" b="1" spc="0" baseline="0" dirty="0">
              <a:solidFill>
                <a:srgbClr val="6E6E82"/>
              </a:solidFill>
              <a:latin typeface="Arial" pitchFamily="34" charset="0"/>
              <a:cs typeface="Arial" pitchFamily="34" charset="0"/>
            </a:endParaRPr>
          </a:p>
        </p:txBody>
      </p:sp>
    </p:spTree>
    <p:extLst>
      <p:ext uri="{BB962C8B-B14F-4D97-AF65-F5344CB8AC3E}">
        <p14:creationId xmlns:p14="http://schemas.microsoft.com/office/powerpoint/2010/main" val="26841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6"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cxnSp>
        <p:nvCxnSpPr>
          <p:cNvPr id="7"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8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Textfeld ohne Linie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02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hne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5"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cxnSp>
        <p:nvCxnSpPr>
          <p:cNvPr id="6"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6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hne Textfeld ohne Linie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4"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47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cxnSp>
        <p:nvCxnSpPr>
          <p:cNvPr id="2"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083577"/>
      </p:ext>
    </p:extLst>
  </p:cSld>
  <p:clrMapOvr>
    <a:masterClrMapping/>
  </p:clrMapOvr>
  <p:transition>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cxnSp>
        <p:nvCxnSpPr>
          <p:cNvPr id="3"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293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3" name="Inhaltsplatzhalter 9"/>
          <p:cNvSpPr>
            <a:spLocks noGrp="1"/>
          </p:cNvSpPr>
          <p:nvPr>
            <p:ph sz="quarter" idx="13"/>
          </p:nvPr>
        </p:nvSpPr>
        <p:spPr>
          <a:xfrm>
            <a:off x="468031" y="5400000"/>
            <a:ext cx="8640000" cy="1080000"/>
          </a:xfrm>
        </p:spPr>
        <p:txBody>
          <a:bodyPr lIns="72000" tIns="36000" rIns="72000" bIns="36000" rtlCol="0" anchor="b">
            <a:noAutofit/>
          </a:bodyPr>
          <a:lstStyle>
            <a:lvl1pPr marL="542925" indent="-542925">
              <a:lnSpc>
                <a:spcPct val="100000"/>
              </a:lnSpc>
              <a:spcBef>
                <a:spcPts val="0"/>
              </a:spcBef>
              <a:spcAft>
                <a:spcPts val="300"/>
              </a:spcAft>
              <a:defRPr lang="de-DE" sz="1000" i="1"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a:t>Textmasterformat bearbeiten</a:t>
            </a:r>
          </a:p>
        </p:txBody>
      </p:sp>
      <p:sp>
        <p:nvSpPr>
          <p:cNvPr id="4" name="Titel 3"/>
          <p:cNvSpPr>
            <a:spLocks noGrp="1"/>
          </p:cNvSpPr>
          <p:nvPr>
            <p:ph type="title"/>
          </p:nvPr>
        </p:nvSpPr>
        <p:spPr/>
        <p:txBody>
          <a:bodyPr/>
          <a:lstStyle/>
          <a:p>
            <a:r>
              <a:rPr lang="de-DE"/>
              <a:t>Titelmasterformat durch Klicken bearbeiten</a:t>
            </a: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9904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mit Textfe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468003" y="5400000"/>
            <a:ext cx="8640000" cy="1080000"/>
          </a:xfrm>
        </p:spPr>
        <p:txBody>
          <a:bodyPr vert="horz" lIns="71992" tIns="35997" rIns="71992" bIns="35997" rtlCol="0" anchor="b" anchorCtr="0">
            <a:noAutofit/>
          </a:bodyPr>
          <a:lstStyle>
            <a:lvl1pPr marL="0" indent="0">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1" y="6492874"/>
            <a:ext cx="7920001" cy="378000"/>
          </a:xfrm>
          <a:prstGeom prst="rect">
            <a:avLst/>
          </a:prstGeom>
          <a:noFill/>
        </p:spPr>
        <p:txBody>
          <a:bodyPr wrap="square" lIns="71992" tIns="35997" rIns="71992" bIns="35997" rtlCol="0" anchor="ctr">
            <a:noAutofit/>
          </a:bodyPr>
          <a:lstStyle/>
          <a:p>
            <a:pPr algn="r" defTabSz="1031521" eaLnBrk="1" fontAlgn="auto" hangingPunct="1">
              <a:spcBef>
                <a:spcPts val="0"/>
              </a:spcBef>
              <a:spcAft>
                <a:spcPts val="0"/>
              </a:spcAft>
            </a:pPr>
            <a:endParaRPr lang="de-DE" sz="1100" b="0" i="1" dirty="0">
              <a:solidFill>
                <a:srgbClr val="FFFFFF"/>
              </a:solidFill>
              <a:latin typeface="Arial"/>
            </a:endParaRP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cxnSp>
        <p:nvCxnSpPr>
          <p:cNvPr id="8"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380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und 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cxnSp>
        <p:nvCxnSpPr>
          <p:cNvPr id="3"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42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87480" y="6048397"/>
            <a:ext cx="7920869"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52" tIns="35925" rIns="71852" bIns="35925"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a:defRPr/>
            </a:pPr>
            <a:endParaRPr lang="de-DE" altLang="de-DE" sz="1098" i="1">
              <a:solidFill>
                <a:schemeClr val="bg1"/>
              </a:solidFill>
            </a:endParaRPr>
          </a:p>
        </p:txBody>
      </p:sp>
      <p:sp>
        <p:nvSpPr>
          <p:cNvPr id="3" name="Inhaltsplatzhalter 2"/>
          <p:cNvSpPr>
            <a:spLocks noGrp="1"/>
          </p:cNvSpPr>
          <p:nvPr>
            <p:ph idx="1"/>
          </p:nvPr>
        </p:nvSpPr>
        <p:spPr>
          <a:xfrm>
            <a:off x="1908001" y="1080000"/>
            <a:ext cx="7200000" cy="5400000"/>
          </a:xfrm>
        </p:spPr>
        <p:txBody>
          <a:bodyPr/>
          <a:lstStyle>
            <a:lvl1pPr>
              <a:buFont typeface="+mj-lt"/>
              <a:buAutoNum type="arabicPeriod"/>
              <a:defRPr b="1"/>
            </a:lvl1pPr>
            <a:lvl2pPr marL="712945" indent="-351720">
              <a:buFont typeface="Arial" pitchFamily="34" charset="0"/>
              <a:buChar char="•"/>
              <a:defRPr/>
            </a:lvl2pPr>
            <a:lvl3pPr marL="1074171" indent="-361226">
              <a:buFont typeface="Symbol" pitchFamily="18" charset="2"/>
              <a:buChar char="-"/>
              <a:defRPr/>
            </a:lvl3pPr>
          </a:lstStyle>
          <a:p>
            <a:pPr lvl="0"/>
            <a:r>
              <a:rPr lang="de-DE" dirty="0"/>
              <a:t>Textmasterformat bearbeiten</a:t>
            </a:r>
          </a:p>
          <a:p>
            <a:pPr lvl="1"/>
            <a:r>
              <a:rPr lang="de-DE" dirty="0"/>
              <a:t>Zweite Ebene</a:t>
            </a:r>
          </a:p>
          <a:p>
            <a:pPr lvl="2"/>
            <a:r>
              <a:rPr lang="de-DE" dirty="0"/>
              <a:t>Dritte Ebene</a:t>
            </a: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09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1908000" y="1080000"/>
            <a:ext cx="7200000" cy="5400000"/>
          </a:xfrm>
        </p:spPr>
        <p:txBody>
          <a:bodyPr/>
          <a:lstStyle>
            <a:lvl1pPr>
              <a:buFont typeface="+mj-lt"/>
              <a:buAutoNum type="arabicPeriod"/>
              <a:defRPr b="1"/>
            </a:lvl1pPr>
            <a:lvl2pPr marL="714375" indent="-352425">
              <a:buFont typeface="Arial" pitchFamily="34" charset="0"/>
              <a:buChar char="•"/>
              <a:defRPr/>
            </a:lvl2pPr>
            <a:lvl3pPr marL="1076325" indent="-361950">
              <a:buFont typeface="Symbol" pitchFamily="18" charset="2"/>
              <a:buChar char="-"/>
              <a:defRPr/>
            </a:lvl3pPr>
          </a:lstStyle>
          <a:p>
            <a:pPr lvl="0"/>
            <a:r>
              <a:rPr lang="de-DE" dirty="0"/>
              <a:t>Textmasterformat bearbeiten</a:t>
            </a:r>
          </a:p>
          <a:p>
            <a:pPr lvl="1"/>
            <a:r>
              <a:rPr lang="de-DE" dirty="0"/>
              <a:t>Zweite Ebene</a:t>
            </a:r>
          </a:p>
          <a:p>
            <a:pPr lvl="2"/>
            <a:r>
              <a:rPr lang="de-DE" dirty="0"/>
              <a:t>Dritte Ebene</a:t>
            </a:r>
          </a:p>
        </p:txBody>
      </p:sp>
      <p:sp>
        <p:nvSpPr>
          <p:cNvPr id="12" name="Textfeld 11"/>
          <p:cNvSpPr txBox="1"/>
          <p:nvPr userDrawn="1"/>
        </p:nvSpPr>
        <p:spPr>
          <a:xfrm>
            <a:off x="1209464"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30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S.F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6" name="Foliennummernplatzhalter 5"/>
          <p:cNvSpPr>
            <a:spLocks noGrp="1"/>
          </p:cNvSpPr>
          <p:nvPr>
            <p:ph type="sldNum" sz="quarter" idx="12"/>
          </p:nvPr>
        </p:nvSpPr>
        <p:spPr>
          <a:xfrm>
            <a:off x="72035" y="79733"/>
            <a:ext cx="324156" cy="279067"/>
          </a:xfrm>
          <a:prstGeom prst="rect">
            <a:avLst/>
          </a:prstGeom>
        </p:spPr>
        <p:txBody>
          <a:bodyPr lIns="91559" tIns="45779" rIns="91559" bIns="45779"/>
          <a:lstStyle/>
          <a:p>
            <a:fld id="{4C021249-833D-4311-888D-2F6D00E8F2DF}" type="slidenum">
              <a:rPr lang="de-DE" smtClean="0"/>
              <a:t>‹Nr.›</a:t>
            </a:fld>
            <a:endParaRPr lang="de-DE"/>
          </a:p>
        </p:txBody>
      </p:sp>
      <p:sp>
        <p:nvSpPr>
          <p:cNvPr id="9" name="Textplatzhalter 4"/>
          <p:cNvSpPr>
            <a:spLocks noGrp="1"/>
          </p:cNvSpPr>
          <p:nvPr>
            <p:ph type="body" sz="quarter" idx="14"/>
          </p:nvPr>
        </p:nvSpPr>
        <p:spPr>
          <a:xfrm>
            <a:off x="936452" y="79733"/>
            <a:ext cx="8680173" cy="318934"/>
          </a:xfrm>
        </p:spPr>
        <p:txBody>
          <a:bodyPr tIns="36047" anchor="ctr"/>
          <a:lstStyle>
            <a:lvl1pPr marL="0" indent="0">
              <a:lnSpc>
                <a:spcPct val="100000"/>
              </a:lnSpc>
              <a:spcBef>
                <a:spcPts val="0"/>
              </a:spcBef>
              <a:spcAft>
                <a:spcPts val="0"/>
              </a:spcAft>
              <a:buNone/>
              <a:defRPr sz="1104" b="0"/>
            </a:lvl1pPr>
            <a:lvl2pPr marL="0" indent="0">
              <a:lnSpc>
                <a:spcPct val="100000"/>
              </a:lnSpc>
              <a:spcBef>
                <a:spcPts val="0"/>
              </a:spcBef>
              <a:spcAft>
                <a:spcPts val="0"/>
              </a:spcAft>
              <a:buNone/>
              <a:defRPr sz="1104"/>
            </a:lvl2pPr>
            <a:lvl3pPr marL="0" indent="0">
              <a:lnSpc>
                <a:spcPct val="100000"/>
              </a:lnSpc>
              <a:spcBef>
                <a:spcPts val="0"/>
              </a:spcBef>
              <a:spcAft>
                <a:spcPts val="0"/>
              </a:spcAft>
              <a:buNone/>
              <a:defRPr sz="1104"/>
            </a:lvl3pPr>
            <a:lvl4pPr marL="0" indent="0">
              <a:lnSpc>
                <a:spcPct val="100000"/>
              </a:lnSpc>
              <a:spcBef>
                <a:spcPts val="0"/>
              </a:spcBef>
              <a:spcAft>
                <a:spcPts val="0"/>
              </a:spcAft>
              <a:buNone/>
              <a:defRPr sz="1104"/>
            </a:lvl4pPr>
            <a:lvl5pPr marL="0" indent="0">
              <a:lnSpc>
                <a:spcPct val="100000"/>
              </a:lnSpc>
              <a:spcBef>
                <a:spcPts val="0"/>
              </a:spcBef>
              <a:spcAft>
                <a:spcPts val="0"/>
              </a:spcAft>
              <a:buNone/>
              <a:defRPr sz="1104"/>
            </a:lvl5pPr>
          </a:lstStyle>
          <a:p>
            <a:pPr lvl="0"/>
            <a:r>
              <a:rPr lang="de-DE" dirty="0"/>
              <a:t>Textmasterformat bearbeiten</a:t>
            </a:r>
          </a:p>
        </p:txBody>
      </p:sp>
      <p:sp>
        <p:nvSpPr>
          <p:cNvPr id="10" name="Textplatzhalter 4"/>
          <p:cNvSpPr>
            <a:spLocks noGrp="1"/>
          </p:cNvSpPr>
          <p:nvPr>
            <p:ph type="body" sz="quarter" idx="18" hasCustomPrompt="1"/>
          </p:nvPr>
        </p:nvSpPr>
        <p:spPr>
          <a:xfrm>
            <a:off x="612296" y="79733"/>
            <a:ext cx="324156" cy="318934"/>
          </a:xfrm>
        </p:spPr>
        <p:txBody>
          <a:bodyPr tIns="36047" rIns="0" anchor="ctr"/>
          <a:lstStyle>
            <a:lvl1pPr marL="0" indent="0">
              <a:lnSpc>
                <a:spcPct val="100000"/>
              </a:lnSpc>
              <a:spcBef>
                <a:spcPts val="0"/>
              </a:spcBef>
              <a:spcAft>
                <a:spcPts val="0"/>
              </a:spcAft>
              <a:buNone/>
              <a:defRPr sz="1104" b="0"/>
            </a:lvl1pPr>
            <a:lvl2pPr marL="0" indent="0">
              <a:lnSpc>
                <a:spcPct val="100000"/>
              </a:lnSpc>
              <a:spcBef>
                <a:spcPts val="0"/>
              </a:spcBef>
              <a:spcAft>
                <a:spcPts val="0"/>
              </a:spcAft>
              <a:buNone/>
              <a:defRPr sz="1104"/>
            </a:lvl2pPr>
            <a:lvl3pPr marL="0" indent="0">
              <a:lnSpc>
                <a:spcPct val="100000"/>
              </a:lnSpc>
              <a:spcBef>
                <a:spcPts val="0"/>
              </a:spcBef>
              <a:spcAft>
                <a:spcPts val="0"/>
              </a:spcAft>
              <a:buNone/>
              <a:defRPr sz="1104"/>
            </a:lvl3pPr>
            <a:lvl4pPr marL="0" indent="0">
              <a:lnSpc>
                <a:spcPct val="100000"/>
              </a:lnSpc>
              <a:spcBef>
                <a:spcPts val="0"/>
              </a:spcBef>
              <a:spcAft>
                <a:spcPts val="0"/>
              </a:spcAft>
              <a:buNone/>
              <a:defRPr sz="1104"/>
            </a:lvl4pPr>
            <a:lvl5pPr marL="0" indent="0">
              <a:lnSpc>
                <a:spcPct val="100000"/>
              </a:lnSpc>
              <a:spcBef>
                <a:spcPts val="0"/>
              </a:spcBef>
              <a:spcAft>
                <a:spcPts val="0"/>
              </a:spcAft>
              <a:buNone/>
              <a:defRPr sz="1104"/>
            </a:lvl5pPr>
          </a:lstStyle>
          <a:p>
            <a:pPr lvl="0"/>
            <a:r>
              <a:rPr lang="de-DE" dirty="0"/>
              <a:t>#</a:t>
            </a:r>
          </a:p>
        </p:txBody>
      </p:sp>
      <p:sp>
        <p:nvSpPr>
          <p:cNvPr id="12" name="Datumsplatzhalter 3"/>
          <p:cNvSpPr>
            <a:spLocks noGrp="1"/>
          </p:cNvSpPr>
          <p:nvPr>
            <p:ph type="dt" sz="half" idx="2"/>
          </p:nvPr>
        </p:nvSpPr>
        <p:spPr>
          <a:xfrm>
            <a:off x="8536109" y="6657741"/>
            <a:ext cx="1080519" cy="199334"/>
          </a:xfrm>
          <a:prstGeom prst="rect">
            <a:avLst/>
          </a:prstGeom>
        </p:spPr>
        <p:txBody>
          <a:bodyPr vert="horz" lIns="91559" tIns="45779" rIns="91559" bIns="45779" rtlCol="0" anchor="ctr"/>
          <a:lstStyle>
            <a:lvl1pPr algn="r">
              <a:defRPr sz="827">
                <a:solidFill>
                  <a:schemeClr val="tx1">
                    <a:tint val="75000"/>
                  </a:schemeClr>
                </a:solidFill>
                <a:latin typeface="+mn-lt"/>
              </a:defRPr>
            </a:lvl1pPr>
          </a:lstStyle>
          <a:p>
            <a:r>
              <a:rPr lang="de-DE"/>
              <a:t>MMMM jjjj</a:t>
            </a:r>
          </a:p>
        </p:txBody>
      </p:sp>
      <p:cxnSp>
        <p:nvCxnSpPr>
          <p:cNvPr id="7"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961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eckblatt">
    <p:spTree>
      <p:nvGrpSpPr>
        <p:cNvPr id="1" name=""/>
        <p:cNvGrpSpPr/>
        <p:nvPr/>
      </p:nvGrpSpPr>
      <p:grpSpPr>
        <a:xfrm>
          <a:off x="0" y="0"/>
          <a:ext cx="0" cy="0"/>
          <a:chOff x="0" y="0"/>
          <a:chExt cx="0" cy="0"/>
        </a:xfrm>
      </p:grpSpPr>
      <p:sp>
        <p:nvSpPr>
          <p:cNvPr id="7" name="Textfeld 6"/>
          <p:cNvSpPr txBox="1"/>
          <p:nvPr userDrawn="1"/>
        </p:nvSpPr>
        <p:spPr>
          <a:xfrm>
            <a:off x="7668000" y="6120000"/>
            <a:ext cx="1800000" cy="360000"/>
          </a:xfrm>
          <a:prstGeom prst="rect">
            <a:avLst/>
          </a:prstGeom>
          <a:noFill/>
        </p:spPr>
        <p:txBody>
          <a:bodyPr wrap="none" lIns="72000" tIns="36000" rIns="72000" bIns="36000" rtlCol="0" anchor="ctr">
            <a:noAutofit/>
          </a:bodyPr>
          <a:lstStyle/>
          <a:p>
            <a:r>
              <a:rPr lang="de-DE" sz="1100" b="1" dirty="0">
                <a:solidFill>
                  <a:srgbClr val="99A4B9"/>
                </a:solidFill>
                <a:latin typeface="Haettenschweiler"/>
                <a:cs typeface="Arial" pitchFamily="34" charset="0"/>
              </a:rPr>
              <a:t>www.</a:t>
            </a:r>
            <a:r>
              <a:rPr lang="de-DE" sz="1600" b="1" dirty="0">
                <a:solidFill>
                  <a:srgbClr val="99A4B9"/>
                </a:solidFill>
                <a:latin typeface="Haettenschweiler"/>
                <a:cs typeface="Arial" pitchFamily="34" charset="0"/>
              </a:rPr>
              <a:t>F</a:t>
            </a:r>
            <a:r>
              <a:rPr lang="de-DE" sz="1200" b="1" dirty="0">
                <a:solidFill>
                  <a:srgbClr val="99A4B9"/>
                </a:solidFill>
                <a:latin typeface="Haettenschweiler"/>
                <a:cs typeface="Arial" pitchFamily="34" charset="0"/>
              </a:rPr>
              <a:t>UTURE</a:t>
            </a:r>
            <a:r>
              <a:rPr lang="de-DE" sz="1600" b="1" dirty="0">
                <a:solidFill>
                  <a:srgbClr val="99A4B9"/>
                </a:solidFill>
                <a:latin typeface="Haettenschweiler"/>
                <a:cs typeface="Arial" pitchFamily="34" charset="0"/>
              </a:rPr>
              <a:t>V</a:t>
            </a:r>
            <a:r>
              <a:rPr lang="de-DE" sz="1200" b="1" dirty="0">
                <a:solidFill>
                  <a:srgbClr val="99A4B9"/>
                </a:solidFill>
                <a:latin typeface="Haettenschweiler"/>
                <a:cs typeface="Arial" pitchFamily="34" charset="0"/>
              </a:rPr>
              <a:t>ALUE</a:t>
            </a:r>
            <a:r>
              <a:rPr lang="de-DE" sz="1100" b="1" dirty="0">
                <a:solidFill>
                  <a:srgbClr val="99A4B9"/>
                </a:solidFill>
                <a:latin typeface="Haettenschweiler"/>
                <a:cs typeface="Arial" pitchFamily="34" charset="0"/>
              </a:rPr>
              <a:t>.de</a:t>
            </a:r>
            <a:endParaRPr lang="de-DE" sz="1600" b="1" dirty="0">
              <a:solidFill>
                <a:srgbClr val="99A4B9"/>
              </a:solidFill>
              <a:latin typeface="Haettenschweiler"/>
              <a:cs typeface="Arial" pitchFamily="34" charset="0"/>
            </a:endParaRPr>
          </a:p>
        </p:txBody>
      </p:sp>
      <p:sp>
        <p:nvSpPr>
          <p:cNvPr id="9" name="Rechteck 8"/>
          <p:cNvSpPr/>
          <p:nvPr userDrawn="1"/>
        </p:nvSpPr>
        <p:spPr>
          <a:xfrm>
            <a:off x="0" y="2286000"/>
            <a:ext cx="3240000" cy="2286000"/>
          </a:xfrm>
          <a:prstGeom prst="rect">
            <a:avLst/>
          </a:prstGeom>
          <a:solidFill>
            <a:srgbClr val="99A4B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l"/>
            <a:endParaRPr lang="de-DE" sz="1600" dirty="0">
              <a:latin typeface="Arial" pitchFamily="34" charset="0"/>
              <a:cs typeface="Arial" pitchFamily="34" charset="0"/>
            </a:endParaRPr>
          </a:p>
        </p:txBody>
      </p:sp>
      <p:sp>
        <p:nvSpPr>
          <p:cNvPr id="10" name="Rechteck 9"/>
          <p:cNvSpPr/>
          <p:nvPr userDrawn="1"/>
        </p:nvSpPr>
        <p:spPr>
          <a:xfrm>
            <a:off x="4488354" y="2286000"/>
            <a:ext cx="5417645" cy="2430000"/>
          </a:xfrm>
          <a:prstGeom prst="rect">
            <a:avLst/>
          </a:prstGeom>
          <a:solidFill>
            <a:srgbClr val="0029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a:endParaRPr lang="de-DE" sz="1600" dirty="0">
              <a:latin typeface="Arial" pitchFamily="34" charset="0"/>
              <a:cs typeface="Arial" pitchFamily="34" charset="0"/>
            </a:endParaRPr>
          </a:p>
        </p:txBody>
      </p:sp>
      <p:sp>
        <p:nvSpPr>
          <p:cNvPr id="2" name="Titel 1"/>
          <p:cNvSpPr>
            <a:spLocks noGrp="1"/>
          </p:cNvSpPr>
          <p:nvPr>
            <p:ph type="ctrTitle"/>
          </p:nvPr>
        </p:nvSpPr>
        <p:spPr>
          <a:xfrm>
            <a:off x="4488354" y="2285999"/>
            <a:ext cx="5418846" cy="1575049"/>
          </a:xfrm>
        </p:spPr>
        <p:txBody>
          <a:bodyPr lIns="252000" tIns="180000" rIns="252000"/>
          <a:lstStyle>
            <a:lvl1pPr>
              <a:defRPr>
                <a:solidFill>
                  <a:schemeClr val="bg1"/>
                </a:solidFill>
              </a:defRPr>
            </a:lvl1pPr>
          </a:lstStyle>
          <a:p>
            <a:r>
              <a:rPr lang="de-DE" dirty="0"/>
              <a:t>Titelmasterformat durch Klicken bearbeiten</a:t>
            </a:r>
          </a:p>
        </p:txBody>
      </p:sp>
      <p:sp>
        <p:nvSpPr>
          <p:cNvPr id="3" name="Untertitel 2"/>
          <p:cNvSpPr>
            <a:spLocks noGrp="1"/>
          </p:cNvSpPr>
          <p:nvPr>
            <p:ph type="subTitle" idx="1"/>
          </p:nvPr>
        </p:nvSpPr>
        <p:spPr>
          <a:xfrm>
            <a:off x="4488354" y="3978399"/>
            <a:ext cx="5417645" cy="594000"/>
          </a:xfrm>
        </p:spPr>
        <p:txBody>
          <a:bodyPr lIns="252000" rIns="252000"/>
          <a:lstStyle>
            <a:lvl1pPr marL="0" indent="0" algn="l">
              <a:buNone/>
              <a:defRPr>
                <a:solidFill>
                  <a:schemeClr val="bg1"/>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de-DE" dirty="0"/>
              <a:t>Formatvorlage des Untertitelmasters durch Klicken bearbeiten</a:t>
            </a:r>
          </a:p>
        </p:txBody>
      </p:sp>
      <p:pic>
        <p:nvPicPr>
          <p:cNvPr id="8" name="Picture 81" descr="Grafik_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286000"/>
            <a:ext cx="4488353" cy="2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200472" y="6172223"/>
            <a:ext cx="5256584" cy="307777"/>
          </a:xfrm>
          <a:prstGeom prst="rect">
            <a:avLst/>
          </a:prstGeom>
        </p:spPr>
        <p:txBody>
          <a:bodyPr wrap="square">
            <a:spAutoFit/>
          </a:bodyPr>
          <a:lstStyle/>
          <a:p>
            <a:r>
              <a:rPr lang="de-DE" sz="1400" b="1" spc="200" baseline="0" dirty="0">
                <a:solidFill>
                  <a:srgbClr val="002945"/>
                </a:solidFill>
                <a:latin typeface="Arial" pitchFamily="34" charset="0"/>
                <a:cs typeface="Arial" pitchFamily="34" charset="0"/>
              </a:rPr>
              <a:t>If you can‘t measure it, you can‘t manage it!</a:t>
            </a:r>
          </a:p>
        </p:txBody>
      </p:sp>
      <p:pic>
        <p:nvPicPr>
          <p:cNvPr id="5123" name="Picture 3" descr="N:\Mitarbeiter\Philipp Moecke\Marketing\Druckfähiges Logo\future_value_group.t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0000" y="1080000"/>
            <a:ext cx="50419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03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1908000" y="1080000"/>
            <a:ext cx="7200000" cy="5400000"/>
          </a:xfrm>
        </p:spPr>
        <p:txBody>
          <a:bodyPr/>
          <a:lstStyle>
            <a:lvl1pPr>
              <a:buFont typeface="+mj-lt"/>
              <a:buAutoNum type="arabicPeriod"/>
              <a:defRPr b="1"/>
            </a:lvl1pPr>
            <a:lvl2pPr marL="714375" indent="-352425">
              <a:buFont typeface="Arial" pitchFamily="34" charset="0"/>
              <a:buChar char="•"/>
              <a:defRPr/>
            </a:lvl2pPr>
            <a:lvl3pPr marL="1076325" indent="-361950">
              <a:buFont typeface="Symbol" pitchFamily="18" charset="2"/>
              <a:buChar char="-"/>
              <a:defRPr/>
            </a:lvl3pPr>
          </a:lstStyle>
          <a:p>
            <a:pPr lvl="0"/>
            <a:r>
              <a:rPr lang="de-DE" dirty="0"/>
              <a:t>Textmasterformat bearbeiten</a:t>
            </a:r>
          </a:p>
          <a:p>
            <a:pPr lvl="1"/>
            <a:r>
              <a:rPr lang="de-DE" dirty="0"/>
              <a:t>Zweite Ebene</a:t>
            </a:r>
          </a:p>
          <a:p>
            <a:pPr lvl="2"/>
            <a:r>
              <a:rPr lang="de-DE" dirty="0"/>
              <a:t>Dritte Ebene</a:t>
            </a:r>
          </a:p>
        </p:txBody>
      </p:sp>
      <p:sp>
        <p:nvSpPr>
          <p:cNvPr id="12" name="Textfeld 11"/>
          <p:cNvSpPr txBox="1"/>
          <p:nvPr userDrawn="1"/>
        </p:nvSpPr>
        <p:spPr>
          <a:xfrm>
            <a:off x="1209464"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24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mit Textfe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525000"/>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6" name="Gerade Verbindung 5"/>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580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mit Textfeld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6" name="Gerade Verbindung 5"/>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25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hne Textf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
        <p:nvSpPr>
          <p:cNvPr id="6"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655668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hne Textfeld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130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extfeld 7"/>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4"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2120929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eraterprofi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a:t>Kurzprofil Name</a:t>
            </a:r>
          </a:p>
        </p:txBody>
      </p:sp>
      <p:sp>
        <p:nvSpPr>
          <p:cNvPr id="3" name="Inhaltsplatzhalter 2"/>
          <p:cNvSpPr>
            <a:spLocks noGrp="1"/>
          </p:cNvSpPr>
          <p:nvPr>
            <p:ph idx="1"/>
          </p:nvPr>
        </p:nvSpPr>
        <p:spPr>
          <a:xfrm>
            <a:off x="3168000" y="1080000"/>
            <a:ext cx="5940000" cy="5400000"/>
          </a:xfrm>
        </p:spPr>
        <p:txBody>
          <a:bodyPr/>
          <a:lstStyle>
            <a:lvl1pPr marL="0" indent="0">
              <a:spcAft>
                <a:spcPts val="1200"/>
              </a:spcAft>
              <a:buFont typeface="+mj-lt"/>
              <a:buNone/>
              <a:defRPr sz="1400" b="0"/>
            </a:lvl1pPr>
            <a:lvl2pPr marL="361950" indent="0">
              <a:buFont typeface="+mj-lt"/>
              <a:buNone/>
              <a:defRPr b="0"/>
            </a:lvl2pPr>
            <a:lvl3pPr marL="714375" indent="0">
              <a:buFont typeface="+mj-lt"/>
              <a:buNone/>
              <a:defRPr b="0"/>
            </a:lvl3pPr>
          </a:lstStyle>
          <a:p>
            <a:pPr lvl="0"/>
            <a:r>
              <a:rPr lang="de-DE" dirty="0"/>
              <a:t>Textmasterformat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35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Literatur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Literaturverzeichnis</a:t>
            </a:r>
          </a:p>
        </p:txBody>
      </p:sp>
      <p:sp>
        <p:nvSpPr>
          <p:cNvPr id="3" name="Inhaltsplatzhalter 2"/>
          <p:cNvSpPr>
            <a:spLocks noGrp="1"/>
          </p:cNvSpPr>
          <p:nvPr>
            <p:ph idx="1"/>
          </p:nvPr>
        </p:nvSpPr>
        <p:spPr>
          <a:xfrm>
            <a:off x="468000" y="1080000"/>
            <a:ext cx="8640000" cy="5400000"/>
          </a:xfrm>
        </p:spPr>
        <p:txBody>
          <a:bodyPr/>
          <a:lstStyle>
            <a:lvl1pPr marL="266700" indent="-266700">
              <a:defRPr sz="1100" i="1">
                <a:solidFill>
                  <a:schemeClr val="tx1"/>
                </a:solidFill>
              </a:defRPr>
            </a:lvl1pPr>
            <a:lvl2pPr>
              <a:defRPr sz="1100" i="1">
                <a:solidFill>
                  <a:schemeClr val="tx1"/>
                </a:solidFill>
              </a:defRPr>
            </a:lvl2pPr>
            <a:lvl3pPr>
              <a:defRPr sz="1100" i="1">
                <a:solidFill>
                  <a:schemeClr val="tx1"/>
                </a:solidFill>
              </a:defRPr>
            </a:lvl3pPr>
            <a:lvl4pPr>
              <a:defRPr sz="1100" i="1">
                <a:solidFill>
                  <a:schemeClr val="tx1"/>
                </a:solidFill>
              </a:defRPr>
            </a:lvl4pPr>
            <a:lvl5pPr>
              <a:defRPr sz="1100" i="1">
                <a:solidFill>
                  <a:schemeClr val="tx1"/>
                </a:solidFill>
              </a:defRPr>
            </a:lvl5pPr>
          </a:lstStyle>
          <a:p>
            <a:pPr lvl="0"/>
            <a:r>
              <a:rPr lang="de-DE" dirty="0"/>
              <a:t>Textmasterformat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13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it Textfe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525000"/>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6" name="Gerade Verbindung 5"/>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405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mit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6"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3620843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mit Textfeld ohne Linie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Tree>
    <p:extLst>
      <p:ext uri="{BB962C8B-B14F-4D97-AF65-F5344CB8AC3E}">
        <p14:creationId xmlns:p14="http://schemas.microsoft.com/office/powerpoint/2010/main" val="3467456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ohne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5"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4124247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ohne Textfeld ohne Linie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Tree>
    <p:extLst>
      <p:ext uri="{BB962C8B-B14F-4D97-AF65-F5344CB8AC3E}">
        <p14:creationId xmlns:p14="http://schemas.microsoft.com/office/powerpoint/2010/main" val="1862925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357904"/>
      </p:ext>
    </p:extLst>
  </p:cSld>
  <p:clrMapOvr>
    <a:masterClrMapping/>
  </p:clrMapOvr>
  <p:transition>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5090445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3" name="Inhaltsplatzhalter 9"/>
          <p:cNvSpPr>
            <a:spLocks noGrp="1"/>
          </p:cNvSpPr>
          <p:nvPr>
            <p:ph sz="quarter" idx="13"/>
          </p:nvPr>
        </p:nvSpPr>
        <p:spPr>
          <a:xfrm>
            <a:off x="468031" y="5400000"/>
            <a:ext cx="8640000" cy="1080000"/>
          </a:xfrm>
        </p:spPr>
        <p:txBody>
          <a:bodyPr lIns="72000" tIns="36000" rIns="72000" bIns="36000" rtlCol="0" anchor="b">
            <a:noAutofit/>
          </a:bodyPr>
          <a:lstStyle>
            <a:lvl1pPr marL="542925" indent="-542925">
              <a:lnSpc>
                <a:spcPct val="100000"/>
              </a:lnSpc>
              <a:spcBef>
                <a:spcPts val="0"/>
              </a:spcBef>
              <a:spcAft>
                <a:spcPts val="300"/>
              </a:spcAft>
              <a:defRPr lang="de-DE" sz="1000" i="1"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a:t>Textmasterformat bearbeiten</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750426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el mit Textfe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468003" y="5400000"/>
            <a:ext cx="8640000" cy="1080000"/>
          </a:xfrm>
        </p:spPr>
        <p:txBody>
          <a:bodyPr vert="horz" lIns="71992" tIns="35997" rIns="71992" bIns="35997" rtlCol="0" anchor="b" anchorCtr="0">
            <a:noAutofit/>
          </a:bodyPr>
          <a:lstStyle>
            <a:lvl1pPr marL="0" indent="0">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1" y="6492874"/>
            <a:ext cx="7920001" cy="378000"/>
          </a:xfrm>
          <a:prstGeom prst="rect">
            <a:avLst/>
          </a:prstGeom>
          <a:noFill/>
        </p:spPr>
        <p:txBody>
          <a:bodyPr wrap="square" lIns="71992" tIns="35997" rIns="71992" bIns="35997" rtlCol="0" anchor="ctr">
            <a:noAutofit/>
          </a:bodyPr>
          <a:lstStyle/>
          <a:p>
            <a:pPr algn="r" defTabSz="1031521" eaLnBrk="1" fontAlgn="auto" hangingPunct="1">
              <a:spcBef>
                <a:spcPts val="0"/>
              </a:spcBef>
              <a:spcAft>
                <a:spcPts val="0"/>
              </a:spcAft>
            </a:pPr>
            <a:endParaRPr lang="de-DE" sz="1100" b="0" i="1" dirty="0">
              <a:solidFill>
                <a:srgbClr val="FFFFFF"/>
              </a:solidFill>
              <a:latin typeface="Arial"/>
            </a:endParaRP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15083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el und 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04360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87480" y="6048397"/>
            <a:ext cx="7920869"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52" tIns="35925" rIns="71852" bIns="35925"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a:defRPr/>
            </a:pPr>
            <a:endParaRPr lang="de-DE" altLang="de-DE" sz="1098" i="1">
              <a:solidFill>
                <a:schemeClr val="bg1"/>
              </a:solidFill>
            </a:endParaRPr>
          </a:p>
        </p:txBody>
      </p:sp>
      <p:sp>
        <p:nvSpPr>
          <p:cNvPr id="3" name="Inhaltsplatzhalter 2"/>
          <p:cNvSpPr>
            <a:spLocks noGrp="1"/>
          </p:cNvSpPr>
          <p:nvPr>
            <p:ph idx="1"/>
          </p:nvPr>
        </p:nvSpPr>
        <p:spPr>
          <a:xfrm>
            <a:off x="1908001" y="1080000"/>
            <a:ext cx="7200000" cy="5400000"/>
          </a:xfrm>
        </p:spPr>
        <p:txBody>
          <a:bodyPr/>
          <a:lstStyle>
            <a:lvl1pPr>
              <a:buFont typeface="+mj-lt"/>
              <a:buAutoNum type="arabicPeriod"/>
              <a:defRPr b="1"/>
            </a:lvl1pPr>
            <a:lvl2pPr marL="712945" indent="-351720">
              <a:buFont typeface="Arial" pitchFamily="34" charset="0"/>
              <a:buChar char="•"/>
              <a:defRPr/>
            </a:lvl2pPr>
            <a:lvl3pPr marL="1074171" indent="-361226">
              <a:buFont typeface="Symbol" pitchFamily="18" charset="2"/>
              <a:buChar char="-"/>
              <a:defRPr/>
            </a:lvl3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41981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it Textfeld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6" name="Gerade Verbindung 5"/>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324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el ohne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1" y="6492874"/>
            <a:ext cx="7920000" cy="378000"/>
          </a:xfrm>
          <a:prstGeom prst="rect">
            <a:avLst/>
          </a:prstGeom>
          <a:noFill/>
        </p:spPr>
        <p:txBody>
          <a:bodyPr wrap="square" lIns="71852" tIns="35925" rIns="71852" bIns="35925" rtlCol="0" anchor="ctr">
            <a:noAutofit/>
          </a:bodyPr>
          <a:lstStyle/>
          <a:p>
            <a:pPr algn="r"/>
            <a:endParaRPr lang="de-DE" sz="1098" i="1">
              <a:solidFill>
                <a:schemeClr val="bg1"/>
              </a:solidFill>
            </a:endParaRPr>
          </a:p>
        </p:txBody>
      </p:sp>
      <p:sp>
        <p:nvSpPr>
          <p:cNvPr id="5" name="Inhaltsplatzhalter 9"/>
          <p:cNvSpPr>
            <a:spLocks noGrp="1"/>
          </p:cNvSpPr>
          <p:nvPr>
            <p:ph sz="quarter" idx="13"/>
          </p:nvPr>
        </p:nvSpPr>
        <p:spPr>
          <a:xfrm>
            <a:off x="468001" y="5400000"/>
            <a:ext cx="8640000" cy="1080000"/>
          </a:xfrm>
        </p:spPr>
        <p:txBody>
          <a:bodyPr vert="horz" lIns="72000" tIns="36000" rIns="72000" bIns="36000" rtlCol="0" anchor="b" anchorCtr="0">
            <a:noAutofit/>
          </a:bodyPr>
          <a:lstStyle>
            <a:lvl1pPr marL="541839" indent="-541839">
              <a:lnSpc>
                <a:spcPct val="100000"/>
              </a:lnSpc>
              <a:spcBef>
                <a:spcPts val="0"/>
              </a:spcBef>
              <a:spcAft>
                <a:spcPts val="299"/>
              </a:spcAft>
              <a:buNone/>
              <a:defRPr lang="de-DE" sz="998" i="0" smtClean="0">
                <a:solidFill>
                  <a:schemeClr val="bg1">
                    <a:lumMod val="50000"/>
                  </a:schemeClr>
                </a:solidFill>
              </a:defRPr>
            </a:lvl1pPr>
            <a:lvl2pPr>
              <a:lnSpc>
                <a:spcPct val="100000"/>
              </a:lnSpc>
              <a:spcBef>
                <a:spcPts val="0"/>
              </a:spcBef>
              <a:spcAft>
                <a:spcPts val="299"/>
              </a:spcAft>
              <a:defRPr lang="de-DE" sz="998" i="0" smtClean="0">
                <a:solidFill>
                  <a:schemeClr val="bg1">
                    <a:lumMod val="50000"/>
                  </a:schemeClr>
                </a:solidFill>
              </a:defRPr>
            </a:lvl2pPr>
            <a:lvl3pPr>
              <a:lnSpc>
                <a:spcPct val="100000"/>
              </a:lnSpc>
              <a:spcBef>
                <a:spcPts val="0"/>
              </a:spcBef>
              <a:spcAft>
                <a:spcPts val="299"/>
              </a:spcAft>
              <a:defRPr lang="de-DE" sz="998" i="0" smtClean="0">
                <a:solidFill>
                  <a:schemeClr val="bg1">
                    <a:lumMod val="50000"/>
                  </a:schemeClr>
                </a:solidFill>
              </a:defRPr>
            </a:lvl3pPr>
            <a:lvl4pPr>
              <a:lnSpc>
                <a:spcPct val="100000"/>
              </a:lnSpc>
              <a:spcBef>
                <a:spcPts val="0"/>
              </a:spcBef>
              <a:spcAft>
                <a:spcPts val="299"/>
              </a:spcAft>
              <a:defRPr lang="de-DE" sz="998" i="0" smtClean="0">
                <a:solidFill>
                  <a:schemeClr val="bg1">
                    <a:lumMod val="50000"/>
                  </a:schemeClr>
                </a:solidFill>
              </a:defRPr>
            </a:lvl4pPr>
            <a:lvl5pPr>
              <a:lnSpc>
                <a:spcPct val="100000"/>
              </a:lnSpc>
              <a:spcBef>
                <a:spcPts val="0"/>
              </a:spcBef>
              <a:spcAft>
                <a:spcPts val="299"/>
              </a:spcAft>
              <a:defRPr lang="de-DE" sz="998" i="0">
                <a:solidFill>
                  <a:schemeClr val="bg1">
                    <a:lumMod val="50000"/>
                  </a:schemeClr>
                </a:solidFill>
              </a:defRPr>
            </a:lvl5pPr>
          </a:lstStyle>
          <a:p>
            <a:pPr lvl="0"/>
            <a:r>
              <a:rPr lang="de-DE"/>
              <a:t>Textmasterformat bearbeiten</a:t>
            </a:r>
          </a:p>
        </p:txBody>
      </p:sp>
      <p:sp>
        <p:nvSpPr>
          <p:cNvPr id="3" name="Inhaltsplatzhalter 9">
            <a:extLst>
              <a:ext uri="{FF2B5EF4-FFF2-40B4-BE49-F238E27FC236}">
                <a16:creationId xmlns:a16="http://schemas.microsoft.com/office/drawing/2014/main" id="{444EC584-5201-112F-6426-F74CD32AC055}"/>
              </a:ext>
            </a:extLst>
          </p:cNvPr>
          <p:cNvSpPr>
            <a:spLocks noGrp="1"/>
          </p:cNvSpPr>
          <p:nvPr>
            <p:ph sz="quarter" idx="14"/>
          </p:nvPr>
        </p:nvSpPr>
        <p:spPr>
          <a:xfrm>
            <a:off x="468000" y="5400000"/>
            <a:ext cx="8639999" cy="1080000"/>
          </a:xfrm>
        </p:spPr>
        <p:txBody>
          <a:bodyPr vert="horz" lIns="72000" tIns="36000" rIns="72000" bIns="36000" rtlCol="0" anchor="b" anchorCtr="0">
            <a:noAutofit/>
          </a:bodyPr>
          <a:lstStyle>
            <a:lvl1pPr marL="541839" indent="-541839">
              <a:lnSpc>
                <a:spcPct val="100000"/>
              </a:lnSpc>
              <a:spcBef>
                <a:spcPts val="0"/>
              </a:spcBef>
              <a:spcAft>
                <a:spcPts val="299"/>
              </a:spcAft>
              <a:buNone/>
              <a:defRPr lang="de-DE" sz="998" i="0" smtClean="0">
                <a:solidFill>
                  <a:schemeClr val="bg1">
                    <a:lumMod val="50000"/>
                  </a:schemeClr>
                </a:solidFill>
              </a:defRPr>
            </a:lvl1pPr>
            <a:lvl2pPr>
              <a:lnSpc>
                <a:spcPct val="100000"/>
              </a:lnSpc>
              <a:spcBef>
                <a:spcPts val="0"/>
              </a:spcBef>
              <a:spcAft>
                <a:spcPts val="299"/>
              </a:spcAft>
              <a:defRPr lang="de-DE" sz="998" i="0" smtClean="0">
                <a:solidFill>
                  <a:schemeClr val="bg1">
                    <a:lumMod val="50000"/>
                  </a:schemeClr>
                </a:solidFill>
              </a:defRPr>
            </a:lvl2pPr>
            <a:lvl3pPr>
              <a:lnSpc>
                <a:spcPct val="100000"/>
              </a:lnSpc>
              <a:spcBef>
                <a:spcPts val="0"/>
              </a:spcBef>
              <a:spcAft>
                <a:spcPts val="299"/>
              </a:spcAft>
              <a:defRPr lang="de-DE" sz="998" i="0" smtClean="0">
                <a:solidFill>
                  <a:schemeClr val="bg1">
                    <a:lumMod val="50000"/>
                  </a:schemeClr>
                </a:solidFill>
              </a:defRPr>
            </a:lvl3pPr>
            <a:lvl4pPr>
              <a:lnSpc>
                <a:spcPct val="100000"/>
              </a:lnSpc>
              <a:spcBef>
                <a:spcPts val="0"/>
              </a:spcBef>
              <a:spcAft>
                <a:spcPts val="299"/>
              </a:spcAft>
              <a:defRPr lang="de-DE" sz="998" i="0" smtClean="0">
                <a:solidFill>
                  <a:schemeClr val="bg1">
                    <a:lumMod val="50000"/>
                  </a:schemeClr>
                </a:solidFill>
              </a:defRPr>
            </a:lvl4pPr>
            <a:lvl5pPr>
              <a:lnSpc>
                <a:spcPct val="100000"/>
              </a:lnSpc>
              <a:spcBef>
                <a:spcPts val="0"/>
              </a:spcBef>
              <a:spcAft>
                <a:spcPts val="299"/>
              </a:spcAft>
              <a:defRPr lang="de-DE" sz="998"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4009802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VS.F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6" name="Foliennummernplatzhalter 5"/>
          <p:cNvSpPr>
            <a:spLocks noGrp="1"/>
          </p:cNvSpPr>
          <p:nvPr>
            <p:ph type="sldNum" sz="quarter" idx="12"/>
          </p:nvPr>
        </p:nvSpPr>
        <p:spPr>
          <a:xfrm>
            <a:off x="72035" y="79733"/>
            <a:ext cx="324156" cy="279067"/>
          </a:xfrm>
          <a:prstGeom prst="rect">
            <a:avLst/>
          </a:prstGeom>
        </p:spPr>
        <p:txBody>
          <a:bodyPr lIns="91559" tIns="45779" rIns="91559" bIns="45779"/>
          <a:lstStyle/>
          <a:p>
            <a:fld id="{4C021249-833D-4311-888D-2F6D00E8F2DF}" type="slidenum">
              <a:rPr lang="de-DE" smtClean="0"/>
              <a:t>‹Nr.›</a:t>
            </a:fld>
            <a:endParaRPr lang="de-DE"/>
          </a:p>
        </p:txBody>
      </p:sp>
      <p:sp>
        <p:nvSpPr>
          <p:cNvPr id="9" name="Textplatzhalter 4"/>
          <p:cNvSpPr>
            <a:spLocks noGrp="1"/>
          </p:cNvSpPr>
          <p:nvPr>
            <p:ph type="body" sz="quarter" idx="14"/>
          </p:nvPr>
        </p:nvSpPr>
        <p:spPr>
          <a:xfrm>
            <a:off x="936452" y="79733"/>
            <a:ext cx="8680173" cy="318934"/>
          </a:xfrm>
        </p:spPr>
        <p:txBody>
          <a:bodyPr tIns="36047" anchor="ctr"/>
          <a:lstStyle>
            <a:lvl1pPr marL="0" indent="0">
              <a:lnSpc>
                <a:spcPct val="100000"/>
              </a:lnSpc>
              <a:spcBef>
                <a:spcPts val="0"/>
              </a:spcBef>
              <a:spcAft>
                <a:spcPts val="0"/>
              </a:spcAft>
              <a:buNone/>
              <a:defRPr sz="1104" b="0"/>
            </a:lvl1pPr>
            <a:lvl2pPr marL="0" indent="0">
              <a:lnSpc>
                <a:spcPct val="100000"/>
              </a:lnSpc>
              <a:spcBef>
                <a:spcPts val="0"/>
              </a:spcBef>
              <a:spcAft>
                <a:spcPts val="0"/>
              </a:spcAft>
              <a:buNone/>
              <a:defRPr sz="1104"/>
            </a:lvl2pPr>
            <a:lvl3pPr marL="0" indent="0">
              <a:lnSpc>
                <a:spcPct val="100000"/>
              </a:lnSpc>
              <a:spcBef>
                <a:spcPts val="0"/>
              </a:spcBef>
              <a:spcAft>
                <a:spcPts val="0"/>
              </a:spcAft>
              <a:buNone/>
              <a:defRPr sz="1104"/>
            </a:lvl3pPr>
            <a:lvl4pPr marL="0" indent="0">
              <a:lnSpc>
                <a:spcPct val="100000"/>
              </a:lnSpc>
              <a:spcBef>
                <a:spcPts val="0"/>
              </a:spcBef>
              <a:spcAft>
                <a:spcPts val="0"/>
              </a:spcAft>
              <a:buNone/>
              <a:defRPr sz="1104"/>
            </a:lvl4pPr>
            <a:lvl5pPr marL="0" indent="0">
              <a:lnSpc>
                <a:spcPct val="100000"/>
              </a:lnSpc>
              <a:spcBef>
                <a:spcPts val="0"/>
              </a:spcBef>
              <a:spcAft>
                <a:spcPts val="0"/>
              </a:spcAft>
              <a:buNone/>
              <a:defRPr sz="1104"/>
            </a:lvl5pPr>
          </a:lstStyle>
          <a:p>
            <a:pPr lvl="0"/>
            <a:r>
              <a:rPr lang="de-DE" dirty="0"/>
              <a:t>Textmasterformat bearbeiten</a:t>
            </a:r>
          </a:p>
        </p:txBody>
      </p:sp>
      <p:sp>
        <p:nvSpPr>
          <p:cNvPr id="10" name="Textplatzhalter 4"/>
          <p:cNvSpPr>
            <a:spLocks noGrp="1"/>
          </p:cNvSpPr>
          <p:nvPr>
            <p:ph type="body" sz="quarter" idx="18" hasCustomPrompt="1"/>
          </p:nvPr>
        </p:nvSpPr>
        <p:spPr>
          <a:xfrm>
            <a:off x="612296" y="79733"/>
            <a:ext cx="324156" cy="318934"/>
          </a:xfrm>
        </p:spPr>
        <p:txBody>
          <a:bodyPr tIns="36047" rIns="0" anchor="ctr"/>
          <a:lstStyle>
            <a:lvl1pPr marL="0" indent="0">
              <a:lnSpc>
                <a:spcPct val="100000"/>
              </a:lnSpc>
              <a:spcBef>
                <a:spcPts val="0"/>
              </a:spcBef>
              <a:spcAft>
                <a:spcPts val="0"/>
              </a:spcAft>
              <a:buNone/>
              <a:defRPr sz="1104" b="0"/>
            </a:lvl1pPr>
            <a:lvl2pPr marL="0" indent="0">
              <a:lnSpc>
                <a:spcPct val="100000"/>
              </a:lnSpc>
              <a:spcBef>
                <a:spcPts val="0"/>
              </a:spcBef>
              <a:spcAft>
                <a:spcPts val="0"/>
              </a:spcAft>
              <a:buNone/>
              <a:defRPr sz="1104"/>
            </a:lvl2pPr>
            <a:lvl3pPr marL="0" indent="0">
              <a:lnSpc>
                <a:spcPct val="100000"/>
              </a:lnSpc>
              <a:spcBef>
                <a:spcPts val="0"/>
              </a:spcBef>
              <a:spcAft>
                <a:spcPts val="0"/>
              </a:spcAft>
              <a:buNone/>
              <a:defRPr sz="1104"/>
            </a:lvl3pPr>
            <a:lvl4pPr marL="0" indent="0">
              <a:lnSpc>
                <a:spcPct val="100000"/>
              </a:lnSpc>
              <a:spcBef>
                <a:spcPts val="0"/>
              </a:spcBef>
              <a:spcAft>
                <a:spcPts val="0"/>
              </a:spcAft>
              <a:buNone/>
              <a:defRPr sz="1104"/>
            </a:lvl4pPr>
            <a:lvl5pPr marL="0" indent="0">
              <a:lnSpc>
                <a:spcPct val="100000"/>
              </a:lnSpc>
              <a:spcBef>
                <a:spcPts val="0"/>
              </a:spcBef>
              <a:spcAft>
                <a:spcPts val="0"/>
              </a:spcAft>
              <a:buNone/>
              <a:defRPr sz="1104"/>
            </a:lvl5pPr>
          </a:lstStyle>
          <a:p>
            <a:pPr lvl="0"/>
            <a:r>
              <a:rPr lang="de-DE" dirty="0"/>
              <a:t>#</a:t>
            </a:r>
          </a:p>
        </p:txBody>
      </p:sp>
      <p:sp>
        <p:nvSpPr>
          <p:cNvPr id="12" name="Datumsplatzhalter 3"/>
          <p:cNvSpPr>
            <a:spLocks noGrp="1"/>
          </p:cNvSpPr>
          <p:nvPr>
            <p:ph type="dt" sz="half" idx="2"/>
          </p:nvPr>
        </p:nvSpPr>
        <p:spPr>
          <a:xfrm>
            <a:off x="8536109" y="6657741"/>
            <a:ext cx="1080519" cy="199334"/>
          </a:xfrm>
          <a:prstGeom prst="rect">
            <a:avLst/>
          </a:prstGeom>
        </p:spPr>
        <p:txBody>
          <a:bodyPr vert="horz" lIns="91559" tIns="45779" rIns="91559" bIns="45779" rtlCol="0" anchor="ctr"/>
          <a:lstStyle>
            <a:lvl1pPr algn="r">
              <a:defRPr sz="827">
                <a:solidFill>
                  <a:schemeClr val="tx1">
                    <a:tint val="75000"/>
                  </a:schemeClr>
                </a:solidFill>
                <a:latin typeface="+mn-lt"/>
              </a:defRPr>
            </a:lvl1pPr>
          </a:lstStyle>
          <a:p>
            <a:r>
              <a:rPr lang="de-DE"/>
              <a:t>MMMM jjjj</a:t>
            </a:r>
          </a:p>
        </p:txBody>
      </p:sp>
    </p:spTree>
    <p:extLst>
      <p:ext uri="{BB962C8B-B14F-4D97-AF65-F5344CB8AC3E}">
        <p14:creationId xmlns:p14="http://schemas.microsoft.com/office/powerpoint/2010/main" val="151640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hne Textf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
        <p:nvSpPr>
          <p:cNvPr id="6"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321118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hne Textfeld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4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extfeld 7"/>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4"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02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eraterprofi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a:t>Kurzprofil Name</a:t>
            </a:r>
          </a:p>
        </p:txBody>
      </p:sp>
      <p:sp>
        <p:nvSpPr>
          <p:cNvPr id="3" name="Inhaltsplatzhalter 2"/>
          <p:cNvSpPr>
            <a:spLocks noGrp="1"/>
          </p:cNvSpPr>
          <p:nvPr>
            <p:ph idx="1"/>
          </p:nvPr>
        </p:nvSpPr>
        <p:spPr>
          <a:xfrm>
            <a:off x="3168000" y="1080000"/>
            <a:ext cx="5940000" cy="5400000"/>
          </a:xfrm>
        </p:spPr>
        <p:txBody>
          <a:bodyPr/>
          <a:lstStyle>
            <a:lvl1pPr marL="0" indent="0">
              <a:spcAft>
                <a:spcPts val="1200"/>
              </a:spcAft>
              <a:buFont typeface="+mj-lt"/>
              <a:buNone/>
              <a:defRPr sz="1400" b="0"/>
            </a:lvl1pPr>
            <a:lvl2pPr marL="361950" indent="0">
              <a:buFont typeface="+mj-lt"/>
              <a:buNone/>
              <a:defRPr b="0"/>
            </a:lvl2pPr>
            <a:lvl3pPr marL="714375" indent="0">
              <a:buFont typeface="+mj-lt"/>
              <a:buNone/>
              <a:defRPr b="0"/>
            </a:lvl3pPr>
          </a:lstStyle>
          <a:p>
            <a:pPr lvl="0"/>
            <a:r>
              <a:rPr lang="de-DE" dirty="0"/>
              <a:t>Textmasterformat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28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iteratur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Literaturverzeichnis</a:t>
            </a:r>
          </a:p>
        </p:txBody>
      </p:sp>
      <p:sp>
        <p:nvSpPr>
          <p:cNvPr id="3" name="Inhaltsplatzhalter 2"/>
          <p:cNvSpPr>
            <a:spLocks noGrp="1"/>
          </p:cNvSpPr>
          <p:nvPr>
            <p:ph idx="1"/>
          </p:nvPr>
        </p:nvSpPr>
        <p:spPr>
          <a:xfrm>
            <a:off x="468000" y="1080000"/>
            <a:ext cx="8640000" cy="5400000"/>
          </a:xfrm>
        </p:spPr>
        <p:txBody>
          <a:bodyPr/>
          <a:lstStyle>
            <a:lvl1pPr marL="266700" indent="-266700">
              <a:defRPr sz="1100" i="1">
                <a:solidFill>
                  <a:schemeClr val="tx1"/>
                </a:solidFill>
              </a:defRPr>
            </a:lvl1pPr>
            <a:lvl2pPr>
              <a:defRPr sz="1100" i="1">
                <a:solidFill>
                  <a:schemeClr val="tx1"/>
                </a:solidFill>
              </a:defRPr>
            </a:lvl2pPr>
            <a:lvl3pPr>
              <a:defRPr sz="1100" i="1">
                <a:solidFill>
                  <a:schemeClr val="tx1"/>
                </a:solidFill>
              </a:defRPr>
            </a:lvl3pPr>
            <a:lvl4pPr>
              <a:defRPr sz="1100" i="1">
                <a:solidFill>
                  <a:schemeClr val="tx1"/>
                </a:solidFill>
              </a:defRPr>
            </a:lvl4pPr>
            <a:lvl5pPr>
              <a:defRPr sz="1100" i="1">
                <a:solidFill>
                  <a:schemeClr val="tx1"/>
                </a:solidFill>
              </a:defRPr>
            </a:lvl5pPr>
          </a:lstStyle>
          <a:p>
            <a:pPr lvl="0"/>
            <a:r>
              <a:rPr lang="de-DE" dirty="0"/>
              <a:t>Textmasterformat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7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tif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ti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144000"/>
            <a:ext cx="8640000" cy="648000"/>
          </a:xfrm>
          <a:prstGeom prst="rect">
            <a:avLst/>
          </a:prstGeom>
        </p:spPr>
        <p:txBody>
          <a:bodyPr vert="horz" lIns="72000" tIns="36000" rIns="72000" bIns="36000" rtlCol="0" anchor="ctr" anchorCtr="0">
            <a:noAutofit/>
          </a:bodyPr>
          <a:lstStyle/>
          <a:p>
            <a:r>
              <a:rPr lang="de-DE" dirty="0"/>
              <a:t>Edit title master format by clicking</a:t>
            </a:r>
          </a:p>
        </p:txBody>
      </p:sp>
      <p:sp>
        <p:nvSpPr>
          <p:cNvPr id="3" name="Textplatzhalter 2"/>
          <p:cNvSpPr>
            <a:spLocks noGrp="1"/>
          </p:cNvSpPr>
          <p:nvPr>
            <p:ph type="body" idx="1"/>
          </p:nvPr>
        </p:nvSpPr>
        <p:spPr>
          <a:xfrm>
            <a:off x="468000" y="1080000"/>
            <a:ext cx="8640000" cy="5040000"/>
          </a:xfrm>
          <a:prstGeom prst="rect">
            <a:avLst/>
          </a:prstGeom>
        </p:spPr>
        <p:txBody>
          <a:bodyPr vert="horz" lIns="72000" tIns="36000" rIns="72000" bIns="36000" rtlCol="0">
            <a:noAutofit/>
          </a:bodyPr>
          <a:lstStyle/>
          <a:p>
            <a:pPr lvl="0"/>
            <a:r>
              <a:rPr lang="de-DE" dirty="0"/>
              <a:t>Edit text master format</a:t>
            </a:r>
          </a:p>
          <a:p>
            <a:pPr lvl="1"/>
            <a:r>
              <a:rPr lang="de-DE" dirty="0"/>
              <a:t>Second level</a:t>
            </a:r>
          </a:p>
          <a:p>
            <a:pPr lvl="2"/>
            <a:r>
              <a:rPr lang="de-DE" dirty="0"/>
              <a:t>Third level</a:t>
            </a:r>
          </a:p>
          <a:p>
            <a:pPr lvl="3"/>
            <a:r>
              <a:rPr lang="de-DE" dirty="0"/>
              <a:t>Fourth level</a:t>
            </a:r>
          </a:p>
          <a:p>
            <a:pPr lvl="4"/>
            <a:r>
              <a:rPr lang="de-DE" dirty="0"/>
              <a:t>Fifth level</a:t>
            </a:r>
          </a:p>
        </p:txBody>
      </p:sp>
      <p:pic>
        <p:nvPicPr>
          <p:cNvPr id="1026" name="Picture 2" descr="FVG Kop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0" y="270000"/>
            <a:ext cx="468000" cy="346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userDrawn="1"/>
        </p:nvSpPr>
        <p:spPr>
          <a:xfrm>
            <a:off x="0" y="6492874"/>
            <a:ext cx="9108000" cy="378000"/>
          </a:xfrm>
          <a:prstGeom prst="rect">
            <a:avLst/>
          </a:prstGeom>
          <a:solidFill>
            <a:srgbClr val="002945"/>
          </a:solidFill>
        </p:spPr>
        <p:txBody>
          <a:bodyPr wrap="none" lIns="180000" tIns="36000" rIns="72000" bIns="36000" numCol="1" rtlCol="0" anchor="ctr" anchorCtr="0">
            <a:noAutofit/>
          </a:bodyPr>
          <a:lstStyle/>
          <a:p>
            <a:r>
              <a:rPr lang="de-DE" sz="1400" b="1" dirty="0">
                <a:solidFill>
                  <a:schemeClr val="bg1"/>
                </a:solidFill>
              </a:rPr>
              <a:t>Future viability: risk management &amp; value-oriented controlling</a:t>
            </a:r>
          </a:p>
        </p:txBody>
      </p:sp>
      <p:sp>
        <p:nvSpPr>
          <p:cNvPr id="7" name="Textfeld 6"/>
          <p:cNvSpPr txBox="1"/>
          <p:nvPr userDrawn="1"/>
        </p:nvSpPr>
        <p:spPr>
          <a:xfrm>
            <a:off x="9186000" y="6492874"/>
            <a:ext cx="720000" cy="378000"/>
          </a:xfrm>
          <a:prstGeom prst="rect">
            <a:avLst/>
          </a:prstGeom>
          <a:solidFill>
            <a:srgbClr val="99A4B9"/>
          </a:solidFill>
          <a:ln>
            <a:noFill/>
          </a:ln>
        </p:spPr>
        <p:txBody>
          <a:bodyPr wrap="square" lIns="72000" tIns="36000" rIns="72000" bIns="36000" rtlCol="0" anchor="ctr">
            <a:noAutofit/>
          </a:bodyPr>
          <a:lstStyle/>
          <a:p>
            <a:pPr algn="ctr"/>
            <a:fld id="{924065A6-5DC2-4E4A-A3C2-BE5B381357F8}" type="slidenum">
              <a:rPr lang="de-DE" sz="1400" b="1" smtClean="0">
                <a:solidFill>
                  <a:schemeClr val="bg1"/>
                </a:solidFill>
              </a:rPr>
              <a:t>‹Nr.›</a:t>
            </a:fld>
            <a:endParaRPr lang="de-DE" sz="1400" b="1" dirty="0">
              <a:solidFill>
                <a:schemeClr val="bg1"/>
              </a:solidFill>
            </a:endParaRPr>
          </a:p>
        </p:txBody>
      </p:sp>
      <p:sp>
        <p:nvSpPr>
          <p:cNvPr id="12" name="Textfeld 11"/>
          <p:cNvSpPr txBox="1"/>
          <p:nvPr userDrawn="1"/>
        </p:nvSpPr>
        <p:spPr>
          <a:xfrm>
            <a:off x="5148000" y="6492874"/>
            <a:ext cx="3960000" cy="378000"/>
          </a:xfrm>
          <a:prstGeom prst="rect">
            <a:avLst/>
          </a:prstGeom>
          <a:noFill/>
        </p:spPr>
        <p:txBody>
          <a:bodyPr wrap="square" lIns="72000" tIns="36000" rIns="72000" bIns="36000" rtlCol="0" anchor="ctr" anchorCtr="0">
            <a:noAutofit/>
          </a:bodyPr>
          <a:lstStyle/>
          <a:p>
            <a:pPr algn="r"/>
            <a:r>
              <a:rPr lang="de-DE" sz="1050" i="1" dirty="0">
                <a:solidFill>
                  <a:schemeClr val="bg1"/>
                </a:solidFill>
              </a:rPr>
              <a:t>© Werner Gleißner / FutureValue </a:t>
            </a:r>
            <a:r>
              <a:rPr lang="de-DE" sz="1050" i="1" baseline="0" dirty="0">
                <a:solidFill>
                  <a:schemeClr val="bg1"/>
                </a:solidFill>
              </a:rPr>
              <a:t>Group AG 2025</a:t>
            </a:r>
            <a:endParaRPr lang="de-DE" sz="1050" i="1" dirty="0">
              <a:solidFill>
                <a:schemeClr val="bg1"/>
              </a:solidFill>
            </a:endParaRPr>
          </a:p>
        </p:txBody>
      </p:sp>
      <p:cxnSp>
        <p:nvCxnSpPr>
          <p:cNvPr id="8"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51647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1" r:id="rId4"/>
    <p:sldLayoutId id="2147483654" r:id="rId5"/>
    <p:sldLayoutId id="2147483662" r:id="rId6"/>
    <p:sldLayoutId id="2147483655" r:id="rId7"/>
    <p:sldLayoutId id="2147483657" r:id="rId8"/>
    <p:sldLayoutId id="2147483658" r:id="rId9"/>
    <p:sldLayoutId id="2147483659" r:id="rId10"/>
    <p:sldLayoutId id="2147483663"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 id="2147483672" r:id="rId20"/>
  </p:sldLayoutIdLst>
  <p:hf sldNum="0" hdr="0" ftr="0" dt="0"/>
  <p:txStyles>
    <p:title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p:titleStyle>
    <p:body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de-DE"/>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alphaModFix amt="95000"/>
            <a:lum/>
          </a:blip>
          <a:srcRect/>
          <a:stretch>
            <a:fillRect t="-4000" b="-4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144000"/>
            <a:ext cx="8640000" cy="648000"/>
          </a:xfrm>
          <a:prstGeom prst="rect">
            <a:avLst/>
          </a:prstGeom>
        </p:spPr>
        <p:txBody>
          <a:bodyPr vert="horz" lIns="72000" tIns="36000" rIns="72000" bIns="36000" rtlCol="0" anchor="ctr" anchorCtr="0">
            <a:noAutofit/>
          </a:bodyPr>
          <a:lstStyle/>
          <a:p>
            <a:r>
              <a:rPr lang="de-DE" dirty="0"/>
              <a:t>Titelmasterformat durch Klicken bearbeiten</a:t>
            </a:r>
          </a:p>
        </p:txBody>
      </p:sp>
      <p:sp>
        <p:nvSpPr>
          <p:cNvPr id="3" name="Textplatzhalter 2"/>
          <p:cNvSpPr>
            <a:spLocks noGrp="1"/>
          </p:cNvSpPr>
          <p:nvPr>
            <p:ph type="body" idx="1"/>
          </p:nvPr>
        </p:nvSpPr>
        <p:spPr>
          <a:xfrm>
            <a:off x="468000" y="1080000"/>
            <a:ext cx="8640000" cy="5040000"/>
          </a:xfrm>
          <a:prstGeom prst="rect">
            <a:avLst/>
          </a:prstGeom>
        </p:spPr>
        <p:txBody>
          <a:bodyPr vert="horz" lIns="72000" tIns="36000" rIns="72000" bIns="3600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26" name="Picture 2" descr="FVG Kopf"/>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0" y="270000"/>
            <a:ext cx="468000" cy="346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userDrawn="1"/>
        </p:nvSpPr>
        <p:spPr>
          <a:xfrm>
            <a:off x="0" y="6492874"/>
            <a:ext cx="9108000" cy="378000"/>
          </a:xfrm>
          <a:prstGeom prst="rect">
            <a:avLst/>
          </a:prstGeom>
          <a:solidFill>
            <a:srgbClr val="002945"/>
          </a:solidFill>
        </p:spPr>
        <p:txBody>
          <a:bodyPr wrap="none" lIns="180000" tIns="36000" rIns="72000" bIns="36000" numCol="1" rtlCol="0" anchor="ctr" anchorCtr="0">
            <a:noAutofit/>
          </a:bodyPr>
          <a:lstStyle/>
          <a:p>
            <a:r>
              <a:rPr lang="de-DE" sz="1400" b="1" dirty="0">
                <a:solidFill>
                  <a:schemeClr val="bg1"/>
                </a:solidFill>
              </a:rPr>
              <a:t>Zukunftsfähigkeit: Risikomanagement &amp; wertorientiertes Controlling</a:t>
            </a:r>
          </a:p>
        </p:txBody>
      </p:sp>
      <p:sp>
        <p:nvSpPr>
          <p:cNvPr id="7" name="Textfeld 6"/>
          <p:cNvSpPr txBox="1"/>
          <p:nvPr userDrawn="1"/>
        </p:nvSpPr>
        <p:spPr>
          <a:xfrm>
            <a:off x="9186000" y="6492874"/>
            <a:ext cx="720000" cy="378000"/>
          </a:xfrm>
          <a:prstGeom prst="rect">
            <a:avLst/>
          </a:prstGeom>
          <a:solidFill>
            <a:srgbClr val="99A4B9"/>
          </a:solidFill>
          <a:ln>
            <a:noFill/>
          </a:ln>
        </p:spPr>
        <p:txBody>
          <a:bodyPr wrap="square" lIns="72000" tIns="36000" rIns="72000" bIns="36000" rtlCol="0" anchor="ctr">
            <a:noAutofit/>
          </a:bodyPr>
          <a:lstStyle/>
          <a:p>
            <a:pPr algn="ctr"/>
            <a:fld id="{924065A6-5DC2-4E4A-A3C2-BE5B381357F8}" type="slidenum">
              <a:rPr lang="de-DE" sz="1400" b="1" smtClean="0">
                <a:solidFill>
                  <a:schemeClr val="bg1"/>
                </a:solidFill>
              </a:rPr>
              <a:t>‹Nr.›</a:t>
            </a:fld>
            <a:endParaRPr lang="de-DE" sz="1400" b="1" dirty="0">
              <a:solidFill>
                <a:schemeClr val="bg1"/>
              </a:solidFill>
            </a:endParaRPr>
          </a:p>
        </p:txBody>
      </p:sp>
      <p:sp>
        <p:nvSpPr>
          <p:cNvPr id="12" name="Textfeld 11"/>
          <p:cNvSpPr txBox="1"/>
          <p:nvPr userDrawn="1"/>
        </p:nvSpPr>
        <p:spPr>
          <a:xfrm>
            <a:off x="5148000" y="6492874"/>
            <a:ext cx="3960000" cy="378000"/>
          </a:xfrm>
          <a:prstGeom prst="rect">
            <a:avLst/>
          </a:prstGeom>
          <a:noFill/>
        </p:spPr>
        <p:txBody>
          <a:bodyPr wrap="square" lIns="72000" tIns="36000" rIns="72000" bIns="36000" rtlCol="0" anchor="ctr" anchorCtr="0">
            <a:noAutofit/>
          </a:bodyPr>
          <a:lstStyle/>
          <a:p>
            <a:pPr algn="r"/>
            <a:r>
              <a:rPr lang="de-DE" sz="1050" i="1" dirty="0">
                <a:solidFill>
                  <a:schemeClr val="bg1"/>
                </a:solidFill>
              </a:rPr>
              <a:t>© Werner Gleißner / FutureValue</a:t>
            </a:r>
            <a:r>
              <a:rPr lang="de-DE" sz="1050" i="1" baseline="0" dirty="0">
                <a:solidFill>
                  <a:schemeClr val="bg1"/>
                </a:solidFill>
              </a:rPr>
              <a:t> Group AG 2024</a:t>
            </a:r>
            <a:endParaRPr lang="de-DE" sz="1050" i="1" dirty="0">
              <a:solidFill>
                <a:schemeClr val="bg1"/>
              </a:solidFill>
            </a:endParaRPr>
          </a:p>
        </p:txBody>
      </p:sp>
      <p:cxnSp>
        <p:nvCxnSpPr>
          <p:cNvPr id="8"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1162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sldNum="0" hdr="0" ftr="0" dt="0"/>
  <p:txStyles>
    <p:title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p:titleStyle>
    <p:body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de-DE"/>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rategienavigator.net/software"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trategienavigator.net/software" TargetMode="External"/><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trategienavigator.net/software" TargetMode="External"/><Relationship Id="rId5" Type="http://schemas.openxmlformats.org/officeDocument/2006/relationships/image" Target="../media/image34.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46.wmf"/><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43.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48.png"/><Relationship Id="rId10" Type="http://schemas.openxmlformats.org/officeDocument/2006/relationships/image" Target="../media/image45.wmf"/><Relationship Id="rId4" Type="http://schemas.openxmlformats.org/officeDocument/2006/relationships/image" Target="../media/image42.png"/><Relationship Id="rId9" Type="http://schemas.openxmlformats.org/officeDocument/2006/relationships/oleObject" Target="../embeddings/oleObject5.bin"/><Relationship Id="rId14" Type="http://schemas.openxmlformats.org/officeDocument/2006/relationships/image" Target="../media/image4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32.png"/><Relationship Id="rId7" Type="http://schemas.openxmlformats.org/officeDocument/2006/relationships/oleObject" Target="../embeddings/oleObject9.bin"/><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51.wmf"/><Relationship Id="rId5" Type="http://schemas.openxmlformats.org/officeDocument/2006/relationships/oleObject" Target="../embeddings/oleObject8.bin"/><Relationship Id="rId10" Type="http://schemas.openxmlformats.org/officeDocument/2006/relationships/image" Target="../media/image53.wmf"/><Relationship Id="rId4" Type="http://schemas.openxmlformats.org/officeDocument/2006/relationships/image" Target="../media/image50.png"/><Relationship Id="rId9"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5.png"/><Relationship Id="rId7" Type="http://schemas.openxmlformats.org/officeDocument/2006/relationships/oleObject" Target="../embeddings/oleObject12.bin"/><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56.png"/><Relationship Id="rId10" Type="http://schemas.openxmlformats.org/officeDocument/2006/relationships/image" Target="../media/image58.wmf"/><Relationship Id="rId4" Type="http://schemas.microsoft.com/office/2007/relationships/hdphoto" Target="../media/hdphoto1.wdp"/><Relationship Id="rId9"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14.bin"/><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63.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66.png"/><Relationship Id="rId4" Type="http://schemas.openxmlformats.org/officeDocument/2006/relationships/image" Target="../media/image65.emf"/></Relationships>
</file>

<file path=ppt/slides/_rels/slide4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07/s11573-022-01081-0" TargetMode="External"/><Relationship Id="rId2" Type="http://schemas.openxmlformats.org/officeDocument/2006/relationships/image" Target="../media/image15.emf"/><Relationship Id="rId1" Type="http://schemas.openxmlformats.org/officeDocument/2006/relationships/slideLayout" Target="../slideLayouts/slideLayout10.xml"/><Relationship Id="rId4" Type="http://schemas.openxmlformats.org/officeDocument/2006/relationships/image" Target="../media/image16.emf"/></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www.mdpi.com/3074192"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package" Target="../embeddings/Microsoft_PowerPoint_Presentation.pptx"/><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0.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trategienavigator.net/softwar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hyperlink" Target="https://link.springer.com/content/pdf/10.1007/978-3-658-42787-0.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86.xml.rels><?xml version="1.0" encoding="UTF-8" standalone="yes"?>
<Relationships xmlns="http://schemas.openxmlformats.org/package/2006/relationships"><Relationship Id="rId3" Type="http://schemas.openxmlformats.org/officeDocument/2006/relationships/hyperlink" Target="http://www.werner-gleissner.de/" TargetMode="External"/><Relationship Id="rId2" Type="http://schemas.openxmlformats.org/officeDocument/2006/relationships/notesSlide" Target="../notesSlides/notesSlide47.xml"/><Relationship Id="rId1" Type="http://schemas.openxmlformats.org/officeDocument/2006/relationships/slideLayout" Target="../slideLayouts/slideLayout36.xml"/><Relationship Id="rId4" Type="http://schemas.openxmlformats.org/officeDocument/2006/relationships/hyperlink" Target="http://www.futurevalue.de/"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werner-gleissner.de/" TargetMode="External"/><Relationship Id="rId2" Type="http://schemas.openxmlformats.org/officeDocument/2006/relationships/notesSlide" Target="../notesSlides/notesSlide48.xml"/><Relationship Id="rId1" Type="http://schemas.openxmlformats.org/officeDocument/2006/relationships/slideLayout" Target="../slideLayouts/slideLayout36.xml"/><Relationship Id="rId4" Type="http://schemas.openxmlformats.org/officeDocument/2006/relationships/hyperlink" Target="http://www.futurevalue.de/"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dx.doi.org/10.1504/IJRAM.2023.132331" TargetMode="External"/><Relationship Id="rId2" Type="http://schemas.openxmlformats.org/officeDocument/2006/relationships/notesSlide" Target="../notesSlides/notesSlide49.xml"/><Relationship Id="rId1" Type="http://schemas.openxmlformats.org/officeDocument/2006/relationships/slideLayout" Target="../slideLayouts/slideLayout36.xml"/><Relationship Id="rId5" Type="http://schemas.openxmlformats.org/officeDocument/2006/relationships/hyperlink" Target="http://www.futurevalue.de/" TargetMode="External"/><Relationship Id="rId4" Type="http://schemas.openxmlformats.org/officeDocument/2006/relationships/hyperlink" Target="http://www.werner-gleissner.de/"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x.doi.org/10.1504/IJRAM.2023.132331" TargetMode="External"/><Relationship Id="rId2" Type="http://schemas.openxmlformats.org/officeDocument/2006/relationships/notesSlide" Target="../notesSlides/notesSlide50.xml"/><Relationship Id="rId1" Type="http://schemas.openxmlformats.org/officeDocument/2006/relationships/slideLayout" Target="../slideLayouts/slideLayout36.xml"/><Relationship Id="rId5" Type="http://schemas.openxmlformats.org/officeDocument/2006/relationships/hyperlink" Target="http://www.futurevalue.de/" TargetMode="External"/><Relationship Id="rId4" Type="http://schemas.openxmlformats.org/officeDocument/2006/relationships/hyperlink" Target="http://www.werner-gleissner.d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88019" y="1700808"/>
            <a:ext cx="5418846" cy="2448273"/>
          </a:xfrm>
        </p:spPr>
        <p:txBody>
          <a:bodyPr rIns="180000"/>
          <a:lstStyle/>
          <a:p>
            <a:r>
              <a:rPr lang="en-US" sz="2800" i="1"/>
              <a:t>Enterprise Risk Management</a:t>
            </a:r>
            <a:endParaRPr lang="de-DE" sz="2800" dirty="0"/>
          </a:p>
        </p:txBody>
      </p:sp>
      <p:sp>
        <p:nvSpPr>
          <p:cNvPr id="3" name="Untertitel 2">
            <a:extLst>
              <a:ext uri="{FF2B5EF4-FFF2-40B4-BE49-F238E27FC236}">
                <a16:creationId xmlns:a16="http://schemas.microsoft.com/office/drawing/2014/main" id="{6129630E-63DB-3B00-9698-41633E886129}"/>
              </a:ext>
            </a:extLst>
          </p:cNvPr>
          <p:cNvSpPr txBox="1">
            <a:spLocks/>
          </p:cNvSpPr>
          <p:nvPr/>
        </p:nvSpPr>
        <p:spPr>
          <a:xfrm>
            <a:off x="4488353" y="4725144"/>
            <a:ext cx="5417645" cy="1440160"/>
          </a:xfrm>
          <a:prstGeom prst="rect">
            <a:avLst/>
          </a:prstGeom>
        </p:spPr>
        <p:txBody>
          <a:bodyPr vert="horz" lIns="252000" tIns="108000" rIns="252000" bIns="36000" rtlCol="0">
            <a:noAutofit/>
          </a:bodyPr>
          <a:lstStyle>
            <a:lvl1pPr marL="0" indent="0" algn="l" defTabSz="1031626" rtl="0" eaLnBrk="1" latinLnBrk="0" hangingPunct="1">
              <a:lnSpc>
                <a:spcPct val="120000"/>
              </a:lnSpc>
              <a:spcBef>
                <a:spcPts val="600"/>
              </a:spcBef>
              <a:spcAft>
                <a:spcPts val="600"/>
              </a:spcAft>
              <a:buFont typeface="Arial" pitchFamily="34" charset="0"/>
              <a:buNone/>
              <a:defRPr sz="1600" kern="1200">
                <a:solidFill>
                  <a:schemeClr val="bg1"/>
                </a:solidFill>
                <a:latin typeface="Arial" pitchFamily="34" charset="0"/>
                <a:ea typeface="+mn-ea"/>
                <a:cs typeface="Arial" pitchFamily="34" charset="0"/>
              </a:defRPr>
            </a:lvl1pPr>
            <a:lvl2pPr marL="515813"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2pPr>
            <a:lvl3pPr marL="1031626"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3pPr>
            <a:lvl4pPr marL="1547439"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4pPr>
            <a:lvl5pPr marL="2063252"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5pPr>
            <a:lvl6pPr marL="2579065"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094878"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10691"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26504"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r>
              <a:rPr lang="de-DE" sz="1000" b="1" dirty="0">
                <a:solidFill>
                  <a:schemeClr val="tx1"/>
                </a:solidFill>
              </a:rPr>
              <a:t>FutureValue Group AG</a:t>
            </a:r>
            <a:br>
              <a:rPr lang="de-DE" sz="1000" dirty="0">
                <a:solidFill>
                  <a:schemeClr val="tx1"/>
                </a:solidFill>
              </a:rPr>
            </a:br>
            <a:r>
              <a:rPr lang="de-DE" sz="1000" dirty="0">
                <a:solidFill>
                  <a:schemeClr val="tx1"/>
                </a:solidFill>
              </a:rPr>
              <a:t>Obere Gärten 18  |  70771 Leinfelden-Echterdingen</a:t>
            </a:r>
            <a:br>
              <a:rPr lang="de-DE" sz="1000" dirty="0">
                <a:solidFill>
                  <a:schemeClr val="tx1"/>
                </a:solidFill>
              </a:rPr>
            </a:br>
            <a:r>
              <a:rPr lang="de-DE" sz="1000" dirty="0">
                <a:solidFill>
                  <a:schemeClr val="tx1"/>
                </a:solidFill>
              </a:rPr>
              <a:t>T +49 711 797358-30  |  F +49 711 797358-58</a:t>
            </a:r>
            <a:br>
              <a:rPr lang="de-DE" sz="1000" dirty="0">
                <a:solidFill>
                  <a:schemeClr val="tx1"/>
                </a:solidFill>
              </a:rPr>
            </a:br>
            <a:r>
              <a:rPr lang="de-DE" sz="1000" dirty="0">
                <a:solidFill>
                  <a:schemeClr val="tx1"/>
                </a:solidFill>
              </a:rPr>
              <a:t>w.gleissner@futurevalue.de  |  www.FutureValue.de</a:t>
            </a:r>
            <a:br>
              <a:rPr lang="de-DE" sz="1000" dirty="0">
                <a:solidFill>
                  <a:schemeClr val="tx1"/>
                </a:solidFill>
              </a:rPr>
            </a:br>
            <a:endParaRPr lang="de-DE" sz="1000" dirty="0">
              <a:solidFill>
                <a:schemeClr val="tx1"/>
              </a:solidFill>
            </a:endParaRPr>
          </a:p>
          <a:p>
            <a:br>
              <a:rPr lang="de-DE" sz="1000" dirty="0">
                <a:solidFill>
                  <a:schemeClr val="tx1"/>
                </a:solidFill>
              </a:rPr>
            </a:br>
            <a:endParaRPr lang="de-DE" sz="1100" dirty="0">
              <a:solidFill>
                <a:schemeClr val="tx1"/>
              </a:solidFill>
            </a:endParaRPr>
          </a:p>
          <a:p>
            <a:endParaRPr lang="de-DE" dirty="0"/>
          </a:p>
        </p:txBody>
      </p:sp>
      <p:sp>
        <p:nvSpPr>
          <p:cNvPr id="6" name="Rechteck 5"/>
          <p:cNvSpPr/>
          <p:nvPr/>
        </p:nvSpPr>
        <p:spPr>
          <a:xfrm>
            <a:off x="4645039" y="4252687"/>
            <a:ext cx="3880421" cy="338554"/>
          </a:xfrm>
          <a:prstGeom prst="rect">
            <a:avLst/>
          </a:prstGeom>
        </p:spPr>
        <p:txBody>
          <a:bodyPr wrap="none">
            <a:spAutoFit/>
          </a:bodyPr>
          <a:lstStyle/>
          <a:p>
            <a:pPr lvl="0"/>
            <a:r>
              <a:rPr lang="de-DE" sz="1600" dirty="0">
                <a:solidFill>
                  <a:schemeClr val="bg1"/>
                </a:solidFill>
              </a:rPr>
              <a:t>Prof. Dr. Werner Gleißner, </a:t>
            </a:r>
            <a:r>
              <a:rPr lang="de-DE" sz="1050" dirty="0">
                <a:solidFill>
                  <a:schemeClr val="bg1"/>
                </a:solidFill>
              </a:rPr>
              <a:t>Member </a:t>
            </a:r>
            <a:r>
              <a:rPr lang="de-DE" sz="1050" dirty="0" err="1">
                <a:solidFill>
                  <a:schemeClr val="bg1"/>
                </a:solidFill>
              </a:rPr>
              <a:t>of</a:t>
            </a:r>
            <a:r>
              <a:rPr lang="de-DE" sz="1050" dirty="0">
                <a:solidFill>
                  <a:schemeClr val="bg1"/>
                </a:solidFill>
              </a:rPr>
              <a:t> </a:t>
            </a:r>
            <a:r>
              <a:rPr lang="de-DE" sz="1050" dirty="0" err="1">
                <a:solidFill>
                  <a:schemeClr val="bg1"/>
                </a:solidFill>
              </a:rPr>
              <a:t>the</a:t>
            </a:r>
            <a:r>
              <a:rPr lang="de-DE" sz="1050" dirty="0">
                <a:solidFill>
                  <a:schemeClr val="bg1"/>
                </a:solidFill>
              </a:rPr>
              <a:t> Board</a:t>
            </a:r>
            <a:endParaRPr lang="de-DE" dirty="0">
              <a:solidFill>
                <a:schemeClr val="bg1"/>
              </a:solidFill>
            </a:endParaRPr>
          </a:p>
        </p:txBody>
      </p:sp>
      <p:sp>
        <p:nvSpPr>
          <p:cNvPr id="4" name="Textfeld 3"/>
          <p:cNvSpPr txBox="1"/>
          <p:nvPr/>
        </p:nvSpPr>
        <p:spPr>
          <a:xfrm>
            <a:off x="234656" y="836712"/>
            <a:ext cx="8229625" cy="656590"/>
          </a:xfrm>
          <a:prstGeom prst="rect">
            <a:avLst/>
          </a:prstGeom>
          <a:noFill/>
        </p:spPr>
        <p:txBody>
          <a:bodyPr wrap="none" rtlCol="0">
            <a:spAutoFit/>
          </a:bodyPr>
          <a:lstStyle/>
          <a:p>
            <a:pPr>
              <a:lnSpc>
                <a:spcPts val="2200"/>
              </a:lnSpc>
            </a:pPr>
            <a:r>
              <a:rPr lang="de-DE" sz="1800" i="1" dirty="0" err="1"/>
              <a:t>Supporting</a:t>
            </a:r>
            <a:r>
              <a:rPr lang="de-DE" sz="1800" i="1" dirty="0"/>
              <a:t> </a:t>
            </a:r>
            <a:r>
              <a:rPr lang="de-DE" sz="1800" i="1" dirty="0" err="1"/>
              <a:t>materials</a:t>
            </a:r>
            <a:r>
              <a:rPr lang="de-DE" sz="1800" i="1" dirty="0"/>
              <a:t> </a:t>
            </a:r>
            <a:r>
              <a:rPr lang="de-DE" sz="1800" i="1" dirty="0" err="1"/>
              <a:t>for</a:t>
            </a:r>
            <a:r>
              <a:rPr lang="de-DE" sz="1800" i="1" dirty="0"/>
              <a:t> </a:t>
            </a:r>
            <a:r>
              <a:rPr lang="en-US" sz="1800" i="1" dirty="0" err="1"/>
              <a:t>Rieg</a:t>
            </a:r>
            <a:r>
              <a:rPr lang="en-US" sz="1800" i="1" dirty="0"/>
              <a:t>/Vanini/Gleißner, </a:t>
            </a:r>
            <a:r>
              <a:rPr lang="en-US" sz="1800" b="1" i="1" dirty="0"/>
              <a:t>Enterprise Risk Management, </a:t>
            </a:r>
          </a:p>
          <a:p>
            <a:pPr>
              <a:lnSpc>
                <a:spcPts val="2200"/>
              </a:lnSpc>
            </a:pPr>
            <a:r>
              <a:rPr lang="en-US" sz="1800" b="1" i="1" dirty="0"/>
              <a:t>A Modern Approach,</a:t>
            </a:r>
            <a:r>
              <a:rPr lang="en-US" sz="1800" i="1" dirty="0"/>
              <a:t> Springer, 2025</a:t>
            </a:r>
            <a:endParaRPr lang="de-DE" sz="1800" i="1" dirty="0"/>
          </a:p>
        </p:txBody>
      </p:sp>
    </p:spTree>
    <p:extLst>
      <p:ext uri="{BB962C8B-B14F-4D97-AF65-F5344CB8AC3E}">
        <p14:creationId xmlns:p14="http://schemas.microsoft.com/office/powerpoint/2010/main" val="535907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62CCA-4C11-494B-96C4-E8F69C4858EA}"/>
              </a:ext>
            </a:extLst>
          </p:cNvPr>
          <p:cNvSpPr>
            <a:spLocks noGrp="1"/>
          </p:cNvSpPr>
          <p:nvPr>
            <p:ph type="title"/>
          </p:nvPr>
        </p:nvSpPr>
        <p:spPr/>
        <p:txBody>
          <a:bodyPr/>
          <a:lstStyle/>
          <a:p>
            <a:r>
              <a:rPr lang="de-DE" dirty="0"/>
              <a:t>Structured risk analysis: 5 risk categories</a:t>
            </a:r>
          </a:p>
        </p:txBody>
      </p:sp>
      <p:graphicFrame>
        <p:nvGraphicFramePr>
          <p:cNvPr id="17" name="Diagramm 16">
            <a:extLst>
              <a:ext uri="{FF2B5EF4-FFF2-40B4-BE49-F238E27FC236}">
                <a16:creationId xmlns:a16="http://schemas.microsoft.com/office/drawing/2014/main" id="{5689DB99-B58A-48DD-903C-A3D032828AC8}"/>
              </a:ext>
            </a:extLst>
          </p:cNvPr>
          <p:cNvGraphicFramePr/>
          <p:nvPr>
            <p:extLst>
              <p:ext uri="{D42A27DB-BD31-4B8C-83A1-F6EECF244321}">
                <p14:modId xmlns:p14="http://schemas.microsoft.com/office/powerpoint/2010/main" val="1141054045"/>
              </p:ext>
            </p:extLst>
          </p:nvPr>
        </p:nvGraphicFramePr>
        <p:xfrm>
          <a:off x="1210197" y="1172642"/>
          <a:ext cx="7485609" cy="4910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nhaltsplatzhalter 4">
            <a:extLst>
              <a:ext uri="{FF2B5EF4-FFF2-40B4-BE49-F238E27FC236}">
                <a16:creationId xmlns:a16="http://schemas.microsoft.com/office/drawing/2014/main" id="{654DE893-FE00-D0BD-899F-9C27FD8FC2FE}"/>
              </a:ext>
            </a:extLst>
          </p:cNvPr>
          <p:cNvSpPr txBox="1">
            <a:spLocks/>
          </p:cNvSpPr>
          <p:nvPr/>
        </p:nvSpPr>
        <p:spPr>
          <a:xfrm>
            <a:off x="776536" y="608353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b="0" i="0" u="none" strike="noStrike" dirty="0">
                <a:solidFill>
                  <a:srgbClr val="7F7F7F"/>
                </a:solidFill>
                <a:effectLst/>
                <a:latin typeface="Arial" panose="020B0604020202020204" pitchFamily="34" charset="0"/>
              </a:rPr>
              <a:t>Source: Gleißner, W. (2022): Grundlagen des Risikomanagements, </a:t>
            </a:r>
            <a:r>
              <a:rPr lang="de-DE" sz="1000" dirty="0">
                <a:solidFill>
                  <a:srgbClr val="7F7F7F"/>
                </a:solidFill>
              </a:rPr>
              <a:t>4th </a:t>
            </a:r>
            <a:r>
              <a:rPr lang="de-DE" sz="1000" dirty="0" err="1">
                <a:solidFill>
                  <a:srgbClr val="7F7F7F"/>
                </a:solidFill>
              </a:rPr>
              <a:t>ed</a:t>
            </a:r>
            <a:r>
              <a:rPr lang="de-DE" sz="1000" dirty="0">
                <a:solidFill>
                  <a:srgbClr val="7F7F7F"/>
                </a:solidFill>
              </a:rPr>
              <a:t>.</a:t>
            </a:r>
            <a:r>
              <a:rPr lang="de-DE" sz="1000" b="0" i="0" u="none" strike="noStrike" dirty="0">
                <a:solidFill>
                  <a:srgbClr val="7F7F7F"/>
                </a:solidFill>
                <a:effectLst/>
                <a:latin typeface="Arial" panose="020B0604020202020204" pitchFamily="34" charset="0"/>
              </a:rPr>
              <a:t>, Vahlen Verlag </a:t>
            </a:r>
            <a:r>
              <a:rPr lang="de-DE" sz="1000" b="0" i="0" u="none" strike="noStrike" dirty="0" err="1">
                <a:solidFill>
                  <a:srgbClr val="7F7F7F"/>
                </a:solidFill>
                <a:effectLst/>
                <a:latin typeface="Arial" panose="020B0604020202020204" pitchFamily="34" charset="0"/>
              </a:rPr>
              <a:t>Munich</a:t>
            </a:r>
            <a:r>
              <a:rPr lang="de-DE" sz="1000" b="0" i="0" u="none" strike="noStrike" dirty="0">
                <a:solidFill>
                  <a:srgbClr val="7F7F7F"/>
                </a:solidFill>
                <a:effectLst/>
                <a:latin typeface="Arial" panose="020B0604020202020204" pitchFamily="34" charset="0"/>
              </a:rPr>
              <a:t>, p. 124.</a:t>
            </a:r>
            <a:r>
              <a:rPr lang="de-DE" sz="1000" b="0" i="0" dirty="0">
                <a:solidFill>
                  <a:srgbClr val="000000"/>
                </a:solidFill>
                <a:effectLst/>
                <a:latin typeface="Arial" panose="020B0604020202020204" pitchFamily="34" charset="0"/>
              </a:rPr>
              <a:t>​</a:t>
            </a:r>
            <a:endParaRPr lang="de-DE" sz="1000" dirty="0">
              <a:solidFill>
                <a:schemeClr val="bg1">
                  <a:lumMod val="50000"/>
                </a:schemeClr>
              </a:solidFill>
            </a:endParaRPr>
          </a:p>
        </p:txBody>
      </p:sp>
    </p:spTree>
    <p:extLst>
      <p:ext uri="{BB962C8B-B14F-4D97-AF65-F5344CB8AC3E}">
        <p14:creationId xmlns:p14="http://schemas.microsoft.com/office/powerpoint/2010/main" val="392166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9"/>
          <p:cNvSpPr>
            <a:spLocks noGrp="1" noChangeArrowheads="1"/>
          </p:cNvSpPr>
          <p:nvPr>
            <p:ph type="title"/>
          </p:nvPr>
        </p:nvSpPr>
        <p:spPr>
          <a:xfrm>
            <a:off x="468000" y="144000"/>
            <a:ext cx="8640000" cy="648000"/>
          </a:xfrm>
        </p:spPr>
        <p:txBody>
          <a:bodyPr/>
          <a:lstStyle/>
          <a:p>
            <a:r>
              <a:rPr lang="de-DE" dirty="0"/>
              <a:t>The future and planning are uncertain: </a:t>
            </a:r>
            <a:br>
              <a:rPr lang="de-DE" dirty="0"/>
            </a:br>
            <a:r>
              <a:rPr lang="de-DE" dirty="0" err="1"/>
              <a:t>What</a:t>
            </a:r>
            <a:r>
              <a:rPr lang="de-DE" dirty="0"/>
              <a:t> opportunities and risks lead to deviations from the plan?</a:t>
            </a:r>
          </a:p>
        </p:txBody>
      </p:sp>
      <p:grpSp>
        <p:nvGrpSpPr>
          <p:cNvPr id="2" name="Group 20"/>
          <p:cNvGrpSpPr>
            <a:grpSpLocks/>
          </p:cNvGrpSpPr>
          <p:nvPr/>
        </p:nvGrpSpPr>
        <p:grpSpPr bwMode="auto">
          <a:xfrm>
            <a:off x="696918" y="1125539"/>
            <a:ext cx="8467726" cy="5259386"/>
            <a:chOff x="113" y="709"/>
            <a:chExt cx="5531" cy="3313"/>
          </a:xfrm>
        </p:grpSpPr>
        <p:grpSp>
          <p:nvGrpSpPr>
            <p:cNvPr id="3" name="Group 21"/>
            <p:cNvGrpSpPr>
              <a:grpSpLocks/>
            </p:cNvGrpSpPr>
            <p:nvPr/>
          </p:nvGrpSpPr>
          <p:grpSpPr bwMode="auto">
            <a:xfrm>
              <a:off x="113" y="709"/>
              <a:ext cx="5531" cy="3311"/>
              <a:chOff x="113" y="709"/>
              <a:chExt cx="5531" cy="3175"/>
            </a:xfrm>
          </p:grpSpPr>
          <p:sp>
            <p:nvSpPr>
              <p:cNvPr id="36879" name="AutoShape 5"/>
              <p:cNvSpPr>
                <a:spLocks noChangeArrowheads="1"/>
              </p:cNvSpPr>
              <p:nvPr/>
            </p:nvSpPr>
            <p:spPr bwMode="auto">
              <a:xfrm>
                <a:off x="113" y="709"/>
                <a:ext cx="5531" cy="11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3 w 21600"/>
                  <a:gd name="T13" fmla="*/ 4514 h 21600"/>
                  <a:gd name="T14" fmla="*/ 17101 w 21600"/>
                  <a:gd name="T15" fmla="*/ 1708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solidFill>
                  <a:srgbClr val="AFB8C4">
                    <a:alpha val="50195"/>
                  </a:srgbClr>
                </a:solidFill>
                <a:miter lim="800000"/>
                <a:headEnd/>
                <a:tailEnd/>
              </a:ln>
            </p:spPr>
            <p:txBody>
              <a:bodyPr wrap="none" lIns="0" tIns="0" rIns="0" bIns="0" anchor="ctr"/>
              <a:lstStyle/>
              <a:p>
                <a:endParaRPr lang="de-DE" dirty="0"/>
              </a:p>
            </p:txBody>
          </p:sp>
          <p:sp>
            <p:nvSpPr>
              <p:cNvPr id="36880" name="AutoShape 6"/>
              <p:cNvSpPr>
                <a:spLocks noChangeArrowheads="1"/>
              </p:cNvSpPr>
              <p:nvPr/>
            </p:nvSpPr>
            <p:spPr bwMode="auto">
              <a:xfrm>
                <a:off x="1497" y="1842"/>
                <a:ext cx="2766" cy="6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511 h 21600"/>
                  <a:gd name="T14" fmla="*/ 17102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solidFill>
                  <a:srgbClr val="AFB8C4">
                    <a:alpha val="50195"/>
                  </a:srgbClr>
                </a:solidFill>
                <a:miter lim="800000"/>
                <a:headEnd/>
                <a:tailEnd/>
              </a:ln>
            </p:spPr>
            <p:txBody>
              <a:bodyPr wrap="none" lIns="0" tIns="0" rIns="0" bIns="0" anchor="ctr"/>
              <a:lstStyle/>
              <a:p>
                <a:endParaRPr lang="de-DE" dirty="0"/>
              </a:p>
            </p:txBody>
          </p:sp>
          <p:sp>
            <p:nvSpPr>
              <p:cNvPr id="36881" name="AutoShape 7"/>
              <p:cNvSpPr>
                <a:spLocks noChangeArrowheads="1"/>
              </p:cNvSpPr>
              <p:nvPr/>
            </p:nvSpPr>
            <p:spPr bwMode="auto">
              <a:xfrm>
                <a:off x="2200" y="2523"/>
                <a:ext cx="1360" cy="6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11 h 21600"/>
                  <a:gd name="T14" fmla="*/ 17089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lgn="ctr">
                <a:solidFill>
                  <a:srgbClr val="AFB8C4">
                    <a:alpha val="50195"/>
                  </a:srgbClr>
                </a:solidFill>
                <a:miter lim="800000"/>
                <a:headEnd/>
                <a:tailEnd/>
              </a:ln>
            </p:spPr>
            <p:txBody>
              <a:bodyPr wrap="none" lIns="0" tIns="0" rIns="0" bIns="0" anchor="ctr"/>
              <a:lstStyle/>
              <a:p>
                <a:endParaRPr lang="de-DE" dirty="0"/>
              </a:p>
            </p:txBody>
          </p:sp>
          <p:sp>
            <p:nvSpPr>
              <p:cNvPr id="36882" name="AutoShape 8"/>
              <p:cNvSpPr>
                <a:spLocks noChangeArrowheads="1"/>
              </p:cNvSpPr>
              <p:nvPr/>
            </p:nvSpPr>
            <p:spPr bwMode="auto">
              <a:xfrm>
                <a:off x="2540" y="3204"/>
                <a:ext cx="680" cy="6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11 h 21600"/>
                  <a:gd name="T14" fmla="*/ 17089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lgn="ctr">
                <a:solidFill>
                  <a:srgbClr val="AFB8C4">
                    <a:alpha val="50195"/>
                  </a:srgbClr>
                </a:solidFill>
                <a:miter lim="800000"/>
                <a:headEnd/>
                <a:tailEnd/>
              </a:ln>
            </p:spPr>
            <p:txBody>
              <a:bodyPr wrap="none" lIns="0" tIns="0" rIns="0" bIns="0" anchor="ctr"/>
              <a:lstStyle/>
              <a:p>
                <a:endParaRPr lang="de-DE" dirty="0"/>
              </a:p>
            </p:txBody>
          </p:sp>
        </p:grpSp>
        <p:sp>
          <p:nvSpPr>
            <p:cNvPr id="36869" name="Text Box 9"/>
            <p:cNvSpPr txBox="1">
              <a:spLocks noChangeArrowheads="1"/>
            </p:cNvSpPr>
            <p:nvPr/>
          </p:nvSpPr>
          <p:spPr bwMode="gray">
            <a:xfrm>
              <a:off x="840" y="1988"/>
              <a:ext cx="4397" cy="453"/>
            </a:xfrm>
            <a:prstGeom prst="rect">
              <a:avLst/>
            </a:prstGeom>
            <a:noFill/>
            <a:ln w="9525">
              <a:noFill/>
              <a:miter lim="800000"/>
              <a:headEnd/>
              <a:tailEnd/>
            </a:ln>
          </p:spPr>
          <p:txBody>
            <a:bodyPr lIns="94561" tIns="47281" rIns="94561" bIns="47281" anchor="ctr"/>
            <a:lstStyle/>
            <a:p>
              <a:pPr defTabSz="947738">
                <a:lnSpc>
                  <a:spcPct val="105000"/>
                </a:lnSpc>
                <a:spcAft>
                  <a:spcPct val="75000"/>
                </a:spcAft>
              </a:pPr>
              <a:r>
                <a:rPr lang="de-DE" sz="1600" b="1" dirty="0"/>
                <a:t>Determine risk priorities in the risk areas</a:t>
              </a:r>
              <a:br>
                <a:rPr lang="de-DE" sz="1600" b="1" dirty="0"/>
              </a:br>
              <a:r>
                <a:rPr lang="de-DE" sz="1600" dirty="0"/>
                <a:t>(Basis: expert assessment, financial data, historical analysis)</a:t>
              </a:r>
            </a:p>
          </p:txBody>
        </p:sp>
        <p:sp>
          <p:nvSpPr>
            <p:cNvPr id="36870" name="Text Box 10"/>
            <p:cNvSpPr txBox="1">
              <a:spLocks noChangeArrowheads="1"/>
            </p:cNvSpPr>
            <p:nvPr/>
          </p:nvSpPr>
          <p:spPr bwMode="gray">
            <a:xfrm>
              <a:off x="839" y="2731"/>
              <a:ext cx="4347" cy="453"/>
            </a:xfrm>
            <a:prstGeom prst="rect">
              <a:avLst/>
            </a:prstGeom>
            <a:noFill/>
            <a:ln w="9525" algn="ctr">
              <a:noFill/>
              <a:miter lim="800000"/>
              <a:headEnd/>
              <a:tailEnd/>
            </a:ln>
          </p:spPr>
          <p:txBody>
            <a:bodyPr lIns="94561" tIns="47281" rIns="94561" bIns="47281" anchor="ctr"/>
            <a:lstStyle/>
            <a:p>
              <a:pPr defTabSz="947738">
                <a:lnSpc>
                  <a:spcPct val="105000"/>
                </a:lnSpc>
                <a:spcAft>
                  <a:spcPct val="75000"/>
                </a:spcAft>
              </a:pPr>
              <a:r>
                <a:rPr lang="de-DE" sz="1600" b="1" dirty="0"/>
                <a:t>Focused risk identification (with relevance assessment)</a:t>
              </a:r>
              <a:br>
                <a:rPr lang="de-DE" sz="1600" dirty="0"/>
              </a:br>
              <a:r>
                <a:rPr lang="de-DE" sz="1600" dirty="0"/>
                <a:t>(Basis: expert assessment, financial data, historical analysis)</a:t>
              </a:r>
            </a:p>
          </p:txBody>
        </p:sp>
        <p:sp>
          <p:nvSpPr>
            <p:cNvPr id="36871" name="Text Box 11"/>
            <p:cNvSpPr txBox="1">
              <a:spLocks noChangeArrowheads="1"/>
            </p:cNvSpPr>
            <p:nvPr/>
          </p:nvSpPr>
          <p:spPr bwMode="gray">
            <a:xfrm>
              <a:off x="839" y="3473"/>
              <a:ext cx="4270" cy="549"/>
            </a:xfrm>
            <a:prstGeom prst="rect">
              <a:avLst/>
            </a:prstGeom>
            <a:noFill/>
            <a:ln w="9525" algn="ctr">
              <a:noFill/>
              <a:miter lim="800000"/>
              <a:headEnd/>
              <a:tailEnd/>
            </a:ln>
          </p:spPr>
          <p:txBody>
            <a:bodyPr lIns="94561" tIns="47281" rIns="94561" bIns="47281" anchor="ctr">
              <a:spAutoFit/>
            </a:bodyPr>
            <a:lstStyle/>
            <a:p>
              <a:pPr defTabSz="947738">
                <a:lnSpc>
                  <a:spcPct val="105000"/>
                </a:lnSpc>
                <a:spcAft>
                  <a:spcPct val="75000"/>
                </a:spcAft>
              </a:pPr>
              <a:r>
                <a:rPr lang="de-DE" sz="1600" b="1" dirty="0"/>
                <a:t>Detailed analysis of the most important risks (quantification)</a:t>
              </a:r>
              <a:br>
                <a:rPr lang="de-DE" sz="1600" dirty="0"/>
              </a:br>
              <a:r>
                <a:rPr lang="de-DE" sz="1600" dirty="0"/>
                <a:t>- Determination of scenarios and distribution functions </a:t>
              </a:r>
              <a:br>
                <a:rPr lang="de-DE" sz="1600" dirty="0"/>
              </a:br>
              <a:r>
                <a:rPr lang="de-DE" sz="1600" dirty="0"/>
                <a:t>- Detailed justifications and cause-and-effect relationships</a:t>
              </a:r>
            </a:p>
          </p:txBody>
        </p:sp>
        <p:sp>
          <p:nvSpPr>
            <p:cNvPr id="36872" name="AutoShape 13"/>
            <p:cNvSpPr>
              <a:spLocks noChangeArrowheads="1"/>
            </p:cNvSpPr>
            <p:nvPr/>
          </p:nvSpPr>
          <p:spPr bwMode="gray">
            <a:xfrm>
              <a:off x="497" y="1729"/>
              <a:ext cx="4766" cy="227"/>
            </a:xfrm>
            <a:prstGeom prst="hexagon">
              <a:avLst>
                <a:gd name="adj" fmla="val 99535"/>
                <a:gd name="vf" fmla="val 115470"/>
              </a:avLst>
            </a:prstGeom>
            <a:solidFill>
              <a:schemeClr val="bg2"/>
            </a:solidFill>
            <a:ln w="9525" algn="ctr">
              <a:solidFill>
                <a:schemeClr val="tx1"/>
              </a:solidFill>
              <a:miter lim="800000"/>
              <a:headEnd/>
              <a:tailEnd/>
            </a:ln>
          </p:spPr>
          <p:txBody>
            <a:bodyPr wrap="none" lIns="94561" tIns="47281" rIns="94561" bIns="47281" anchor="ctr"/>
            <a:lstStyle/>
            <a:p>
              <a:pPr defTabSz="947738"/>
              <a:r>
                <a:rPr lang="de-DE" b="1" dirty="0">
                  <a:solidFill>
                    <a:schemeClr val="bg1"/>
                  </a:solidFill>
                </a:rPr>
                <a:t>1st filter: Setting priorities  </a:t>
              </a:r>
            </a:p>
          </p:txBody>
        </p:sp>
        <p:sp>
          <p:nvSpPr>
            <p:cNvPr id="36873" name="AutoShape 14"/>
            <p:cNvSpPr>
              <a:spLocks noChangeArrowheads="1"/>
            </p:cNvSpPr>
            <p:nvPr/>
          </p:nvSpPr>
          <p:spPr bwMode="gray">
            <a:xfrm>
              <a:off x="1093" y="2473"/>
              <a:ext cx="3574" cy="226"/>
            </a:xfrm>
            <a:prstGeom prst="hexagon">
              <a:avLst>
                <a:gd name="adj" fmla="val 74971"/>
                <a:gd name="vf" fmla="val 115470"/>
              </a:avLst>
            </a:prstGeom>
            <a:solidFill>
              <a:schemeClr val="bg2"/>
            </a:solidFill>
            <a:ln w="9525" algn="ctr">
              <a:solidFill>
                <a:schemeClr val="tx1"/>
              </a:solidFill>
              <a:miter lim="800000"/>
              <a:headEnd/>
              <a:tailEnd/>
            </a:ln>
          </p:spPr>
          <p:txBody>
            <a:bodyPr wrap="none" lIns="94561" tIns="47281" rIns="94561" bIns="47281" anchor="ctr"/>
            <a:lstStyle/>
            <a:p>
              <a:pPr defTabSz="947738"/>
              <a:r>
                <a:rPr lang="de-DE" b="1" dirty="0">
                  <a:solidFill>
                    <a:schemeClr val="bg1"/>
                  </a:solidFill>
                </a:rPr>
                <a:t>2nd filter: Rough estimate of relevance  </a:t>
              </a:r>
            </a:p>
          </p:txBody>
        </p:sp>
        <p:sp>
          <p:nvSpPr>
            <p:cNvPr id="36874" name="AutoShape 15"/>
            <p:cNvSpPr>
              <a:spLocks noChangeArrowheads="1"/>
            </p:cNvSpPr>
            <p:nvPr/>
          </p:nvSpPr>
          <p:spPr bwMode="gray">
            <a:xfrm>
              <a:off x="1490" y="3216"/>
              <a:ext cx="2780" cy="226"/>
            </a:xfrm>
            <a:prstGeom prst="hexagon">
              <a:avLst>
                <a:gd name="adj" fmla="val 58315"/>
                <a:gd name="vf" fmla="val 115470"/>
              </a:avLst>
            </a:prstGeom>
            <a:solidFill>
              <a:schemeClr val="bg2"/>
            </a:solidFill>
            <a:ln w="9525">
              <a:solidFill>
                <a:schemeClr val="tx1"/>
              </a:solidFill>
              <a:miter lim="800000"/>
              <a:headEnd/>
              <a:tailEnd/>
            </a:ln>
          </p:spPr>
          <p:txBody>
            <a:bodyPr wrap="none" lIns="94561" tIns="47281" rIns="94561" bIns="47281" anchor="ctr"/>
            <a:lstStyle/>
            <a:p>
              <a:pPr defTabSz="947738"/>
              <a:r>
                <a:rPr lang="de-DE" b="1" dirty="0">
                  <a:solidFill>
                    <a:schemeClr val="bg1"/>
                  </a:solidFill>
                </a:rPr>
                <a:t>3rd filter: Risk inventory</a:t>
              </a:r>
            </a:p>
          </p:txBody>
        </p:sp>
        <p:grpSp>
          <p:nvGrpSpPr>
            <p:cNvPr id="4" name="Group 32"/>
            <p:cNvGrpSpPr>
              <a:grpSpLocks/>
            </p:cNvGrpSpPr>
            <p:nvPr/>
          </p:nvGrpSpPr>
          <p:grpSpPr bwMode="auto">
            <a:xfrm>
              <a:off x="282" y="822"/>
              <a:ext cx="5193" cy="771"/>
              <a:chOff x="272" y="935"/>
              <a:chExt cx="5193" cy="771"/>
            </a:xfrm>
          </p:grpSpPr>
          <p:sp>
            <p:nvSpPr>
              <p:cNvPr id="36876" name="Text Box 16"/>
              <p:cNvSpPr txBox="1">
                <a:spLocks noChangeArrowheads="1"/>
              </p:cNvSpPr>
              <p:nvPr/>
            </p:nvSpPr>
            <p:spPr bwMode="auto">
              <a:xfrm>
                <a:off x="272" y="935"/>
                <a:ext cx="1587" cy="771"/>
              </a:xfrm>
              <a:prstGeom prst="rect">
                <a:avLst/>
              </a:prstGeom>
              <a:solidFill>
                <a:schemeClr val="bg2"/>
              </a:solidFill>
              <a:ln w="9525">
                <a:solidFill>
                  <a:schemeClr val="tx1"/>
                </a:solidFill>
                <a:miter lim="800000"/>
                <a:headEnd/>
                <a:tailEnd/>
              </a:ln>
            </p:spPr>
            <p:txBody>
              <a:bodyPr lIns="90703" tIns="45352" rIns="90703" bIns="45352" anchor="ctr"/>
              <a:lstStyle/>
              <a:p>
                <a:pPr defTabSz="908050"/>
                <a:r>
                  <a:rPr lang="de-DE" b="1" dirty="0">
                    <a:solidFill>
                      <a:schemeClr val="bg1"/>
                    </a:solidFill>
                  </a:rPr>
                  <a:t>Strategic risks</a:t>
                </a:r>
                <a:br>
                  <a:rPr lang="de-DE" b="1" dirty="0">
                    <a:solidFill>
                      <a:schemeClr val="bg1"/>
                    </a:solidFill>
                  </a:rPr>
                </a:br>
                <a:r>
                  <a:rPr lang="de-DE" b="1" dirty="0">
                    <a:solidFill>
                      <a:schemeClr val="bg1"/>
                    </a:solidFill>
                  </a:rPr>
                  <a:t>Risks</a:t>
                </a:r>
                <a:endParaRPr lang="de-DE" b="1" dirty="0">
                  <a:solidFill>
                    <a:schemeClr val="bg1"/>
                  </a:solidFill>
                  <a:latin typeface="Times New Roman" pitchFamily="18" charset="0"/>
                </a:endParaRPr>
              </a:p>
              <a:p>
                <a:pPr defTabSz="908050"/>
                <a:r>
                  <a:rPr lang="de-DE" sz="1400" dirty="0">
                    <a:solidFill>
                      <a:schemeClr val="bg1"/>
                    </a:solidFill>
                  </a:rPr>
                  <a:t>Success potentials and their threats</a:t>
                </a:r>
                <a:endParaRPr lang="de-DE" sz="1400" b="1" dirty="0">
                  <a:solidFill>
                    <a:schemeClr val="bg1"/>
                  </a:solidFill>
                </a:endParaRPr>
              </a:p>
            </p:txBody>
          </p:sp>
          <p:sp>
            <p:nvSpPr>
              <p:cNvPr id="36877" name="Text Box 17"/>
              <p:cNvSpPr txBox="1">
                <a:spLocks noChangeArrowheads="1"/>
              </p:cNvSpPr>
              <p:nvPr/>
            </p:nvSpPr>
            <p:spPr bwMode="auto">
              <a:xfrm>
                <a:off x="2075" y="935"/>
                <a:ext cx="1587" cy="771"/>
              </a:xfrm>
              <a:prstGeom prst="rect">
                <a:avLst/>
              </a:prstGeom>
              <a:solidFill>
                <a:schemeClr val="bg2"/>
              </a:solidFill>
              <a:ln w="9525" algn="ctr">
                <a:solidFill>
                  <a:schemeClr val="tx1"/>
                </a:solidFill>
                <a:miter lim="800000"/>
                <a:headEnd/>
                <a:tailEnd/>
              </a:ln>
            </p:spPr>
            <p:txBody>
              <a:bodyPr lIns="90703" tIns="45352" rIns="90703" bIns="45352" anchor="ctr"/>
              <a:lstStyle/>
              <a:p>
                <a:pPr defTabSz="908050"/>
                <a:r>
                  <a:rPr lang="de-DE" b="1" dirty="0">
                    <a:solidFill>
                      <a:schemeClr val="bg1"/>
                    </a:solidFill>
                  </a:rPr>
                  <a:t>Uncertain planning assumptions</a:t>
                </a:r>
              </a:p>
              <a:p>
                <a:pPr defTabSz="908050"/>
                <a:r>
                  <a:rPr lang="de-DE" sz="1400" dirty="0">
                    <a:solidFill>
                      <a:schemeClr val="bg1"/>
                    </a:solidFill>
                  </a:rPr>
                  <a:t>Controlling, planning, budgeting</a:t>
                </a:r>
              </a:p>
            </p:txBody>
          </p:sp>
          <p:sp>
            <p:nvSpPr>
              <p:cNvPr id="36878" name="Text Box 18"/>
              <p:cNvSpPr txBox="1">
                <a:spLocks noChangeArrowheads="1"/>
              </p:cNvSpPr>
              <p:nvPr/>
            </p:nvSpPr>
            <p:spPr bwMode="auto">
              <a:xfrm>
                <a:off x="3878" y="935"/>
                <a:ext cx="1587" cy="771"/>
              </a:xfrm>
              <a:prstGeom prst="rect">
                <a:avLst/>
              </a:prstGeom>
              <a:solidFill>
                <a:schemeClr val="bg2"/>
              </a:solidFill>
              <a:ln w="9525" algn="ctr">
                <a:solidFill>
                  <a:schemeClr val="tx1"/>
                </a:solidFill>
                <a:miter lim="800000"/>
                <a:headEnd/>
                <a:tailEnd/>
              </a:ln>
            </p:spPr>
            <p:txBody>
              <a:bodyPr lIns="90703" tIns="45352" rIns="90703" bIns="45352" anchor="ctr"/>
              <a:lstStyle/>
              <a:p>
                <a:pPr defTabSz="908050"/>
                <a:r>
                  <a:rPr lang="de-DE" b="1" dirty="0">
                    <a:solidFill>
                      <a:schemeClr val="bg1"/>
                    </a:solidFill>
                  </a:rPr>
                  <a:t>Other risk areas</a:t>
                </a:r>
              </a:p>
              <a:p>
                <a:pPr defTabSz="908050"/>
                <a:r>
                  <a:rPr lang="de-DE" sz="1400" dirty="0">
                    <a:solidFill>
                      <a:schemeClr val="bg1"/>
                    </a:solidFill>
                  </a:rPr>
                  <a:t>Identification by means of workshops</a:t>
                </a:r>
              </a:p>
            </p:txBody>
          </p:sp>
        </p:grpSp>
      </p:grpSp>
    </p:spTree>
    <p:extLst>
      <p:ext uri="{BB962C8B-B14F-4D97-AF65-F5344CB8AC3E}">
        <p14:creationId xmlns:p14="http://schemas.microsoft.com/office/powerpoint/2010/main" val="8983285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t>Risk areas (a structural proposal by FutureValue Group AG)</a:t>
            </a:r>
          </a:p>
        </p:txBody>
      </p:sp>
      <p:graphicFrame>
        <p:nvGraphicFramePr>
          <p:cNvPr id="9" name="Objekt 8"/>
          <p:cNvGraphicFramePr>
            <a:graphicFrameLocks noChangeAspect="1"/>
          </p:cNvGraphicFramePr>
          <p:nvPr>
            <p:extLst>
              <p:ext uri="{D42A27DB-BD31-4B8C-83A1-F6EECF244321}">
                <p14:modId xmlns:p14="http://schemas.microsoft.com/office/powerpoint/2010/main" val="3751941806"/>
              </p:ext>
            </p:extLst>
          </p:nvPr>
        </p:nvGraphicFramePr>
        <p:xfrm>
          <a:off x="344488" y="1196752"/>
          <a:ext cx="8640000" cy="5010174"/>
        </p:xfrm>
        <a:graphic>
          <a:graphicData uri="http://schemas.openxmlformats.org/presentationml/2006/ole">
            <mc:AlternateContent xmlns:mc="http://schemas.openxmlformats.org/markup-compatibility/2006">
              <mc:Choice xmlns:v="urn:schemas-microsoft-com:vml" Requires="v">
                <p:oleObj name="Worksheet" r:id="rId2" imgW="16182854" imgH="11010884" progId="Excel.Sheet.8">
                  <p:embed/>
                </p:oleObj>
              </mc:Choice>
              <mc:Fallback>
                <p:oleObj name="Worksheet" r:id="rId2" imgW="16182854" imgH="11010884" progId="Excel.Sheet.8">
                  <p:embed/>
                  <p:pic>
                    <p:nvPicPr>
                      <p:cNvPr id="9" name="Objekt 8"/>
                      <p:cNvPicPr/>
                      <p:nvPr/>
                    </p:nvPicPr>
                    <p:blipFill>
                      <a:blip r:embed="rId3"/>
                      <a:stretch>
                        <a:fillRect/>
                      </a:stretch>
                    </p:blipFill>
                    <p:spPr>
                      <a:xfrm>
                        <a:off x="344488" y="1196752"/>
                        <a:ext cx="8640000" cy="5010174"/>
                      </a:xfrm>
                      <a:prstGeom prst="rect">
                        <a:avLst/>
                      </a:prstGeom>
                      <a:ln>
                        <a:solidFill>
                          <a:schemeClr val="tx1"/>
                        </a:solidFill>
                      </a:ln>
                    </p:spPr>
                  </p:pic>
                </p:oleObj>
              </mc:Fallback>
            </mc:AlternateContent>
          </a:graphicData>
        </a:graphic>
      </p:graphicFrame>
      <p:sp>
        <p:nvSpPr>
          <p:cNvPr id="3" name="Inhaltsplatzhalter 4">
            <a:extLst>
              <a:ext uri="{FF2B5EF4-FFF2-40B4-BE49-F238E27FC236}">
                <a16:creationId xmlns:a16="http://schemas.microsoft.com/office/drawing/2014/main" id="{5F5E11EE-3FF9-FF6A-18CF-DF66F9A162F5}"/>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b="0" i="0" u="none" strike="noStrike" dirty="0">
                <a:solidFill>
                  <a:srgbClr val="7F7F7F"/>
                </a:solidFill>
                <a:effectLst/>
                <a:latin typeface="Arial" panose="020B0604020202020204" pitchFamily="34" charset="0"/>
              </a:rPr>
              <a:t>Source: Gleißner, W. (2022): Grundlagen des Risikomanagements, 4</a:t>
            </a:r>
            <a:r>
              <a:rPr lang="de-DE" sz="1000" dirty="0">
                <a:solidFill>
                  <a:srgbClr val="7F7F7F"/>
                </a:solidFill>
              </a:rPr>
              <a:t>th </a:t>
            </a:r>
            <a:r>
              <a:rPr lang="de-DE" sz="1000" dirty="0" err="1">
                <a:solidFill>
                  <a:srgbClr val="7F7F7F"/>
                </a:solidFill>
              </a:rPr>
              <a:t>ed</a:t>
            </a:r>
            <a:r>
              <a:rPr lang="de-DE" sz="1000" b="0" i="0" u="none" strike="noStrike" dirty="0">
                <a:solidFill>
                  <a:srgbClr val="7F7F7F"/>
                </a:solidFill>
                <a:effectLst/>
                <a:latin typeface="Arial" panose="020B0604020202020204" pitchFamily="34" charset="0"/>
              </a:rPr>
              <a:t>., Vahlen Verlag </a:t>
            </a:r>
            <a:r>
              <a:rPr lang="de-DE" sz="1000" b="0" i="0" u="none" strike="noStrike" dirty="0" err="1">
                <a:solidFill>
                  <a:srgbClr val="7F7F7F"/>
                </a:solidFill>
                <a:effectLst/>
                <a:latin typeface="Arial" panose="020B0604020202020204" pitchFamily="34" charset="0"/>
              </a:rPr>
              <a:t>Munich</a:t>
            </a:r>
            <a:r>
              <a:rPr lang="de-DE" sz="1000" b="0" i="0" u="none" strike="noStrike" dirty="0">
                <a:solidFill>
                  <a:srgbClr val="7F7F7F"/>
                </a:solidFill>
                <a:effectLst/>
                <a:latin typeface="Arial" panose="020B0604020202020204" pitchFamily="34" charset="0"/>
              </a:rPr>
              <a:t>, pp. 148-149.</a:t>
            </a:r>
            <a:r>
              <a:rPr lang="de-DE" sz="1000" b="0" i="0" dirty="0">
                <a:solidFill>
                  <a:srgbClr val="000000"/>
                </a:solidFill>
                <a:effectLst/>
                <a:latin typeface="Arial" panose="020B0604020202020204" pitchFamily="34" charset="0"/>
              </a:rPr>
              <a:t>​</a:t>
            </a:r>
            <a:endParaRPr lang="de-DE" sz="1000" dirty="0">
              <a:solidFill>
                <a:schemeClr val="bg1">
                  <a:lumMod val="50000"/>
                </a:schemeClr>
              </a:solidFill>
            </a:endParaRPr>
          </a:p>
        </p:txBody>
      </p:sp>
    </p:spTree>
    <p:extLst>
      <p:ext uri="{BB962C8B-B14F-4D97-AF65-F5344CB8AC3E}">
        <p14:creationId xmlns:p14="http://schemas.microsoft.com/office/powerpoint/2010/main" val="39864373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el 5"/>
          <p:cNvSpPr>
            <a:spLocks noGrp="1"/>
          </p:cNvSpPr>
          <p:nvPr>
            <p:ph type="title"/>
          </p:nvPr>
        </p:nvSpPr>
        <p:spPr/>
        <p:txBody>
          <a:bodyPr/>
          <a:lstStyle/>
          <a:p>
            <a:r>
              <a:rPr lang="de-DE" dirty="0"/>
              <a:t>Checklist: The 30 most important business risks</a:t>
            </a:r>
          </a:p>
        </p:txBody>
      </p:sp>
      <p:sp>
        <p:nvSpPr>
          <p:cNvPr id="4" name="Text Box 5">
            <a:extLst>
              <a:ext uri="{FF2B5EF4-FFF2-40B4-BE49-F238E27FC236}">
                <a16:creationId xmlns:a16="http://schemas.microsoft.com/office/drawing/2014/main" id="{42FF131F-4059-4616-922E-EFFB75E2BB25}"/>
              </a:ext>
            </a:extLst>
          </p:cNvPr>
          <p:cNvSpPr txBox="1">
            <a:spLocks noChangeArrowheads="1"/>
          </p:cNvSpPr>
          <p:nvPr/>
        </p:nvSpPr>
        <p:spPr bwMode="blackWhite">
          <a:xfrm>
            <a:off x="636427" y="1279220"/>
            <a:ext cx="8620003" cy="4976704"/>
          </a:xfrm>
          <a:prstGeom prst="rect">
            <a:avLst/>
          </a:prstGeom>
          <a:noFill/>
          <a:ln w="25400">
            <a:solidFill>
              <a:schemeClr val="bg2"/>
            </a:solidFill>
            <a:miter lim="800000"/>
            <a:headEnd/>
            <a:tailEnd/>
          </a:ln>
        </p:spPr>
        <p:txBody>
          <a:bodyPr wrap="square" lIns="87483" tIns="43741" rIns="87483" bIns="43741" anchor="ctr">
            <a:spAutoFit/>
          </a:bodyPr>
          <a:lstStyle/>
          <a:p>
            <a:pPr marL="356473" indent="-356473">
              <a:spcAft>
                <a:spcPts val="800"/>
              </a:spcAft>
              <a:defRPr/>
            </a:pPr>
            <a:r>
              <a:rPr lang="de-DE" sz="1398" dirty="0">
                <a:solidFill>
                  <a:schemeClr val="accent5">
                    <a:lumMod val="50000"/>
                  </a:schemeClr>
                </a:solidFill>
                <a:latin typeface="Arial" charset="0"/>
              </a:rPr>
              <a:t>1. threat to (core) competencies or competitive advantages (e.g. pricing power through brands).</a:t>
            </a:r>
          </a:p>
          <a:p>
            <a:pPr marL="356473" indent="-356473">
              <a:spcAft>
                <a:spcPts val="800"/>
              </a:spcAft>
              <a:defRPr/>
            </a:pPr>
            <a:r>
              <a:rPr lang="de-DE" sz="1398" dirty="0">
                <a:solidFill>
                  <a:schemeClr val="accent5">
                    <a:lumMod val="50000"/>
                  </a:schemeClr>
                </a:solidFill>
                <a:latin typeface="Arial" charset="0"/>
              </a:rPr>
              <a:t>2. management risks (e.g. wrong decisions from the owners' point of view due to (a) personal interests of the company management or (b) inadequate method of decision preparation).</a:t>
            </a:r>
          </a:p>
          <a:p>
            <a:pPr marL="356473" indent="-356473">
              <a:spcAft>
                <a:spcPts val="800"/>
              </a:spcAft>
              <a:defRPr/>
            </a:pPr>
            <a:r>
              <a:rPr lang="de-DE" sz="1398" dirty="0">
                <a:solidFill>
                  <a:schemeClr val="accent5">
                    <a:lumMod val="50000"/>
                  </a:schemeClr>
                </a:solidFill>
                <a:latin typeface="Arial" charset="0"/>
              </a:rPr>
              <a:t>3. cyclical fluctuations in demand (fluctuations in sales volumes; economic crisis).</a:t>
            </a:r>
          </a:p>
          <a:p>
            <a:pPr marL="356473" indent="-356473">
              <a:spcAft>
                <a:spcPts val="800"/>
              </a:spcAft>
              <a:defRPr/>
            </a:pPr>
            <a:r>
              <a:rPr lang="de-DE" sz="1398" dirty="0">
                <a:solidFill>
                  <a:schemeClr val="accent5">
                    <a:lumMod val="50000"/>
                  </a:schemeClr>
                </a:solidFill>
                <a:latin typeface="Arial" charset="0"/>
              </a:rPr>
              <a:t>4. sales price fluctuations.</a:t>
            </a:r>
          </a:p>
          <a:p>
            <a:pPr marL="356473" indent="-356473">
              <a:spcAft>
                <a:spcPts val="800"/>
              </a:spcAft>
              <a:defRPr/>
            </a:pPr>
            <a:r>
              <a:rPr lang="de-DE" sz="1398" dirty="0">
                <a:solidFill>
                  <a:schemeClr val="accent5">
                    <a:lumMod val="50000"/>
                  </a:schemeClr>
                </a:solidFill>
                <a:latin typeface="Arial" charset="0"/>
              </a:rPr>
              <a:t>5. structural risks of the markets due to unfavorable structure of competitive forces, e.g. </a:t>
            </a:r>
          </a:p>
          <a:p>
            <a:pPr marL="537086" indent="-179029">
              <a:spcAft>
                <a:spcPts val="800"/>
              </a:spcAft>
              <a:defRPr/>
            </a:pPr>
            <a:r>
              <a:rPr lang="de-DE" sz="1398" dirty="0">
                <a:solidFill>
                  <a:schemeClr val="accent5">
                    <a:lumMod val="50000"/>
                  </a:schemeClr>
                </a:solidFill>
                <a:latin typeface="Arial" charset="0"/>
              </a:rPr>
              <a:t>- limited opportunities for differentiation in stagnating markets, </a:t>
            </a:r>
          </a:p>
          <a:p>
            <a:pPr marL="537086" indent="-179029">
              <a:spcAft>
                <a:spcPts val="800"/>
              </a:spcAft>
              <a:defRPr/>
            </a:pPr>
            <a:r>
              <a:rPr lang="de-DE" sz="1398" dirty="0">
                <a:solidFill>
                  <a:schemeClr val="accent5">
                    <a:lumMod val="50000"/>
                  </a:schemeClr>
                </a:solidFill>
                <a:latin typeface="Arial" charset="0"/>
              </a:rPr>
              <a:t>- low barriers to market entry or </a:t>
            </a:r>
          </a:p>
          <a:p>
            <a:pPr marL="537086" indent="-179029">
              <a:spcAft>
                <a:spcPts val="800"/>
              </a:spcAft>
              <a:defRPr/>
            </a:pPr>
            <a:r>
              <a:rPr lang="de-DE" sz="1398" dirty="0">
                <a:solidFill>
                  <a:schemeClr val="accent5">
                    <a:lumMod val="50000"/>
                  </a:schemeClr>
                </a:solidFill>
                <a:latin typeface="Arial" charset="0"/>
              </a:rPr>
              <a:t>- considerable risk of substitution.</a:t>
            </a:r>
          </a:p>
          <a:p>
            <a:pPr marL="356473" indent="-356473">
              <a:spcAft>
                <a:spcPts val="800"/>
              </a:spcAft>
              <a:defRPr/>
            </a:pPr>
            <a:r>
              <a:rPr lang="de-DE" sz="1398" dirty="0">
                <a:solidFill>
                  <a:schemeClr val="accent5">
                    <a:lumMod val="50000"/>
                  </a:schemeClr>
                </a:solidFill>
                <a:latin typeface="Arial" charset="0"/>
              </a:rPr>
              <a:t>6. market entry of new competitors.</a:t>
            </a:r>
          </a:p>
          <a:p>
            <a:pPr marL="356473" indent="-356473">
              <a:spcAft>
                <a:spcPts val="800"/>
              </a:spcAft>
              <a:defRPr/>
            </a:pPr>
            <a:r>
              <a:rPr lang="de-DE" sz="1398" dirty="0">
                <a:solidFill>
                  <a:schemeClr val="accent5">
                    <a:lumMod val="50000"/>
                  </a:schemeClr>
                </a:solidFill>
                <a:latin typeface="Arial" charset="0"/>
              </a:rPr>
              <a:t>7. strong dependencies on a few customers or a few suppliers (or risky countries).</a:t>
            </a:r>
          </a:p>
          <a:p>
            <a:pPr marL="356473" indent="-356473">
              <a:spcAft>
                <a:spcPts val="800"/>
              </a:spcAft>
              <a:defRPr/>
            </a:pPr>
            <a:r>
              <a:rPr lang="de-DE" sz="1398" dirty="0">
                <a:solidFill>
                  <a:schemeClr val="accent5">
                    <a:lumMod val="50000"/>
                  </a:schemeClr>
                </a:solidFill>
                <a:latin typeface="Arial" charset="0"/>
              </a:rPr>
              <a:t>8. possible failure of important projects (e.g. R&amp;D, investments).</a:t>
            </a:r>
          </a:p>
          <a:p>
            <a:pPr marL="356473" indent="-356473">
              <a:spcAft>
                <a:spcPts val="800"/>
              </a:spcAft>
              <a:defRPr/>
            </a:pPr>
            <a:r>
              <a:rPr lang="de-DE" sz="1398" dirty="0">
                <a:solidFill>
                  <a:schemeClr val="accent5">
                    <a:lumMod val="50000"/>
                  </a:schemeClr>
                </a:solidFill>
                <a:latin typeface="Arial" charset="0"/>
              </a:rPr>
              <a:t>9. procurement risks (price, quality, availability).</a:t>
            </a:r>
          </a:p>
          <a:p>
            <a:pPr marL="356473" indent="-356473">
              <a:spcAft>
                <a:spcPts val="800"/>
              </a:spcAft>
              <a:defRPr/>
            </a:pPr>
            <a:r>
              <a:rPr lang="de-DE" sz="1398" dirty="0">
                <a:solidFill>
                  <a:schemeClr val="accent5">
                    <a:lumMod val="50000"/>
                  </a:schemeClr>
                </a:solidFill>
                <a:latin typeface="Arial" charset="0"/>
              </a:rPr>
              <a:t>10. currency risks (relating to current transactions, receivables or liabilities and/or the competitive position).</a:t>
            </a:r>
          </a:p>
        </p:txBody>
      </p:sp>
      <p:sp>
        <p:nvSpPr>
          <p:cNvPr id="2" name="Inhaltsplatzhalter 4">
            <a:extLst>
              <a:ext uri="{FF2B5EF4-FFF2-40B4-BE49-F238E27FC236}">
                <a16:creationId xmlns:a16="http://schemas.microsoft.com/office/drawing/2014/main" id="{2EF96EE8-B3F4-613E-7809-75A0C8E94288}"/>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b="0" i="0" u="none" strike="noStrike" dirty="0">
                <a:solidFill>
                  <a:srgbClr val="7F7F7F"/>
                </a:solidFill>
                <a:effectLst/>
                <a:latin typeface="Arial" panose="020B0604020202020204" pitchFamily="34" charset="0"/>
              </a:rPr>
              <a:t>Source: Gleißner, W. (2022): Grundlagen des Risikomanagements, 4</a:t>
            </a:r>
            <a:r>
              <a:rPr lang="de-DE" sz="1000" dirty="0">
                <a:solidFill>
                  <a:srgbClr val="7F7F7F"/>
                </a:solidFill>
              </a:rPr>
              <a:t>th </a:t>
            </a:r>
            <a:r>
              <a:rPr lang="de-DE" sz="1000" dirty="0" err="1">
                <a:solidFill>
                  <a:srgbClr val="7F7F7F"/>
                </a:solidFill>
              </a:rPr>
              <a:t>ed</a:t>
            </a:r>
            <a:r>
              <a:rPr lang="de-DE" sz="1000" dirty="0">
                <a:solidFill>
                  <a:srgbClr val="7F7F7F"/>
                </a:solidFill>
              </a:rPr>
              <a:t>.</a:t>
            </a:r>
            <a:r>
              <a:rPr lang="de-DE" sz="1000" b="0" i="0" u="none" strike="noStrike" dirty="0">
                <a:solidFill>
                  <a:srgbClr val="7F7F7F"/>
                </a:solidFill>
                <a:effectLst/>
                <a:latin typeface="Arial" panose="020B0604020202020204" pitchFamily="34" charset="0"/>
              </a:rPr>
              <a:t>, Vahlen Verlag </a:t>
            </a:r>
            <a:r>
              <a:rPr lang="de-DE" sz="1000" b="0" i="0" u="none" strike="noStrike" dirty="0" err="1">
                <a:solidFill>
                  <a:srgbClr val="7F7F7F"/>
                </a:solidFill>
                <a:effectLst/>
                <a:latin typeface="Arial" panose="020B0604020202020204" pitchFamily="34" charset="0"/>
              </a:rPr>
              <a:t>Munich</a:t>
            </a:r>
            <a:r>
              <a:rPr lang="de-DE" sz="1000" b="0" i="0" u="none" strike="noStrike" dirty="0">
                <a:solidFill>
                  <a:srgbClr val="7F7F7F"/>
                </a:solidFill>
                <a:effectLst/>
                <a:latin typeface="Arial" panose="020B0604020202020204" pitchFamily="34" charset="0"/>
              </a:rPr>
              <a:t>, pp. 207-208.</a:t>
            </a:r>
            <a:r>
              <a:rPr lang="de-DE" sz="1000" b="0" i="0" dirty="0">
                <a:solidFill>
                  <a:srgbClr val="000000"/>
                </a:solidFill>
                <a:effectLst/>
                <a:latin typeface="Arial" panose="020B0604020202020204" pitchFamily="34" charset="0"/>
              </a:rPr>
              <a:t>​</a:t>
            </a:r>
            <a:endParaRPr lang="de-DE" sz="1000" dirty="0">
              <a:solidFill>
                <a:schemeClr val="bg1">
                  <a:lumMod val="50000"/>
                </a:schemeClr>
              </a:solidFill>
            </a:endParaRPr>
          </a:p>
        </p:txBody>
      </p:sp>
    </p:spTree>
    <p:extLst>
      <p:ext uri="{BB962C8B-B14F-4D97-AF65-F5344CB8AC3E}">
        <p14:creationId xmlns:p14="http://schemas.microsoft.com/office/powerpoint/2010/main" val="6569971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el 5"/>
          <p:cNvSpPr>
            <a:spLocks noGrp="1"/>
          </p:cNvSpPr>
          <p:nvPr>
            <p:ph type="title"/>
          </p:nvPr>
        </p:nvSpPr>
        <p:spPr/>
        <p:txBody>
          <a:bodyPr/>
          <a:lstStyle/>
          <a:p>
            <a:r>
              <a:rPr lang="de-DE" dirty="0"/>
              <a:t>Checklist: The 30 most important business risks</a:t>
            </a:r>
          </a:p>
        </p:txBody>
      </p:sp>
      <p:sp>
        <p:nvSpPr>
          <p:cNvPr id="4" name="Text Box 5">
            <a:extLst>
              <a:ext uri="{FF2B5EF4-FFF2-40B4-BE49-F238E27FC236}">
                <a16:creationId xmlns:a16="http://schemas.microsoft.com/office/drawing/2014/main" id="{D8802BA7-9AB2-4133-B42F-1ADA22A10B4D}"/>
              </a:ext>
            </a:extLst>
          </p:cNvPr>
          <p:cNvSpPr txBox="1">
            <a:spLocks noChangeArrowheads="1"/>
          </p:cNvSpPr>
          <p:nvPr/>
        </p:nvSpPr>
        <p:spPr bwMode="blackWhite">
          <a:xfrm>
            <a:off x="634351" y="1274796"/>
            <a:ext cx="8637298" cy="384007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87483" tIns="43741" rIns="87483" bIns="43741" anchor="ctr">
            <a:spAutoFit/>
          </a:bodyPr>
          <a:lstStyle>
            <a:lvl1pPr marL="357188" indent="-357188"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marL="362131" indent="-362131" eaLnBrk="1" hangingPunct="1">
              <a:spcBef>
                <a:spcPct val="0"/>
              </a:spcBef>
              <a:spcAft>
                <a:spcPts val="1201"/>
              </a:spcAft>
              <a:buClrTx/>
              <a:buSzTx/>
              <a:buNone/>
            </a:pPr>
            <a:r>
              <a:rPr lang="de-DE" altLang="de-DE" sz="1398" dirty="0">
                <a:solidFill>
                  <a:schemeClr val="accent5">
                    <a:lumMod val="50000"/>
                  </a:schemeClr>
                </a:solidFill>
              </a:rPr>
              <a:t>11. interest rate and inflation risk.</a:t>
            </a:r>
          </a:p>
          <a:p>
            <a:pPr marL="362131" indent="-362131" eaLnBrk="1" hangingPunct="1">
              <a:spcBef>
                <a:spcPct val="0"/>
              </a:spcBef>
              <a:spcAft>
                <a:spcPts val="1201"/>
              </a:spcAft>
              <a:buClrTx/>
              <a:buSzTx/>
              <a:buNone/>
            </a:pPr>
            <a:r>
              <a:rPr lang="de-DE" altLang="de-DE" sz="1398" dirty="0">
                <a:solidFill>
                  <a:schemeClr val="accent5">
                    <a:lumMod val="50000"/>
                  </a:schemeClr>
                </a:solidFill>
              </a:rPr>
              <a:t>12. counterparty default risks, in particular customer insolvency.</a:t>
            </a:r>
          </a:p>
          <a:p>
            <a:pPr marL="362131" indent="-362131" eaLnBrk="1" hangingPunct="1">
              <a:spcBef>
                <a:spcPct val="0"/>
              </a:spcBef>
              <a:spcAft>
                <a:spcPts val="1201"/>
              </a:spcAft>
              <a:buClrTx/>
              <a:buSzTx/>
              <a:buNone/>
            </a:pPr>
            <a:r>
              <a:rPr lang="de-DE" altLang="de-DE" sz="1398" dirty="0">
                <a:solidFill>
                  <a:schemeClr val="accent5">
                    <a:lumMod val="50000"/>
                  </a:schemeClr>
                </a:solidFill>
              </a:rPr>
              <a:t>13. </a:t>
            </a:r>
            <a:r>
              <a:rPr lang="de-DE" altLang="de-DE" sz="1398" dirty="0" err="1">
                <a:solidFill>
                  <a:schemeClr val="accent5">
                    <a:lumMod val="50000"/>
                  </a:schemeClr>
                </a:solidFill>
              </a:rPr>
              <a:t>impairment risks </a:t>
            </a:r>
            <a:r>
              <a:rPr lang="de-DE" altLang="de-DE" sz="1398" dirty="0">
                <a:solidFill>
                  <a:schemeClr val="accent5">
                    <a:lumMod val="50000"/>
                  </a:schemeClr>
                </a:solidFill>
              </a:rPr>
              <a:t>and fluctuations in the value of investments or securities.</a:t>
            </a:r>
          </a:p>
          <a:p>
            <a:pPr marL="362131" indent="-362131" eaLnBrk="1" hangingPunct="1">
              <a:spcBef>
                <a:spcPct val="0"/>
              </a:spcBef>
              <a:spcAft>
                <a:spcPts val="1201"/>
              </a:spcAft>
              <a:buClrTx/>
              <a:buSzTx/>
              <a:buNone/>
            </a:pPr>
            <a:r>
              <a:rPr lang="de-DE" altLang="de-DE" sz="1398" dirty="0">
                <a:solidFill>
                  <a:schemeClr val="accent5">
                    <a:lumMod val="50000"/>
                  </a:schemeClr>
                </a:solidFill>
              </a:rPr>
              <a:t>14. risks from the use of derivatives.</a:t>
            </a:r>
          </a:p>
          <a:p>
            <a:pPr marL="362131" indent="-362131" eaLnBrk="1" hangingPunct="1">
              <a:spcBef>
                <a:spcPct val="0"/>
              </a:spcBef>
              <a:spcAft>
                <a:spcPts val="1201"/>
              </a:spcAft>
              <a:buClrTx/>
              <a:buSzTx/>
              <a:buNone/>
            </a:pPr>
            <a:r>
              <a:rPr lang="de-DE" altLang="de-DE" sz="1398" dirty="0">
                <a:solidFill>
                  <a:schemeClr val="accent5">
                    <a:lumMod val="50000"/>
                  </a:schemeClr>
                </a:solidFill>
              </a:rPr>
              <a:t>15. organizational risks due to missing or unclear task and competence regulations.</a:t>
            </a:r>
          </a:p>
          <a:p>
            <a:pPr marL="362131" indent="-362131" eaLnBrk="1" hangingPunct="1">
              <a:spcBef>
                <a:spcPct val="0"/>
              </a:spcBef>
              <a:spcAft>
                <a:spcPts val="1201"/>
              </a:spcAft>
              <a:buClrTx/>
              <a:buSzTx/>
              <a:buNone/>
            </a:pPr>
            <a:r>
              <a:rPr lang="de-DE" altLang="de-DE" sz="1398" dirty="0">
                <a:solidFill>
                  <a:schemeClr val="accent5">
                    <a:lumMod val="50000"/>
                  </a:schemeClr>
                </a:solidFill>
              </a:rPr>
              <a:t>16. risks due to the loss of key personnel.</a:t>
            </a:r>
          </a:p>
          <a:p>
            <a:pPr marL="362131" indent="-362131" eaLnBrk="1" hangingPunct="1">
              <a:spcBef>
                <a:spcPct val="0"/>
              </a:spcBef>
              <a:spcAft>
                <a:spcPts val="1201"/>
              </a:spcAft>
              <a:buClrTx/>
              <a:buSzTx/>
              <a:buNone/>
            </a:pPr>
            <a:r>
              <a:rPr lang="de-DE" altLang="de-DE" sz="1398" dirty="0">
                <a:solidFill>
                  <a:schemeClr val="accent5">
                    <a:lumMod val="50000"/>
                  </a:schemeClr>
                </a:solidFill>
              </a:rPr>
              <a:t>17. liability claims or product liability cases.</a:t>
            </a:r>
          </a:p>
          <a:p>
            <a:pPr marL="362131" indent="-362131" eaLnBrk="1" hangingPunct="1">
              <a:spcBef>
                <a:spcPct val="0"/>
              </a:spcBef>
              <a:spcAft>
                <a:spcPts val="1201"/>
              </a:spcAft>
              <a:buClrTx/>
              <a:buSzTx/>
              <a:buNone/>
            </a:pPr>
            <a:r>
              <a:rPr lang="de-DE" altLang="de-DE" sz="1398" dirty="0">
                <a:solidFill>
                  <a:schemeClr val="accent5">
                    <a:lumMod val="50000"/>
                  </a:schemeClr>
                </a:solidFill>
              </a:rPr>
              <a:t>18. impairment of the ability to deliver due to the failure of central production components (e.g. machine damage).</a:t>
            </a:r>
          </a:p>
          <a:p>
            <a:pPr marL="362131" indent="-362131" eaLnBrk="1" hangingPunct="1">
              <a:spcBef>
                <a:spcPct val="0"/>
              </a:spcBef>
              <a:spcAft>
                <a:spcPts val="1201"/>
              </a:spcAft>
              <a:buClrTx/>
              <a:buSzTx/>
              <a:buNone/>
            </a:pPr>
            <a:r>
              <a:rPr lang="de-DE" altLang="de-DE" sz="1398" dirty="0">
                <a:solidFill>
                  <a:schemeClr val="accent5">
                    <a:lumMod val="50000"/>
                  </a:schemeClr>
                </a:solidFill>
              </a:rPr>
              <a:t>19. damage to property, e.g. as a result of fire (not insured).</a:t>
            </a:r>
          </a:p>
          <a:p>
            <a:pPr marL="362131" indent="-362131" eaLnBrk="1" hangingPunct="1">
              <a:spcBef>
                <a:spcPct val="0"/>
              </a:spcBef>
              <a:spcAft>
                <a:spcPts val="1201"/>
              </a:spcAft>
              <a:buClrTx/>
              <a:buSzTx/>
              <a:buNone/>
            </a:pPr>
            <a:r>
              <a:rPr lang="de-DE" altLang="de-DE" sz="1398" dirty="0">
                <a:solidFill>
                  <a:schemeClr val="accent5">
                    <a:lumMod val="50000"/>
                  </a:schemeClr>
                </a:solidFill>
              </a:rPr>
              <a:t>20. personnel cost risks.</a:t>
            </a:r>
          </a:p>
        </p:txBody>
      </p:sp>
      <p:sp>
        <p:nvSpPr>
          <p:cNvPr id="2" name="Inhaltsplatzhalter 4">
            <a:extLst>
              <a:ext uri="{FF2B5EF4-FFF2-40B4-BE49-F238E27FC236}">
                <a16:creationId xmlns:a16="http://schemas.microsoft.com/office/drawing/2014/main" id="{D8E9DECB-D9F8-E07F-DF78-8CCACAEBA773}"/>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b="0" i="0" u="none" strike="noStrike" dirty="0">
                <a:solidFill>
                  <a:srgbClr val="7F7F7F"/>
                </a:solidFill>
                <a:effectLst/>
                <a:latin typeface="Arial" panose="020B0604020202020204" pitchFamily="34" charset="0"/>
              </a:rPr>
              <a:t>Source: Gleißner, W. (2022): Grundlagen des Risikomanagements, 4th </a:t>
            </a:r>
            <a:r>
              <a:rPr lang="de-DE" sz="1000" b="0" i="0" u="none" strike="noStrike" dirty="0" err="1">
                <a:solidFill>
                  <a:srgbClr val="7F7F7F"/>
                </a:solidFill>
                <a:effectLst/>
                <a:latin typeface="Arial" panose="020B0604020202020204" pitchFamily="34" charset="0"/>
              </a:rPr>
              <a:t>ed</a:t>
            </a:r>
            <a:r>
              <a:rPr lang="de-DE" sz="1000" b="0" i="0" u="none" strike="noStrike" dirty="0">
                <a:solidFill>
                  <a:srgbClr val="7F7F7F"/>
                </a:solidFill>
                <a:effectLst/>
                <a:latin typeface="Arial" panose="020B0604020202020204" pitchFamily="34" charset="0"/>
              </a:rPr>
              <a:t>., Vahlen Verlag </a:t>
            </a:r>
            <a:r>
              <a:rPr lang="de-DE" sz="1000" b="0" i="0" u="none" strike="noStrike" dirty="0" err="1">
                <a:solidFill>
                  <a:srgbClr val="7F7F7F"/>
                </a:solidFill>
                <a:effectLst/>
                <a:latin typeface="Arial" panose="020B0604020202020204" pitchFamily="34" charset="0"/>
              </a:rPr>
              <a:t>Munich</a:t>
            </a:r>
            <a:r>
              <a:rPr lang="de-DE" sz="1000" b="0" i="0" u="none" strike="noStrike" dirty="0">
                <a:solidFill>
                  <a:srgbClr val="7F7F7F"/>
                </a:solidFill>
                <a:effectLst/>
                <a:latin typeface="Arial" panose="020B0604020202020204" pitchFamily="34" charset="0"/>
              </a:rPr>
              <a:t>, pp. 207-208.</a:t>
            </a:r>
            <a:r>
              <a:rPr lang="de-DE" sz="1000" b="0" i="0" dirty="0">
                <a:solidFill>
                  <a:srgbClr val="000000"/>
                </a:solidFill>
                <a:effectLst/>
                <a:latin typeface="Arial" panose="020B0604020202020204" pitchFamily="34" charset="0"/>
              </a:rPr>
              <a:t>​</a:t>
            </a:r>
            <a:endParaRPr lang="de-DE" sz="1000" dirty="0">
              <a:solidFill>
                <a:schemeClr val="bg1">
                  <a:lumMod val="50000"/>
                </a:schemeClr>
              </a:solidFill>
            </a:endParaRPr>
          </a:p>
        </p:txBody>
      </p:sp>
    </p:spTree>
    <p:extLst>
      <p:ext uri="{BB962C8B-B14F-4D97-AF65-F5344CB8AC3E}">
        <p14:creationId xmlns:p14="http://schemas.microsoft.com/office/powerpoint/2010/main" val="34809189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el 5"/>
          <p:cNvSpPr>
            <a:spLocks noGrp="1"/>
          </p:cNvSpPr>
          <p:nvPr>
            <p:ph type="title"/>
          </p:nvPr>
        </p:nvSpPr>
        <p:spPr/>
        <p:txBody>
          <a:bodyPr/>
          <a:lstStyle/>
          <a:p>
            <a:r>
              <a:rPr lang="de-DE" dirty="0"/>
              <a:t>Checklist: The 30 most important business risks</a:t>
            </a:r>
          </a:p>
        </p:txBody>
      </p:sp>
      <p:sp>
        <p:nvSpPr>
          <p:cNvPr id="4" name="Text Box 5">
            <a:extLst>
              <a:ext uri="{FF2B5EF4-FFF2-40B4-BE49-F238E27FC236}">
                <a16:creationId xmlns:a16="http://schemas.microsoft.com/office/drawing/2014/main" id="{37ED500D-CE7F-4B2C-81BF-230A84705778}"/>
              </a:ext>
            </a:extLst>
          </p:cNvPr>
          <p:cNvSpPr txBox="1">
            <a:spLocks noChangeArrowheads="1"/>
          </p:cNvSpPr>
          <p:nvPr/>
        </p:nvSpPr>
        <p:spPr bwMode="blackWhite">
          <a:xfrm>
            <a:off x="636427" y="1384085"/>
            <a:ext cx="8611056" cy="4054807"/>
          </a:xfrm>
          <a:prstGeom prst="rect">
            <a:avLst/>
          </a:prstGeom>
          <a:noFill/>
          <a:ln w="25400">
            <a:solidFill>
              <a:schemeClr val="bg2"/>
            </a:solidFill>
            <a:miter lim="800000"/>
            <a:headEnd/>
            <a:tailEnd/>
          </a:ln>
        </p:spPr>
        <p:txBody>
          <a:bodyPr wrap="square" lIns="87483" tIns="43741" rIns="87483" bIns="43741" anchor="ctr">
            <a:spAutoFit/>
          </a:bodyPr>
          <a:lstStyle/>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21. calculation risks, in particular for long-term contracts and in the project business ("project risk").</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22. risks due to insufficient early information (e.g. regarding technological trends or competitors' activities).</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23. IT failure, data loss and cyber risks.</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24. infidelity, fraud.</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25. pension provision risk.</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26. refinancing risk (bond or large loan or </a:t>
            </a:r>
            <a:r>
              <a:rPr lang="de-DE" sz="1398" dirty="0" err="1">
                <a:solidFill>
                  <a:schemeClr val="accent5">
                    <a:lumMod val="50000"/>
                  </a:schemeClr>
                </a:solidFill>
                <a:latin typeface="Arial" panose="020B0604020202020204" pitchFamily="34" charset="0"/>
                <a:cs typeface="Arial" panose="020B0604020202020204" pitchFamily="34" charset="0"/>
              </a:rPr>
              <a:t>covenants</a:t>
            </a:r>
            <a:r>
              <a:rPr lang="de-DE" sz="1398" dirty="0">
                <a:solidFill>
                  <a:schemeClr val="accent5">
                    <a:lumMod val="50000"/>
                  </a:schemeClr>
                </a:solidFill>
                <a:latin typeface="Arial" panose="020B0604020202020204" pitchFamily="34" charset="0"/>
                <a:cs typeface="Arial" panose="020B0604020202020204" pitchFamily="34" charset="0"/>
              </a:rPr>
              <a:t>) or financing risk.</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27. possible violations of laws and regulations (legal and compliance risks), e.g. weaknesses in the internal control system.</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28. risks due to changes in legislation (including tax law) or unclear interpretation of laws ("regulatory risks").</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29. sustainability risks (e.g. due to CO2 emissions). </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30. fluctuations in the value of inventories.</a:t>
            </a:r>
          </a:p>
        </p:txBody>
      </p:sp>
      <p:sp>
        <p:nvSpPr>
          <p:cNvPr id="2" name="Inhaltsplatzhalter 4">
            <a:extLst>
              <a:ext uri="{FF2B5EF4-FFF2-40B4-BE49-F238E27FC236}">
                <a16:creationId xmlns:a16="http://schemas.microsoft.com/office/drawing/2014/main" id="{279ECF87-9CA6-6762-51EB-78020B5873F8}"/>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b="0" i="0" u="none" strike="noStrike" dirty="0">
                <a:solidFill>
                  <a:srgbClr val="7F7F7F"/>
                </a:solidFill>
                <a:effectLst/>
                <a:latin typeface="Arial" panose="020B0604020202020204" pitchFamily="34" charset="0"/>
              </a:rPr>
              <a:t>Source: Gleißner, W. (2022): Grundlagen des Risikomanagements, 4th </a:t>
            </a:r>
            <a:r>
              <a:rPr lang="de-DE" sz="1000" b="0" i="0" u="none" strike="noStrike" dirty="0" err="1">
                <a:solidFill>
                  <a:srgbClr val="7F7F7F"/>
                </a:solidFill>
                <a:effectLst/>
                <a:latin typeface="Arial" panose="020B0604020202020204" pitchFamily="34" charset="0"/>
              </a:rPr>
              <a:t>ed</a:t>
            </a:r>
            <a:r>
              <a:rPr lang="de-DE" sz="1000" b="0" i="0" u="none" strike="noStrike" dirty="0">
                <a:solidFill>
                  <a:srgbClr val="7F7F7F"/>
                </a:solidFill>
                <a:effectLst/>
                <a:latin typeface="Arial" panose="020B0604020202020204" pitchFamily="34" charset="0"/>
              </a:rPr>
              <a:t>., Vahlen Verlag </a:t>
            </a:r>
            <a:r>
              <a:rPr lang="de-DE" sz="1000" b="0" i="0" u="none" strike="noStrike" dirty="0" err="1">
                <a:solidFill>
                  <a:srgbClr val="7F7F7F"/>
                </a:solidFill>
                <a:effectLst/>
                <a:latin typeface="Arial" panose="020B0604020202020204" pitchFamily="34" charset="0"/>
              </a:rPr>
              <a:t>Munich</a:t>
            </a:r>
            <a:r>
              <a:rPr lang="de-DE" sz="1000" b="0" i="0" u="none" strike="noStrike" dirty="0">
                <a:solidFill>
                  <a:srgbClr val="7F7F7F"/>
                </a:solidFill>
                <a:effectLst/>
                <a:latin typeface="Arial" panose="020B0604020202020204" pitchFamily="34" charset="0"/>
              </a:rPr>
              <a:t>, pp. 207-208.</a:t>
            </a:r>
            <a:r>
              <a:rPr lang="de-DE" sz="1000" b="0" i="0" dirty="0">
                <a:solidFill>
                  <a:srgbClr val="000000"/>
                </a:solidFill>
                <a:effectLst/>
                <a:latin typeface="Arial" panose="020B0604020202020204" pitchFamily="34" charset="0"/>
              </a:rPr>
              <a:t>​</a:t>
            </a:r>
            <a:endParaRPr lang="de-DE" sz="1000" dirty="0">
              <a:solidFill>
                <a:schemeClr val="bg1">
                  <a:lumMod val="50000"/>
                </a:schemeClr>
              </a:solidFill>
            </a:endParaRPr>
          </a:p>
        </p:txBody>
      </p:sp>
    </p:spTree>
    <p:extLst>
      <p:ext uri="{BB962C8B-B14F-4D97-AF65-F5344CB8AC3E}">
        <p14:creationId xmlns:p14="http://schemas.microsoft.com/office/powerpoint/2010/main" val="1428051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a:xfrm>
            <a:off x="468000" y="144000"/>
            <a:ext cx="8640000" cy="648000"/>
          </a:xfrm>
        </p:spPr>
        <p:txBody>
          <a:bodyPr/>
          <a:lstStyle/>
          <a:p>
            <a:r>
              <a:rPr lang="en-GB" altLang="de-DE" dirty="0"/>
              <a:t>A simple measure of risk: rough estimate of relevance</a:t>
            </a:r>
            <a:endParaRPr lang="de-DE" altLang="de-DE" dirty="0"/>
          </a:p>
        </p:txBody>
      </p:sp>
      <p:sp>
        <p:nvSpPr>
          <p:cNvPr id="35844" name="Text Box 1093"/>
          <p:cNvSpPr txBox="1">
            <a:spLocks noChangeArrowheads="1"/>
          </p:cNvSpPr>
          <p:nvPr/>
        </p:nvSpPr>
        <p:spPr bwMode="auto">
          <a:xfrm>
            <a:off x="632520" y="4975746"/>
            <a:ext cx="8099425" cy="587375"/>
          </a:xfrm>
          <a:prstGeom prst="rect">
            <a:avLst/>
          </a:prstGeom>
          <a:solidFill>
            <a:srgbClr val="B2B2B2"/>
          </a:solidFill>
          <a:ln w="12700">
            <a:solidFill>
              <a:schemeClr val="tx1"/>
            </a:solidFill>
            <a:miter lim="800000"/>
            <a:headEnd/>
            <a:tailEnd/>
          </a:ln>
        </p:spPr>
        <p:txBody>
          <a:bodyPr wrap="square" lIns="72000" tIns="72000" rIns="72000" bIns="72000" anchor="ctr">
            <a:spAutoFit/>
          </a:bodyPr>
          <a:lstStyle>
            <a:lvl1pPr defTabSz="449263" eaLnBrk="0" hangingPunct="0">
              <a:spcBef>
                <a:spcPct val="60000"/>
              </a:spcBef>
              <a:buClr>
                <a:schemeClr val="tx1"/>
              </a:buClr>
              <a:buSzPct val="90000"/>
              <a:buFont typeface="Wingdings" panose="05000000000000000000" pitchFamily="2" charset="2"/>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1pPr>
            <a:lvl2pPr marL="742950" indent="-285750" defTabSz="449263" eaLnBrk="0" hangingPunct="0">
              <a:spcBef>
                <a:spcPct val="20000"/>
              </a:spcBef>
              <a:buClr>
                <a:schemeClr val="tx1"/>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2pPr>
            <a:lvl3pPr marL="1143000" indent="-228600" defTabSz="449263" eaLnBrk="0" hangingPunct="0">
              <a:spcBef>
                <a:spcPct val="20000"/>
              </a:spcBef>
              <a:buClr>
                <a:schemeClr val="tx1"/>
              </a:buClr>
              <a:buFont typeface="Wingdings" panose="05000000000000000000" pitchFamily="2" charset="2"/>
              <a:buChar char="ú"/>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3pPr>
            <a:lvl4pPr marL="1600200" indent="-228600" defTabSz="449263" eaLnBrk="0" hangingPunct="0">
              <a:spcBef>
                <a:spcPct val="20000"/>
              </a:spcBef>
              <a:buClr>
                <a:schemeClr val="tx1"/>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4pPr>
            <a:lvl5pPr marL="2057400" indent="-228600" defTabSz="449263" eaLnBrk="0" hangingPunct="0">
              <a:spcBef>
                <a:spcPct val="20000"/>
              </a:spcBef>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9pPr>
          </a:lstStyle>
          <a:p>
            <a:pPr eaLnBrk="1" hangingPunct="1">
              <a:lnSpc>
                <a:spcPct val="90000"/>
              </a:lnSpc>
              <a:spcBef>
                <a:spcPct val="0"/>
              </a:spcBef>
              <a:buClr>
                <a:srgbClr val="000000"/>
              </a:buClr>
              <a:buSzPct val="100000"/>
              <a:buFontTx/>
              <a:buNone/>
            </a:pPr>
            <a:r>
              <a:rPr lang="de-DE" altLang="de-DE" sz="1600" dirty="0">
                <a:cs typeface="Times New Roman" panose="02020603050405020304" pitchFamily="18" charset="0"/>
              </a:rPr>
              <a:t>Relevance is therefore an expression of the overall significance of the risk for the company and serves as a filter for prioritizing risks. </a:t>
            </a:r>
          </a:p>
        </p:txBody>
      </p:sp>
      <p:graphicFrame>
        <p:nvGraphicFramePr>
          <p:cNvPr id="2" name="Tabelle 1"/>
          <p:cNvGraphicFramePr>
            <a:graphicFrameLocks noGrp="1"/>
          </p:cNvGraphicFramePr>
          <p:nvPr>
            <p:extLst>
              <p:ext uri="{D42A27DB-BD31-4B8C-83A1-F6EECF244321}">
                <p14:modId xmlns:p14="http://schemas.microsoft.com/office/powerpoint/2010/main" val="94310235"/>
              </p:ext>
            </p:extLst>
          </p:nvPr>
        </p:nvGraphicFramePr>
        <p:xfrm>
          <a:off x="632520" y="1311052"/>
          <a:ext cx="8099425" cy="3001826"/>
        </p:xfrm>
        <a:graphic>
          <a:graphicData uri="http://schemas.openxmlformats.org/drawingml/2006/table">
            <a:tbl>
              <a:tblPr bandRow="1">
                <a:tableStyleId>{5C22544A-7EE6-4342-B048-85BDC9FD1C3A}</a:tableStyleId>
              </a:tblPr>
              <a:tblGrid>
                <a:gridCol w="100811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5867177">
                  <a:extLst>
                    <a:ext uri="{9D8B030D-6E8A-4147-A177-3AD203B41FA5}">
                      <a16:colId xmlns:a16="http://schemas.microsoft.com/office/drawing/2014/main" val="20002"/>
                    </a:ext>
                  </a:extLst>
                </a:gridCol>
              </a:tblGrid>
              <a:tr h="355146">
                <a:tc gridSpan="3">
                  <a:txBody>
                    <a:bodyPr/>
                    <a:lstStyle/>
                    <a:p>
                      <a:pPr algn="ctr"/>
                      <a:r>
                        <a:rPr lang="de-DE" sz="1000" b="1" dirty="0" err="1"/>
                        <a:t>Relevance</a:t>
                      </a:r>
                      <a:r>
                        <a:rPr lang="de-DE" sz="1000" b="1" dirty="0"/>
                        <a:t> </a:t>
                      </a:r>
                      <a:r>
                        <a:rPr lang="de-DE" sz="1000" b="1" kern="1200" dirty="0" err="1">
                          <a:solidFill>
                            <a:schemeClr val="dk1"/>
                          </a:solidFill>
                          <a:latin typeface="+mn-lt"/>
                          <a:ea typeface="+mn-ea"/>
                          <a:cs typeface="+mn-cs"/>
                        </a:rPr>
                        <a:t>Scale</a:t>
                      </a:r>
                      <a:r>
                        <a:rPr lang="de-DE" sz="1000" b="1" dirty="0"/>
                        <a:t> </a:t>
                      </a:r>
                    </a:p>
                  </a:txBody>
                  <a:tcPr anchor="ct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algn="ctr"/>
                      <a:r>
                        <a:rPr lang="de-DE" sz="1000" b="1" dirty="0"/>
                        <a:t>Base Value</a:t>
                      </a:r>
                    </a:p>
                  </a:txBody>
                  <a:tcPr anchor="ctr"/>
                </a:tc>
                <a:tc gridSpan="2">
                  <a:txBody>
                    <a:bodyPr/>
                    <a:lstStyle/>
                    <a:p>
                      <a:pPr algn="ctr"/>
                      <a:r>
                        <a:rPr lang="de-DE" sz="1000" b="1" dirty="0" err="1"/>
                        <a:t>Usual</a:t>
                      </a:r>
                      <a:r>
                        <a:rPr lang="de-DE" sz="1000" b="1" dirty="0"/>
                        <a:t> Operating </a:t>
                      </a:r>
                      <a:r>
                        <a:rPr lang="de-DE" sz="1000" b="1" dirty="0" err="1"/>
                        <a:t>Result</a:t>
                      </a:r>
                      <a:endParaRPr lang="de-DE" sz="1000" b="1" dirty="0"/>
                    </a:p>
                  </a:txBody>
                  <a:tcPr anchor="ctr"/>
                </a:tc>
                <a:tc hMerge="1">
                  <a:txBody>
                    <a:bodyPr/>
                    <a:lstStyle/>
                    <a:p>
                      <a:endParaRPr lang="de-DE" dirty="0"/>
                    </a:p>
                  </a:txBody>
                  <a:tcPr/>
                </a:tc>
                <a:extLst>
                  <a:ext uri="{0D108BD9-81ED-4DB2-BD59-A6C34878D82A}">
                    <a16:rowId xmlns:a16="http://schemas.microsoft.com/office/drawing/2014/main" val="10001"/>
                  </a:ext>
                </a:extLst>
              </a:tr>
              <a:tr h="370840">
                <a:tc>
                  <a:txBody>
                    <a:bodyPr/>
                    <a:lstStyle/>
                    <a:p>
                      <a:pPr algn="ctr"/>
                      <a:r>
                        <a:rPr lang="de-DE" sz="1000" b="1" dirty="0" err="1"/>
                        <a:t>Relevance</a:t>
                      </a:r>
                      <a:r>
                        <a:rPr lang="de-DE" sz="1000" b="1" dirty="0"/>
                        <a:t> </a:t>
                      </a:r>
                    </a:p>
                  </a:txBody>
                  <a:tcPr anchor="ctr"/>
                </a:tc>
                <a:tc>
                  <a:txBody>
                    <a:bodyPr/>
                    <a:lstStyle/>
                    <a:p>
                      <a:pPr algn="ctr"/>
                      <a:r>
                        <a:rPr lang="de-DE" sz="1000" b="1" dirty="0"/>
                        <a:t>in %</a:t>
                      </a:r>
                    </a:p>
                  </a:txBody>
                  <a:tcPr anchor="ctr"/>
                </a:tc>
                <a:tc>
                  <a:txBody>
                    <a:bodyPr/>
                    <a:lstStyle/>
                    <a:p>
                      <a:pPr algn="ctr"/>
                      <a:r>
                        <a:rPr lang="de-DE" sz="1000" b="1" dirty="0"/>
                        <a:t>Description </a:t>
                      </a:r>
                    </a:p>
                  </a:txBody>
                  <a:tcPr anchor="ctr"/>
                </a:tc>
                <a:extLst>
                  <a:ext uri="{0D108BD9-81ED-4DB2-BD59-A6C34878D82A}">
                    <a16:rowId xmlns:a16="http://schemas.microsoft.com/office/drawing/2014/main" val="10002"/>
                  </a:ext>
                </a:extLst>
              </a:tr>
              <a:tr h="370840">
                <a:tc>
                  <a:txBody>
                    <a:bodyPr/>
                    <a:lstStyle/>
                    <a:p>
                      <a:pPr algn="ctr"/>
                      <a:r>
                        <a:rPr lang="de-DE" sz="1000" dirty="0"/>
                        <a:t>1</a:t>
                      </a:r>
                    </a:p>
                  </a:txBody>
                  <a:tcPr anchor="ctr"/>
                </a:tc>
                <a:tc>
                  <a:txBody>
                    <a:bodyPr/>
                    <a:lstStyle/>
                    <a:p>
                      <a:pPr algn="ctr"/>
                      <a:r>
                        <a:rPr lang="de-DE" sz="1000" dirty="0"/>
                        <a:t>0 % </a:t>
                      </a:r>
                      <a:r>
                        <a:rPr lang="de-DE" sz="1000" dirty="0" err="1"/>
                        <a:t>to</a:t>
                      </a:r>
                      <a:r>
                        <a:rPr lang="de-DE" sz="1000" dirty="0"/>
                        <a:t> 5 %</a:t>
                      </a:r>
                    </a:p>
                  </a:txBody>
                  <a:tcPr anchor="ctr"/>
                </a:tc>
                <a:tc>
                  <a:txBody>
                    <a:bodyPr/>
                    <a:lstStyle/>
                    <a:p>
                      <a:r>
                        <a:rPr lang="en-US" sz="1000" dirty="0"/>
                        <a:t>Insignificant risk, causing barely noticeable deviations from the operating result.</a:t>
                      </a:r>
                      <a:endParaRPr lang="de-DE" sz="1000" dirty="0"/>
                    </a:p>
                  </a:txBody>
                  <a:tcPr anchor="ctr"/>
                </a:tc>
                <a:extLst>
                  <a:ext uri="{0D108BD9-81ED-4DB2-BD59-A6C34878D82A}">
                    <a16:rowId xmlns:a16="http://schemas.microsoft.com/office/drawing/2014/main" val="10003"/>
                  </a:ext>
                </a:extLst>
              </a:tr>
              <a:tr h="370840">
                <a:tc>
                  <a:txBody>
                    <a:bodyPr/>
                    <a:lstStyle/>
                    <a:p>
                      <a:pPr algn="ctr"/>
                      <a:r>
                        <a:rPr lang="de-DE" sz="1000" dirty="0"/>
                        <a:t>2</a:t>
                      </a:r>
                    </a:p>
                  </a:txBody>
                  <a:tcPr anchor="ctr"/>
                </a:tc>
                <a:tc>
                  <a:txBody>
                    <a:bodyPr/>
                    <a:lstStyle/>
                    <a:p>
                      <a:pPr algn="ctr"/>
                      <a:r>
                        <a:rPr lang="de-DE" sz="1000" dirty="0"/>
                        <a:t>5 % </a:t>
                      </a:r>
                      <a:r>
                        <a:rPr lang="de-DE" sz="1000" dirty="0" err="1"/>
                        <a:t>to</a:t>
                      </a:r>
                      <a:r>
                        <a:rPr lang="de-DE" sz="1000" dirty="0"/>
                        <a:t> 30 %</a:t>
                      </a:r>
                    </a:p>
                  </a:txBody>
                  <a:tcPr anchor="ctr"/>
                </a:tc>
                <a:tc>
                  <a:txBody>
                    <a:bodyPr/>
                    <a:lstStyle/>
                    <a:p>
                      <a:r>
                        <a:rPr lang="en-US" sz="1000" dirty="0"/>
                        <a:t>Moderate risk, causing a noticeable positive or negative impact on the operating result.</a:t>
                      </a:r>
                      <a:endParaRPr lang="de-DE" sz="1000" dirty="0"/>
                    </a:p>
                  </a:txBody>
                  <a:tcPr anchor="ctr"/>
                </a:tc>
                <a:extLst>
                  <a:ext uri="{0D108BD9-81ED-4DB2-BD59-A6C34878D82A}">
                    <a16:rowId xmlns:a16="http://schemas.microsoft.com/office/drawing/2014/main" val="10004"/>
                  </a:ext>
                </a:extLst>
              </a:tr>
              <a:tr h="370840">
                <a:tc>
                  <a:txBody>
                    <a:bodyPr/>
                    <a:lstStyle/>
                    <a:p>
                      <a:pPr algn="ctr"/>
                      <a:r>
                        <a:rPr lang="de-DE" sz="1000" dirty="0"/>
                        <a:t>3</a:t>
                      </a:r>
                    </a:p>
                  </a:txBody>
                  <a:tcPr anchor="ctr"/>
                </a:tc>
                <a:tc>
                  <a:txBody>
                    <a:bodyPr/>
                    <a:lstStyle/>
                    <a:p>
                      <a:pPr algn="ctr"/>
                      <a:r>
                        <a:rPr lang="de-DE" sz="1000" dirty="0"/>
                        <a:t>30 % </a:t>
                      </a:r>
                      <a:r>
                        <a:rPr lang="de-DE" sz="1000" dirty="0" err="1"/>
                        <a:t>to</a:t>
                      </a:r>
                      <a:r>
                        <a:rPr lang="de-DE" sz="1000" dirty="0"/>
                        <a:t> 100 %</a:t>
                      </a:r>
                    </a:p>
                  </a:txBody>
                  <a:tcPr anchor="ctr"/>
                </a:tc>
                <a:tc>
                  <a:txBody>
                    <a:bodyPr/>
                    <a:lstStyle/>
                    <a:p>
                      <a:r>
                        <a:rPr lang="en-US" sz="1000" dirty="0"/>
                        <a:t>Significant risk that strongly influences the operating result, either positively or negatively.</a:t>
                      </a:r>
                      <a:endParaRPr lang="de-DE" sz="1000" dirty="0"/>
                    </a:p>
                  </a:txBody>
                  <a:tcPr anchor="ctr"/>
                </a:tc>
                <a:extLst>
                  <a:ext uri="{0D108BD9-81ED-4DB2-BD59-A6C34878D82A}">
                    <a16:rowId xmlns:a16="http://schemas.microsoft.com/office/drawing/2014/main" val="10005"/>
                  </a:ext>
                </a:extLst>
              </a:tr>
              <a:tr h="370840">
                <a:tc>
                  <a:txBody>
                    <a:bodyPr/>
                    <a:lstStyle/>
                    <a:p>
                      <a:pPr algn="ctr"/>
                      <a:r>
                        <a:rPr lang="de-DE" sz="1000" dirty="0"/>
                        <a:t>4</a:t>
                      </a:r>
                    </a:p>
                  </a:txBody>
                  <a:tcPr anchor="ctr"/>
                </a:tc>
                <a:tc>
                  <a:txBody>
                    <a:bodyPr/>
                    <a:lstStyle/>
                    <a:p>
                      <a:pPr algn="ctr"/>
                      <a:r>
                        <a:rPr lang="de-DE" sz="1000" dirty="0"/>
                        <a:t>100 % </a:t>
                      </a:r>
                      <a:r>
                        <a:rPr lang="de-DE" sz="1000" dirty="0" err="1"/>
                        <a:t>to</a:t>
                      </a:r>
                      <a:r>
                        <a:rPr lang="de-DE" sz="1000" dirty="0"/>
                        <a:t> 400 %</a:t>
                      </a:r>
                    </a:p>
                  </a:txBody>
                  <a:tcPr anchor="ctr"/>
                </a:tc>
                <a:tc>
                  <a:txBody>
                    <a:bodyPr/>
                    <a:lstStyle/>
                    <a:p>
                      <a:r>
                        <a:rPr lang="en-US" sz="1000" dirty="0"/>
                        <a:t>Severe risks that could more than double the operating result in a positive case but could lead to an annual loss or significant reduction in a negative case—negative view dominates.</a:t>
                      </a:r>
                      <a:endParaRPr lang="de-DE" sz="1000" dirty="0"/>
                    </a:p>
                  </a:txBody>
                  <a:tcPr anchor="ctr"/>
                </a:tc>
                <a:extLst>
                  <a:ext uri="{0D108BD9-81ED-4DB2-BD59-A6C34878D82A}">
                    <a16:rowId xmlns:a16="http://schemas.microsoft.com/office/drawing/2014/main" val="10006"/>
                  </a:ext>
                </a:extLst>
              </a:tr>
              <a:tr h="370840">
                <a:tc>
                  <a:txBody>
                    <a:bodyPr/>
                    <a:lstStyle/>
                    <a:p>
                      <a:pPr algn="ctr"/>
                      <a:r>
                        <a:rPr lang="de-DE" sz="1000" dirty="0"/>
                        <a:t>5</a:t>
                      </a:r>
                    </a:p>
                  </a:txBody>
                  <a:tcPr anchor="ctr"/>
                </a:tc>
                <a:tc>
                  <a:txBody>
                    <a:bodyPr/>
                    <a:lstStyle/>
                    <a:p>
                      <a:pPr algn="ctr"/>
                      <a:r>
                        <a:rPr lang="de-DE" sz="1000" dirty="0"/>
                        <a:t>&gt; 400 %</a:t>
                      </a:r>
                    </a:p>
                  </a:txBody>
                  <a:tcPr anchor="ctr"/>
                </a:tc>
                <a:tc>
                  <a:txBody>
                    <a:bodyPr/>
                    <a:lstStyle/>
                    <a:p>
                      <a:r>
                        <a:rPr lang="en-US" sz="1000" dirty="0"/>
                        <a:t>Risks that could, with significant probability, more than quadruple the operating result in a positive case, but in a negative case, threaten the company’s continued existence—negative view dominates.</a:t>
                      </a:r>
                      <a:endParaRPr lang="de-DE" sz="100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1978039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dirty="0"/>
              <a:t>Necessity of risk quantification</a:t>
            </a:r>
          </a:p>
        </p:txBody>
      </p:sp>
      <p:sp>
        <p:nvSpPr>
          <p:cNvPr id="4" name="Inhaltsplatzhalter 3"/>
          <p:cNvSpPr>
            <a:spLocks noGrp="1"/>
          </p:cNvSpPr>
          <p:nvPr>
            <p:ph idx="1"/>
          </p:nvPr>
        </p:nvSpPr>
        <p:spPr/>
        <p:txBody>
          <a:bodyPr>
            <a:normAutofit lnSpcReduction="10000"/>
          </a:bodyPr>
          <a:lstStyle/>
          <a:p>
            <a:pPr marL="0" indent="0">
              <a:buNone/>
            </a:pPr>
            <a:r>
              <a:rPr lang="de-DE" sz="1796" b="1" dirty="0">
                <a:solidFill>
                  <a:schemeClr val="accent5">
                    <a:lumMod val="50000"/>
                  </a:schemeClr>
                </a:solidFill>
              </a:rPr>
              <a:t>Risk quantification: </a:t>
            </a:r>
            <a:r>
              <a:rPr lang="de-DE" sz="1796" dirty="0">
                <a:solidFill>
                  <a:schemeClr val="accent5">
                    <a:lumMod val="50000"/>
                  </a:schemeClr>
                </a:solidFill>
              </a:rPr>
              <a:t>Description of the stochastic construct "risk" (opportunity and/or hazard) in terms of frequency of occurrence and uncertain effects (over time)</a:t>
            </a:r>
          </a:p>
          <a:p>
            <a:pPr marL="0" indent="0">
              <a:buNone/>
            </a:pPr>
            <a:endParaRPr lang="de-DE" sz="1796" b="1" dirty="0">
              <a:solidFill>
                <a:schemeClr val="accent5">
                  <a:lumMod val="50000"/>
                </a:schemeClr>
              </a:solidFill>
            </a:endParaRPr>
          </a:p>
          <a:p>
            <a:pPr marL="0" indent="0">
              <a:buNone/>
            </a:pPr>
            <a:r>
              <a:rPr lang="de-DE" sz="1796" b="1" dirty="0">
                <a:solidFill>
                  <a:schemeClr val="accent5">
                    <a:lumMod val="50000"/>
                  </a:schemeClr>
                </a:solidFill>
              </a:rPr>
              <a:t>Why is it necessary to quantify risks and express them in figures?</a:t>
            </a:r>
            <a:endParaRPr lang="de-DE" sz="1796" dirty="0">
              <a:solidFill>
                <a:schemeClr val="accent5">
                  <a:lumMod val="50000"/>
                </a:schemeClr>
              </a:solidFill>
            </a:endParaRPr>
          </a:p>
          <a:p>
            <a:pPr marL="0" indent="0">
              <a:buNone/>
            </a:pPr>
            <a:r>
              <a:rPr lang="de-DE" sz="1796" dirty="0">
                <a:solidFill>
                  <a:schemeClr val="accent5">
                    <a:lumMod val="50000"/>
                  </a:schemeClr>
                </a:solidFill>
              </a:rPr>
              <a:t>Because risk information is ultimately used to derive conclusions for variables expressed in figures, e.g.</a:t>
            </a:r>
          </a:p>
          <a:p>
            <a:pPr>
              <a:buFont typeface="Wingdings" panose="05000000000000000000" pitchFamily="2" charset="2"/>
              <a:buChar char="§"/>
            </a:pPr>
            <a:r>
              <a:rPr lang="de-DE" sz="1796" b="1" dirty="0">
                <a:solidFill>
                  <a:schemeClr val="accent5">
                    <a:lumMod val="50000"/>
                  </a:schemeClr>
                </a:solidFill>
              </a:rPr>
              <a:t>Probability of insolvency </a:t>
            </a:r>
            <a:r>
              <a:rPr lang="de-DE" sz="1796" dirty="0">
                <a:solidFill>
                  <a:schemeClr val="accent5">
                    <a:lumMod val="50000"/>
                  </a:schemeClr>
                </a:solidFill>
              </a:rPr>
              <a:t>and </a:t>
            </a:r>
            <a:br>
              <a:rPr lang="de-DE" sz="1796" dirty="0">
                <a:solidFill>
                  <a:schemeClr val="accent5">
                    <a:lumMod val="50000"/>
                  </a:schemeClr>
                </a:solidFill>
              </a:rPr>
            </a:br>
            <a:r>
              <a:rPr lang="de-DE" sz="1796" dirty="0">
                <a:solidFill>
                  <a:schemeClr val="accent5">
                    <a:lumMod val="50000"/>
                  </a:schemeClr>
                </a:solidFill>
              </a:rPr>
              <a:t>  risk-adequate debt capital interest rates</a:t>
            </a:r>
          </a:p>
          <a:p>
            <a:pPr lvl="0">
              <a:buFont typeface="Wingdings" panose="05000000000000000000" pitchFamily="2" charset="2"/>
              <a:buChar char="§"/>
            </a:pPr>
            <a:r>
              <a:rPr lang="de-DE" sz="1796" b="1" dirty="0">
                <a:solidFill>
                  <a:schemeClr val="accent5">
                    <a:lumMod val="50000"/>
                  </a:schemeClr>
                </a:solidFill>
              </a:rPr>
              <a:t>Equity and liquidity requirements</a:t>
            </a:r>
          </a:p>
          <a:p>
            <a:pPr lvl="0">
              <a:buFont typeface="Wingdings" panose="05000000000000000000" pitchFamily="2" charset="2"/>
              <a:buChar char="§"/>
            </a:pPr>
            <a:r>
              <a:rPr lang="de-DE" sz="1796" dirty="0">
                <a:solidFill>
                  <a:schemeClr val="accent5">
                    <a:lumMod val="50000"/>
                  </a:schemeClr>
                </a:solidFill>
              </a:rPr>
              <a:t>Cost of capital and enterprise value (or </a:t>
            </a:r>
            <a:r>
              <a:rPr lang="de-DE" sz="1796" b="1" dirty="0">
                <a:solidFill>
                  <a:schemeClr val="accent5">
                    <a:lumMod val="50000"/>
                  </a:schemeClr>
                </a:solidFill>
              </a:rPr>
              <a:t>project value contribution</a:t>
            </a:r>
            <a:r>
              <a:rPr lang="de-DE" sz="1796" dirty="0">
                <a:solidFill>
                  <a:schemeClr val="accent5">
                    <a:lumMod val="50000"/>
                  </a:schemeClr>
                </a:solidFill>
              </a:rPr>
              <a:t>)</a:t>
            </a:r>
          </a:p>
          <a:p>
            <a:pPr lvl="0">
              <a:buFont typeface="Wingdings" panose="05000000000000000000" pitchFamily="2" charset="2"/>
              <a:buChar char="§"/>
            </a:pPr>
            <a:r>
              <a:rPr lang="de-DE" sz="1796" dirty="0">
                <a:solidFill>
                  <a:schemeClr val="accent5">
                    <a:lumMod val="50000"/>
                  </a:schemeClr>
                </a:solidFill>
              </a:rPr>
              <a:t>Maximum acceptable costs for risk management measures </a:t>
            </a:r>
            <a:br>
              <a:rPr lang="de-DE" sz="1796" dirty="0">
                <a:solidFill>
                  <a:schemeClr val="accent5">
                    <a:lumMod val="50000"/>
                  </a:schemeClr>
                </a:solidFill>
              </a:rPr>
            </a:br>
            <a:r>
              <a:rPr lang="de-DE" sz="1796" dirty="0">
                <a:solidFill>
                  <a:schemeClr val="accent5">
                    <a:lumMod val="50000"/>
                  </a:schemeClr>
                </a:solidFill>
              </a:rPr>
              <a:t>   (e.g. insurance premiums).</a:t>
            </a:r>
          </a:p>
          <a:p>
            <a:endParaRPr lang="de-DE" dirty="0">
              <a:solidFill>
                <a:schemeClr val="accent5">
                  <a:lumMod val="50000"/>
                </a:schemeClr>
              </a:solidFill>
            </a:endParaRPr>
          </a:p>
        </p:txBody>
      </p:sp>
      <p:pic>
        <p:nvPicPr>
          <p:cNvPr id="3074" name="Picture 2" descr="C:\Users\CP.Sekretariat\AppData\Local\Microsoft\Windows\Temporary Internet Files\Content.IE5\K0RLVI1S\pay-1036470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730" y="3674180"/>
            <a:ext cx="2228030" cy="144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6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5176" y="5021264"/>
            <a:ext cx="2303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179388" indent="-179388"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Suitable for e.g. volume fluctuations in sales</a:t>
            </a:r>
          </a:p>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Allows simple estimation of maximum, minimum and most probable value</a:t>
            </a:r>
          </a:p>
        </p:txBody>
      </p:sp>
      <p:sp>
        <p:nvSpPr>
          <p:cNvPr id="36867" name="Text Box 3"/>
          <p:cNvSpPr txBox="1">
            <a:spLocks noChangeArrowheads="1"/>
          </p:cNvSpPr>
          <p:nvPr/>
        </p:nvSpPr>
        <p:spPr bwMode="auto">
          <a:xfrm>
            <a:off x="1089025" y="4651376"/>
            <a:ext cx="2033588"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Triangular distribution</a:t>
            </a:r>
          </a:p>
        </p:txBody>
      </p:sp>
      <p:sp>
        <p:nvSpPr>
          <p:cNvPr id="36868" name="Rectangle 4"/>
          <p:cNvSpPr>
            <a:spLocks noChangeArrowheads="1"/>
          </p:cNvSpPr>
          <p:nvPr/>
        </p:nvSpPr>
        <p:spPr bwMode="auto">
          <a:xfrm>
            <a:off x="762001" y="4651376"/>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a)</a:t>
            </a:r>
          </a:p>
        </p:txBody>
      </p:sp>
      <p:grpSp>
        <p:nvGrpSpPr>
          <p:cNvPr id="36869" name="Group 6"/>
          <p:cNvGrpSpPr>
            <a:grpSpLocks/>
          </p:cNvGrpSpPr>
          <p:nvPr/>
        </p:nvGrpSpPr>
        <p:grpSpPr bwMode="auto">
          <a:xfrm>
            <a:off x="492125" y="3028950"/>
            <a:ext cx="2730500" cy="1608138"/>
            <a:chOff x="4092" y="1977"/>
            <a:chExt cx="1719" cy="1013"/>
          </a:xfrm>
        </p:grpSpPr>
        <p:sp>
          <p:nvSpPr>
            <p:cNvPr id="36909" name="AutoShape 7"/>
            <p:cNvSpPr>
              <a:spLocks noChangeAspect="1" noChangeArrowheads="1" noTextEdit="1"/>
            </p:cNvSpPr>
            <p:nvPr/>
          </p:nvSpPr>
          <p:spPr bwMode="auto">
            <a:xfrm>
              <a:off x="4092" y="1977"/>
              <a:ext cx="1719"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36910" name="Line 8"/>
            <p:cNvSpPr>
              <a:spLocks noChangeShapeType="1"/>
            </p:cNvSpPr>
            <p:nvPr/>
          </p:nvSpPr>
          <p:spPr bwMode="auto">
            <a:xfrm>
              <a:off x="4439"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1" name="Line 9"/>
            <p:cNvSpPr>
              <a:spLocks noChangeShapeType="1"/>
            </p:cNvSpPr>
            <p:nvPr/>
          </p:nvSpPr>
          <p:spPr bwMode="auto">
            <a:xfrm>
              <a:off x="4580"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2" name="Line 10"/>
            <p:cNvSpPr>
              <a:spLocks noChangeShapeType="1"/>
            </p:cNvSpPr>
            <p:nvPr/>
          </p:nvSpPr>
          <p:spPr bwMode="auto">
            <a:xfrm>
              <a:off x="4725"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3" name="Line 11"/>
            <p:cNvSpPr>
              <a:spLocks noChangeShapeType="1"/>
            </p:cNvSpPr>
            <p:nvPr/>
          </p:nvSpPr>
          <p:spPr bwMode="auto">
            <a:xfrm>
              <a:off x="4865"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4" name="Line 12"/>
            <p:cNvSpPr>
              <a:spLocks noChangeShapeType="1"/>
            </p:cNvSpPr>
            <p:nvPr/>
          </p:nvSpPr>
          <p:spPr bwMode="auto">
            <a:xfrm>
              <a:off x="5010"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5" name="Line 13"/>
            <p:cNvSpPr>
              <a:spLocks noChangeShapeType="1"/>
            </p:cNvSpPr>
            <p:nvPr/>
          </p:nvSpPr>
          <p:spPr bwMode="auto">
            <a:xfrm>
              <a:off x="5151"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6" name="Line 14"/>
            <p:cNvSpPr>
              <a:spLocks noChangeShapeType="1"/>
            </p:cNvSpPr>
            <p:nvPr/>
          </p:nvSpPr>
          <p:spPr bwMode="auto">
            <a:xfrm>
              <a:off x="5296"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7" name="Line 15"/>
            <p:cNvSpPr>
              <a:spLocks noChangeShapeType="1"/>
            </p:cNvSpPr>
            <p:nvPr/>
          </p:nvSpPr>
          <p:spPr bwMode="auto">
            <a:xfrm>
              <a:off x="5436"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8" name="Line 16"/>
            <p:cNvSpPr>
              <a:spLocks noChangeShapeType="1"/>
            </p:cNvSpPr>
            <p:nvPr/>
          </p:nvSpPr>
          <p:spPr bwMode="auto">
            <a:xfrm>
              <a:off x="4439"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9" name="Line 17"/>
            <p:cNvSpPr>
              <a:spLocks noChangeShapeType="1"/>
            </p:cNvSpPr>
            <p:nvPr/>
          </p:nvSpPr>
          <p:spPr bwMode="auto">
            <a:xfrm>
              <a:off x="4725"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0" name="Line 18"/>
            <p:cNvSpPr>
              <a:spLocks noChangeShapeType="1"/>
            </p:cNvSpPr>
            <p:nvPr/>
          </p:nvSpPr>
          <p:spPr bwMode="auto">
            <a:xfrm>
              <a:off x="5010"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1" name="Line 19"/>
            <p:cNvSpPr>
              <a:spLocks noChangeShapeType="1"/>
            </p:cNvSpPr>
            <p:nvPr/>
          </p:nvSpPr>
          <p:spPr bwMode="auto">
            <a:xfrm>
              <a:off x="5296"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2" name="Line 20"/>
            <p:cNvSpPr>
              <a:spLocks noChangeShapeType="1"/>
            </p:cNvSpPr>
            <p:nvPr/>
          </p:nvSpPr>
          <p:spPr bwMode="auto">
            <a:xfrm>
              <a:off x="5581"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3" name="Freeform 21"/>
            <p:cNvSpPr>
              <a:spLocks/>
            </p:cNvSpPr>
            <p:nvPr/>
          </p:nvSpPr>
          <p:spPr bwMode="auto">
            <a:xfrm>
              <a:off x="4439" y="2136"/>
              <a:ext cx="1142" cy="688"/>
            </a:xfrm>
            <a:custGeom>
              <a:avLst/>
              <a:gdLst>
                <a:gd name="T0" fmla="*/ 263 w 1002"/>
                <a:gd name="T1" fmla="*/ 192955 h 518"/>
                <a:gd name="T2" fmla="*/ 519 w 1002"/>
                <a:gd name="T3" fmla="*/ 182602 h 518"/>
                <a:gd name="T4" fmla="*/ 772 w 1002"/>
                <a:gd name="T5" fmla="*/ 173464 h 518"/>
                <a:gd name="T6" fmla="*/ 1049 w 1002"/>
                <a:gd name="T7" fmla="*/ 163161 h 518"/>
                <a:gd name="T8" fmla="*/ 1303 w 1002"/>
                <a:gd name="T9" fmla="*/ 152720 h 518"/>
                <a:gd name="T10" fmla="*/ 1568 w 1002"/>
                <a:gd name="T11" fmla="*/ 142064 h 518"/>
                <a:gd name="T12" fmla="*/ 1825 w 1002"/>
                <a:gd name="T13" fmla="*/ 131966 h 518"/>
                <a:gd name="T14" fmla="*/ 2090 w 1002"/>
                <a:gd name="T15" fmla="*/ 122845 h 518"/>
                <a:gd name="T16" fmla="*/ 2331 w 1002"/>
                <a:gd name="T17" fmla="*/ 112330 h 518"/>
                <a:gd name="T18" fmla="*/ 2600 w 1002"/>
                <a:gd name="T19" fmla="*/ 101823 h 518"/>
                <a:gd name="T20" fmla="*/ 2860 w 1002"/>
                <a:gd name="T21" fmla="*/ 91448 h 518"/>
                <a:gd name="T22" fmla="*/ 3125 w 1002"/>
                <a:gd name="T23" fmla="*/ 82353 h 518"/>
                <a:gd name="T24" fmla="*/ 3377 w 1002"/>
                <a:gd name="T25" fmla="*/ 71723 h 518"/>
                <a:gd name="T26" fmla="*/ 3646 w 1002"/>
                <a:gd name="T27" fmla="*/ 61446 h 518"/>
                <a:gd name="T28" fmla="*/ 3917 w 1002"/>
                <a:gd name="T29" fmla="*/ 50840 h 518"/>
                <a:gd name="T30" fmla="*/ 4155 w 1002"/>
                <a:gd name="T31" fmla="*/ 41750 h 518"/>
                <a:gd name="T32" fmla="*/ 4429 w 1002"/>
                <a:gd name="T33" fmla="*/ 31434 h 518"/>
                <a:gd name="T34" fmla="*/ 4695 w 1002"/>
                <a:gd name="T35" fmla="*/ 21195 h 518"/>
                <a:gd name="T36" fmla="*/ 4925 w 1002"/>
                <a:gd name="T37" fmla="*/ 10572 h 518"/>
                <a:gd name="T38" fmla="*/ 5217 w 1002"/>
                <a:gd name="T39" fmla="*/ 0 h 518"/>
                <a:gd name="T40" fmla="*/ 5480 w 1002"/>
                <a:gd name="T41" fmla="*/ 5993 h 518"/>
                <a:gd name="T42" fmla="*/ 5742 w 1002"/>
                <a:gd name="T43" fmla="*/ 10572 h 518"/>
                <a:gd name="T44" fmla="*/ 5990 w 1002"/>
                <a:gd name="T45" fmla="*/ 16233 h 518"/>
                <a:gd name="T46" fmla="*/ 6256 w 1002"/>
                <a:gd name="T47" fmla="*/ 21195 h 518"/>
                <a:gd name="T48" fmla="*/ 6510 w 1002"/>
                <a:gd name="T49" fmla="*/ 25708 h 518"/>
                <a:gd name="T50" fmla="*/ 6777 w 1002"/>
                <a:gd name="T51" fmla="*/ 31434 h 518"/>
                <a:gd name="T52" fmla="*/ 7023 w 1002"/>
                <a:gd name="T53" fmla="*/ 36298 h 518"/>
                <a:gd name="T54" fmla="*/ 7291 w 1002"/>
                <a:gd name="T55" fmla="*/ 40243 h 518"/>
                <a:gd name="T56" fmla="*/ 7551 w 1002"/>
                <a:gd name="T57" fmla="*/ 46320 h 518"/>
                <a:gd name="T58" fmla="*/ 7817 w 1002"/>
                <a:gd name="T59" fmla="*/ 50840 h 518"/>
                <a:gd name="T60" fmla="*/ 8066 w 1002"/>
                <a:gd name="T61" fmla="*/ 55452 h 518"/>
                <a:gd name="T62" fmla="*/ 8346 w 1002"/>
                <a:gd name="T63" fmla="*/ 61446 h 518"/>
                <a:gd name="T64" fmla="*/ 8593 w 1002"/>
                <a:gd name="T65" fmla="*/ 65959 h 518"/>
                <a:gd name="T66" fmla="*/ 8844 w 1002"/>
                <a:gd name="T67" fmla="*/ 70122 h 518"/>
                <a:gd name="T68" fmla="*/ 9113 w 1002"/>
                <a:gd name="T69" fmla="*/ 76582 h 518"/>
                <a:gd name="T70" fmla="*/ 9379 w 1002"/>
                <a:gd name="T71" fmla="*/ 81116 h 518"/>
                <a:gd name="T72" fmla="*/ 9633 w 1002"/>
                <a:gd name="T73" fmla="*/ 85162 h 518"/>
                <a:gd name="T74" fmla="*/ 9900 w 1002"/>
                <a:gd name="T75" fmla="*/ 91448 h 518"/>
                <a:gd name="T76" fmla="*/ 10169 w 1002"/>
                <a:gd name="T77" fmla="*/ 95753 h 518"/>
                <a:gd name="T78" fmla="*/ 10397 w 1002"/>
                <a:gd name="T79" fmla="*/ 100424 h 518"/>
                <a:gd name="T80" fmla="*/ 10684 w 1002"/>
                <a:gd name="T81" fmla="*/ 106259 h 518"/>
                <a:gd name="T82" fmla="*/ 10933 w 1002"/>
                <a:gd name="T83" fmla="*/ 110957 h 518"/>
                <a:gd name="T84" fmla="*/ 11178 w 1002"/>
                <a:gd name="T85" fmla="*/ 116612 h 518"/>
                <a:gd name="T86" fmla="*/ 11446 w 1002"/>
                <a:gd name="T87" fmla="*/ 121460 h 518"/>
                <a:gd name="T88" fmla="*/ 11729 w 1002"/>
                <a:gd name="T89" fmla="*/ 125411 h 518"/>
                <a:gd name="T90" fmla="*/ 11965 w 1002"/>
                <a:gd name="T91" fmla="*/ 131966 h 518"/>
                <a:gd name="T92" fmla="*/ 12236 w 1002"/>
                <a:gd name="T93" fmla="*/ 136618 h 518"/>
                <a:gd name="T94" fmla="*/ 12513 w 1002"/>
                <a:gd name="T95" fmla="*/ 140659 h 518"/>
                <a:gd name="T96" fmla="*/ 12764 w 1002"/>
                <a:gd name="T97" fmla="*/ 146770 h 518"/>
                <a:gd name="T98" fmla="*/ 13033 w 1002"/>
                <a:gd name="T99" fmla="*/ 151211 h 518"/>
                <a:gd name="T100" fmla="*/ 13283 w 1002"/>
                <a:gd name="T101" fmla="*/ 155839 h 518"/>
                <a:gd name="T102" fmla="*/ 13544 w 1002"/>
                <a:gd name="T103" fmla="*/ 161790 h 518"/>
                <a:gd name="T104" fmla="*/ 13815 w 1002"/>
                <a:gd name="T105" fmla="*/ 166333 h 518"/>
                <a:gd name="T106" fmla="*/ 14076 w 1002"/>
                <a:gd name="T107" fmla="*/ 170539 h 518"/>
                <a:gd name="T108" fmla="*/ 14325 w 1002"/>
                <a:gd name="T109" fmla="*/ 176876 h 518"/>
                <a:gd name="T110" fmla="*/ 14604 w 1002"/>
                <a:gd name="T111" fmla="*/ 180913 h 518"/>
                <a:gd name="T112" fmla="*/ 14854 w 1002"/>
                <a:gd name="T113" fmla="*/ 185514 h 518"/>
                <a:gd name="T114" fmla="*/ 15090 w 1002"/>
                <a:gd name="T115" fmla="*/ 191983 h 518"/>
                <a:gd name="T116" fmla="*/ 15370 w 1002"/>
                <a:gd name="T117" fmla="*/ 196230 h 518"/>
                <a:gd name="T118" fmla="*/ 15622 w 1002"/>
                <a:gd name="T119" fmla="*/ 200836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2"/>
                <a:gd name="T181" fmla="*/ 0 h 518"/>
                <a:gd name="T182" fmla="*/ 1002 w 1002"/>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2" h="518">
                  <a:moveTo>
                    <a:pt x="3" y="518"/>
                  </a:moveTo>
                  <a:lnTo>
                    <a:pt x="7" y="514"/>
                  </a:lnTo>
                  <a:lnTo>
                    <a:pt x="10" y="510"/>
                  </a:lnTo>
                  <a:lnTo>
                    <a:pt x="13" y="502"/>
                  </a:lnTo>
                  <a:lnTo>
                    <a:pt x="17" y="498"/>
                  </a:lnTo>
                  <a:lnTo>
                    <a:pt x="20" y="495"/>
                  </a:lnTo>
                  <a:lnTo>
                    <a:pt x="23" y="487"/>
                  </a:lnTo>
                  <a:lnTo>
                    <a:pt x="27" y="483"/>
                  </a:lnTo>
                  <a:lnTo>
                    <a:pt x="30" y="479"/>
                  </a:lnTo>
                  <a:lnTo>
                    <a:pt x="33" y="471"/>
                  </a:lnTo>
                  <a:lnTo>
                    <a:pt x="37" y="467"/>
                  </a:lnTo>
                  <a:lnTo>
                    <a:pt x="40" y="464"/>
                  </a:lnTo>
                  <a:lnTo>
                    <a:pt x="43" y="456"/>
                  </a:lnTo>
                  <a:lnTo>
                    <a:pt x="47" y="452"/>
                  </a:lnTo>
                  <a:lnTo>
                    <a:pt x="50" y="448"/>
                  </a:lnTo>
                  <a:lnTo>
                    <a:pt x="54" y="440"/>
                  </a:lnTo>
                  <a:lnTo>
                    <a:pt x="57" y="437"/>
                  </a:lnTo>
                  <a:lnTo>
                    <a:pt x="60" y="429"/>
                  </a:lnTo>
                  <a:lnTo>
                    <a:pt x="64" y="425"/>
                  </a:lnTo>
                  <a:lnTo>
                    <a:pt x="67" y="421"/>
                  </a:lnTo>
                  <a:lnTo>
                    <a:pt x="70" y="413"/>
                  </a:lnTo>
                  <a:lnTo>
                    <a:pt x="74" y="409"/>
                  </a:lnTo>
                  <a:lnTo>
                    <a:pt x="77" y="406"/>
                  </a:lnTo>
                  <a:lnTo>
                    <a:pt x="80" y="398"/>
                  </a:lnTo>
                  <a:lnTo>
                    <a:pt x="84" y="394"/>
                  </a:lnTo>
                  <a:lnTo>
                    <a:pt x="87" y="390"/>
                  </a:lnTo>
                  <a:lnTo>
                    <a:pt x="90" y="382"/>
                  </a:lnTo>
                  <a:lnTo>
                    <a:pt x="94" y="379"/>
                  </a:lnTo>
                  <a:lnTo>
                    <a:pt x="97" y="375"/>
                  </a:lnTo>
                  <a:lnTo>
                    <a:pt x="100" y="367"/>
                  </a:lnTo>
                  <a:lnTo>
                    <a:pt x="104" y="363"/>
                  </a:lnTo>
                  <a:lnTo>
                    <a:pt x="107" y="359"/>
                  </a:lnTo>
                  <a:lnTo>
                    <a:pt x="110" y="352"/>
                  </a:lnTo>
                  <a:lnTo>
                    <a:pt x="114" y="348"/>
                  </a:lnTo>
                  <a:lnTo>
                    <a:pt x="117" y="340"/>
                  </a:lnTo>
                  <a:lnTo>
                    <a:pt x="120" y="336"/>
                  </a:lnTo>
                  <a:lnTo>
                    <a:pt x="124" y="332"/>
                  </a:lnTo>
                  <a:lnTo>
                    <a:pt x="127" y="324"/>
                  </a:lnTo>
                  <a:lnTo>
                    <a:pt x="130" y="321"/>
                  </a:lnTo>
                  <a:lnTo>
                    <a:pt x="134" y="317"/>
                  </a:lnTo>
                  <a:lnTo>
                    <a:pt x="137" y="309"/>
                  </a:lnTo>
                  <a:lnTo>
                    <a:pt x="140" y="305"/>
                  </a:lnTo>
                  <a:lnTo>
                    <a:pt x="144" y="301"/>
                  </a:lnTo>
                  <a:lnTo>
                    <a:pt x="147" y="294"/>
                  </a:lnTo>
                  <a:lnTo>
                    <a:pt x="150" y="290"/>
                  </a:lnTo>
                  <a:lnTo>
                    <a:pt x="154" y="286"/>
                  </a:lnTo>
                  <a:lnTo>
                    <a:pt x="157" y="278"/>
                  </a:lnTo>
                  <a:lnTo>
                    <a:pt x="160" y="274"/>
                  </a:lnTo>
                  <a:lnTo>
                    <a:pt x="164" y="270"/>
                  </a:lnTo>
                  <a:lnTo>
                    <a:pt x="167" y="263"/>
                  </a:lnTo>
                  <a:lnTo>
                    <a:pt x="170" y="259"/>
                  </a:lnTo>
                  <a:lnTo>
                    <a:pt x="174" y="251"/>
                  </a:lnTo>
                  <a:lnTo>
                    <a:pt x="177" y="247"/>
                  </a:lnTo>
                  <a:lnTo>
                    <a:pt x="180" y="243"/>
                  </a:lnTo>
                  <a:lnTo>
                    <a:pt x="184" y="236"/>
                  </a:lnTo>
                  <a:lnTo>
                    <a:pt x="187" y="232"/>
                  </a:lnTo>
                  <a:lnTo>
                    <a:pt x="191" y="228"/>
                  </a:lnTo>
                  <a:lnTo>
                    <a:pt x="194" y="220"/>
                  </a:lnTo>
                  <a:lnTo>
                    <a:pt x="197" y="216"/>
                  </a:lnTo>
                  <a:lnTo>
                    <a:pt x="201" y="212"/>
                  </a:lnTo>
                  <a:lnTo>
                    <a:pt x="204" y="205"/>
                  </a:lnTo>
                  <a:lnTo>
                    <a:pt x="207" y="201"/>
                  </a:lnTo>
                  <a:lnTo>
                    <a:pt x="211" y="197"/>
                  </a:lnTo>
                  <a:lnTo>
                    <a:pt x="214" y="189"/>
                  </a:lnTo>
                  <a:lnTo>
                    <a:pt x="217" y="185"/>
                  </a:lnTo>
                  <a:lnTo>
                    <a:pt x="221" y="181"/>
                  </a:lnTo>
                  <a:lnTo>
                    <a:pt x="224" y="174"/>
                  </a:lnTo>
                  <a:lnTo>
                    <a:pt x="227" y="170"/>
                  </a:lnTo>
                  <a:lnTo>
                    <a:pt x="231" y="162"/>
                  </a:lnTo>
                  <a:lnTo>
                    <a:pt x="234" y="158"/>
                  </a:lnTo>
                  <a:lnTo>
                    <a:pt x="237" y="154"/>
                  </a:lnTo>
                  <a:lnTo>
                    <a:pt x="241" y="147"/>
                  </a:lnTo>
                  <a:lnTo>
                    <a:pt x="244" y="143"/>
                  </a:lnTo>
                  <a:lnTo>
                    <a:pt x="247" y="139"/>
                  </a:lnTo>
                  <a:lnTo>
                    <a:pt x="251" y="131"/>
                  </a:lnTo>
                  <a:lnTo>
                    <a:pt x="254" y="127"/>
                  </a:lnTo>
                  <a:lnTo>
                    <a:pt x="257" y="123"/>
                  </a:lnTo>
                  <a:lnTo>
                    <a:pt x="261" y="116"/>
                  </a:lnTo>
                  <a:lnTo>
                    <a:pt x="264" y="112"/>
                  </a:lnTo>
                  <a:lnTo>
                    <a:pt x="267" y="108"/>
                  </a:lnTo>
                  <a:lnTo>
                    <a:pt x="271" y="100"/>
                  </a:lnTo>
                  <a:lnTo>
                    <a:pt x="274" y="96"/>
                  </a:lnTo>
                  <a:lnTo>
                    <a:pt x="277" y="93"/>
                  </a:lnTo>
                  <a:lnTo>
                    <a:pt x="281" y="85"/>
                  </a:lnTo>
                  <a:lnTo>
                    <a:pt x="284" y="81"/>
                  </a:lnTo>
                  <a:lnTo>
                    <a:pt x="287" y="73"/>
                  </a:lnTo>
                  <a:lnTo>
                    <a:pt x="291" y="69"/>
                  </a:lnTo>
                  <a:lnTo>
                    <a:pt x="294" y="66"/>
                  </a:lnTo>
                  <a:lnTo>
                    <a:pt x="297" y="58"/>
                  </a:lnTo>
                  <a:lnTo>
                    <a:pt x="301" y="54"/>
                  </a:lnTo>
                  <a:lnTo>
                    <a:pt x="304" y="50"/>
                  </a:lnTo>
                  <a:lnTo>
                    <a:pt x="307" y="42"/>
                  </a:lnTo>
                  <a:lnTo>
                    <a:pt x="311" y="38"/>
                  </a:lnTo>
                  <a:lnTo>
                    <a:pt x="314" y="35"/>
                  </a:lnTo>
                  <a:lnTo>
                    <a:pt x="317" y="27"/>
                  </a:lnTo>
                  <a:lnTo>
                    <a:pt x="321" y="23"/>
                  </a:lnTo>
                  <a:lnTo>
                    <a:pt x="324" y="19"/>
                  </a:lnTo>
                  <a:lnTo>
                    <a:pt x="328" y="11"/>
                  </a:lnTo>
                  <a:lnTo>
                    <a:pt x="331" y="8"/>
                  </a:lnTo>
                  <a:lnTo>
                    <a:pt x="334" y="0"/>
                  </a:lnTo>
                  <a:lnTo>
                    <a:pt x="338" y="4"/>
                  </a:lnTo>
                  <a:lnTo>
                    <a:pt x="341" y="8"/>
                  </a:lnTo>
                  <a:lnTo>
                    <a:pt x="344" y="11"/>
                  </a:lnTo>
                  <a:lnTo>
                    <a:pt x="348" y="11"/>
                  </a:lnTo>
                  <a:lnTo>
                    <a:pt x="351" y="15"/>
                  </a:lnTo>
                  <a:lnTo>
                    <a:pt x="354" y="19"/>
                  </a:lnTo>
                  <a:lnTo>
                    <a:pt x="358" y="19"/>
                  </a:lnTo>
                  <a:lnTo>
                    <a:pt x="361" y="23"/>
                  </a:lnTo>
                  <a:lnTo>
                    <a:pt x="364" y="27"/>
                  </a:lnTo>
                  <a:lnTo>
                    <a:pt x="368" y="27"/>
                  </a:lnTo>
                  <a:lnTo>
                    <a:pt x="371" y="31"/>
                  </a:lnTo>
                  <a:lnTo>
                    <a:pt x="374" y="35"/>
                  </a:lnTo>
                  <a:lnTo>
                    <a:pt x="378" y="35"/>
                  </a:lnTo>
                  <a:lnTo>
                    <a:pt x="381" y="38"/>
                  </a:lnTo>
                  <a:lnTo>
                    <a:pt x="384" y="42"/>
                  </a:lnTo>
                  <a:lnTo>
                    <a:pt x="388" y="42"/>
                  </a:lnTo>
                  <a:lnTo>
                    <a:pt x="391" y="46"/>
                  </a:lnTo>
                  <a:lnTo>
                    <a:pt x="394" y="50"/>
                  </a:lnTo>
                  <a:lnTo>
                    <a:pt x="398" y="50"/>
                  </a:lnTo>
                  <a:lnTo>
                    <a:pt x="401" y="54"/>
                  </a:lnTo>
                  <a:lnTo>
                    <a:pt x="404" y="58"/>
                  </a:lnTo>
                  <a:lnTo>
                    <a:pt x="408" y="58"/>
                  </a:lnTo>
                  <a:lnTo>
                    <a:pt x="411" y="62"/>
                  </a:lnTo>
                  <a:lnTo>
                    <a:pt x="414" y="66"/>
                  </a:lnTo>
                  <a:lnTo>
                    <a:pt x="418" y="66"/>
                  </a:lnTo>
                  <a:lnTo>
                    <a:pt x="421" y="69"/>
                  </a:lnTo>
                  <a:lnTo>
                    <a:pt x="424" y="73"/>
                  </a:lnTo>
                  <a:lnTo>
                    <a:pt x="428" y="73"/>
                  </a:lnTo>
                  <a:lnTo>
                    <a:pt x="431" y="77"/>
                  </a:lnTo>
                  <a:lnTo>
                    <a:pt x="434" y="81"/>
                  </a:lnTo>
                  <a:lnTo>
                    <a:pt x="438" y="81"/>
                  </a:lnTo>
                  <a:lnTo>
                    <a:pt x="441" y="85"/>
                  </a:lnTo>
                  <a:lnTo>
                    <a:pt x="444" y="89"/>
                  </a:lnTo>
                  <a:lnTo>
                    <a:pt x="448" y="89"/>
                  </a:lnTo>
                  <a:lnTo>
                    <a:pt x="451" y="93"/>
                  </a:lnTo>
                  <a:lnTo>
                    <a:pt x="454" y="96"/>
                  </a:lnTo>
                  <a:lnTo>
                    <a:pt x="458" y="96"/>
                  </a:lnTo>
                  <a:lnTo>
                    <a:pt x="461" y="100"/>
                  </a:lnTo>
                  <a:lnTo>
                    <a:pt x="465" y="104"/>
                  </a:lnTo>
                  <a:lnTo>
                    <a:pt x="468" y="104"/>
                  </a:lnTo>
                  <a:lnTo>
                    <a:pt x="471" y="108"/>
                  </a:lnTo>
                  <a:lnTo>
                    <a:pt x="475" y="112"/>
                  </a:lnTo>
                  <a:lnTo>
                    <a:pt x="478" y="112"/>
                  </a:lnTo>
                  <a:lnTo>
                    <a:pt x="481" y="116"/>
                  </a:lnTo>
                  <a:lnTo>
                    <a:pt x="485" y="120"/>
                  </a:lnTo>
                  <a:lnTo>
                    <a:pt x="488" y="120"/>
                  </a:lnTo>
                  <a:lnTo>
                    <a:pt x="491" y="123"/>
                  </a:lnTo>
                  <a:lnTo>
                    <a:pt x="495" y="127"/>
                  </a:lnTo>
                  <a:lnTo>
                    <a:pt x="498" y="127"/>
                  </a:lnTo>
                  <a:lnTo>
                    <a:pt x="501" y="131"/>
                  </a:lnTo>
                  <a:lnTo>
                    <a:pt x="505" y="135"/>
                  </a:lnTo>
                  <a:lnTo>
                    <a:pt x="508" y="135"/>
                  </a:lnTo>
                  <a:lnTo>
                    <a:pt x="511" y="139"/>
                  </a:lnTo>
                  <a:lnTo>
                    <a:pt x="515" y="143"/>
                  </a:lnTo>
                  <a:lnTo>
                    <a:pt x="518" y="143"/>
                  </a:lnTo>
                  <a:lnTo>
                    <a:pt x="521" y="147"/>
                  </a:lnTo>
                  <a:lnTo>
                    <a:pt x="525" y="151"/>
                  </a:lnTo>
                  <a:lnTo>
                    <a:pt x="528" y="151"/>
                  </a:lnTo>
                  <a:lnTo>
                    <a:pt x="531" y="154"/>
                  </a:lnTo>
                  <a:lnTo>
                    <a:pt x="535" y="158"/>
                  </a:lnTo>
                  <a:lnTo>
                    <a:pt x="538" y="158"/>
                  </a:lnTo>
                  <a:lnTo>
                    <a:pt x="541" y="162"/>
                  </a:lnTo>
                  <a:lnTo>
                    <a:pt x="545" y="166"/>
                  </a:lnTo>
                  <a:lnTo>
                    <a:pt x="548" y="166"/>
                  </a:lnTo>
                  <a:lnTo>
                    <a:pt x="551" y="170"/>
                  </a:lnTo>
                  <a:lnTo>
                    <a:pt x="555" y="174"/>
                  </a:lnTo>
                  <a:lnTo>
                    <a:pt x="558" y="174"/>
                  </a:lnTo>
                  <a:lnTo>
                    <a:pt x="561" y="178"/>
                  </a:lnTo>
                  <a:lnTo>
                    <a:pt x="565" y="181"/>
                  </a:lnTo>
                  <a:lnTo>
                    <a:pt x="568" y="181"/>
                  </a:lnTo>
                  <a:lnTo>
                    <a:pt x="571" y="185"/>
                  </a:lnTo>
                  <a:lnTo>
                    <a:pt x="575" y="189"/>
                  </a:lnTo>
                  <a:lnTo>
                    <a:pt x="578" y="189"/>
                  </a:lnTo>
                  <a:lnTo>
                    <a:pt x="581" y="193"/>
                  </a:lnTo>
                  <a:lnTo>
                    <a:pt x="585" y="197"/>
                  </a:lnTo>
                  <a:lnTo>
                    <a:pt x="588" y="197"/>
                  </a:lnTo>
                  <a:lnTo>
                    <a:pt x="591" y="201"/>
                  </a:lnTo>
                  <a:lnTo>
                    <a:pt x="595" y="205"/>
                  </a:lnTo>
                  <a:lnTo>
                    <a:pt x="598" y="205"/>
                  </a:lnTo>
                  <a:lnTo>
                    <a:pt x="602" y="209"/>
                  </a:lnTo>
                  <a:lnTo>
                    <a:pt x="605" y="212"/>
                  </a:lnTo>
                  <a:lnTo>
                    <a:pt x="608" y="212"/>
                  </a:lnTo>
                  <a:lnTo>
                    <a:pt x="612" y="216"/>
                  </a:lnTo>
                  <a:lnTo>
                    <a:pt x="615" y="220"/>
                  </a:lnTo>
                  <a:lnTo>
                    <a:pt x="618" y="220"/>
                  </a:lnTo>
                  <a:lnTo>
                    <a:pt x="622" y="224"/>
                  </a:lnTo>
                  <a:lnTo>
                    <a:pt x="625" y="228"/>
                  </a:lnTo>
                  <a:lnTo>
                    <a:pt x="628" y="228"/>
                  </a:lnTo>
                  <a:lnTo>
                    <a:pt x="632" y="232"/>
                  </a:lnTo>
                  <a:lnTo>
                    <a:pt x="635" y="236"/>
                  </a:lnTo>
                  <a:lnTo>
                    <a:pt x="638" y="236"/>
                  </a:lnTo>
                  <a:lnTo>
                    <a:pt x="642" y="239"/>
                  </a:lnTo>
                  <a:lnTo>
                    <a:pt x="645" y="243"/>
                  </a:lnTo>
                  <a:lnTo>
                    <a:pt x="648" y="243"/>
                  </a:lnTo>
                  <a:lnTo>
                    <a:pt x="652" y="247"/>
                  </a:lnTo>
                  <a:lnTo>
                    <a:pt x="655" y="251"/>
                  </a:lnTo>
                  <a:lnTo>
                    <a:pt x="658" y="251"/>
                  </a:lnTo>
                  <a:lnTo>
                    <a:pt x="662" y="255"/>
                  </a:lnTo>
                  <a:lnTo>
                    <a:pt x="665" y="259"/>
                  </a:lnTo>
                  <a:lnTo>
                    <a:pt x="668" y="259"/>
                  </a:lnTo>
                  <a:lnTo>
                    <a:pt x="672" y="263"/>
                  </a:lnTo>
                  <a:lnTo>
                    <a:pt x="675" y="266"/>
                  </a:lnTo>
                  <a:lnTo>
                    <a:pt x="678" y="270"/>
                  </a:lnTo>
                  <a:lnTo>
                    <a:pt x="682" y="270"/>
                  </a:lnTo>
                  <a:lnTo>
                    <a:pt x="685" y="274"/>
                  </a:lnTo>
                  <a:lnTo>
                    <a:pt x="688" y="278"/>
                  </a:lnTo>
                  <a:lnTo>
                    <a:pt x="692" y="278"/>
                  </a:lnTo>
                  <a:lnTo>
                    <a:pt x="695" y="282"/>
                  </a:lnTo>
                  <a:lnTo>
                    <a:pt x="698" y="286"/>
                  </a:lnTo>
                  <a:lnTo>
                    <a:pt x="702" y="286"/>
                  </a:lnTo>
                  <a:lnTo>
                    <a:pt x="705" y="290"/>
                  </a:lnTo>
                  <a:lnTo>
                    <a:pt x="708" y="294"/>
                  </a:lnTo>
                  <a:lnTo>
                    <a:pt x="712" y="294"/>
                  </a:lnTo>
                  <a:lnTo>
                    <a:pt x="715" y="297"/>
                  </a:lnTo>
                  <a:lnTo>
                    <a:pt x="718" y="301"/>
                  </a:lnTo>
                  <a:lnTo>
                    <a:pt x="722" y="301"/>
                  </a:lnTo>
                  <a:lnTo>
                    <a:pt x="725" y="305"/>
                  </a:lnTo>
                  <a:lnTo>
                    <a:pt x="728" y="309"/>
                  </a:lnTo>
                  <a:lnTo>
                    <a:pt x="732" y="309"/>
                  </a:lnTo>
                  <a:lnTo>
                    <a:pt x="735" y="313"/>
                  </a:lnTo>
                  <a:lnTo>
                    <a:pt x="738" y="317"/>
                  </a:lnTo>
                  <a:lnTo>
                    <a:pt x="742" y="317"/>
                  </a:lnTo>
                  <a:lnTo>
                    <a:pt x="745" y="321"/>
                  </a:lnTo>
                  <a:lnTo>
                    <a:pt x="749" y="324"/>
                  </a:lnTo>
                  <a:lnTo>
                    <a:pt x="752" y="324"/>
                  </a:lnTo>
                  <a:lnTo>
                    <a:pt x="755" y="328"/>
                  </a:lnTo>
                  <a:lnTo>
                    <a:pt x="759" y="332"/>
                  </a:lnTo>
                  <a:lnTo>
                    <a:pt x="762" y="332"/>
                  </a:lnTo>
                  <a:lnTo>
                    <a:pt x="765" y="336"/>
                  </a:lnTo>
                  <a:lnTo>
                    <a:pt x="769" y="340"/>
                  </a:lnTo>
                  <a:lnTo>
                    <a:pt x="772" y="340"/>
                  </a:lnTo>
                  <a:lnTo>
                    <a:pt x="775" y="344"/>
                  </a:lnTo>
                  <a:lnTo>
                    <a:pt x="779" y="348"/>
                  </a:lnTo>
                  <a:lnTo>
                    <a:pt x="782" y="348"/>
                  </a:lnTo>
                  <a:lnTo>
                    <a:pt x="785" y="352"/>
                  </a:lnTo>
                  <a:lnTo>
                    <a:pt x="789" y="355"/>
                  </a:lnTo>
                  <a:lnTo>
                    <a:pt x="792" y="355"/>
                  </a:lnTo>
                  <a:lnTo>
                    <a:pt x="795" y="359"/>
                  </a:lnTo>
                  <a:lnTo>
                    <a:pt x="799" y="363"/>
                  </a:lnTo>
                  <a:lnTo>
                    <a:pt x="802" y="363"/>
                  </a:lnTo>
                  <a:lnTo>
                    <a:pt x="805" y="367"/>
                  </a:lnTo>
                  <a:lnTo>
                    <a:pt x="809" y="371"/>
                  </a:lnTo>
                  <a:lnTo>
                    <a:pt x="812" y="371"/>
                  </a:lnTo>
                  <a:lnTo>
                    <a:pt x="815" y="375"/>
                  </a:lnTo>
                  <a:lnTo>
                    <a:pt x="819" y="379"/>
                  </a:lnTo>
                  <a:lnTo>
                    <a:pt x="822" y="379"/>
                  </a:lnTo>
                  <a:lnTo>
                    <a:pt x="825" y="382"/>
                  </a:lnTo>
                  <a:lnTo>
                    <a:pt x="829" y="386"/>
                  </a:lnTo>
                  <a:lnTo>
                    <a:pt x="832" y="386"/>
                  </a:lnTo>
                  <a:lnTo>
                    <a:pt x="835" y="390"/>
                  </a:lnTo>
                  <a:lnTo>
                    <a:pt x="839" y="394"/>
                  </a:lnTo>
                  <a:lnTo>
                    <a:pt x="842" y="394"/>
                  </a:lnTo>
                  <a:lnTo>
                    <a:pt x="845" y="398"/>
                  </a:lnTo>
                  <a:lnTo>
                    <a:pt x="849" y="402"/>
                  </a:lnTo>
                  <a:lnTo>
                    <a:pt x="852" y="402"/>
                  </a:lnTo>
                  <a:lnTo>
                    <a:pt x="855" y="406"/>
                  </a:lnTo>
                  <a:lnTo>
                    <a:pt x="859" y="409"/>
                  </a:lnTo>
                  <a:lnTo>
                    <a:pt x="862" y="409"/>
                  </a:lnTo>
                  <a:lnTo>
                    <a:pt x="865" y="413"/>
                  </a:lnTo>
                  <a:lnTo>
                    <a:pt x="869" y="417"/>
                  </a:lnTo>
                  <a:lnTo>
                    <a:pt x="872" y="417"/>
                  </a:lnTo>
                  <a:lnTo>
                    <a:pt x="875" y="421"/>
                  </a:lnTo>
                  <a:lnTo>
                    <a:pt x="879" y="425"/>
                  </a:lnTo>
                  <a:lnTo>
                    <a:pt x="882" y="425"/>
                  </a:lnTo>
                  <a:lnTo>
                    <a:pt x="886" y="429"/>
                  </a:lnTo>
                  <a:lnTo>
                    <a:pt x="889" y="433"/>
                  </a:lnTo>
                  <a:lnTo>
                    <a:pt x="892" y="433"/>
                  </a:lnTo>
                  <a:lnTo>
                    <a:pt x="896" y="437"/>
                  </a:lnTo>
                  <a:lnTo>
                    <a:pt x="899" y="440"/>
                  </a:lnTo>
                  <a:lnTo>
                    <a:pt x="902" y="440"/>
                  </a:lnTo>
                  <a:lnTo>
                    <a:pt x="906" y="444"/>
                  </a:lnTo>
                  <a:lnTo>
                    <a:pt x="909" y="448"/>
                  </a:lnTo>
                  <a:lnTo>
                    <a:pt x="912" y="448"/>
                  </a:lnTo>
                  <a:lnTo>
                    <a:pt x="916" y="452"/>
                  </a:lnTo>
                  <a:lnTo>
                    <a:pt x="919" y="456"/>
                  </a:lnTo>
                  <a:lnTo>
                    <a:pt x="922" y="456"/>
                  </a:lnTo>
                  <a:lnTo>
                    <a:pt x="926" y="460"/>
                  </a:lnTo>
                  <a:lnTo>
                    <a:pt x="929" y="464"/>
                  </a:lnTo>
                  <a:lnTo>
                    <a:pt x="932" y="464"/>
                  </a:lnTo>
                  <a:lnTo>
                    <a:pt x="936" y="467"/>
                  </a:lnTo>
                  <a:lnTo>
                    <a:pt x="939" y="471"/>
                  </a:lnTo>
                  <a:lnTo>
                    <a:pt x="942" y="471"/>
                  </a:lnTo>
                  <a:lnTo>
                    <a:pt x="946" y="475"/>
                  </a:lnTo>
                  <a:lnTo>
                    <a:pt x="949" y="479"/>
                  </a:lnTo>
                  <a:lnTo>
                    <a:pt x="952" y="479"/>
                  </a:lnTo>
                  <a:lnTo>
                    <a:pt x="956" y="483"/>
                  </a:lnTo>
                  <a:lnTo>
                    <a:pt x="959" y="487"/>
                  </a:lnTo>
                  <a:lnTo>
                    <a:pt x="962" y="487"/>
                  </a:lnTo>
                  <a:lnTo>
                    <a:pt x="966" y="491"/>
                  </a:lnTo>
                  <a:lnTo>
                    <a:pt x="969" y="495"/>
                  </a:lnTo>
                  <a:lnTo>
                    <a:pt x="972" y="495"/>
                  </a:lnTo>
                  <a:lnTo>
                    <a:pt x="976" y="498"/>
                  </a:lnTo>
                  <a:lnTo>
                    <a:pt x="979" y="502"/>
                  </a:lnTo>
                  <a:lnTo>
                    <a:pt x="982" y="502"/>
                  </a:lnTo>
                  <a:lnTo>
                    <a:pt x="986" y="506"/>
                  </a:lnTo>
                  <a:lnTo>
                    <a:pt x="989" y="510"/>
                  </a:lnTo>
                  <a:lnTo>
                    <a:pt x="992" y="510"/>
                  </a:lnTo>
                  <a:lnTo>
                    <a:pt x="996" y="514"/>
                  </a:lnTo>
                  <a:lnTo>
                    <a:pt x="999" y="518"/>
                  </a:lnTo>
                  <a:lnTo>
                    <a:pt x="1002" y="518"/>
                  </a:lnTo>
                  <a:lnTo>
                    <a:pt x="0" y="518"/>
                  </a:lnTo>
                  <a:lnTo>
                    <a:pt x="3" y="518"/>
                  </a:lnTo>
                  <a:close/>
                </a:path>
              </a:pathLst>
            </a:custGeom>
            <a:noFill/>
            <a:ln w="2540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36924" name="Line 22"/>
            <p:cNvSpPr>
              <a:spLocks noChangeShapeType="1"/>
            </p:cNvSpPr>
            <p:nvPr/>
          </p:nvSpPr>
          <p:spPr bwMode="auto">
            <a:xfrm flipV="1">
              <a:off x="4945" y="2115"/>
              <a:ext cx="1" cy="7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5" name="Rectangle 23"/>
            <p:cNvSpPr>
              <a:spLocks noChangeArrowheads="1"/>
            </p:cNvSpPr>
            <p:nvPr/>
          </p:nvSpPr>
          <p:spPr bwMode="auto">
            <a:xfrm>
              <a:off x="4956" y="2736"/>
              <a:ext cx="233" cy="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36926" name="Rectangle 24"/>
            <p:cNvSpPr>
              <a:spLocks noChangeArrowheads="1"/>
            </p:cNvSpPr>
            <p:nvPr/>
          </p:nvSpPr>
          <p:spPr bwMode="auto">
            <a:xfrm>
              <a:off x="4957" y="2134"/>
              <a:ext cx="22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solidFill>
                    <a:srgbClr val="020000"/>
                  </a:solidFill>
                </a:rPr>
                <a:t>Mean = 1.33</a:t>
              </a:r>
              <a:endParaRPr lang="de-DE" altLang="de-DE" sz="1600" dirty="0">
                <a:solidFill>
                  <a:schemeClr val="tx1"/>
                </a:solidFill>
              </a:endParaRPr>
            </a:p>
          </p:txBody>
        </p:sp>
        <p:sp>
          <p:nvSpPr>
            <p:cNvPr id="36927" name="Rectangle 25"/>
            <p:cNvSpPr>
              <a:spLocks noChangeArrowheads="1"/>
            </p:cNvSpPr>
            <p:nvPr/>
          </p:nvSpPr>
          <p:spPr bwMode="auto">
            <a:xfrm>
              <a:off x="4956" y="2736"/>
              <a:ext cx="23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826">
                  <a:solidFill>
                    <a:srgbClr val="000000"/>
                  </a:solidFill>
                  <a:miter lim="800000"/>
                  <a:headEnd/>
                  <a:tailEnd/>
                </a14:hiddenLine>
              </a:ext>
            </a:extLst>
          </p:spPr>
          <p:txBody>
            <a:bodyP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36928" name="Line 26"/>
            <p:cNvSpPr>
              <a:spLocks noChangeShapeType="1"/>
            </p:cNvSpPr>
            <p:nvPr/>
          </p:nvSpPr>
          <p:spPr bwMode="auto">
            <a:xfrm>
              <a:off x="4439"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9" name="Line 27"/>
            <p:cNvSpPr>
              <a:spLocks noChangeShapeType="1"/>
            </p:cNvSpPr>
            <p:nvPr/>
          </p:nvSpPr>
          <p:spPr bwMode="auto">
            <a:xfrm>
              <a:off x="4580"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0" name="Line 28"/>
            <p:cNvSpPr>
              <a:spLocks noChangeShapeType="1"/>
            </p:cNvSpPr>
            <p:nvPr/>
          </p:nvSpPr>
          <p:spPr bwMode="auto">
            <a:xfrm>
              <a:off x="4725"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1" name="Line 29"/>
            <p:cNvSpPr>
              <a:spLocks noChangeShapeType="1"/>
            </p:cNvSpPr>
            <p:nvPr/>
          </p:nvSpPr>
          <p:spPr bwMode="auto">
            <a:xfrm>
              <a:off x="4865"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2" name="Line 30"/>
            <p:cNvSpPr>
              <a:spLocks noChangeShapeType="1"/>
            </p:cNvSpPr>
            <p:nvPr/>
          </p:nvSpPr>
          <p:spPr bwMode="auto">
            <a:xfrm>
              <a:off x="5010"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3" name="Line 31"/>
            <p:cNvSpPr>
              <a:spLocks noChangeShapeType="1"/>
            </p:cNvSpPr>
            <p:nvPr/>
          </p:nvSpPr>
          <p:spPr bwMode="auto">
            <a:xfrm>
              <a:off x="5151"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4" name="Line 32"/>
            <p:cNvSpPr>
              <a:spLocks noChangeShapeType="1"/>
            </p:cNvSpPr>
            <p:nvPr/>
          </p:nvSpPr>
          <p:spPr bwMode="auto">
            <a:xfrm>
              <a:off x="5296"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5" name="Line 33"/>
            <p:cNvSpPr>
              <a:spLocks noChangeShapeType="1"/>
            </p:cNvSpPr>
            <p:nvPr/>
          </p:nvSpPr>
          <p:spPr bwMode="auto">
            <a:xfrm>
              <a:off x="5436"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6" name="Line 34"/>
            <p:cNvSpPr>
              <a:spLocks noChangeShapeType="1"/>
            </p:cNvSpPr>
            <p:nvPr/>
          </p:nvSpPr>
          <p:spPr bwMode="auto">
            <a:xfrm>
              <a:off x="4439"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7" name="Line 35"/>
            <p:cNvSpPr>
              <a:spLocks noChangeShapeType="1"/>
            </p:cNvSpPr>
            <p:nvPr/>
          </p:nvSpPr>
          <p:spPr bwMode="auto">
            <a:xfrm>
              <a:off x="4725"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8" name="Line 36"/>
            <p:cNvSpPr>
              <a:spLocks noChangeShapeType="1"/>
            </p:cNvSpPr>
            <p:nvPr/>
          </p:nvSpPr>
          <p:spPr bwMode="auto">
            <a:xfrm>
              <a:off x="5010"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9" name="Line 37"/>
            <p:cNvSpPr>
              <a:spLocks noChangeShapeType="1"/>
            </p:cNvSpPr>
            <p:nvPr/>
          </p:nvSpPr>
          <p:spPr bwMode="auto">
            <a:xfrm>
              <a:off x="5296"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40" name="Line 38"/>
            <p:cNvSpPr>
              <a:spLocks noChangeShapeType="1"/>
            </p:cNvSpPr>
            <p:nvPr/>
          </p:nvSpPr>
          <p:spPr bwMode="auto">
            <a:xfrm>
              <a:off x="5581"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41" name="Freeform 39"/>
            <p:cNvSpPr>
              <a:spLocks/>
            </p:cNvSpPr>
            <p:nvPr/>
          </p:nvSpPr>
          <p:spPr bwMode="auto">
            <a:xfrm>
              <a:off x="4439" y="2829"/>
              <a:ext cx="19" cy="51"/>
            </a:xfrm>
            <a:custGeom>
              <a:avLst/>
              <a:gdLst>
                <a:gd name="T0" fmla="*/ 0 w 17"/>
                <a:gd name="T1" fmla="*/ 0 h 38"/>
                <a:gd name="T2" fmla="*/ 169 w 17"/>
                <a:gd name="T3" fmla="*/ 9379 h 38"/>
                <a:gd name="T4" fmla="*/ 0 w 17"/>
                <a:gd name="T5" fmla="*/ 18135 h 38"/>
                <a:gd name="T6" fmla="*/ 0 w 17"/>
                <a:gd name="T7" fmla="*/ 0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0"/>
                  </a:moveTo>
                  <a:lnTo>
                    <a:pt x="17" y="19"/>
                  </a:lnTo>
                  <a:lnTo>
                    <a:pt x="0" y="38"/>
                  </a:lnTo>
                  <a:lnTo>
                    <a:pt x="0" y="0"/>
                  </a:lnTo>
                  <a:close/>
                </a:path>
              </a:pathLst>
            </a:custGeom>
            <a:blipFill dpi="0" rotWithShape="0">
              <a:blip r:embed="rId3"/>
              <a:srcRect/>
              <a:tile tx="0" ty="0" sx="100000" sy="100000" flip="none" algn="tl"/>
            </a:blipFill>
            <a:ln w="0">
              <a:solidFill>
                <a:srgbClr val="000000"/>
              </a:solidFill>
              <a:prstDash val="solid"/>
              <a:round/>
              <a:headEnd/>
              <a:tailEnd/>
            </a:ln>
          </p:spPr>
          <p:txBody>
            <a:bodyPr/>
            <a:lstStyle/>
            <a:p>
              <a:endParaRPr lang="de-DE" dirty="0"/>
            </a:p>
          </p:txBody>
        </p:sp>
        <p:sp>
          <p:nvSpPr>
            <p:cNvPr id="36942" name="Freeform 40"/>
            <p:cNvSpPr>
              <a:spLocks/>
            </p:cNvSpPr>
            <p:nvPr/>
          </p:nvSpPr>
          <p:spPr bwMode="auto">
            <a:xfrm>
              <a:off x="5562" y="2829"/>
              <a:ext cx="19" cy="51"/>
            </a:xfrm>
            <a:custGeom>
              <a:avLst/>
              <a:gdLst>
                <a:gd name="T0" fmla="*/ 593 w 16"/>
                <a:gd name="T1" fmla="*/ 0 h 38"/>
                <a:gd name="T2" fmla="*/ 593 w 16"/>
                <a:gd name="T3" fmla="*/ 18135 h 38"/>
                <a:gd name="T4" fmla="*/ 0 w 16"/>
                <a:gd name="T5" fmla="*/ 9379 h 38"/>
                <a:gd name="T6" fmla="*/ 593 w 16"/>
                <a:gd name="T7" fmla="*/ 0 h 38"/>
                <a:gd name="T8" fmla="*/ 0 60000 65536"/>
                <a:gd name="T9" fmla="*/ 0 60000 65536"/>
                <a:gd name="T10" fmla="*/ 0 60000 65536"/>
                <a:gd name="T11" fmla="*/ 0 60000 65536"/>
                <a:gd name="T12" fmla="*/ 0 w 16"/>
                <a:gd name="T13" fmla="*/ 0 h 38"/>
                <a:gd name="T14" fmla="*/ 16 w 16"/>
                <a:gd name="T15" fmla="*/ 38 h 38"/>
              </a:gdLst>
              <a:ahLst/>
              <a:cxnLst>
                <a:cxn ang="T8">
                  <a:pos x="T0" y="T1"/>
                </a:cxn>
                <a:cxn ang="T9">
                  <a:pos x="T2" y="T3"/>
                </a:cxn>
                <a:cxn ang="T10">
                  <a:pos x="T4" y="T5"/>
                </a:cxn>
                <a:cxn ang="T11">
                  <a:pos x="T6" y="T7"/>
                </a:cxn>
              </a:cxnLst>
              <a:rect l="T12" t="T13" r="T14" b="T15"/>
              <a:pathLst>
                <a:path w="16" h="38">
                  <a:moveTo>
                    <a:pt x="16" y="0"/>
                  </a:moveTo>
                  <a:lnTo>
                    <a:pt x="16" y="38"/>
                  </a:lnTo>
                  <a:lnTo>
                    <a:pt x="0" y="19"/>
                  </a:lnTo>
                  <a:lnTo>
                    <a:pt x="16" y="0"/>
                  </a:lnTo>
                  <a:close/>
                </a:path>
              </a:pathLst>
            </a:custGeom>
            <a:blipFill dpi="0" rotWithShape="0">
              <a:blip r:embed="rId3"/>
              <a:srcRect/>
              <a:tile tx="0" ty="0" sx="100000" sy="100000" flip="none" algn="tl"/>
            </a:blipFill>
            <a:ln w="0">
              <a:solidFill>
                <a:srgbClr val="000000"/>
              </a:solidFill>
              <a:prstDash val="solid"/>
              <a:round/>
              <a:headEnd/>
              <a:tailEnd/>
            </a:ln>
          </p:spPr>
          <p:txBody>
            <a:bodyPr/>
            <a:lstStyle/>
            <a:p>
              <a:endParaRPr lang="de-DE" dirty="0"/>
            </a:p>
          </p:txBody>
        </p:sp>
        <p:sp>
          <p:nvSpPr>
            <p:cNvPr id="36943" name="Freeform 41"/>
            <p:cNvSpPr>
              <a:spLocks/>
            </p:cNvSpPr>
            <p:nvPr/>
          </p:nvSpPr>
          <p:spPr bwMode="auto">
            <a:xfrm>
              <a:off x="4800" y="2833"/>
              <a:ext cx="39" cy="27"/>
            </a:xfrm>
            <a:custGeom>
              <a:avLst/>
              <a:gdLst>
                <a:gd name="T0" fmla="*/ 310 w 34"/>
                <a:gd name="T1" fmla="*/ 0 h 20"/>
                <a:gd name="T2" fmla="*/ 616 w 34"/>
                <a:gd name="T3" fmla="*/ 10855 h 20"/>
                <a:gd name="T4" fmla="*/ 0 w 34"/>
                <a:gd name="T5" fmla="*/ 10855 h 20"/>
                <a:gd name="T6" fmla="*/ 310 w 34"/>
                <a:gd name="T7" fmla="*/ 0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7" y="0"/>
                  </a:moveTo>
                  <a:lnTo>
                    <a:pt x="34" y="20"/>
                  </a:lnTo>
                  <a:lnTo>
                    <a:pt x="0" y="20"/>
                  </a:lnTo>
                  <a:lnTo>
                    <a:pt x="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36944" name="Rectangle 42"/>
            <p:cNvSpPr>
              <a:spLocks noChangeArrowheads="1"/>
            </p:cNvSpPr>
            <p:nvPr/>
          </p:nvSpPr>
          <p:spPr bwMode="auto">
            <a:xfrm>
              <a:off x="4378"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0,00</a:t>
              </a:r>
              <a:endParaRPr lang="de-DE" altLang="de-DE" sz="1600" dirty="0">
                <a:solidFill>
                  <a:schemeClr val="tx1"/>
                </a:solidFill>
              </a:endParaRPr>
            </a:p>
          </p:txBody>
        </p:sp>
        <p:sp>
          <p:nvSpPr>
            <p:cNvPr id="36945" name="Rectangle 43"/>
            <p:cNvSpPr>
              <a:spLocks noChangeArrowheads="1"/>
            </p:cNvSpPr>
            <p:nvPr/>
          </p:nvSpPr>
          <p:spPr bwMode="auto">
            <a:xfrm>
              <a:off x="4674"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0,75</a:t>
              </a:r>
              <a:endParaRPr lang="de-DE" altLang="de-DE" sz="1600" dirty="0">
                <a:solidFill>
                  <a:schemeClr val="tx1"/>
                </a:solidFill>
              </a:endParaRPr>
            </a:p>
          </p:txBody>
        </p:sp>
        <p:sp>
          <p:nvSpPr>
            <p:cNvPr id="36946" name="Rectangle 44"/>
            <p:cNvSpPr>
              <a:spLocks noChangeArrowheads="1"/>
            </p:cNvSpPr>
            <p:nvPr/>
          </p:nvSpPr>
          <p:spPr bwMode="auto">
            <a:xfrm>
              <a:off x="4972"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1,50</a:t>
              </a:r>
              <a:endParaRPr lang="de-DE" altLang="de-DE" sz="1600" dirty="0">
                <a:solidFill>
                  <a:schemeClr val="tx1"/>
                </a:solidFill>
              </a:endParaRPr>
            </a:p>
          </p:txBody>
        </p:sp>
        <p:sp>
          <p:nvSpPr>
            <p:cNvPr id="36947" name="Rectangle 45"/>
            <p:cNvSpPr>
              <a:spLocks noChangeArrowheads="1"/>
            </p:cNvSpPr>
            <p:nvPr/>
          </p:nvSpPr>
          <p:spPr bwMode="auto">
            <a:xfrm>
              <a:off x="5268"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2,25</a:t>
              </a:r>
              <a:endParaRPr lang="de-DE" altLang="de-DE" sz="1600" dirty="0">
                <a:solidFill>
                  <a:schemeClr val="tx1"/>
                </a:solidFill>
              </a:endParaRPr>
            </a:p>
          </p:txBody>
        </p:sp>
        <p:sp>
          <p:nvSpPr>
            <p:cNvPr id="36948" name="Rectangle 46"/>
            <p:cNvSpPr>
              <a:spLocks noChangeArrowheads="1"/>
            </p:cNvSpPr>
            <p:nvPr/>
          </p:nvSpPr>
          <p:spPr bwMode="auto">
            <a:xfrm>
              <a:off x="5566"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3,00</a:t>
              </a:r>
              <a:endParaRPr lang="de-DE" altLang="de-DE" sz="1600" dirty="0">
                <a:solidFill>
                  <a:schemeClr val="tx1"/>
                </a:solidFill>
              </a:endParaRPr>
            </a:p>
          </p:txBody>
        </p:sp>
        <p:sp>
          <p:nvSpPr>
            <p:cNvPr id="36949" name="Rectangle 47"/>
            <p:cNvSpPr>
              <a:spLocks noChangeArrowheads="1"/>
            </p:cNvSpPr>
            <p:nvPr/>
          </p:nvSpPr>
          <p:spPr bwMode="auto">
            <a:xfrm>
              <a:off x="4382" y="2110"/>
              <a:ext cx="1252" cy="71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36950" name="Line 48"/>
            <p:cNvSpPr>
              <a:spLocks noChangeShapeType="1"/>
            </p:cNvSpPr>
            <p:nvPr/>
          </p:nvSpPr>
          <p:spPr bwMode="auto">
            <a:xfrm flipH="1">
              <a:off x="4374" y="282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1" name="Line 49"/>
            <p:cNvSpPr>
              <a:spLocks noChangeShapeType="1"/>
            </p:cNvSpPr>
            <p:nvPr/>
          </p:nvSpPr>
          <p:spPr bwMode="auto">
            <a:xfrm>
              <a:off x="5639" y="282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2" name="Line 50"/>
            <p:cNvSpPr>
              <a:spLocks noChangeShapeType="1"/>
            </p:cNvSpPr>
            <p:nvPr/>
          </p:nvSpPr>
          <p:spPr bwMode="auto">
            <a:xfrm flipH="1">
              <a:off x="4374" y="274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3" name="Line 51"/>
            <p:cNvSpPr>
              <a:spLocks noChangeShapeType="1"/>
            </p:cNvSpPr>
            <p:nvPr/>
          </p:nvSpPr>
          <p:spPr bwMode="auto">
            <a:xfrm>
              <a:off x="5639" y="274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4" name="Line 52"/>
            <p:cNvSpPr>
              <a:spLocks noChangeShapeType="1"/>
            </p:cNvSpPr>
            <p:nvPr/>
          </p:nvSpPr>
          <p:spPr bwMode="auto">
            <a:xfrm flipH="1">
              <a:off x="4374" y="265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5" name="Line 53"/>
            <p:cNvSpPr>
              <a:spLocks noChangeShapeType="1"/>
            </p:cNvSpPr>
            <p:nvPr/>
          </p:nvSpPr>
          <p:spPr bwMode="auto">
            <a:xfrm>
              <a:off x="5639" y="265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6" name="Line 54"/>
            <p:cNvSpPr>
              <a:spLocks noChangeShapeType="1"/>
            </p:cNvSpPr>
            <p:nvPr/>
          </p:nvSpPr>
          <p:spPr bwMode="auto">
            <a:xfrm flipH="1">
              <a:off x="4374" y="2566"/>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7" name="Line 55"/>
            <p:cNvSpPr>
              <a:spLocks noChangeShapeType="1"/>
            </p:cNvSpPr>
            <p:nvPr/>
          </p:nvSpPr>
          <p:spPr bwMode="auto">
            <a:xfrm>
              <a:off x="5639" y="2566"/>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8" name="Line 56"/>
            <p:cNvSpPr>
              <a:spLocks noChangeShapeType="1"/>
            </p:cNvSpPr>
            <p:nvPr/>
          </p:nvSpPr>
          <p:spPr bwMode="auto">
            <a:xfrm flipH="1">
              <a:off x="4374" y="2480"/>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9" name="Line 57"/>
            <p:cNvSpPr>
              <a:spLocks noChangeShapeType="1"/>
            </p:cNvSpPr>
            <p:nvPr/>
          </p:nvSpPr>
          <p:spPr bwMode="auto">
            <a:xfrm>
              <a:off x="5639" y="2480"/>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0" name="Line 58"/>
            <p:cNvSpPr>
              <a:spLocks noChangeShapeType="1"/>
            </p:cNvSpPr>
            <p:nvPr/>
          </p:nvSpPr>
          <p:spPr bwMode="auto">
            <a:xfrm flipH="1">
              <a:off x="4374" y="2398"/>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1" name="Line 59"/>
            <p:cNvSpPr>
              <a:spLocks noChangeShapeType="1"/>
            </p:cNvSpPr>
            <p:nvPr/>
          </p:nvSpPr>
          <p:spPr bwMode="auto">
            <a:xfrm>
              <a:off x="5639" y="239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2" name="Line 60"/>
            <p:cNvSpPr>
              <a:spLocks noChangeShapeType="1"/>
            </p:cNvSpPr>
            <p:nvPr/>
          </p:nvSpPr>
          <p:spPr bwMode="auto">
            <a:xfrm flipH="1">
              <a:off x="4374" y="2310"/>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3" name="Line 61"/>
            <p:cNvSpPr>
              <a:spLocks noChangeShapeType="1"/>
            </p:cNvSpPr>
            <p:nvPr/>
          </p:nvSpPr>
          <p:spPr bwMode="auto">
            <a:xfrm>
              <a:off x="5639" y="2310"/>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4" name="Line 62"/>
            <p:cNvSpPr>
              <a:spLocks noChangeShapeType="1"/>
            </p:cNvSpPr>
            <p:nvPr/>
          </p:nvSpPr>
          <p:spPr bwMode="auto">
            <a:xfrm flipH="1">
              <a:off x="4374" y="222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5" name="Line 63"/>
            <p:cNvSpPr>
              <a:spLocks noChangeShapeType="1"/>
            </p:cNvSpPr>
            <p:nvPr/>
          </p:nvSpPr>
          <p:spPr bwMode="auto">
            <a:xfrm>
              <a:off x="5639" y="222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6" name="Line 64"/>
            <p:cNvSpPr>
              <a:spLocks noChangeShapeType="1"/>
            </p:cNvSpPr>
            <p:nvPr/>
          </p:nvSpPr>
          <p:spPr bwMode="auto">
            <a:xfrm flipH="1">
              <a:off x="4370" y="282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7" name="Line 65"/>
            <p:cNvSpPr>
              <a:spLocks noChangeShapeType="1"/>
            </p:cNvSpPr>
            <p:nvPr/>
          </p:nvSpPr>
          <p:spPr bwMode="auto">
            <a:xfrm>
              <a:off x="5639" y="282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8" name="Line 66"/>
            <p:cNvSpPr>
              <a:spLocks noChangeShapeType="1"/>
            </p:cNvSpPr>
            <p:nvPr/>
          </p:nvSpPr>
          <p:spPr bwMode="auto">
            <a:xfrm flipH="1">
              <a:off x="4370" y="265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9" name="Line 67"/>
            <p:cNvSpPr>
              <a:spLocks noChangeShapeType="1"/>
            </p:cNvSpPr>
            <p:nvPr/>
          </p:nvSpPr>
          <p:spPr bwMode="auto">
            <a:xfrm>
              <a:off x="5639" y="265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0" name="Line 68"/>
            <p:cNvSpPr>
              <a:spLocks noChangeShapeType="1"/>
            </p:cNvSpPr>
            <p:nvPr/>
          </p:nvSpPr>
          <p:spPr bwMode="auto">
            <a:xfrm flipH="1">
              <a:off x="4370" y="2480"/>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1" name="Line 69"/>
            <p:cNvSpPr>
              <a:spLocks noChangeShapeType="1"/>
            </p:cNvSpPr>
            <p:nvPr/>
          </p:nvSpPr>
          <p:spPr bwMode="auto">
            <a:xfrm>
              <a:off x="5639" y="2480"/>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2" name="Line 70"/>
            <p:cNvSpPr>
              <a:spLocks noChangeShapeType="1"/>
            </p:cNvSpPr>
            <p:nvPr/>
          </p:nvSpPr>
          <p:spPr bwMode="auto">
            <a:xfrm flipH="1">
              <a:off x="4370" y="2310"/>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3" name="Line 71"/>
            <p:cNvSpPr>
              <a:spLocks noChangeShapeType="1"/>
            </p:cNvSpPr>
            <p:nvPr/>
          </p:nvSpPr>
          <p:spPr bwMode="auto">
            <a:xfrm>
              <a:off x="5639" y="2310"/>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4" name="Line 72"/>
            <p:cNvSpPr>
              <a:spLocks noChangeShapeType="1"/>
            </p:cNvSpPr>
            <p:nvPr/>
          </p:nvSpPr>
          <p:spPr bwMode="auto">
            <a:xfrm flipH="1">
              <a:off x="4370" y="2136"/>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5" name="Line 73"/>
            <p:cNvSpPr>
              <a:spLocks noChangeShapeType="1"/>
            </p:cNvSpPr>
            <p:nvPr/>
          </p:nvSpPr>
          <p:spPr bwMode="auto">
            <a:xfrm>
              <a:off x="5639" y="2136"/>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grpSp>
      <p:grpSp>
        <p:nvGrpSpPr>
          <p:cNvPr id="36870" name="Group 74"/>
          <p:cNvGrpSpPr>
            <a:grpSpLocks/>
          </p:cNvGrpSpPr>
          <p:nvPr/>
        </p:nvGrpSpPr>
        <p:grpSpPr bwMode="auto">
          <a:xfrm>
            <a:off x="6891338" y="3208339"/>
            <a:ext cx="2176462" cy="1330325"/>
            <a:chOff x="531" y="1997"/>
            <a:chExt cx="1605" cy="838"/>
          </a:xfrm>
        </p:grpSpPr>
        <p:sp>
          <p:nvSpPr>
            <p:cNvPr id="36896" name="Text Box 30"/>
            <p:cNvSpPr txBox="1">
              <a:spLocks noChangeArrowheads="1"/>
            </p:cNvSpPr>
            <p:nvPr/>
          </p:nvSpPr>
          <p:spPr bwMode="gray">
            <a:xfrm>
              <a:off x="1155" y="249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sym typeface="Symbol" panose="05050102010706020507" pitchFamily="18" charset="2"/>
                </a:rPr>
                <a:t>- </a:t>
              </a:r>
              <a:endParaRPr lang="de-DE" altLang="de-DE" sz="800" dirty="0">
                <a:solidFill>
                  <a:srgbClr val="5F5F5F"/>
                </a:solidFill>
              </a:endParaRPr>
            </a:p>
          </p:txBody>
        </p:sp>
        <p:sp>
          <p:nvSpPr>
            <p:cNvPr id="36897" name="Text Box 31"/>
            <p:cNvSpPr txBox="1">
              <a:spLocks noChangeArrowheads="1"/>
            </p:cNvSpPr>
            <p:nvPr/>
          </p:nvSpPr>
          <p:spPr bwMode="gray">
            <a:xfrm>
              <a:off x="1330" y="249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rPr>
                <a:t>+ </a:t>
              </a:r>
              <a:r>
                <a:rPr lang="de-DE" altLang="de-DE" sz="800" dirty="0">
                  <a:solidFill>
                    <a:srgbClr val="5F5F5F"/>
                  </a:solidFill>
                  <a:sym typeface="Symbol" panose="05050102010706020507" pitchFamily="18" charset="2"/>
                </a:rPr>
                <a:t></a:t>
              </a:r>
              <a:endParaRPr lang="de-DE" altLang="de-DE" sz="800" dirty="0">
                <a:solidFill>
                  <a:srgbClr val="5F5F5F"/>
                </a:solidFill>
              </a:endParaRPr>
            </a:p>
          </p:txBody>
        </p:sp>
        <p:sp>
          <p:nvSpPr>
            <p:cNvPr id="36898" name="Text Box 25"/>
            <p:cNvSpPr txBox="1">
              <a:spLocks noChangeArrowheads="1"/>
            </p:cNvSpPr>
            <p:nvPr/>
          </p:nvSpPr>
          <p:spPr bwMode="gray">
            <a:xfrm>
              <a:off x="1230" y="2626"/>
              <a:ext cx="34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87618" tIns="43809" rIns="87618" bIns="43809" anchor="ctr">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009900"/>
                  </a:solidFill>
                </a:rPr>
                <a:t>68,3%</a:t>
              </a:r>
            </a:p>
          </p:txBody>
        </p:sp>
        <p:sp>
          <p:nvSpPr>
            <p:cNvPr id="36899" name="Line 21"/>
            <p:cNvSpPr>
              <a:spLocks noChangeShapeType="1"/>
            </p:cNvSpPr>
            <p:nvPr/>
          </p:nvSpPr>
          <p:spPr bwMode="gray">
            <a:xfrm flipV="1">
              <a:off x="531" y="1997"/>
              <a:ext cx="0" cy="838"/>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900" name="Line 22"/>
            <p:cNvSpPr>
              <a:spLocks noChangeShapeType="1"/>
            </p:cNvSpPr>
            <p:nvPr/>
          </p:nvSpPr>
          <p:spPr bwMode="gray">
            <a:xfrm>
              <a:off x="534" y="2824"/>
              <a:ext cx="1602" cy="0"/>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901" name="Freeform 23"/>
            <p:cNvSpPr>
              <a:spLocks/>
            </p:cNvSpPr>
            <p:nvPr/>
          </p:nvSpPr>
          <p:spPr bwMode="gray">
            <a:xfrm>
              <a:off x="721" y="2011"/>
              <a:ext cx="1270" cy="771"/>
            </a:xfrm>
            <a:custGeom>
              <a:avLst/>
              <a:gdLst>
                <a:gd name="T0" fmla="*/ 0 w 2968"/>
                <a:gd name="T1" fmla="*/ 0 h 1996"/>
                <a:gd name="T2" fmla="*/ 0 w 2968"/>
                <a:gd name="T3" fmla="*/ 0 h 1996"/>
                <a:gd name="T4" fmla="*/ 0 w 2968"/>
                <a:gd name="T5" fmla="*/ 0 h 1996"/>
                <a:gd name="T6" fmla="*/ 0 w 2968"/>
                <a:gd name="T7" fmla="*/ 0 h 1996"/>
                <a:gd name="T8" fmla="*/ 0 w 2968"/>
                <a:gd name="T9" fmla="*/ 0 h 1996"/>
                <a:gd name="T10" fmla="*/ 0 w 2968"/>
                <a:gd name="T11" fmla="*/ 0 h 1996"/>
                <a:gd name="T12" fmla="*/ 0 w 2968"/>
                <a:gd name="T13" fmla="*/ 0 h 1996"/>
                <a:gd name="T14" fmla="*/ 0 60000 65536"/>
                <a:gd name="T15" fmla="*/ 0 60000 65536"/>
                <a:gd name="T16" fmla="*/ 0 60000 65536"/>
                <a:gd name="T17" fmla="*/ 0 60000 65536"/>
                <a:gd name="T18" fmla="*/ 0 60000 65536"/>
                <a:gd name="T19" fmla="*/ 0 60000 65536"/>
                <a:gd name="T20" fmla="*/ 0 60000 65536"/>
                <a:gd name="T21" fmla="*/ 0 w 2968"/>
                <a:gd name="T22" fmla="*/ 0 h 1996"/>
                <a:gd name="T23" fmla="*/ 2968 w 2968"/>
                <a:gd name="T24" fmla="*/ 1996 h 19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68" h="1996">
                  <a:moveTo>
                    <a:pt x="0" y="1988"/>
                  </a:moveTo>
                  <a:cubicBezTo>
                    <a:pt x="229" y="1992"/>
                    <a:pt x="459" y="1996"/>
                    <a:pt x="640" y="1820"/>
                  </a:cubicBezTo>
                  <a:cubicBezTo>
                    <a:pt x="821" y="1644"/>
                    <a:pt x="948" y="1235"/>
                    <a:pt x="1088" y="932"/>
                  </a:cubicBezTo>
                  <a:cubicBezTo>
                    <a:pt x="1228" y="629"/>
                    <a:pt x="1344" y="0"/>
                    <a:pt x="1480" y="4"/>
                  </a:cubicBezTo>
                  <a:cubicBezTo>
                    <a:pt x="1616" y="8"/>
                    <a:pt x="1764" y="653"/>
                    <a:pt x="1904" y="956"/>
                  </a:cubicBezTo>
                  <a:cubicBezTo>
                    <a:pt x="2044" y="1259"/>
                    <a:pt x="2143" y="1648"/>
                    <a:pt x="2320" y="1820"/>
                  </a:cubicBezTo>
                  <a:cubicBezTo>
                    <a:pt x="2497" y="1992"/>
                    <a:pt x="2732" y="1990"/>
                    <a:pt x="2968" y="1988"/>
                  </a:cubicBezTo>
                </a:path>
              </a:pathLst>
            </a:custGeom>
            <a:noFill/>
            <a:ln w="25400">
              <a:solidFill>
                <a:schemeClr val="bg2"/>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de-DE" dirty="0"/>
            </a:p>
          </p:txBody>
        </p:sp>
        <p:sp>
          <p:nvSpPr>
            <p:cNvPr id="36902" name="Line 24"/>
            <p:cNvSpPr>
              <a:spLocks noChangeShapeType="1"/>
            </p:cNvSpPr>
            <p:nvPr/>
          </p:nvSpPr>
          <p:spPr bwMode="gray">
            <a:xfrm flipH="1">
              <a:off x="1181" y="2623"/>
              <a:ext cx="363" cy="0"/>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de-DE" dirty="0"/>
            </a:p>
          </p:txBody>
        </p:sp>
        <p:sp>
          <p:nvSpPr>
            <p:cNvPr id="36903" name="Line 26"/>
            <p:cNvSpPr>
              <a:spLocks noChangeShapeType="1"/>
            </p:cNvSpPr>
            <p:nvPr/>
          </p:nvSpPr>
          <p:spPr bwMode="gray">
            <a:xfrm flipH="1" flipV="1">
              <a:off x="818" y="2309"/>
              <a:ext cx="1084" cy="1"/>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de-DE" dirty="0"/>
            </a:p>
          </p:txBody>
        </p:sp>
        <p:sp>
          <p:nvSpPr>
            <p:cNvPr id="36904" name="Text Box 27"/>
            <p:cNvSpPr txBox="1">
              <a:spLocks noChangeArrowheads="1"/>
            </p:cNvSpPr>
            <p:nvPr/>
          </p:nvSpPr>
          <p:spPr bwMode="gray">
            <a:xfrm>
              <a:off x="1233" y="2312"/>
              <a:ext cx="34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87618" tIns="43809" rIns="87618" bIns="43809" anchor="ctr">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FF0000"/>
                  </a:solidFill>
                </a:rPr>
                <a:t>99,7%</a:t>
              </a:r>
            </a:p>
          </p:txBody>
        </p:sp>
        <p:sp>
          <p:nvSpPr>
            <p:cNvPr id="36905" name="Text Box 28"/>
            <p:cNvSpPr txBox="1">
              <a:spLocks noChangeArrowheads="1"/>
            </p:cNvSpPr>
            <p:nvPr/>
          </p:nvSpPr>
          <p:spPr bwMode="gray">
            <a:xfrm>
              <a:off x="884" y="2186"/>
              <a:ext cx="40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rPr>
                <a:t>- 3 </a:t>
              </a:r>
              <a:r>
                <a:rPr lang="de-DE" altLang="de-DE" sz="800" dirty="0">
                  <a:solidFill>
                    <a:srgbClr val="5F5F5F"/>
                  </a:solidFill>
                  <a:sym typeface="Symbol" panose="05050102010706020507" pitchFamily="18" charset="2"/>
                </a:rPr>
                <a:t></a:t>
              </a:r>
              <a:endParaRPr lang="de-DE" altLang="de-DE" sz="800" dirty="0">
                <a:solidFill>
                  <a:srgbClr val="5F5F5F"/>
                </a:solidFill>
              </a:endParaRPr>
            </a:p>
          </p:txBody>
        </p:sp>
        <p:sp>
          <p:nvSpPr>
            <p:cNvPr id="36906" name="Text Box 29"/>
            <p:cNvSpPr txBox="1">
              <a:spLocks noChangeArrowheads="1"/>
            </p:cNvSpPr>
            <p:nvPr/>
          </p:nvSpPr>
          <p:spPr bwMode="gray">
            <a:xfrm>
              <a:off x="1438" y="2186"/>
              <a:ext cx="40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rPr>
                <a:t>+ 3 </a:t>
              </a:r>
              <a:r>
                <a:rPr lang="de-DE" altLang="de-DE" sz="800" dirty="0">
                  <a:solidFill>
                    <a:srgbClr val="5F5F5F"/>
                  </a:solidFill>
                  <a:sym typeface="Symbol" panose="05050102010706020507" pitchFamily="18" charset="2"/>
                </a:rPr>
                <a:t></a:t>
              </a:r>
              <a:endParaRPr lang="de-DE" altLang="de-DE" sz="800" dirty="0">
                <a:solidFill>
                  <a:srgbClr val="5F5F5F"/>
                </a:solidFill>
              </a:endParaRPr>
            </a:p>
          </p:txBody>
        </p:sp>
        <p:sp>
          <p:nvSpPr>
            <p:cNvPr id="36907" name="Text Box 32"/>
            <p:cNvSpPr txBox="1">
              <a:spLocks noChangeArrowheads="1"/>
            </p:cNvSpPr>
            <p:nvPr/>
          </p:nvSpPr>
          <p:spPr bwMode="gray">
            <a:xfrm>
              <a:off x="927" y="2420"/>
              <a:ext cx="36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3" tIns="45696" rIns="91393" bIns="45696">
              <a:spAutoFit/>
            </a:bodyPr>
            <a:lstStyle>
              <a:lvl1pPr defTabSz="7620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620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620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620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620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000066"/>
                  </a:solidFill>
                </a:rPr>
                <a:t>VaR</a:t>
              </a:r>
            </a:p>
          </p:txBody>
        </p:sp>
        <p:sp>
          <p:nvSpPr>
            <p:cNvPr id="36908" name="Line 33"/>
            <p:cNvSpPr>
              <a:spLocks noChangeShapeType="1"/>
            </p:cNvSpPr>
            <p:nvPr/>
          </p:nvSpPr>
          <p:spPr bwMode="gray">
            <a:xfrm>
              <a:off x="821" y="2516"/>
              <a:ext cx="537" cy="0"/>
            </a:xfrm>
            <a:prstGeom prst="line">
              <a:avLst/>
            </a:prstGeom>
            <a:noFill/>
            <a:ln w="12700"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dirty="0"/>
            </a:p>
          </p:txBody>
        </p:sp>
      </p:grpSp>
      <p:grpSp>
        <p:nvGrpSpPr>
          <p:cNvPr id="36871" name="Group 88"/>
          <p:cNvGrpSpPr>
            <a:grpSpLocks/>
          </p:cNvGrpSpPr>
          <p:nvPr/>
        </p:nvGrpSpPr>
        <p:grpSpPr bwMode="auto">
          <a:xfrm>
            <a:off x="3863975" y="3209925"/>
            <a:ext cx="2566988" cy="1390650"/>
            <a:chOff x="2371" y="2855"/>
            <a:chExt cx="1884" cy="825"/>
          </a:xfrm>
        </p:grpSpPr>
        <p:sp>
          <p:nvSpPr>
            <p:cNvPr id="36885" name="Rectangle 5"/>
            <p:cNvSpPr>
              <a:spLocks noChangeArrowheads="1"/>
            </p:cNvSpPr>
            <p:nvPr/>
          </p:nvSpPr>
          <p:spPr bwMode="gray">
            <a:xfrm>
              <a:off x="2970" y="3319"/>
              <a:ext cx="574" cy="305"/>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endParaRPr lang="de-DE" altLang="de-DE" sz="1200" dirty="0">
                <a:solidFill>
                  <a:schemeClr val="tx1"/>
                </a:solidFill>
              </a:endParaRPr>
            </a:p>
          </p:txBody>
        </p:sp>
        <p:sp>
          <p:nvSpPr>
            <p:cNvPr id="36886" name="Rectangle 6"/>
            <p:cNvSpPr>
              <a:spLocks noChangeArrowheads="1"/>
            </p:cNvSpPr>
            <p:nvPr/>
          </p:nvSpPr>
          <p:spPr bwMode="gray">
            <a:xfrm>
              <a:off x="3561" y="3513"/>
              <a:ext cx="594" cy="111"/>
            </a:xfrm>
            <a:prstGeom prst="rect">
              <a:avLst/>
            </a:prstGeom>
            <a:noFill/>
            <a:ln w="25400">
              <a:solidFill>
                <a:srgbClr val="7FABD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endParaRPr lang="de-DE" altLang="de-DE" sz="1200" dirty="0">
                <a:solidFill>
                  <a:schemeClr val="tx1"/>
                </a:solidFill>
              </a:endParaRPr>
            </a:p>
          </p:txBody>
        </p:sp>
        <p:sp>
          <p:nvSpPr>
            <p:cNvPr id="36887" name="Rectangle 7"/>
            <p:cNvSpPr>
              <a:spLocks noChangeArrowheads="1"/>
            </p:cNvSpPr>
            <p:nvPr/>
          </p:nvSpPr>
          <p:spPr bwMode="gray">
            <a:xfrm>
              <a:off x="2382" y="3028"/>
              <a:ext cx="570" cy="596"/>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endParaRPr lang="de-DE" altLang="de-DE" sz="1200" dirty="0">
                <a:solidFill>
                  <a:schemeClr val="tx1"/>
                </a:solidFill>
              </a:endParaRPr>
            </a:p>
          </p:txBody>
        </p:sp>
        <p:sp>
          <p:nvSpPr>
            <p:cNvPr id="36888" name="Line 8"/>
            <p:cNvSpPr>
              <a:spLocks noChangeShapeType="1"/>
            </p:cNvSpPr>
            <p:nvPr/>
          </p:nvSpPr>
          <p:spPr bwMode="gray">
            <a:xfrm flipV="1">
              <a:off x="2371" y="2855"/>
              <a:ext cx="0" cy="784"/>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889" name="Line 9"/>
            <p:cNvSpPr>
              <a:spLocks noChangeShapeType="1"/>
            </p:cNvSpPr>
            <p:nvPr/>
          </p:nvSpPr>
          <p:spPr bwMode="gray">
            <a:xfrm>
              <a:off x="2376" y="3630"/>
              <a:ext cx="1879" cy="0"/>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890" name="Text Box 11"/>
            <p:cNvSpPr txBox="1">
              <a:spLocks noChangeArrowheads="1"/>
            </p:cNvSpPr>
            <p:nvPr/>
          </p:nvSpPr>
          <p:spPr bwMode="gray">
            <a:xfrm>
              <a:off x="2407" y="3154"/>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600" dirty="0">
                  <a:solidFill>
                    <a:schemeClr val="tx1"/>
                  </a:solidFill>
                </a:rPr>
                <a:t>(18 out of 30=)</a:t>
              </a:r>
              <a:br>
                <a:rPr lang="de-DE" altLang="de-DE" sz="600" dirty="0">
                  <a:solidFill>
                    <a:schemeClr val="tx1"/>
                  </a:solidFill>
                </a:rPr>
              </a:br>
              <a:r>
                <a:rPr lang="de-DE" altLang="de-DE" sz="600" dirty="0">
                  <a:solidFill>
                    <a:schemeClr val="tx1"/>
                  </a:solidFill>
                </a:rPr>
                <a:t>60%</a:t>
              </a:r>
            </a:p>
          </p:txBody>
        </p:sp>
        <p:sp>
          <p:nvSpPr>
            <p:cNvPr id="36891" name="Text Box 12"/>
            <p:cNvSpPr txBox="1">
              <a:spLocks noChangeArrowheads="1"/>
            </p:cNvSpPr>
            <p:nvPr/>
          </p:nvSpPr>
          <p:spPr bwMode="gray">
            <a:xfrm>
              <a:off x="3009" y="3365"/>
              <a:ext cx="50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600" dirty="0">
                  <a:solidFill>
                    <a:schemeClr val="tx1"/>
                  </a:solidFill>
                </a:rPr>
                <a:t>(9 out of 30 =) </a:t>
              </a:r>
              <a:br>
                <a:rPr lang="de-DE" altLang="de-DE" sz="600" dirty="0">
                  <a:solidFill>
                    <a:schemeClr val="tx1"/>
                  </a:solidFill>
                </a:rPr>
              </a:br>
              <a:r>
                <a:rPr lang="de-DE" altLang="de-DE" sz="600" dirty="0">
                  <a:solidFill>
                    <a:schemeClr val="tx1"/>
                  </a:solidFill>
                </a:rPr>
                <a:t>30%</a:t>
              </a:r>
            </a:p>
          </p:txBody>
        </p:sp>
        <p:sp>
          <p:nvSpPr>
            <p:cNvPr id="36892" name="Text Box 13"/>
            <p:cNvSpPr txBox="1">
              <a:spLocks noChangeArrowheads="1"/>
            </p:cNvSpPr>
            <p:nvPr/>
          </p:nvSpPr>
          <p:spPr bwMode="gray">
            <a:xfrm>
              <a:off x="3522" y="3504"/>
              <a:ext cx="6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600" dirty="0">
                  <a:solidFill>
                    <a:schemeClr val="tx1"/>
                  </a:solidFill>
                </a:rPr>
                <a:t>(3 of 30 =)10%</a:t>
              </a:r>
            </a:p>
          </p:txBody>
        </p:sp>
        <p:sp>
          <p:nvSpPr>
            <p:cNvPr id="36893" name="Line 14"/>
            <p:cNvSpPr>
              <a:spLocks noChangeShapeType="1"/>
            </p:cNvSpPr>
            <p:nvPr/>
          </p:nvSpPr>
          <p:spPr bwMode="gray">
            <a:xfrm>
              <a:off x="2670" y="3627"/>
              <a:ext cx="0" cy="5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nchor="ctr"/>
            <a:lstStyle/>
            <a:p>
              <a:endParaRPr lang="de-DE" dirty="0"/>
            </a:p>
          </p:txBody>
        </p:sp>
        <p:sp>
          <p:nvSpPr>
            <p:cNvPr id="36894" name="Line 16"/>
            <p:cNvSpPr>
              <a:spLocks noChangeShapeType="1"/>
            </p:cNvSpPr>
            <p:nvPr/>
          </p:nvSpPr>
          <p:spPr bwMode="gray">
            <a:xfrm>
              <a:off x="3277" y="3630"/>
              <a:ext cx="0" cy="5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nchor="ctr"/>
            <a:lstStyle/>
            <a:p>
              <a:endParaRPr lang="de-DE" dirty="0"/>
            </a:p>
          </p:txBody>
        </p:sp>
        <p:sp>
          <p:nvSpPr>
            <p:cNvPr id="36895" name="Line 18"/>
            <p:cNvSpPr>
              <a:spLocks noChangeShapeType="1"/>
            </p:cNvSpPr>
            <p:nvPr/>
          </p:nvSpPr>
          <p:spPr bwMode="gray">
            <a:xfrm>
              <a:off x="3865" y="3630"/>
              <a:ext cx="0" cy="5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nchor="ctr"/>
            <a:lstStyle/>
            <a:p>
              <a:endParaRPr lang="de-DE" dirty="0"/>
            </a:p>
          </p:txBody>
        </p:sp>
      </p:grpSp>
      <p:sp>
        <p:nvSpPr>
          <p:cNvPr id="36872" name="Text Box 100"/>
          <p:cNvSpPr txBox="1">
            <a:spLocks noChangeArrowheads="1"/>
          </p:cNvSpPr>
          <p:nvPr/>
        </p:nvSpPr>
        <p:spPr bwMode="auto">
          <a:xfrm>
            <a:off x="1087438" y="1052514"/>
            <a:ext cx="8032750"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Determination of risk information for relevant risks:</a:t>
            </a:r>
          </a:p>
        </p:txBody>
      </p:sp>
      <p:sp>
        <p:nvSpPr>
          <p:cNvPr id="36873" name="Rectangle 101"/>
          <p:cNvSpPr>
            <a:spLocks noChangeArrowheads="1"/>
          </p:cNvSpPr>
          <p:nvPr/>
        </p:nvSpPr>
        <p:spPr bwMode="auto">
          <a:xfrm>
            <a:off x="768351" y="1054101"/>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1</a:t>
            </a:r>
          </a:p>
        </p:txBody>
      </p:sp>
      <p:sp>
        <p:nvSpPr>
          <p:cNvPr id="36874" name="Text Box 102"/>
          <p:cNvSpPr txBox="1">
            <a:spLocks noChangeArrowheads="1"/>
          </p:cNvSpPr>
          <p:nvPr/>
        </p:nvSpPr>
        <p:spPr bwMode="auto">
          <a:xfrm>
            <a:off x="1087438" y="2147889"/>
            <a:ext cx="8032750"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Risk quantification based on the risk information determined</a:t>
            </a:r>
          </a:p>
        </p:txBody>
      </p:sp>
      <p:sp>
        <p:nvSpPr>
          <p:cNvPr id="36875" name="Rectangle 103"/>
          <p:cNvSpPr>
            <a:spLocks noChangeArrowheads="1"/>
          </p:cNvSpPr>
          <p:nvPr/>
        </p:nvSpPr>
        <p:spPr bwMode="auto">
          <a:xfrm>
            <a:off x="769939" y="2147889"/>
            <a:ext cx="269875"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en-GB" altLang="de-DE" sz="1200" dirty="0">
                <a:ea typeface="MS PGothic" panose="020B0600070205080204" pitchFamily="34" charset="-128"/>
              </a:rPr>
              <a:t>2</a:t>
            </a:r>
          </a:p>
        </p:txBody>
      </p:sp>
      <p:sp>
        <p:nvSpPr>
          <p:cNvPr id="36876" name="Text Box 104"/>
          <p:cNvSpPr txBox="1">
            <a:spLocks noChangeArrowheads="1"/>
          </p:cNvSpPr>
          <p:nvPr/>
        </p:nvSpPr>
        <p:spPr bwMode="auto">
          <a:xfrm>
            <a:off x="779463" y="1357313"/>
            <a:ext cx="8342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80975" indent="-180975"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
                <a:schemeClr val="bg2"/>
              </a:buClr>
              <a:buSzTx/>
              <a:buFont typeface="Wingdings 2" panose="05020102010507070707" pitchFamily="18" charset="2"/>
              <a:buChar char="¡"/>
            </a:pPr>
            <a:r>
              <a:rPr lang="de-DE" altLang="de-DE" sz="1200" dirty="0">
                <a:solidFill>
                  <a:schemeClr val="tx1"/>
                </a:solidFill>
              </a:rPr>
              <a:t>Evaluation of historical data (e.g. variance analyses)</a:t>
            </a:r>
          </a:p>
          <a:p>
            <a:pPr>
              <a:spcBef>
                <a:spcPct val="50000"/>
              </a:spcBef>
              <a:buClr>
                <a:schemeClr val="bg2"/>
              </a:buClr>
              <a:buSzTx/>
              <a:buFont typeface="Wingdings 2" panose="05020102010507070707" pitchFamily="18" charset="2"/>
              <a:buChar char="¡"/>
            </a:pPr>
            <a:r>
              <a:rPr lang="de-DE" altLang="de-DE" sz="1200" dirty="0">
                <a:solidFill>
                  <a:schemeClr val="tx1"/>
                </a:solidFill>
              </a:rPr>
              <a:t>And/or in the form of expert assessments (as part of interviews or workshops)</a:t>
            </a:r>
          </a:p>
        </p:txBody>
      </p:sp>
      <p:sp>
        <p:nvSpPr>
          <p:cNvPr id="36877" name="Text Box 105"/>
          <p:cNvSpPr txBox="1">
            <a:spLocks noChangeArrowheads="1"/>
          </p:cNvSpPr>
          <p:nvPr/>
        </p:nvSpPr>
        <p:spPr bwMode="auto">
          <a:xfrm>
            <a:off x="787401" y="2465388"/>
            <a:ext cx="8342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80975" indent="-180975"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
                <a:schemeClr val="tx2"/>
              </a:buClr>
              <a:buSzTx/>
              <a:buFont typeface="Wingdings 2" panose="05020102010507070707" pitchFamily="18" charset="2"/>
              <a:buChar char="¡"/>
            </a:pPr>
            <a:r>
              <a:rPr lang="de-DE" altLang="de-DE" sz="1200" dirty="0">
                <a:solidFill>
                  <a:schemeClr val="tx1"/>
                </a:solidFill>
              </a:rPr>
              <a:t>Not quantifying a risk at all means quantifying the risk as 0</a:t>
            </a:r>
          </a:p>
          <a:p>
            <a:pPr>
              <a:spcBef>
                <a:spcPct val="50000"/>
              </a:spcBef>
              <a:buClr>
                <a:schemeClr val="tx2"/>
              </a:buClr>
              <a:buSzTx/>
              <a:buFont typeface="Wingdings 2" panose="05020102010507070707" pitchFamily="18" charset="2"/>
              <a:buChar char="¡"/>
            </a:pPr>
            <a:r>
              <a:rPr lang="de-DE" altLang="de-DE" sz="1200" dirty="0">
                <a:solidFill>
                  <a:schemeClr val="tx1"/>
                </a:solidFill>
              </a:rPr>
              <a:t>Options for quantifying risks (examples):</a:t>
            </a:r>
          </a:p>
        </p:txBody>
      </p:sp>
      <p:sp>
        <p:nvSpPr>
          <p:cNvPr id="36878" name="Text Box 106"/>
          <p:cNvSpPr txBox="1">
            <a:spLocks noChangeArrowheads="1"/>
          </p:cNvSpPr>
          <p:nvPr/>
        </p:nvSpPr>
        <p:spPr bwMode="auto">
          <a:xfrm>
            <a:off x="3916363" y="5022851"/>
            <a:ext cx="2303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179388" indent="-179388"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Suitable for e.g. machine damage</a:t>
            </a:r>
          </a:p>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Historical data is used to indicate in how many cases the damage has reached certain values (e.g. low damage in 60% of cases) </a:t>
            </a:r>
          </a:p>
        </p:txBody>
      </p:sp>
      <p:sp>
        <p:nvSpPr>
          <p:cNvPr id="36879" name="Text Box 107"/>
          <p:cNvSpPr txBox="1">
            <a:spLocks noChangeArrowheads="1"/>
          </p:cNvSpPr>
          <p:nvPr/>
        </p:nvSpPr>
        <p:spPr bwMode="auto">
          <a:xfrm>
            <a:off x="4240214" y="4659314"/>
            <a:ext cx="2033587"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Scenario distribution</a:t>
            </a:r>
          </a:p>
        </p:txBody>
      </p:sp>
      <p:sp>
        <p:nvSpPr>
          <p:cNvPr id="36880" name="Rectangle 108"/>
          <p:cNvSpPr>
            <a:spLocks noChangeArrowheads="1"/>
          </p:cNvSpPr>
          <p:nvPr/>
        </p:nvSpPr>
        <p:spPr bwMode="auto">
          <a:xfrm>
            <a:off x="3913189" y="4659314"/>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b)</a:t>
            </a:r>
          </a:p>
        </p:txBody>
      </p:sp>
      <p:sp>
        <p:nvSpPr>
          <p:cNvPr id="36881" name="Text Box 109"/>
          <p:cNvSpPr txBox="1">
            <a:spLocks noChangeArrowheads="1"/>
          </p:cNvSpPr>
          <p:nvPr/>
        </p:nvSpPr>
        <p:spPr bwMode="auto">
          <a:xfrm>
            <a:off x="6753226" y="5030788"/>
            <a:ext cx="230346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179388" indent="-179388"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Suitable for e.g. planning risk (many small individual risks that are independent of each other)</a:t>
            </a:r>
          </a:p>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Describes risk through an expected value and its standard deviation</a:t>
            </a:r>
          </a:p>
        </p:txBody>
      </p:sp>
      <p:sp>
        <p:nvSpPr>
          <p:cNvPr id="36882" name="Text Box 110"/>
          <p:cNvSpPr txBox="1">
            <a:spLocks noChangeArrowheads="1"/>
          </p:cNvSpPr>
          <p:nvPr/>
        </p:nvSpPr>
        <p:spPr bwMode="auto">
          <a:xfrm>
            <a:off x="7077075" y="4667251"/>
            <a:ext cx="2033588"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Normal distribution</a:t>
            </a:r>
          </a:p>
        </p:txBody>
      </p:sp>
      <p:sp>
        <p:nvSpPr>
          <p:cNvPr id="36883" name="Rectangle 111"/>
          <p:cNvSpPr>
            <a:spLocks noChangeArrowheads="1"/>
          </p:cNvSpPr>
          <p:nvPr/>
        </p:nvSpPr>
        <p:spPr bwMode="auto">
          <a:xfrm>
            <a:off x="6750051" y="4667251"/>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c)</a:t>
            </a:r>
          </a:p>
        </p:txBody>
      </p:sp>
      <p:sp>
        <p:nvSpPr>
          <p:cNvPr id="36884" name="Titel 112"/>
          <p:cNvSpPr>
            <a:spLocks noGrp="1"/>
          </p:cNvSpPr>
          <p:nvPr>
            <p:ph type="title"/>
          </p:nvPr>
        </p:nvSpPr>
        <p:spPr>
          <a:xfrm>
            <a:off x="468000" y="144000"/>
            <a:ext cx="8805480" cy="648000"/>
          </a:xfrm>
        </p:spPr>
        <p:txBody>
          <a:bodyPr/>
          <a:lstStyle/>
          <a:p>
            <a:r>
              <a:rPr lang="de-DE" altLang="de-DE" dirty="0"/>
              <a:t>Risk quantification: Description of risks using probability distributions</a:t>
            </a:r>
          </a:p>
        </p:txBody>
      </p:sp>
    </p:spTree>
    <p:extLst>
      <p:ext uri="{BB962C8B-B14F-4D97-AF65-F5344CB8AC3E}">
        <p14:creationId xmlns:p14="http://schemas.microsoft.com/office/powerpoint/2010/main" val="41593287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4000" b="-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altLang="de-DE" dirty="0">
                <a:solidFill>
                  <a:schemeClr val="tx1"/>
                </a:solidFill>
              </a:rPr>
              <a:t>Principles of risk quantification</a:t>
            </a:r>
            <a:endParaRPr lang="de-DE" dirty="0"/>
          </a:p>
        </p:txBody>
      </p:sp>
      <p:grpSp>
        <p:nvGrpSpPr>
          <p:cNvPr id="4" name="Gruppieren 3"/>
          <p:cNvGrpSpPr/>
          <p:nvPr/>
        </p:nvGrpSpPr>
        <p:grpSpPr>
          <a:xfrm>
            <a:off x="632520" y="1268760"/>
            <a:ext cx="7704856" cy="4131240"/>
            <a:chOff x="260604" y="1269525"/>
            <a:chExt cx="5861782" cy="3178487"/>
          </a:xfrm>
        </p:grpSpPr>
        <p:sp>
          <p:nvSpPr>
            <p:cNvPr id="5" name="Rectangle 6"/>
            <p:cNvSpPr>
              <a:spLocks noChangeArrowheads="1"/>
            </p:cNvSpPr>
            <p:nvPr/>
          </p:nvSpPr>
          <p:spPr bwMode="auto">
            <a:xfrm rot="16200000">
              <a:off x="-982691" y="2512820"/>
              <a:ext cx="3178487" cy="691897"/>
            </a:xfrm>
            <a:prstGeom prst="rect">
              <a:avLst/>
            </a:prstGeom>
            <a:solidFill>
              <a:srgbClr val="D2DCE6"/>
            </a:solidFill>
            <a:ln w="6350">
              <a:solidFill>
                <a:srgbClr val="D2DCE6"/>
              </a:solidFill>
            </a:ln>
          </p:spPr>
          <p:txBody>
            <a:bodyPr lIns="90000" tIns="72000" rIns="90000" bIns="90000" anchor="t" anchorCtr="0"/>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100" dirty="0">
                  <a:solidFill>
                    <a:schemeClr val="tx1"/>
                  </a:solidFill>
                  <a:latin typeface="+mn-lt"/>
                </a:rPr>
                <a:t>Principles of risk quantification</a:t>
              </a:r>
            </a:p>
          </p:txBody>
        </p:sp>
        <p:sp>
          <p:nvSpPr>
            <p:cNvPr id="6" name="Rectangle 4"/>
            <p:cNvSpPr>
              <a:spLocks noChangeArrowheads="1"/>
            </p:cNvSpPr>
            <p:nvPr/>
          </p:nvSpPr>
          <p:spPr bwMode="auto">
            <a:xfrm>
              <a:off x="574081" y="1333254"/>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Select a suitable probability distribution for each risk </a:t>
              </a:r>
              <a:br>
                <a:rPr lang="de-DE" altLang="de-DE" sz="1000" dirty="0">
                  <a:solidFill>
                    <a:schemeClr val="tx1"/>
                  </a:solidFill>
                  <a:latin typeface="+mn-lt"/>
                </a:rPr>
              </a:br>
              <a:r>
                <a:rPr lang="de-DE" altLang="de-DE" sz="1000" dirty="0">
                  <a:solidFill>
                    <a:schemeClr val="tx1"/>
                  </a:solidFill>
                  <a:latin typeface="+mn-lt"/>
                </a:rPr>
                <a:t>           (e.g. normal distribution or triangular distribution). Combinations of distributions </a:t>
              </a:r>
              <a:br>
                <a:rPr lang="de-DE" altLang="de-DE" sz="1000" dirty="0">
                  <a:solidFill>
                    <a:schemeClr val="tx1"/>
                  </a:solidFill>
                  <a:latin typeface="+mn-lt"/>
                </a:rPr>
              </a:br>
              <a:r>
                <a:rPr lang="de-DE" altLang="de-DE" sz="1000" dirty="0">
                  <a:solidFill>
                    <a:schemeClr val="tx1"/>
                  </a:solidFill>
                  <a:latin typeface="+mn-lt"/>
                </a:rPr>
                <a:t>            of distributions</a:t>
              </a:r>
            </a:p>
          </p:txBody>
        </p:sp>
        <p:sp>
          <p:nvSpPr>
            <p:cNvPr id="7" name="Rectangle 5"/>
            <p:cNvSpPr>
              <a:spLocks noChangeArrowheads="1"/>
            </p:cNvSpPr>
            <p:nvPr/>
          </p:nvSpPr>
          <p:spPr bwMode="auto">
            <a:xfrm>
              <a:off x="570967" y="1333254"/>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     Choice of </a:t>
              </a:r>
              <a:r>
                <a:rPr lang="de-DE" altLang="de-DE" sz="1000" b="1" dirty="0" err="1">
                  <a:solidFill>
                    <a:schemeClr val="tx1"/>
                  </a:solidFill>
                  <a:latin typeface="+mn-lt"/>
                </a:rPr>
                <a:t>probability</a:t>
              </a:r>
              <a:r>
                <a:rPr lang="de-DE" altLang="de-DE" sz="1000" b="1" dirty="0">
                  <a:solidFill>
                    <a:schemeClr val="tx1"/>
                  </a:solidFill>
                  <a:latin typeface="+mn-lt"/>
                </a:rPr>
                <a:t>    </a:t>
              </a:r>
              <a:br>
                <a:rPr lang="de-DE" altLang="de-DE" sz="1000" b="1" dirty="0">
                  <a:solidFill>
                    <a:schemeClr val="tx1"/>
                  </a:solidFill>
                  <a:latin typeface="+mn-lt"/>
                </a:rPr>
              </a:br>
              <a:r>
                <a:rPr lang="de-DE" altLang="de-DE" sz="1000" b="1" dirty="0">
                  <a:solidFill>
                    <a:schemeClr val="tx1"/>
                  </a:solidFill>
                  <a:latin typeface="+mn-lt"/>
                </a:rPr>
                <a:t>      </a:t>
              </a:r>
              <a:r>
                <a:rPr lang="de-DE" altLang="de-DE" sz="1000" b="1" dirty="0" err="1">
                  <a:solidFill>
                    <a:schemeClr val="tx1"/>
                  </a:solidFill>
                  <a:latin typeface="+mn-lt"/>
                </a:rPr>
                <a:t>distribution</a:t>
              </a:r>
              <a:endParaRPr lang="de-DE" altLang="de-DE" sz="1000" b="1" dirty="0">
                <a:solidFill>
                  <a:schemeClr val="tx1"/>
                </a:solidFill>
                <a:latin typeface="+mn-lt"/>
              </a:endParaRPr>
            </a:p>
          </p:txBody>
        </p:sp>
        <p:sp>
          <p:nvSpPr>
            <p:cNvPr id="8" name="Rectangle 17"/>
            <p:cNvSpPr>
              <a:spLocks noChangeArrowheads="1"/>
            </p:cNvSpPr>
            <p:nvPr/>
          </p:nvSpPr>
          <p:spPr bwMode="auto">
            <a:xfrm>
              <a:off x="572005" y="1333254"/>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1</a:t>
              </a:r>
            </a:p>
          </p:txBody>
        </p:sp>
        <p:sp>
          <p:nvSpPr>
            <p:cNvPr id="9" name="Rectangle 7"/>
            <p:cNvSpPr>
              <a:spLocks noChangeArrowheads="1"/>
            </p:cNvSpPr>
            <p:nvPr/>
          </p:nvSpPr>
          <p:spPr bwMode="auto">
            <a:xfrm>
              <a:off x="574081" y="1955611"/>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Justify and document the derivation and data basis of the risk quantification</a:t>
              </a:r>
            </a:p>
          </p:txBody>
        </p:sp>
        <p:sp>
          <p:nvSpPr>
            <p:cNvPr id="10" name="Rectangle 5"/>
            <p:cNvSpPr>
              <a:spLocks noChangeArrowheads="1"/>
            </p:cNvSpPr>
            <p:nvPr/>
          </p:nvSpPr>
          <p:spPr bwMode="auto">
            <a:xfrm>
              <a:off x="570967" y="1955611"/>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Documentation</a:t>
              </a:r>
            </a:p>
          </p:txBody>
        </p:sp>
        <p:sp>
          <p:nvSpPr>
            <p:cNvPr id="11" name="Rectangle 17"/>
            <p:cNvSpPr>
              <a:spLocks noChangeArrowheads="1"/>
            </p:cNvSpPr>
            <p:nvPr/>
          </p:nvSpPr>
          <p:spPr bwMode="auto">
            <a:xfrm>
              <a:off x="572005" y="1955611"/>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2</a:t>
              </a:r>
            </a:p>
          </p:txBody>
        </p:sp>
        <p:sp>
          <p:nvSpPr>
            <p:cNvPr id="12" name="Rectangle 9"/>
            <p:cNvSpPr>
              <a:spLocks noChangeArrowheads="1"/>
            </p:cNvSpPr>
            <p:nvPr/>
          </p:nvSpPr>
          <p:spPr bwMode="auto">
            <a:xfrm>
              <a:off x="573043" y="2577968"/>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Net risks are quantified, i.e. the "residual risk" taking into account the risk </a:t>
              </a:r>
              <a:r>
                <a:rPr lang="de-DE" altLang="de-DE" sz="1000" dirty="0" err="1">
                  <a:solidFill>
                    <a:schemeClr val="tx1"/>
                  </a:solidFill>
                  <a:latin typeface="+mn-lt"/>
                </a:rPr>
                <a:t>management</a:t>
              </a:r>
              <a:r>
                <a:rPr lang="de-DE" altLang="de-DE" sz="1000" dirty="0">
                  <a:solidFill>
                    <a:schemeClr val="tx1"/>
                  </a:solidFill>
                  <a:latin typeface="+mn-lt"/>
                </a:rPr>
                <a:t>     </a:t>
              </a:r>
              <a:br>
                <a:rPr lang="de-DE" altLang="de-DE" sz="1000" dirty="0">
                  <a:solidFill>
                    <a:schemeClr val="tx1"/>
                  </a:solidFill>
                  <a:latin typeface="+mn-lt"/>
                </a:rPr>
              </a:br>
              <a:r>
                <a:rPr lang="de-DE" altLang="de-DE" sz="1000" dirty="0">
                  <a:solidFill>
                    <a:schemeClr val="tx1"/>
                  </a:solidFill>
                  <a:latin typeface="+mn-lt"/>
                </a:rPr>
                <a:t>           </a:t>
              </a:r>
              <a:r>
                <a:rPr lang="de-DE" altLang="de-DE" sz="1000" dirty="0" err="1">
                  <a:solidFill>
                    <a:schemeClr val="tx1"/>
                  </a:solidFill>
                  <a:latin typeface="+mn-lt"/>
                </a:rPr>
                <a:t>measures</a:t>
              </a:r>
              <a:r>
                <a:rPr lang="de-DE" altLang="de-DE" sz="1000" dirty="0">
                  <a:solidFill>
                    <a:schemeClr val="tx1"/>
                  </a:solidFill>
                  <a:latin typeface="+mn-lt"/>
                </a:rPr>
                <a:t> </a:t>
              </a:r>
              <a:r>
                <a:rPr lang="de-DE" altLang="de-DE" sz="1000" dirty="0" err="1">
                  <a:solidFill>
                    <a:schemeClr val="tx1"/>
                  </a:solidFill>
                  <a:latin typeface="+mn-lt"/>
                </a:rPr>
                <a:t>taken</a:t>
              </a:r>
              <a:endParaRPr lang="de-DE" altLang="de-DE" sz="1000" dirty="0">
                <a:solidFill>
                  <a:schemeClr val="tx1"/>
                </a:solidFill>
                <a:latin typeface="+mn-lt"/>
              </a:endParaRPr>
            </a:p>
            <a:p>
              <a:pPr marL="0" indent="0"/>
              <a:endParaRPr lang="de-DE" altLang="de-DE" sz="1000" dirty="0">
                <a:solidFill>
                  <a:schemeClr val="tx1"/>
                </a:solidFill>
                <a:latin typeface="+mn-lt"/>
              </a:endParaRPr>
            </a:p>
          </p:txBody>
        </p:sp>
        <p:sp>
          <p:nvSpPr>
            <p:cNvPr id="13" name="Rectangle 5"/>
            <p:cNvSpPr>
              <a:spLocks noChangeArrowheads="1"/>
            </p:cNvSpPr>
            <p:nvPr/>
          </p:nvSpPr>
          <p:spPr bwMode="auto">
            <a:xfrm>
              <a:off x="570967" y="2577968"/>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Quantification </a:t>
              </a:r>
              <a:br>
                <a:rPr lang="de-DE" altLang="de-DE" sz="1000" b="1" dirty="0">
                  <a:solidFill>
                    <a:schemeClr val="tx1"/>
                  </a:solidFill>
                  <a:latin typeface="+mn-lt"/>
                </a:rPr>
              </a:br>
              <a:r>
                <a:rPr lang="de-DE" altLang="de-DE" sz="1000" b="1" dirty="0">
                  <a:solidFill>
                    <a:schemeClr val="tx1"/>
                  </a:solidFill>
                  <a:latin typeface="+mn-lt"/>
                </a:rPr>
                <a:t>of the risks</a:t>
              </a:r>
            </a:p>
          </p:txBody>
        </p:sp>
        <p:sp>
          <p:nvSpPr>
            <p:cNvPr id="14" name="Rectangle 17"/>
            <p:cNvSpPr>
              <a:spLocks noChangeArrowheads="1"/>
            </p:cNvSpPr>
            <p:nvPr/>
          </p:nvSpPr>
          <p:spPr bwMode="auto">
            <a:xfrm>
              <a:off x="572005" y="2577968"/>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3</a:t>
              </a:r>
            </a:p>
          </p:txBody>
        </p:sp>
        <p:sp>
          <p:nvSpPr>
            <p:cNvPr id="15" name="Rectangle 11"/>
            <p:cNvSpPr>
              <a:spLocks noChangeArrowheads="1"/>
            </p:cNvSpPr>
            <p:nvPr/>
          </p:nvSpPr>
          <p:spPr bwMode="auto">
            <a:xfrm>
              <a:off x="572005" y="3200325"/>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Only unplanned and unpredictable changes/fluctuations are included in the</a:t>
              </a:r>
            </a:p>
            <a:p>
              <a:pPr marL="0" indent="0"/>
              <a:r>
                <a:rPr lang="de-DE" altLang="de-DE" sz="1000" dirty="0">
                  <a:solidFill>
                    <a:schemeClr val="tx1"/>
                  </a:solidFill>
                  <a:latin typeface="+mn-lt"/>
                </a:rPr>
                <a:t>            Risk quantification (deviations from the expected value</a:t>
              </a:r>
              <a:r>
                <a:rPr lang="de-DE" altLang="de-DE" sz="1000" dirty="0">
                  <a:solidFill>
                    <a:schemeClr val="tx1"/>
                  </a:solidFill>
                </a:rPr>
                <a:t>)</a:t>
              </a:r>
            </a:p>
            <a:p>
              <a:pPr marL="0" indent="0"/>
              <a:endParaRPr lang="de-DE" altLang="de-DE" sz="1000" dirty="0">
                <a:solidFill>
                  <a:schemeClr val="tx1"/>
                </a:solidFill>
                <a:latin typeface="+mn-lt"/>
              </a:endParaRPr>
            </a:p>
          </p:txBody>
        </p:sp>
        <p:sp>
          <p:nvSpPr>
            <p:cNvPr id="16" name="Rectangle 5"/>
            <p:cNvSpPr>
              <a:spLocks noChangeArrowheads="1"/>
            </p:cNvSpPr>
            <p:nvPr/>
          </p:nvSpPr>
          <p:spPr bwMode="auto">
            <a:xfrm>
              <a:off x="570967" y="3200325"/>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    Recording </a:t>
              </a:r>
              <a:r>
                <a:rPr lang="de-DE" altLang="de-DE" sz="1000" b="1" dirty="0" err="1">
                  <a:solidFill>
                    <a:schemeClr val="tx1"/>
                  </a:solidFill>
                  <a:latin typeface="+mn-lt"/>
                </a:rPr>
                <a:t>of</a:t>
              </a:r>
              <a:br>
                <a:rPr lang="de-DE" altLang="de-DE" sz="1000" b="1" dirty="0">
                  <a:solidFill>
                    <a:schemeClr val="tx1"/>
                  </a:solidFill>
                  <a:latin typeface="+mn-lt"/>
                </a:rPr>
              </a:br>
              <a:r>
                <a:rPr lang="de-DE" altLang="de-DE" sz="1000" b="1" dirty="0">
                  <a:solidFill>
                    <a:schemeClr val="tx1"/>
                  </a:solidFill>
                  <a:latin typeface="+mn-lt"/>
                </a:rPr>
                <a:t>     </a:t>
              </a:r>
              <a:r>
                <a:rPr lang="de-DE" altLang="de-DE" sz="1000" b="1" dirty="0" err="1">
                  <a:solidFill>
                    <a:schemeClr val="tx1"/>
                  </a:solidFill>
                  <a:latin typeface="+mn-lt"/>
                </a:rPr>
                <a:t>changes</a:t>
              </a:r>
              <a:r>
                <a:rPr lang="de-DE" altLang="de-DE" sz="1000" b="1" dirty="0">
                  <a:solidFill>
                    <a:schemeClr val="tx1"/>
                  </a:solidFill>
                  <a:latin typeface="+mn-lt"/>
                </a:rPr>
                <a:t>/</a:t>
              </a:r>
              <a:r>
                <a:rPr lang="de-DE" altLang="de-DE" sz="1000" b="1" dirty="0" err="1">
                  <a:solidFill>
                    <a:schemeClr val="tx1"/>
                  </a:solidFill>
                  <a:latin typeface="+mn-lt"/>
                </a:rPr>
                <a:t>fluctuations</a:t>
              </a:r>
              <a:endParaRPr lang="de-DE" altLang="de-DE" sz="1000" b="1" dirty="0">
                <a:solidFill>
                  <a:schemeClr val="tx1"/>
                </a:solidFill>
                <a:latin typeface="+mn-lt"/>
              </a:endParaRPr>
            </a:p>
          </p:txBody>
        </p:sp>
        <p:sp>
          <p:nvSpPr>
            <p:cNvPr id="17" name="Rectangle 17"/>
            <p:cNvSpPr>
              <a:spLocks noChangeArrowheads="1"/>
            </p:cNvSpPr>
            <p:nvPr/>
          </p:nvSpPr>
          <p:spPr bwMode="auto">
            <a:xfrm>
              <a:off x="572005" y="3200325"/>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4</a:t>
              </a:r>
            </a:p>
          </p:txBody>
        </p:sp>
        <p:sp>
          <p:nvSpPr>
            <p:cNvPr id="18" name="Rectangle 13"/>
            <p:cNvSpPr>
              <a:spLocks noChangeArrowheads="1"/>
            </p:cNvSpPr>
            <p:nvPr/>
          </p:nvSpPr>
          <p:spPr bwMode="auto">
            <a:xfrm>
              <a:off x="570967" y="3822682"/>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The best available information is used for risk quantification, which also</a:t>
              </a:r>
            </a:p>
            <a:p>
              <a:pPr marL="0" indent="0"/>
              <a:r>
                <a:rPr lang="de-DE" altLang="de-DE" sz="1000" dirty="0">
                  <a:solidFill>
                    <a:schemeClr val="tx1"/>
                  </a:solidFill>
                  <a:latin typeface="+mn-lt"/>
                </a:rPr>
                <a:t>            can be "subjective expert estimates" (whose "estimation certainty" can be determined</a:t>
              </a:r>
            </a:p>
            <a:p>
              <a:pPr marL="0" indent="0"/>
              <a:r>
                <a:rPr lang="de-DE" altLang="de-DE" sz="1000" dirty="0">
                  <a:solidFill>
                    <a:schemeClr val="tx1"/>
                  </a:solidFill>
                  <a:latin typeface="+mn-lt"/>
                </a:rPr>
                <a:t>            —meta-</a:t>
              </a:r>
              <a:r>
                <a:rPr lang="de-DE" altLang="de-DE" sz="1000" dirty="0" err="1">
                  <a:solidFill>
                    <a:schemeClr val="tx1"/>
                  </a:solidFill>
                  <a:latin typeface="+mn-lt"/>
                </a:rPr>
                <a:t>risk</a:t>
              </a:r>
              <a:r>
                <a:rPr lang="de-DE" altLang="de-DE" sz="1000" dirty="0">
                  <a:solidFill>
                    <a:schemeClr val="tx1"/>
                  </a:solidFill>
                  <a:latin typeface="+mn-lt"/>
                </a:rPr>
                <a:t>)</a:t>
              </a:r>
            </a:p>
            <a:p>
              <a:pPr marL="0" indent="0"/>
              <a:r>
                <a:rPr lang="de-DE" altLang="de-DE" sz="1000" dirty="0">
                  <a:solidFill>
                    <a:schemeClr val="tx1"/>
                  </a:solidFill>
                </a:rPr>
                <a:t>             </a:t>
              </a:r>
              <a:br>
                <a:rPr lang="de-DE" altLang="de-DE" sz="1000" dirty="0">
                  <a:solidFill>
                    <a:schemeClr val="tx1"/>
                  </a:solidFill>
                </a:rPr>
              </a:br>
              <a:endParaRPr lang="de-DE" altLang="de-DE" sz="1000" dirty="0">
                <a:solidFill>
                  <a:schemeClr val="tx1"/>
                </a:solidFill>
              </a:endParaRPr>
            </a:p>
            <a:p>
              <a:pPr marL="0" indent="0"/>
              <a:endParaRPr lang="de-DE" altLang="de-DE" sz="1000" dirty="0">
                <a:solidFill>
                  <a:schemeClr val="tx1"/>
                </a:solidFill>
                <a:latin typeface="+mn-lt"/>
              </a:endParaRPr>
            </a:p>
          </p:txBody>
        </p:sp>
        <p:sp>
          <p:nvSpPr>
            <p:cNvPr id="19" name="Rectangle 5"/>
            <p:cNvSpPr>
              <a:spLocks noChangeArrowheads="1"/>
            </p:cNvSpPr>
            <p:nvPr/>
          </p:nvSpPr>
          <p:spPr bwMode="auto">
            <a:xfrm>
              <a:off x="570967" y="3822682"/>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Integration of information</a:t>
              </a:r>
            </a:p>
          </p:txBody>
        </p:sp>
        <p:sp>
          <p:nvSpPr>
            <p:cNvPr id="20" name="Rectangle 17"/>
            <p:cNvSpPr>
              <a:spLocks noChangeArrowheads="1"/>
            </p:cNvSpPr>
            <p:nvPr/>
          </p:nvSpPr>
          <p:spPr bwMode="auto">
            <a:xfrm>
              <a:off x="570967" y="3822682"/>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5</a:t>
              </a:r>
            </a:p>
          </p:txBody>
        </p:sp>
      </p:grpSp>
      <p:sp>
        <p:nvSpPr>
          <p:cNvPr id="21" name="Inhaltsplatzhalter 4">
            <a:extLst>
              <a:ext uri="{FF2B5EF4-FFF2-40B4-BE49-F238E27FC236}">
                <a16:creationId xmlns:a16="http://schemas.microsoft.com/office/drawing/2014/main" id="{02AA5898-C3A9-0191-3AC1-E8B1AC431322}"/>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Source: Gleißner, W. (2022): Grundlagen des Risikomanagements, 4th </a:t>
            </a:r>
            <a:r>
              <a:rPr lang="de-DE" sz="1000" dirty="0" err="1">
                <a:solidFill>
                  <a:schemeClr val="bg1">
                    <a:lumMod val="50000"/>
                  </a:schemeClr>
                </a:solidFill>
              </a:rPr>
              <a:t>ed</a:t>
            </a:r>
            <a:r>
              <a:rPr lang="de-DE" sz="1000" dirty="0">
                <a:solidFill>
                  <a:schemeClr val="bg1">
                    <a:lumMod val="50000"/>
                  </a:schemeClr>
                </a:solidFill>
              </a:rPr>
              <a:t>., Vahlen Verlag </a:t>
            </a:r>
            <a:r>
              <a:rPr lang="de-DE" sz="1000" dirty="0" err="1">
                <a:solidFill>
                  <a:schemeClr val="bg1">
                    <a:lumMod val="50000"/>
                  </a:schemeClr>
                </a:solidFill>
              </a:rPr>
              <a:t>Munich</a:t>
            </a:r>
            <a:r>
              <a:rPr lang="de-DE" sz="1000" dirty="0">
                <a:solidFill>
                  <a:schemeClr val="bg1">
                    <a:lumMod val="50000"/>
                  </a:schemeClr>
                </a:solidFill>
              </a:rPr>
              <a:t>, pp. 227.​</a:t>
            </a:r>
          </a:p>
        </p:txBody>
      </p:sp>
    </p:spTree>
    <p:extLst>
      <p:ext uri="{BB962C8B-B14F-4D97-AF65-F5344CB8AC3E}">
        <p14:creationId xmlns:p14="http://schemas.microsoft.com/office/powerpoint/2010/main" val="5777120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8000" y="144000"/>
            <a:ext cx="8640000" cy="648000"/>
          </a:xfrm>
        </p:spPr>
        <p:txBody>
          <a:bodyPr>
            <a:normAutofit fontScale="90000"/>
          </a:bodyPr>
          <a:lstStyle/>
          <a:p>
            <a:pPr algn="l"/>
            <a:r>
              <a:rPr lang="de-DE" sz="1481" dirty="0"/>
              <a:t>Our guiding question for the development of </a:t>
            </a:r>
            <a:r>
              <a:rPr lang="de-DE" sz="1481" dirty="0" err="1"/>
              <a:t>the</a:t>
            </a:r>
            <a:r>
              <a:rPr lang="de-DE" sz="1481" dirty="0"/>
              <a:t> </a:t>
            </a:r>
            <a:r>
              <a:rPr lang="de-DE" sz="1481" dirty="0" err="1"/>
              <a:t>QScore</a:t>
            </a:r>
            <a:r>
              <a:rPr lang="de-DE" sz="1481" dirty="0"/>
              <a:t>:  </a:t>
            </a:r>
            <a:br>
              <a:rPr lang="de-DE" sz="1481" dirty="0"/>
            </a:br>
            <a:r>
              <a:rPr lang="de-DE" dirty="0"/>
              <a:t>"What is demonstrably important to ensure sustainable </a:t>
            </a:r>
            <a:r>
              <a:rPr lang="de-DE" dirty="0" err="1"/>
              <a:t>corporate</a:t>
            </a:r>
            <a:r>
              <a:rPr lang="de-DE" dirty="0"/>
              <a:t> </a:t>
            </a:r>
            <a:r>
              <a:rPr lang="de-DE" dirty="0" err="1"/>
              <a:t>success</a:t>
            </a:r>
            <a:r>
              <a:rPr lang="de-DE" dirty="0"/>
              <a:t>?"</a:t>
            </a:r>
            <a:endParaRPr lang="de-DE" sz="1481" dirty="0"/>
          </a:p>
        </p:txBody>
      </p:sp>
      <p:sp>
        <p:nvSpPr>
          <p:cNvPr id="4" name="Inhaltsplatzhalter 3"/>
          <p:cNvSpPr>
            <a:spLocks noGrp="1"/>
          </p:cNvSpPr>
          <p:nvPr>
            <p:ph idx="1"/>
          </p:nvPr>
        </p:nvSpPr>
        <p:spPr>
          <a:xfrm>
            <a:off x="470680" y="1335438"/>
            <a:ext cx="4380815" cy="3809054"/>
          </a:xfrm>
        </p:spPr>
        <p:txBody>
          <a:bodyPr>
            <a:noAutofit/>
          </a:bodyPr>
          <a:lstStyle/>
          <a:p>
            <a:pPr marL="0" indent="0" algn="ctr">
              <a:lnSpc>
                <a:spcPct val="100000"/>
              </a:lnSpc>
              <a:spcBef>
                <a:spcPts val="0"/>
              </a:spcBef>
              <a:buNone/>
            </a:pPr>
            <a:r>
              <a:rPr lang="de-DE" sz="1203" b="1" dirty="0">
                <a:solidFill>
                  <a:schemeClr val="tx2">
                    <a:lumMod val="50000"/>
                  </a:schemeClr>
                </a:solidFill>
                <a:latin typeface="Arial"/>
              </a:rPr>
              <a:t>Securing success is necessary on 3 levels! </a:t>
            </a:r>
            <a:endParaRPr lang="de-DE" sz="1203" b="1"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lgn="ctr">
              <a:buNone/>
            </a:pPr>
            <a:r>
              <a:rPr lang="de-DE" sz="1203" dirty="0">
                <a:solidFill>
                  <a:schemeClr val="tx2">
                    <a:lumMod val="50000"/>
                  </a:schemeClr>
                </a:solidFill>
              </a:rPr>
              <a:t>Our aim is to </a:t>
            </a:r>
            <a:r>
              <a:rPr lang="de-DE" sz="1203" b="1" dirty="0">
                <a:solidFill>
                  <a:schemeClr val="tx2">
                    <a:lumMod val="50000"/>
                  </a:schemeClr>
                </a:solidFill>
              </a:rPr>
              <a:t>use scientific findings </a:t>
            </a:r>
            <a:r>
              <a:rPr lang="de-DE" sz="1203" dirty="0">
                <a:solidFill>
                  <a:schemeClr val="tx2">
                    <a:lumMod val="50000"/>
                  </a:schemeClr>
                </a:solidFill>
              </a:rPr>
              <a:t>from crisis and risk research, strategic management and empirical capital market research for a holistic approach that focuses on the aspects that are actually demonstrably important.</a:t>
            </a:r>
          </a:p>
          <a:p>
            <a:pPr marL="0" indent="0"/>
            <a:endParaRPr lang="de-DE" sz="1203" dirty="0">
              <a:solidFill>
                <a:schemeClr val="tx2">
                  <a:lumMod val="50000"/>
                </a:schemeClr>
              </a:solidFill>
            </a:endParaRPr>
          </a:p>
        </p:txBody>
      </p:sp>
      <p:sp>
        <p:nvSpPr>
          <p:cNvPr id="5" name="Titel 2"/>
          <p:cNvSpPr txBox="1">
            <a:spLocks/>
          </p:cNvSpPr>
          <p:nvPr/>
        </p:nvSpPr>
        <p:spPr>
          <a:xfrm>
            <a:off x="672661" y="2211481"/>
            <a:ext cx="5316345" cy="485971"/>
          </a:xfrm>
          <a:prstGeom prst="rect">
            <a:avLst/>
          </a:prstGeom>
        </p:spPr>
        <p:txBody>
          <a:bodyPr vert="horz" lIns="61322" tIns="30660" rIns="61322" bIns="30660" rtlCol="0" anchor="ctr" anchorCtr="0">
            <a:noAutofit/>
          </a:bodyPr>
          <a:lstStyle>
            <a:lvl1pPr algn="l" defTabSz="1029712" rtl="0" eaLnBrk="1" latinLnBrk="0" hangingPunct="1">
              <a:spcBef>
                <a:spcPct val="0"/>
              </a:spcBef>
              <a:buNone/>
              <a:defRPr sz="2000" b="1" kern="1200">
                <a:solidFill>
                  <a:srgbClr val="002945"/>
                </a:solidFill>
                <a:latin typeface="Arial" pitchFamily="34" charset="0"/>
                <a:ea typeface="+mj-ea"/>
                <a:cs typeface="Arial" pitchFamily="34" charset="0"/>
              </a:defRPr>
            </a:lvl1pPr>
          </a:lstStyle>
          <a:p>
            <a:pPr algn="ctr" defTabSz="544817"/>
            <a:endParaRPr lang="de-DE" sz="1376" dirty="0"/>
          </a:p>
        </p:txBody>
      </p:sp>
      <p:grpSp>
        <p:nvGrpSpPr>
          <p:cNvPr id="2" name="Gruppieren 1">
            <a:extLst>
              <a:ext uri="{FF2B5EF4-FFF2-40B4-BE49-F238E27FC236}">
                <a16:creationId xmlns:a16="http://schemas.microsoft.com/office/drawing/2014/main" id="{D89535E5-657E-4A6D-8C1B-7E45BA1477CA}"/>
              </a:ext>
            </a:extLst>
          </p:cNvPr>
          <p:cNvGrpSpPr/>
          <p:nvPr/>
        </p:nvGrpSpPr>
        <p:grpSpPr>
          <a:xfrm>
            <a:off x="1270628" y="1812672"/>
            <a:ext cx="2780919" cy="2682396"/>
            <a:chOff x="1891466" y="2196629"/>
            <a:chExt cx="5256584" cy="5070355"/>
          </a:xfrm>
        </p:grpSpPr>
        <p:sp>
          <p:nvSpPr>
            <p:cNvPr id="17" name="Ellipse 16"/>
            <p:cNvSpPr/>
            <p:nvPr/>
          </p:nvSpPr>
          <p:spPr>
            <a:xfrm>
              <a:off x="1891466" y="2196629"/>
              <a:ext cx="5256584" cy="5070355"/>
            </a:xfrm>
            <a:prstGeom prst="ellipse">
              <a:avLst/>
            </a:prstGeom>
            <a:solidFill>
              <a:srgbClr val="002945"/>
            </a:solidFill>
            <a:ln w="19050">
              <a:solidFill>
                <a:sysClr val="window" lastClr="FFFFFF"/>
              </a:solidFill>
            </a:ln>
          </p:spPr>
          <p:txBody>
            <a:bodyPr lIns="0" tIns="0" rIns="0" bIns="0" rtlCol="0" anchor="ctr">
              <a:noAutofit/>
            </a:bodyPr>
            <a:lstStyle/>
            <a:p>
              <a:pPr algn="ctr" defTabSz="483806">
                <a:lnSpc>
                  <a:spcPct val="120000"/>
                </a:lnSpc>
                <a:spcBef>
                  <a:spcPts val="317"/>
                </a:spcBef>
                <a:spcAft>
                  <a:spcPts val="317"/>
                </a:spcAft>
                <a:defRPr/>
              </a:pPr>
              <a:endParaRPr lang="de-DE" sz="847" kern="0" dirty="0">
                <a:solidFill>
                  <a:prstClr val="black"/>
                </a:solidFill>
                <a:latin typeface="Calibri"/>
              </a:endParaRPr>
            </a:p>
          </p:txBody>
        </p:sp>
        <p:sp>
          <p:nvSpPr>
            <p:cNvPr id="18" name="Ellipse 17"/>
            <p:cNvSpPr/>
            <p:nvPr/>
          </p:nvSpPr>
          <p:spPr>
            <a:xfrm>
              <a:off x="3065822" y="3311611"/>
              <a:ext cx="2915702" cy="2915702"/>
            </a:xfrm>
            <a:prstGeom prst="ellipse">
              <a:avLst/>
            </a:prstGeom>
            <a:solidFill>
              <a:srgbClr val="CBCDCF"/>
            </a:solidFill>
            <a:ln w="19050">
              <a:solidFill>
                <a:sysClr val="window" lastClr="FFFFFF"/>
              </a:solidFill>
            </a:ln>
          </p:spPr>
          <p:txBody>
            <a:bodyPr lIns="0" tIns="0" rIns="0" bIns="0" rtlCol="0" anchor="ctr">
              <a:noAutofit/>
            </a:bodyPr>
            <a:lstStyle/>
            <a:p>
              <a:pPr algn="ctr" defTabSz="483806">
                <a:lnSpc>
                  <a:spcPct val="120000"/>
                </a:lnSpc>
                <a:spcBef>
                  <a:spcPts val="317"/>
                </a:spcBef>
                <a:spcAft>
                  <a:spcPts val="317"/>
                </a:spcAft>
                <a:defRPr/>
              </a:pPr>
              <a:endParaRPr lang="de-DE" sz="847" kern="0" dirty="0">
                <a:solidFill>
                  <a:prstClr val="black"/>
                </a:solidFill>
                <a:latin typeface="Calibri"/>
              </a:endParaRPr>
            </a:p>
          </p:txBody>
        </p:sp>
        <p:sp>
          <p:nvSpPr>
            <p:cNvPr id="19" name="Ellipse 18"/>
            <p:cNvSpPr/>
            <p:nvPr/>
          </p:nvSpPr>
          <p:spPr>
            <a:xfrm>
              <a:off x="3690616" y="3936405"/>
              <a:ext cx="1666116" cy="1666116"/>
            </a:xfrm>
            <a:prstGeom prst="ellipse">
              <a:avLst/>
            </a:prstGeom>
            <a:solidFill>
              <a:srgbClr val="8064A2">
                <a:lumMod val="10000"/>
                <a:lumOff val="90000"/>
              </a:srgbClr>
            </a:solidFill>
            <a:ln w="19050">
              <a:solidFill>
                <a:sysClr val="window" lastClr="FFFFFF"/>
              </a:solidFill>
            </a:ln>
          </p:spPr>
          <p:txBody>
            <a:bodyPr lIns="0" tIns="0" rIns="0" bIns="0" rtlCol="0" anchor="ctr">
              <a:noAutofit/>
            </a:bodyPr>
            <a:lstStyle/>
            <a:p>
              <a:pPr algn="ctr" defTabSz="483806">
                <a:lnSpc>
                  <a:spcPct val="120000"/>
                </a:lnSpc>
                <a:spcBef>
                  <a:spcPts val="317"/>
                </a:spcBef>
                <a:spcAft>
                  <a:spcPts val="317"/>
                </a:spcAft>
                <a:defRPr/>
              </a:pPr>
              <a:endParaRPr lang="de-DE" sz="847" kern="0" dirty="0">
                <a:solidFill>
                  <a:prstClr val="black"/>
                </a:solidFill>
                <a:latin typeface="Calibri"/>
              </a:endParaRPr>
            </a:p>
          </p:txBody>
        </p:sp>
        <p:sp>
          <p:nvSpPr>
            <p:cNvPr id="20" name="Textfeld 19"/>
            <p:cNvSpPr txBox="1"/>
            <p:nvPr/>
          </p:nvSpPr>
          <p:spPr>
            <a:xfrm>
              <a:off x="4047640" y="3311611"/>
              <a:ext cx="952066" cy="654545"/>
            </a:xfrm>
            <a:prstGeom prst="rect">
              <a:avLst/>
            </a:prstGeom>
            <a:noFill/>
            <a:ln w="19050">
              <a:noFill/>
            </a:ln>
          </p:spPr>
          <p:txBody>
            <a:bodyPr lIns="0" tIns="0" rIns="0" bIns="0" rtlCol="0" anchor="ctr">
              <a:noAutofit/>
            </a:bodyPr>
            <a:lstStyle>
              <a:defPPr>
                <a:defRPr lang="de-DE"/>
              </a:defPPr>
              <a:lvl1pPr algn="ctr">
                <a:lnSpc>
                  <a:spcPct val="120000"/>
                </a:lnSpc>
                <a:spcBef>
                  <a:spcPts val="600"/>
                </a:spcBef>
                <a:spcAft>
                  <a:spcPts val="600"/>
                </a:spcAft>
                <a:defRPr b="1"/>
              </a:lvl1pPr>
            </a:lstStyle>
            <a:p>
              <a:pPr defTabSz="483806">
                <a:spcBef>
                  <a:spcPts val="317"/>
                </a:spcBef>
                <a:spcAft>
                  <a:spcPts val="317"/>
                </a:spcAft>
                <a:defRPr/>
              </a:pPr>
              <a:r>
                <a:rPr lang="de-DE" sz="847" b="0" kern="0" dirty="0">
                  <a:solidFill>
                    <a:prstClr val="black"/>
                  </a:solidFill>
                  <a:latin typeface="Calibri"/>
                </a:rPr>
                <a:t>robust</a:t>
              </a:r>
            </a:p>
          </p:txBody>
        </p:sp>
        <p:sp>
          <p:nvSpPr>
            <p:cNvPr id="21" name="Textfeld 20"/>
            <p:cNvSpPr txBox="1"/>
            <p:nvPr/>
          </p:nvSpPr>
          <p:spPr>
            <a:xfrm>
              <a:off x="3869128" y="2508306"/>
              <a:ext cx="1309091" cy="654545"/>
            </a:xfrm>
            <a:prstGeom prst="rect">
              <a:avLst/>
            </a:prstGeom>
            <a:noFill/>
            <a:ln w="19050">
              <a:noFill/>
            </a:ln>
          </p:spPr>
          <p:txBody>
            <a:bodyPr wrap="square" lIns="0" tIns="0" rIns="0" bIns="0" rtlCol="0" anchor="ctr">
              <a:noAutofit/>
            </a:bodyPr>
            <a:lstStyle/>
            <a:p>
              <a:pPr algn="ctr" defTabSz="483806">
                <a:defRPr/>
              </a:pPr>
              <a:r>
                <a:rPr lang="de-DE" sz="847" kern="0" dirty="0">
                  <a:solidFill>
                    <a:prstClr val="white"/>
                  </a:solidFill>
                  <a:latin typeface="Calibri"/>
                </a:rPr>
                <a:t>Competence in dealing with uncertainty</a:t>
              </a:r>
            </a:p>
          </p:txBody>
        </p:sp>
        <p:sp>
          <p:nvSpPr>
            <p:cNvPr id="22" name="Textfeld 21"/>
            <p:cNvSpPr txBox="1"/>
            <p:nvPr/>
          </p:nvSpPr>
          <p:spPr>
            <a:xfrm>
              <a:off x="3869128" y="4442190"/>
              <a:ext cx="1309091" cy="654545"/>
            </a:xfrm>
            <a:prstGeom prst="rect">
              <a:avLst/>
            </a:prstGeom>
            <a:noFill/>
            <a:ln w="19050">
              <a:noFill/>
            </a:ln>
          </p:spPr>
          <p:txBody>
            <a:bodyPr lIns="0" tIns="0" rIns="0" bIns="0" rtlCol="0" anchor="ctr">
              <a:noAutofit/>
            </a:bodyPr>
            <a:lstStyle>
              <a:defPPr>
                <a:defRPr lang="de-DE"/>
              </a:defPPr>
              <a:lvl1pPr algn="ctr">
                <a:lnSpc>
                  <a:spcPct val="120000"/>
                </a:lnSpc>
                <a:spcBef>
                  <a:spcPts val="600"/>
                </a:spcBef>
                <a:spcAft>
                  <a:spcPts val="600"/>
                </a:spcAft>
                <a:defRPr sz="800"/>
              </a:lvl1pPr>
            </a:lstStyle>
            <a:p>
              <a:pPr defTabSz="483806">
                <a:spcBef>
                  <a:spcPts val="317"/>
                </a:spcBef>
                <a:spcAft>
                  <a:spcPts val="317"/>
                </a:spcAft>
                <a:defRPr/>
              </a:pPr>
              <a:r>
                <a:rPr lang="de-DE" sz="847" kern="0" dirty="0">
                  <a:solidFill>
                    <a:prstClr val="black"/>
                  </a:solidFill>
                  <a:latin typeface="Calibri"/>
                </a:rPr>
                <a:t>Financial sustainability</a:t>
              </a:r>
            </a:p>
          </p:txBody>
        </p:sp>
        <p:sp>
          <p:nvSpPr>
            <p:cNvPr id="23" name="Textfeld 22"/>
            <p:cNvSpPr txBox="1"/>
            <p:nvPr/>
          </p:nvSpPr>
          <p:spPr>
            <a:xfrm>
              <a:off x="3683178" y="6376074"/>
              <a:ext cx="1799999" cy="654545"/>
            </a:xfrm>
            <a:prstGeom prst="rect">
              <a:avLst/>
            </a:prstGeom>
            <a:noFill/>
            <a:ln w="19050">
              <a:noFill/>
            </a:ln>
          </p:spPr>
          <p:txBody>
            <a:bodyPr wrap="square" lIns="0" tIns="0" rIns="0" bIns="0" rtlCol="0" anchor="ctr">
              <a:noAutofit/>
            </a:bodyPr>
            <a:lstStyle/>
            <a:p>
              <a:pPr algn="ctr" defTabSz="483806">
                <a:defRPr/>
              </a:pPr>
              <a:r>
                <a:rPr lang="de-DE" sz="847" kern="0" dirty="0">
                  <a:solidFill>
                    <a:prstClr val="white"/>
                  </a:solidFill>
                  <a:latin typeface="Calibri"/>
                </a:rPr>
                <a:t>Well-prepared entrepreneurial decisions</a:t>
              </a:r>
            </a:p>
          </p:txBody>
        </p:sp>
        <p:sp>
          <p:nvSpPr>
            <p:cNvPr id="24" name="Textfeld 23"/>
            <p:cNvSpPr txBox="1"/>
            <p:nvPr/>
          </p:nvSpPr>
          <p:spPr>
            <a:xfrm>
              <a:off x="2082838" y="4442190"/>
              <a:ext cx="952066" cy="654545"/>
            </a:xfrm>
            <a:prstGeom prst="rect">
              <a:avLst/>
            </a:prstGeom>
            <a:noFill/>
            <a:ln w="19050">
              <a:noFill/>
            </a:ln>
          </p:spPr>
          <p:txBody>
            <a:bodyPr wrap="square" lIns="0" tIns="0" rIns="0" bIns="0" rtlCol="0" anchor="ctr">
              <a:noAutofit/>
            </a:bodyPr>
            <a:lstStyle/>
            <a:p>
              <a:pPr algn="ctr" defTabSz="483806">
                <a:defRPr/>
              </a:pPr>
              <a:r>
                <a:rPr lang="de-DE" sz="847" kern="0" dirty="0">
                  <a:solidFill>
                    <a:prstClr val="white"/>
                  </a:solidFill>
                  <a:latin typeface="Calibri"/>
                </a:rPr>
                <a:t>Early risk detection</a:t>
              </a:r>
            </a:p>
          </p:txBody>
        </p:sp>
        <p:sp>
          <p:nvSpPr>
            <p:cNvPr id="25" name="Textfeld 24"/>
            <p:cNvSpPr txBox="1"/>
            <p:nvPr/>
          </p:nvSpPr>
          <p:spPr>
            <a:xfrm>
              <a:off x="4047640" y="5572768"/>
              <a:ext cx="952066" cy="654545"/>
            </a:xfrm>
            <a:prstGeom prst="rect">
              <a:avLst/>
            </a:prstGeom>
            <a:noFill/>
            <a:ln w="19050">
              <a:noFill/>
            </a:ln>
          </p:spPr>
          <p:txBody>
            <a:bodyPr lIns="0" tIns="0" rIns="0" bIns="0" rtlCol="0" anchor="ctr">
              <a:noAutofit/>
            </a:bodyPr>
            <a:lstStyle>
              <a:defPPr>
                <a:defRPr lang="de-DE"/>
              </a:defPPr>
              <a:lvl1pPr algn="ctr">
                <a:lnSpc>
                  <a:spcPct val="120000"/>
                </a:lnSpc>
                <a:spcBef>
                  <a:spcPts val="600"/>
                </a:spcBef>
                <a:spcAft>
                  <a:spcPts val="600"/>
                </a:spcAft>
                <a:defRPr b="1"/>
              </a:lvl1pPr>
            </a:lstStyle>
            <a:p>
              <a:pPr defTabSz="483806">
                <a:spcBef>
                  <a:spcPts val="317"/>
                </a:spcBef>
                <a:spcAft>
                  <a:spcPts val="317"/>
                </a:spcAft>
                <a:defRPr/>
              </a:pPr>
              <a:r>
                <a:rPr lang="de-DE" sz="847" b="0" kern="0" dirty="0">
                  <a:solidFill>
                    <a:prstClr val="black"/>
                  </a:solidFill>
                  <a:latin typeface="Calibri"/>
                </a:rPr>
                <a:t>Strategy</a:t>
              </a:r>
            </a:p>
          </p:txBody>
        </p:sp>
      </p:grpSp>
      <p:sp>
        <p:nvSpPr>
          <p:cNvPr id="16" name="Inhaltsplatzhalter 3">
            <a:extLst>
              <a:ext uri="{FF2B5EF4-FFF2-40B4-BE49-F238E27FC236}">
                <a16:creationId xmlns:a16="http://schemas.microsoft.com/office/drawing/2014/main" id="{C63125CE-7A6C-4C0E-892E-A2BACF925970}"/>
              </a:ext>
            </a:extLst>
          </p:cNvPr>
          <p:cNvSpPr txBox="1">
            <a:spLocks/>
          </p:cNvSpPr>
          <p:nvPr/>
        </p:nvSpPr>
        <p:spPr>
          <a:xfrm>
            <a:off x="4870714" y="1479821"/>
            <a:ext cx="4512731" cy="4169840"/>
          </a:xfrm>
          <a:prstGeom prst="rect">
            <a:avLst/>
          </a:prstGeom>
        </p:spPr>
        <p:txBody>
          <a:bodyPr vert="horz" lIns="61322" tIns="30660" rIns="61322" bIns="30660" rtlCol="0">
            <a:noAutofit/>
          </a:bodyPr>
          <a:lstStyle>
            <a:lvl1pPr marL="582705" indent="-582705"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1pPr>
            <a:lvl2pPr marL="1150077" indent="-567373"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2pPr>
            <a:lvl3pPr marL="1732784" indent="-582705"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3pPr>
            <a:lvl4pPr marL="2315489" indent="-582705"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4pPr>
            <a:lvl5pPr marL="2882860" indent="-567373"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5pPr>
            <a:lvl6pPr marL="4567260"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6pPr>
            <a:lvl7pPr marL="5397670"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7pPr>
            <a:lvl8pPr marL="6228084"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8pPr>
            <a:lvl9pPr marL="7058494"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9pPr>
          </a:lstStyle>
          <a:p>
            <a:pPr marL="0" indent="0" defTabSz="878735">
              <a:spcBef>
                <a:spcPts val="317"/>
              </a:spcBef>
              <a:spcAft>
                <a:spcPts val="317"/>
              </a:spcAft>
              <a:buNone/>
            </a:pPr>
            <a:r>
              <a:rPr lang="de-DE" sz="1270" b="1" dirty="0">
                <a:latin typeface="Arial" panose="020B0604020202020204" pitchFamily="34" charset="0"/>
                <a:cs typeface="Arial" panose="020B0604020202020204" pitchFamily="34" charset="0"/>
              </a:rPr>
              <a:t>The study situation....</a:t>
            </a:r>
          </a:p>
          <a:p>
            <a:pPr marL="308307" indent="-308307" defTabSz="878735">
              <a:spcBef>
                <a:spcPts val="317"/>
              </a:spcBef>
              <a:spcAft>
                <a:spcPts val="317"/>
              </a:spcAft>
              <a:buFont typeface="+mj-lt"/>
              <a:buAutoNum type="arabicPeriod"/>
            </a:pPr>
            <a:r>
              <a:rPr lang="de-DE" sz="1270" b="1" dirty="0">
                <a:latin typeface="Arial" panose="020B0604020202020204" pitchFamily="34" charset="0"/>
                <a:cs typeface="Arial" panose="020B0604020202020204" pitchFamily="34" charset="0"/>
              </a:rPr>
              <a:t>Quality companies</a:t>
            </a:r>
            <a:r>
              <a:rPr lang="de-DE" sz="1270" dirty="0">
                <a:latin typeface="Arial" panose="020B0604020202020204" pitchFamily="34" charset="0"/>
                <a:cs typeface="Arial" panose="020B0604020202020204" pitchFamily="34" charset="0"/>
              </a:rPr>
              <a:t>, especially those </a:t>
            </a:r>
            <a:r>
              <a:rPr lang="de-DE" sz="1270" b="1" dirty="0">
                <a:latin typeface="Arial" panose="020B0604020202020204" pitchFamily="34" charset="0"/>
                <a:cs typeface="Arial" panose="020B0604020202020204" pitchFamily="34" charset="0"/>
              </a:rPr>
              <a:t>with high financial sustainability</a:t>
            </a:r>
            <a:r>
              <a:rPr lang="de-DE" sz="1270" dirty="0">
                <a:latin typeface="Arial" panose="020B0604020202020204" pitchFamily="34" charset="0"/>
                <a:cs typeface="Arial" panose="020B0604020202020204" pitchFamily="34" charset="0"/>
              </a:rPr>
              <a:t>, are more successful than average</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Companies with a good risk/return profile and </a:t>
            </a:r>
            <a:r>
              <a:rPr lang="de-DE" sz="1270" b="1" dirty="0">
                <a:latin typeface="Arial" panose="020B0604020202020204" pitchFamily="34" charset="0"/>
                <a:cs typeface="Arial" panose="020B0604020202020204" pitchFamily="34" charset="0"/>
              </a:rPr>
              <a:t>low "fundamental risk" </a:t>
            </a:r>
            <a:r>
              <a:rPr lang="de-DE" sz="1270" dirty="0">
                <a:latin typeface="Arial" panose="020B0604020202020204" pitchFamily="34" charset="0"/>
                <a:cs typeface="Arial" panose="020B0604020202020204" pitchFamily="34" charset="0"/>
              </a:rPr>
              <a:t>are also sustainably successful on the stock market, especially in crises</a:t>
            </a:r>
          </a:p>
          <a:p>
            <a:pPr marL="308307" indent="-308307" defTabSz="878735">
              <a:spcBef>
                <a:spcPts val="317"/>
              </a:spcBef>
              <a:spcAft>
                <a:spcPts val="317"/>
              </a:spcAft>
              <a:buFont typeface="+mj-lt"/>
              <a:buAutoNum type="arabicPeriod"/>
            </a:pPr>
            <a:r>
              <a:rPr lang="de-DE" sz="1270" b="1" dirty="0">
                <a:latin typeface="Arial" panose="020B0604020202020204" pitchFamily="34" charset="0"/>
                <a:cs typeface="Arial" panose="020B0604020202020204" pitchFamily="34" charset="0"/>
              </a:rPr>
              <a:t>Resilient organization </a:t>
            </a:r>
            <a:r>
              <a:rPr lang="de-DE" sz="1270" dirty="0">
                <a:latin typeface="Arial" panose="020B0604020202020204" pitchFamily="34" charset="0"/>
                <a:cs typeface="Arial" panose="020B0604020202020204" pitchFamily="34" charset="0"/>
              </a:rPr>
              <a:t>and </a:t>
            </a:r>
            <a:r>
              <a:rPr lang="de-DE" sz="1270" b="1" dirty="0">
                <a:latin typeface="Arial" panose="020B0604020202020204" pitchFamily="34" charset="0"/>
                <a:cs typeface="Arial" panose="020B0604020202020204" pitchFamily="34" charset="0"/>
              </a:rPr>
              <a:t>robust strategy </a:t>
            </a:r>
            <a:r>
              <a:rPr lang="de-DE" sz="1270" dirty="0">
                <a:latin typeface="Arial" panose="020B0604020202020204" pitchFamily="34" charset="0"/>
                <a:cs typeface="Arial" panose="020B0604020202020204" pitchFamily="34" charset="0"/>
              </a:rPr>
              <a:t>ensure long-term success </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Family businesses are more successful than average due to their </a:t>
            </a:r>
            <a:r>
              <a:rPr lang="de-DE" sz="1270" b="1" dirty="0">
                <a:latin typeface="Arial" panose="020B0604020202020204" pitchFamily="34" charset="0"/>
                <a:cs typeface="Arial" panose="020B0604020202020204" pitchFamily="34" charset="0"/>
              </a:rPr>
              <a:t>long-term orientation</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Well-prepared </a:t>
            </a:r>
            <a:r>
              <a:rPr lang="de-DE" sz="1270" b="1" dirty="0">
                <a:latin typeface="Arial" panose="020B0604020202020204" pitchFamily="34" charset="0"/>
                <a:cs typeface="Arial" panose="020B0604020202020204" pitchFamily="34" charset="0"/>
              </a:rPr>
              <a:t>"entrepreneurial decisions" </a:t>
            </a:r>
            <a:r>
              <a:rPr lang="de-DE" sz="1270" dirty="0">
                <a:latin typeface="Arial" panose="020B0604020202020204" pitchFamily="34" charset="0"/>
                <a:cs typeface="Arial" panose="020B0604020202020204" pitchFamily="34" charset="0"/>
              </a:rPr>
              <a:t>(Section 93 AktG) are also relevant for medium-sized family businesses - and help to ensure success.</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Strong </a:t>
            </a:r>
            <a:r>
              <a:rPr lang="de-DE" sz="1270" b="1" dirty="0">
                <a:latin typeface="Arial" panose="020B0604020202020204" pitchFamily="34" charset="0"/>
                <a:cs typeface="Arial" panose="020B0604020202020204" pitchFamily="34" charset="0"/>
              </a:rPr>
              <a:t>ability to deal with uncertainties (opportunities and threats) </a:t>
            </a:r>
            <a:r>
              <a:rPr lang="de-DE" sz="1270" dirty="0">
                <a:latin typeface="Arial" panose="020B0604020202020204" pitchFamily="34" charset="0"/>
                <a:cs typeface="Arial" panose="020B0604020202020204" pitchFamily="34" charset="0"/>
              </a:rPr>
              <a:t>increases crisis stability.</a:t>
            </a:r>
          </a:p>
        </p:txBody>
      </p:sp>
      <p:sp>
        <p:nvSpPr>
          <p:cNvPr id="26" name="Inhaltsplatzhalter 1">
            <a:extLst>
              <a:ext uri="{FF2B5EF4-FFF2-40B4-BE49-F238E27FC236}">
                <a16:creationId xmlns:a16="http://schemas.microsoft.com/office/drawing/2014/main" id="{E6DF954E-A285-4039-AB1E-8CF3C49E7C35}"/>
              </a:ext>
            </a:extLst>
          </p:cNvPr>
          <p:cNvSpPr txBox="1">
            <a:spLocks/>
          </p:cNvSpPr>
          <p:nvPr/>
        </p:nvSpPr>
        <p:spPr>
          <a:xfrm>
            <a:off x="538934" y="5445344"/>
            <a:ext cx="4198041" cy="1080000"/>
          </a:xfrm>
          <a:prstGeom prst="rect">
            <a:avLst/>
          </a:prstGeom>
        </p:spPr>
        <p:txBody>
          <a:bodyPr>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endParaRPr lang="de-DE" sz="1000" dirty="0"/>
          </a:p>
          <a:p>
            <a:pPr marL="0" indent="0">
              <a:buNone/>
            </a:pPr>
            <a:r>
              <a:rPr lang="en-US" sz="1000" dirty="0">
                <a:solidFill>
                  <a:srgbClr val="7F7F7F"/>
                </a:solidFill>
              </a:rPr>
              <a:t>Source: Gleißner, W. (2023): Uncertainty and resilience in strategic management: profile of a robust company, in: International Journal of Risk Assessment and Management, Vol. 26, No 1, pp. 75–94</a:t>
            </a:r>
            <a:endParaRPr lang="de-DE" sz="1000" dirty="0"/>
          </a:p>
        </p:txBody>
      </p:sp>
    </p:spTree>
    <p:extLst>
      <p:ext uri="{BB962C8B-B14F-4D97-AF65-F5344CB8AC3E}">
        <p14:creationId xmlns:p14="http://schemas.microsoft.com/office/powerpoint/2010/main" val="905154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000" y="144000"/>
            <a:ext cx="9237528" cy="648000"/>
          </a:xfrm>
        </p:spPr>
        <p:txBody>
          <a:bodyPr/>
          <a:lstStyle/>
          <a:p>
            <a:r>
              <a:rPr lang="de-DE" altLang="de-DE" dirty="0"/>
              <a:t>From strategy to operational planning and risk analysis to risk </a:t>
            </a:r>
            <a:r>
              <a:rPr lang="de-DE" altLang="de-DE" dirty="0" err="1"/>
              <a:t>aggregation</a:t>
            </a:r>
            <a:r>
              <a:rPr lang="de-DE" altLang="de-DE" dirty="0"/>
              <a:t> —</a:t>
            </a:r>
            <a:r>
              <a:rPr lang="de-DE" altLang="de-DE" dirty="0" err="1"/>
              <a:t>example</a:t>
            </a:r>
            <a:r>
              <a:rPr lang="de-DE" altLang="de-DE" dirty="0"/>
              <a:t> "Strategy Navigator" (FutureValue Group AG)</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1032033"/>
            <a:ext cx="8096840" cy="476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93"/>
          <p:cNvSpPr txBox="1">
            <a:spLocks noChangeArrowheads="1"/>
          </p:cNvSpPr>
          <p:nvPr/>
        </p:nvSpPr>
        <p:spPr bwMode="auto">
          <a:xfrm>
            <a:off x="463595" y="5908447"/>
            <a:ext cx="8409781" cy="503590"/>
          </a:xfrm>
          <a:prstGeom prst="rect">
            <a:avLst/>
          </a:prstGeom>
          <a:noFill/>
          <a:ln w="25400">
            <a:solidFill>
              <a:srgbClr val="4D7491"/>
            </a:solidFill>
            <a:miter lim="800000"/>
            <a:headEnd/>
            <a:tailEnd/>
          </a:ln>
          <a:extLst>
            <a:ext uri="{909E8E84-426E-40DD-AFC4-6F175D3DCCD1}">
              <a14:hiddenFill xmlns:a14="http://schemas.microsoft.com/office/drawing/2010/main">
                <a:solidFill>
                  <a:srgbClr val="FFFFFF"/>
                </a:solidFill>
              </a14:hiddenFill>
            </a:ext>
          </a:extLst>
        </p:spPr>
        <p:txBody>
          <a:bodyPr wrap="square" lIns="72000" tIns="36000" rIns="72000" bIns="36000" anchor="ctr">
            <a:spAutoFit/>
          </a:bodyPr>
          <a:lstStyle>
            <a:lvl1pPr defTabSz="896938">
              <a:defRPr kumimoji="1">
                <a:solidFill>
                  <a:srgbClr val="000000"/>
                </a:solidFill>
                <a:latin typeface="Arial" charset="0"/>
              </a:defRPr>
            </a:lvl1pPr>
            <a:lvl2pPr marL="742950" indent="-285750" defTabSz="896938">
              <a:defRPr kumimoji="1">
                <a:solidFill>
                  <a:srgbClr val="000000"/>
                </a:solidFill>
                <a:latin typeface="Arial" charset="0"/>
              </a:defRPr>
            </a:lvl2pPr>
            <a:lvl3pPr marL="1143000" indent="-228600" defTabSz="896938">
              <a:defRPr kumimoji="1">
                <a:solidFill>
                  <a:srgbClr val="000000"/>
                </a:solidFill>
                <a:latin typeface="Arial" charset="0"/>
              </a:defRPr>
            </a:lvl3pPr>
            <a:lvl4pPr marL="1600200" indent="-228600" defTabSz="896938">
              <a:defRPr kumimoji="1">
                <a:solidFill>
                  <a:srgbClr val="000000"/>
                </a:solidFill>
                <a:latin typeface="Arial" charset="0"/>
              </a:defRPr>
            </a:lvl4pPr>
            <a:lvl5pPr marL="2057400" indent="-228600" defTabSz="896938">
              <a:defRPr kumimoji="1">
                <a:solidFill>
                  <a:srgbClr val="000000"/>
                </a:solidFill>
                <a:latin typeface="Arial" charset="0"/>
              </a:defRPr>
            </a:lvl5pPr>
            <a:lvl6pPr marL="2514600" indent="-228600" defTabSz="896938" eaLnBrk="0" fontAlgn="base" hangingPunct="0">
              <a:spcBef>
                <a:spcPct val="50000"/>
              </a:spcBef>
              <a:spcAft>
                <a:spcPct val="0"/>
              </a:spcAft>
              <a:defRPr kumimoji="1">
                <a:solidFill>
                  <a:srgbClr val="000000"/>
                </a:solidFill>
                <a:latin typeface="Arial" charset="0"/>
              </a:defRPr>
            </a:lvl6pPr>
            <a:lvl7pPr marL="2971800" indent="-228600" defTabSz="896938" eaLnBrk="0" fontAlgn="base" hangingPunct="0">
              <a:spcBef>
                <a:spcPct val="50000"/>
              </a:spcBef>
              <a:spcAft>
                <a:spcPct val="0"/>
              </a:spcAft>
              <a:defRPr kumimoji="1">
                <a:solidFill>
                  <a:srgbClr val="000000"/>
                </a:solidFill>
                <a:latin typeface="Arial" charset="0"/>
              </a:defRPr>
            </a:lvl7pPr>
            <a:lvl8pPr marL="3429000" indent="-228600" defTabSz="896938" eaLnBrk="0" fontAlgn="base" hangingPunct="0">
              <a:spcBef>
                <a:spcPct val="50000"/>
              </a:spcBef>
              <a:spcAft>
                <a:spcPct val="0"/>
              </a:spcAft>
              <a:defRPr kumimoji="1">
                <a:solidFill>
                  <a:srgbClr val="000000"/>
                </a:solidFill>
                <a:latin typeface="Arial" charset="0"/>
              </a:defRPr>
            </a:lvl8pPr>
            <a:lvl9pPr marL="3886200" indent="-228600" defTabSz="896938" eaLnBrk="0" fontAlgn="base" hangingPunct="0">
              <a:spcBef>
                <a:spcPct val="50000"/>
              </a:spcBef>
              <a:spcAft>
                <a:spcPct val="0"/>
              </a:spcAft>
              <a:defRPr kumimoji="1">
                <a:solidFill>
                  <a:srgbClr val="000000"/>
                </a:solidFill>
                <a:latin typeface="Arial" charset="0"/>
              </a:defRPr>
            </a:lvl9pPr>
          </a:lstStyle>
          <a:p>
            <a:r>
              <a:rPr lang="de-DE" sz="1400" b="1" i="0" dirty="0">
                <a:latin typeface="Arial" panose="020B0604020202020204" pitchFamily="34" charset="0"/>
                <a:ea typeface="+mj-ea"/>
                <a:cs typeface="Arial" panose="020B0604020202020204" pitchFamily="34" charset="0"/>
              </a:rPr>
              <a:t>To Do: Assess the monetary consequences of strategic measures and analyze risks that could cause deviations from the plan!</a:t>
            </a:r>
          </a:p>
        </p:txBody>
      </p:sp>
    </p:spTree>
    <p:extLst>
      <p:ext uri="{BB962C8B-B14F-4D97-AF65-F5344CB8AC3E}">
        <p14:creationId xmlns:p14="http://schemas.microsoft.com/office/powerpoint/2010/main" val="16973691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el 1"/>
          <p:cNvSpPr>
            <a:spLocks noGrp="1"/>
          </p:cNvSpPr>
          <p:nvPr>
            <p:ph type="title"/>
          </p:nvPr>
        </p:nvSpPr>
        <p:spPr>
          <a:xfrm>
            <a:off x="630442" y="133724"/>
            <a:ext cx="9147094" cy="606756"/>
          </a:xfrm>
        </p:spPr>
        <p:txBody>
          <a:bodyPr>
            <a:noAutofit/>
          </a:bodyPr>
          <a:lstStyle/>
          <a:p>
            <a:pPr algn="l" eaLnBrk="1" hangingPunct="1"/>
            <a:r>
              <a:rPr lang="de-DE" sz="1950" spc="-20" dirty="0"/>
              <a:t>Risk </a:t>
            </a:r>
            <a:r>
              <a:rPr lang="de-DE" sz="1950" spc="-20" dirty="0" err="1"/>
              <a:t>aggregation</a:t>
            </a:r>
            <a:r>
              <a:rPr lang="de-DE" sz="1950" spc="-20" dirty="0"/>
              <a:t> (</a:t>
            </a:r>
            <a:r>
              <a:rPr lang="de-DE" sz="1950" spc="-20" dirty="0" err="1"/>
              <a:t>using</a:t>
            </a:r>
            <a:r>
              <a:rPr lang="de-DE" sz="1950" spc="-20" dirty="0"/>
              <a:t> Monte Carlo simulation): </a:t>
            </a:r>
            <a:r>
              <a:rPr lang="de-DE" sz="1950" spc="-20" dirty="0" err="1"/>
              <a:t>Bandwidth</a:t>
            </a:r>
            <a:r>
              <a:rPr lang="de-DE" sz="1950" spc="-20" dirty="0"/>
              <a:t> planning </a:t>
            </a:r>
            <a:r>
              <a:rPr lang="de-DE" sz="1950" spc="-20" dirty="0" err="1"/>
              <a:t>and</a:t>
            </a:r>
            <a:r>
              <a:rPr lang="de-DE" sz="1950" spc="-20" dirty="0"/>
              <a:t> </a:t>
            </a:r>
            <a:r>
              <a:rPr lang="de-DE" sz="1950" spc="-50" dirty="0" err="1"/>
              <a:t>necessity</a:t>
            </a:r>
            <a:r>
              <a:rPr lang="de-DE" sz="1950" spc="-50" dirty="0"/>
              <a:t> to </a:t>
            </a:r>
            <a:r>
              <a:rPr lang="de-DE" sz="1950" spc="-50" dirty="0" err="1"/>
              <a:t>identify</a:t>
            </a:r>
            <a:r>
              <a:rPr lang="de-DE" sz="1950" spc="-50" dirty="0"/>
              <a:t> a </a:t>
            </a:r>
            <a:r>
              <a:rPr lang="de-DE" sz="1950" spc="-50" dirty="0" err="1"/>
              <a:t>severe</a:t>
            </a:r>
            <a:r>
              <a:rPr lang="de-DE" sz="1950" spc="-50" dirty="0"/>
              <a:t> </a:t>
            </a:r>
            <a:r>
              <a:rPr lang="de-DE" sz="1950" spc="-50" dirty="0" err="1"/>
              <a:t>crisis</a:t>
            </a:r>
            <a:r>
              <a:rPr lang="de-DE" sz="1950" spc="-50" dirty="0"/>
              <a:t> </a:t>
            </a:r>
            <a:r>
              <a:rPr lang="de-DE" sz="1950" spc="-50" dirty="0" err="1"/>
              <a:t>from</a:t>
            </a:r>
            <a:r>
              <a:rPr lang="de-DE" sz="1950" spc="-50" dirty="0"/>
              <a:t> the combined effects of individual risks</a:t>
            </a:r>
          </a:p>
        </p:txBody>
      </p:sp>
      <p:sp>
        <p:nvSpPr>
          <p:cNvPr id="142339" name="Text Box 82"/>
          <p:cNvSpPr txBox="1">
            <a:spLocks noChangeArrowheads="1"/>
          </p:cNvSpPr>
          <p:nvPr/>
        </p:nvSpPr>
        <p:spPr bwMode="auto">
          <a:xfrm>
            <a:off x="4898727" y="3917664"/>
            <a:ext cx="2075083" cy="1711498"/>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30" tIns="41364" rIns="82730" bIns="41364">
            <a:spAutoFit/>
          </a:bodyPr>
          <a:lstStyle>
            <a:lvl1pPr defTabSz="830263" eaLnBrk="0" hangingPunct="0">
              <a:defRPr i="1">
                <a:solidFill>
                  <a:schemeClr val="tx1"/>
                </a:solidFill>
                <a:latin typeface="Arial" pitchFamily="34" charset="0"/>
              </a:defRPr>
            </a:lvl1pPr>
            <a:lvl2pPr marL="742950" indent="-285750" defTabSz="830263" eaLnBrk="0" hangingPunct="0">
              <a:defRPr i="1">
                <a:solidFill>
                  <a:schemeClr val="tx1"/>
                </a:solidFill>
                <a:latin typeface="Arial" pitchFamily="34" charset="0"/>
              </a:defRPr>
            </a:lvl2pPr>
            <a:lvl3pPr marL="1143000" indent="-228600" defTabSz="830263" eaLnBrk="0" hangingPunct="0">
              <a:defRPr i="1">
                <a:solidFill>
                  <a:schemeClr val="tx1"/>
                </a:solidFill>
                <a:latin typeface="Arial" pitchFamily="34" charset="0"/>
              </a:defRPr>
            </a:lvl3pPr>
            <a:lvl4pPr marL="1600200" indent="-228600" defTabSz="830263" eaLnBrk="0" hangingPunct="0">
              <a:defRPr i="1">
                <a:solidFill>
                  <a:schemeClr val="tx1"/>
                </a:solidFill>
                <a:latin typeface="Arial" pitchFamily="34" charset="0"/>
              </a:defRPr>
            </a:lvl4pPr>
            <a:lvl5pPr marL="2057400" indent="-228600" defTabSz="830263" eaLnBrk="0" hangingPunct="0">
              <a:defRPr i="1">
                <a:solidFill>
                  <a:schemeClr val="tx1"/>
                </a:solidFill>
                <a:latin typeface="Arial" pitchFamily="34" charset="0"/>
              </a:defRPr>
            </a:lvl5pPr>
            <a:lvl6pPr marL="2514600" indent="-228600" defTabSz="830263" eaLnBrk="0" fontAlgn="base" hangingPunct="0">
              <a:spcBef>
                <a:spcPct val="0"/>
              </a:spcBef>
              <a:spcAft>
                <a:spcPct val="0"/>
              </a:spcAft>
              <a:defRPr i="1">
                <a:solidFill>
                  <a:schemeClr val="tx1"/>
                </a:solidFill>
                <a:latin typeface="Arial" pitchFamily="34" charset="0"/>
              </a:defRPr>
            </a:lvl6pPr>
            <a:lvl7pPr marL="2971800" indent="-228600" defTabSz="830263" eaLnBrk="0" fontAlgn="base" hangingPunct="0">
              <a:spcBef>
                <a:spcPct val="0"/>
              </a:spcBef>
              <a:spcAft>
                <a:spcPct val="0"/>
              </a:spcAft>
              <a:defRPr i="1">
                <a:solidFill>
                  <a:schemeClr val="tx1"/>
                </a:solidFill>
                <a:latin typeface="Arial" pitchFamily="34" charset="0"/>
              </a:defRPr>
            </a:lvl7pPr>
            <a:lvl8pPr marL="3429000" indent="-228600" defTabSz="830263" eaLnBrk="0" fontAlgn="base" hangingPunct="0">
              <a:spcBef>
                <a:spcPct val="0"/>
              </a:spcBef>
              <a:spcAft>
                <a:spcPct val="0"/>
              </a:spcAft>
              <a:defRPr i="1">
                <a:solidFill>
                  <a:schemeClr val="tx1"/>
                </a:solidFill>
                <a:latin typeface="Arial" pitchFamily="34" charset="0"/>
              </a:defRPr>
            </a:lvl8pPr>
            <a:lvl9pPr marL="3886200" indent="-228600" defTabSz="830263" eaLnBrk="0" fontAlgn="base" hangingPunct="0">
              <a:spcBef>
                <a:spcPct val="0"/>
              </a:spcBef>
              <a:spcAft>
                <a:spcPct val="0"/>
              </a:spcAft>
              <a:defRPr i="1">
                <a:solidFill>
                  <a:schemeClr val="tx1"/>
                </a:solidFill>
                <a:latin typeface="Arial" pitchFamily="34" charset="0"/>
              </a:defRPr>
            </a:lvl9pPr>
          </a:lstStyle>
          <a:p>
            <a:pPr algn="ctr" eaLnBrk="1" hangingPunct="1">
              <a:spcAft>
                <a:spcPts val="598"/>
              </a:spcAft>
              <a:buClr>
                <a:srgbClr val="000000"/>
              </a:buClr>
              <a:buSzPct val="100000"/>
            </a:pPr>
            <a:r>
              <a:rPr kumimoji="1" lang="de-DE" sz="1198" b="1" u="sng" dirty="0">
                <a:solidFill>
                  <a:srgbClr val="1F1F1F"/>
                </a:solidFill>
                <a:cs typeface="Arial" pitchFamily="34" charset="0"/>
              </a:rPr>
              <a:t>Estimation of the probability of default (PD)</a:t>
            </a:r>
          </a:p>
          <a:p>
            <a:pPr eaLnBrk="1" hangingPunct="1">
              <a:spcAft>
                <a:spcPts val="598"/>
              </a:spcAft>
              <a:buClr>
                <a:srgbClr val="000000"/>
              </a:buClr>
              <a:buSzPct val="100000"/>
            </a:pPr>
            <a:r>
              <a:rPr kumimoji="1" lang="de-DE" sz="998" b="1" dirty="0">
                <a:solidFill>
                  <a:srgbClr val="1F1F1F"/>
                </a:solidFill>
                <a:cs typeface="Arial" pitchFamily="34" charset="0"/>
              </a:rPr>
              <a:t>In what % of the simulated future scenarios does </a:t>
            </a:r>
            <a:br>
              <a:rPr kumimoji="1" lang="de-DE" sz="998" b="1" dirty="0">
                <a:solidFill>
                  <a:srgbClr val="1F1F1F"/>
                </a:solidFill>
                <a:cs typeface="Arial" pitchFamily="34" charset="0"/>
              </a:rPr>
            </a:br>
            <a:r>
              <a:rPr kumimoji="1" lang="de-DE" sz="998" b="1" dirty="0">
                <a:solidFill>
                  <a:srgbClr val="1F1F1F"/>
                </a:solidFill>
                <a:cs typeface="Arial" pitchFamily="34" charset="0"/>
              </a:rPr>
              <a:t>(1) over-indebtedness or </a:t>
            </a:r>
            <a:br>
              <a:rPr kumimoji="1" lang="de-DE" sz="998" b="1" dirty="0">
                <a:solidFill>
                  <a:srgbClr val="1F1F1F"/>
                </a:solidFill>
                <a:cs typeface="Arial" pitchFamily="34" charset="0"/>
              </a:rPr>
            </a:br>
            <a:r>
              <a:rPr kumimoji="1" lang="de-DE" sz="998" b="1" dirty="0">
                <a:solidFill>
                  <a:srgbClr val="1F1F1F"/>
                </a:solidFill>
                <a:cs typeface="Arial" pitchFamily="34" charset="0"/>
              </a:rPr>
              <a:t>(2) illiquidity occur?</a:t>
            </a:r>
          </a:p>
          <a:p>
            <a:pPr eaLnBrk="1" hangingPunct="1">
              <a:spcAft>
                <a:spcPts val="598"/>
              </a:spcAft>
              <a:buClr>
                <a:srgbClr val="000000"/>
              </a:buClr>
              <a:buSzPct val="100000"/>
            </a:pPr>
            <a:r>
              <a:rPr kumimoji="1" lang="de-DE" sz="998" b="1" dirty="0">
                <a:solidFill>
                  <a:srgbClr val="1F1F1F"/>
                </a:solidFill>
                <a:cs typeface="Arial" pitchFamily="34" charset="0"/>
              </a:rPr>
              <a:t>Assignment of a rating grade possible!</a:t>
            </a:r>
          </a:p>
        </p:txBody>
      </p:sp>
      <p:pic>
        <p:nvPicPr>
          <p:cNvPr id="142340" name="Picture 82"/>
          <p:cNvPicPr>
            <a:picLocks noChangeAspect="1" noChangeArrowheads="1"/>
          </p:cNvPicPr>
          <p:nvPr/>
        </p:nvPicPr>
        <p:blipFill>
          <a:blip r:embed="rId3" cstate="print">
            <a:extLst>
              <a:ext uri="{28A0092B-C50C-407E-A947-70E740481C1C}">
                <a14:useLocalDpi xmlns:a14="http://schemas.microsoft.com/office/drawing/2010/main" val="0"/>
              </a:ext>
            </a:extLst>
          </a:blip>
          <a:srcRect l="24670" t="13454" r="11188" b="25694"/>
          <a:stretch>
            <a:fillRect/>
          </a:stretch>
        </p:blipFill>
        <p:spPr bwMode="auto">
          <a:xfrm>
            <a:off x="7391671" y="5350665"/>
            <a:ext cx="1451904" cy="11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341" name="Gruppieren 91"/>
          <p:cNvGrpSpPr>
            <a:grpSpLocks noChangeAspect="1"/>
          </p:cNvGrpSpPr>
          <p:nvPr/>
        </p:nvGrpSpPr>
        <p:grpSpPr bwMode="auto">
          <a:xfrm>
            <a:off x="5322983" y="1023859"/>
            <a:ext cx="3764869" cy="2693173"/>
            <a:chOff x="4805330" y="1125538"/>
            <a:chExt cx="5015963" cy="3262317"/>
          </a:xfrm>
        </p:grpSpPr>
        <p:sp>
          <p:nvSpPr>
            <p:cNvPr id="142354" name="Text Box 82"/>
            <p:cNvSpPr txBox="1">
              <a:spLocks noChangeArrowheads="1"/>
            </p:cNvSpPr>
            <p:nvPr/>
          </p:nvSpPr>
          <p:spPr bwMode="auto">
            <a:xfrm>
              <a:off x="5881171" y="1125538"/>
              <a:ext cx="3896241" cy="622199"/>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6" tIns="41422" rIns="82846" bIns="41422">
              <a:spAutoFit/>
            </a:bodyPr>
            <a:lstStyle>
              <a:lvl1pPr defTabSz="830263" eaLnBrk="0" hangingPunct="0">
                <a:defRPr i="1">
                  <a:solidFill>
                    <a:schemeClr val="tx1"/>
                  </a:solidFill>
                  <a:latin typeface="Arial" pitchFamily="34" charset="0"/>
                </a:defRPr>
              </a:lvl1pPr>
              <a:lvl2pPr marL="742950" indent="-285750" defTabSz="830263" eaLnBrk="0" hangingPunct="0">
                <a:defRPr i="1">
                  <a:solidFill>
                    <a:schemeClr val="tx1"/>
                  </a:solidFill>
                  <a:latin typeface="Arial" pitchFamily="34" charset="0"/>
                </a:defRPr>
              </a:lvl2pPr>
              <a:lvl3pPr marL="1143000" indent="-228600" defTabSz="830263" eaLnBrk="0" hangingPunct="0">
                <a:defRPr i="1">
                  <a:solidFill>
                    <a:schemeClr val="tx1"/>
                  </a:solidFill>
                  <a:latin typeface="Arial" pitchFamily="34" charset="0"/>
                </a:defRPr>
              </a:lvl3pPr>
              <a:lvl4pPr marL="1600200" indent="-228600" defTabSz="830263" eaLnBrk="0" hangingPunct="0">
                <a:defRPr i="1">
                  <a:solidFill>
                    <a:schemeClr val="tx1"/>
                  </a:solidFill>
                  <a:latin typeface="Arial" pitchFamily="34" charset="0"/>
                </a:defRPr>
              </a:lvl4pPr>
              <a:lvl5pPr marL="2057400" indent="-228600" defTabSz="830263" eaLnBrk="0" hangingPunct="0">
                <a:defRPr i="1">
                  <a:solidFill>
                    <a:schemeClr val="tx1"/>
                  </a:solidFill>
                  <a:latin typeface="Arial" pitchFamily="34" charset="0"/>
                </a:defRPr>
              </a:lvl5pPr>
              <a:lvl6pPr marL="2514600" indent="-228600" defTabSz="830263" eaLnBrk="0" fontAlgn="base" hangingPunct="0">
                <a:spcBef>
                  <a:spcPct val="0"/>
                </a:spcBef>
                <a:spcAft>
                  <a:spcPct val="0"/>
                </a:spcAft>
                <a:defRPr i="1">
                  <a:solidFill>
                    <a:schemeClr val="tx1"/>
                  </a:solidFill>
                  <a:latin typeface="Arial" pitchFamily="34" charset="0"/>
                </a:defRPr>
              </a:lvl6pPr>
              <a:lvl7pPr marL="2971800" indent="-228600" defTabSz="830263" eaLnBrk="0" fontAlgn="base" hangingPunct="0">
                <a:spcBef>
                  <a:spcPct val="0"/>
                </a:spcBef>
                <a:spcAft>
                  <a:spcPct val="0"/>
                </a:spcAft>
                <a:defRPr i="1">
                  <a:solidFill>
                    <a:schemeClr val="tx1"/>
                  </a:solidFill>
                  <a:latin typeface="Arial" pitchFamily="34" charset="0"/>
                </a:defRPr>
              </a:lvl7pPr>
              <a:lvl8pPr marL="3429000" indent="-228600" defTabSz="830263" eaLnBrk="0" fontAlgn="base" hangingPunct="0">
                <a:spcBef>
                  <a:spcPct val="0"/>
                </a:spcBef>
                <a:spcAft>
                  <a:spcPct val="0"/>
                </a:spcAft>
                <a:defRPr i="1">
                  <a:solidFill>
                    <a:schemeClr val="tx1"/>
                  </a:solidFill>
                  <a:latin typeface="Arial" pitchFamily="34" charset="0"/>
                </a:defRPr>
              </a:lvl8pPr>
              <a:lvl9pPr marL="3886200" indent="-228600" defTabSz="830263" eaLnBrk="0" fontAlgn="base" hangingPunct="0">
                <a:spcBef>
                  <a:spcPct val="0"/>
                </a:spcBef>
                <a:spcAft>
                  <a:spcPct val="0"/>
                </a:spcAft>
                <a:defRPr i="1">
                  <a:solidFill>
                    <a:schemeClr val="tx1"/>
                  </a:solidFill>
                  <a:latin typeface="Arial" pitchFamily="34" charset="0"/>
                </a:defRPr>
              </a:lvl9pPr>
            </a:lstStyle>
            <a:p>
              <a:pPr algn="ctr" eaLnBrk="1" hangingPunct="1">
                <a:spcBef>
                  <a:spcPts val="872"/>
                </a:spcBef>
                <a:buClr>
                  <a:srgbClr val="000000"/>
                </a:buClr>
                <a:buSzPct val="100000"/>
              </a:pPr>
              <a:r>
                <a:rPr kumimoji="1" lang="de-DE" sz="1398" b="1" dirty="0">
                  <a:solidFill>
                    <a:srgbClr val="1F1F1F"/>
                  </a:solidFill>
                  <a:latin typeface="Calibri" pitchFamily="34" charset="0"/>
                </a:rPr>
                <a:t>Target level (here 1%) is rating-dependent.</a:t>
              </a:r>
            </a:p>
          </p:txBody>
        </p:sp>
        <p:grpSp>
          <p:nvGrpSpPr>
            <p:cNvPr id="142355" name="Group 11"/>
            <p:cNvGrpSpPr>
              <a:grpSpLocks noChangeAspect="1"/>
            </p:cNvGrpSpPr>
            <p:nvPr/>
          </p:nvGrpSpPr>
          <p:grpSpPr bwMode="auto">
            <a:xfrm>
              <a:off x="4805330" y="1795505"/>
              <a:ext cx="5015963" cy="2592350"/>
              <a:chOff x="2293" y="1824"/>
              <a:chExt cx="3315" cy="1808"/>
            </a:xfrm>
          </p:grpSpPr>
          <p:sp>
            <p:nvSpPr>
              <p:cNvPr id="142359" name="Rectangle 12"/>
              <p:cNvSpPr>
                <a:spLocks noChangeAspect="1" noChangeArrowheads="1"/>
              </p:cNvSpPr>
              <p:nvPr/>
            </p:nvSpPr>
            <p:spPr bwMode="auto">
              <a:xfrm>
                <a:off x="2293" y="1824"/>
                <a:ext cx="3286" cy="1808"/>
              </a:xfrm>
              <a:prstGeom prst="rect">
                <a:avLst/>
              </a:prstGeom>
              <a:solidFill>
                <a:srgbClr val="FFFFFF"/>
              </a:solidFill>
              <a:ln w="9360">
                <a:solidFill>
                  <a:srgbClr val="000000"/>
                </a:solidFill>
                <a:miter lim="800000"/>
                <a:headEnd/>
                <a:tailEnd/>
              </a:ln>
            </p:spPr>
            <p:txBody>
              <a:bodyPr wrap="none" anchor="ctr"/>
              <a:lstStyle/>
              <a:p>
                <a:endParaRPr lang="de-DE" sz="1996" dirty="0">
                  <a:solidFill>
                    <a:srgbClr val="1F1F1F"/>
                  </a:solidFill>
                  <a:latin typeface="Calibri" pitchFamily="34" charset="0"/>
                </a:endParaRPr>
              </a:p>
            </p:txBody>
          </p:sp>
          <p:sp>
            <p:nvSpPr>
              <p:cNvPr id="142360" name="Line 13"/>
              <p:cNvSpPr>
                <a:spLocks noChangeAspect="1" noChangeShapeType="1"/>
              </p:cNvSpPr>
              <p:nvPr/>
            </p:nvSpPr>
            <p:spPr bwMode="auto">
              <a:xfrm>
                <a:off x="2735" y="3027"/>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61" name="Line 14"/>
              <p:cNvSpPr>
                <a:spLocks noChangeAspect="1" noChangeShapeType="1"/>
              </p:cNvSpPr>
              <p:nvPr/>
            </p:nvSpPr>
            <p:spPr bwMode="auto">
              <a:xfrm>
                <a:off x="2735" y="2759"/>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62" name="Line 15"/>
              <p:cNvSpPr>
                <a:spLocks noChangeAspect="1" noChangeShapeType="1"/>
              </p:cNvSpPr>
              <p:nvPr/>
            </p:nvSpPr>
            <p:spPr bwMode="auto">
              <a:xfrm>
                <a:off x="2735" y="2491"/>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pic>
            <p:nvPicPr>
              <p:cNvPr id="14236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 y="2515"/>
                <a:ext cx="116"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2364"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 y="2531"/>
                <a:ext cx="117"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2365" name="Freeform 18"/>
              <p:cNvSpPr>
                <a:spLocks noChangeAspect="1" noChangeArrowheads="1"/>
              </p:cNvSpPr>
              <p:nvPr/>
            </p:nvSpPr>
            <p:spPr bwMode="auto">
              <a:xfrm>
                <a:off x="2836" y="2216"/>
                <a:ext cx="2170" cy="1079"/>
              </a:xfrm>
              <a:custGeom>
                <a:avLst/>
                <a:gdLst>
                  <a:gd name="T0" fmla="*/ 2 w 2849"/>
                  <a:gd name="T1" fmla="*/ 10 h 1190"/>
                  <a:gd name="T2" fmla="*/ 2 w 2849"/>
                  <a:gd name="T3" fmla="*/ 10 h 1190"/>
                  <a:gd name="T4" fmla="*/ 2 w 2849"/>
                  <a:gd name="T5" fmla="*/ 10 h 1190"/>
                  <a:gd name="T6" fmla="*/ 2 w 2849"/>
                  <a:gd name="T7" fmla="*/ 10 h 1190"/>
                  <a:gd name="T8" fmla="*/ 2 w 2849"/>
                  <a:gd name="T9" fmla="*/ 10 h 1190"/>
                  <a:gd name="T10" fmla="*/ 2 w 2849"/>
                  <a:gd name="T11" fmla="*/ 10 h 1190"/>
                  <a:gd name="T12" fmla="*/ 2 w 2849"/>
                  <a:gd name="T13" fmla="*/ 10 h 1190"/>
                  <a:gd name="T14" fmla="*/ 2 w 2849"/>
                  <a:gd name="T15" fmla="*/ 10 h 1190"/>
                  <a:gd name="T16" fmla="*/ 2 w 2849"/>
                  <a:gd name="T17" fmla="*/ 10 h 1190"/>
                  <a:gd name="T18" fmla="*/ 2 w 2849"/>
                  <a:gd name="T19" fmla="*/ 10 h 1190"/>
                  <a:gd name="T20" fmla="*/ 2 w 2849"/>
                  <a:gd name="T21" fmla="*/ 10 h 1190"/>
                  <a:gd name="T22" fmla="*/ 2 w 2849"/>
                  <a:gd name="T23" fmla="*/ 10 h 1190"/>
                  <a:gd name="T24" fmla="*/ 2 w 2849"/>
                  <a:gd name="T25" fmla="*/ 10 h 1190"/>
                  <a:gd name="T26" fmla="*/ 2 w 2849"/>
                  <a:gd name="T27" fmla="*/ 10 h 1190"/>
                  <a:gd name="T28" fmla="*/ 2 w 2849"/>
                  <a:gd name="T29" fmla="*/ 10 h 1190"/>
                  <a:gd name="T30" fmla="*/ 2 w 2849"/>
                  <a:gd name="T31" fmla="*/ 10 h 1190"/>
                  <a:gd name="T32" fmla="*/ 2 w 2849"/>
                  <a:gd name="T33" fmla="*/ 10 h 1190"/>
                  <a:gd name="T34" fmla="*/ 2 w 2849"/>
                  <a:gd name="T35" fmla="*/ 10 h 1190"/>
                  <a:gd name="T36" fmla="*/ 2 w 2849"/>
                  <a:gd name="T37" fmla="*/ 9 h 1190"/>
                  <a:gd name="T38" fmla="*/ 2 w 2849"/>
                  <a:gd name="T39" fmla="*/ 10 h 1190"/>
                  <a:gd name="T40" fmla="*/ 2 w 2849"/>
                  <a:gd name="T41" fmla="*/ 8 h 1190"/>
                  <a:gd name="T42" fmla="*/ 2 w 2849"/>
                  <a:gd name="T43" fmla="*/ 10 h 1190"/>
                  <a:gd name="T44" fmla="*/ 2 w 2849"/>
                  <a:gd name="T45" fmla="*/ 9 h 1190"/>
                  <a:gd name="T46" fmla="*/ 2 w 2849"/>
                  <a:gd name="T47" fmla="*/ 10 h 1190"/>
                  <a:gd name="T48" fmla="*/ 2 w 2849"/>
                  <a:gd name="T49" fmla="*/ 7 h 1190"/>
                  <a:gd name="T50" fmla="*/ 2 w 2849"/>
                  <a:gd name="T51" fmla="*/ 10 h 1190"/>
                  <a:gd name="T52" fmla="*/ 2 w 2849"/>
                  <a:gd name="T53" fmla="*/ 5 h 1190"/>
                  <a:gd name="T54" fmla="*/ 2 w 2849"/>
                  <a:gd name="T55" fmla="*/ 10 h 1190"/>
                  <a:gd name="T56" fmla="*/ 2 w 2849"/>
                  <a:gd name="T57" fmla="*/ 5 h 1190"/>
                  <a:gd name="T58" fmla="*/ 2 w 2849"/>
                  <a:gd name="T59" fmla="*/ 10 h 1190"/>
                  <a:gd name="T60" fmla="*/ 2 w 2849"/>
                  <a:gd name="T61" fmla="*/ 5 h 1190"/>
                  <a:gd name="T62" fmla="*/ 2 w 2849"/>
                  <a:gd name="T63" fmla="*/ 10 h 1190"/>
                  <a:gd name="T64" fmla="*/ 2 w 2849"/>
                  <a:gd name="T65" fmla="*/ 5 h 1190"/>
                  <a:gd name="T66" fmla="*/ 2 w 2849"/>
                  <a:gd name="T67" fmla="*/ 10 h 1190"/>
                  <a:gd name="T68" fmla="*/ 2 w 2849"/>
                  <a:gd name="T69" fmla="*/ 5 h 1190"/>
                  <a:gd name="T70" fmla="*/ 2 w 2849"/>
                  <a:gd name="T71" fmla="*/ 10 h 1190"/>
                  <a:gd name="T72" fmla="*/ 2 w 2849"/>
                  <a:gd name="T73" fmla="*/ 0 h 1190"/>
                  <a:gd name="T74" fmla="*/ 2 w 2849"/>
                  <a:gd name="T75" fmla="*/ 10 h 1190"/>
                  <a:gd name="T76" fmla="*/ 2 w 2849"/>
                  <a:gd name="T77" fmla="*/ 5 h 1190"/>
                  <a:gd name="T78" fmla="*/ 2 w 2849"/>
                  <a:gd name="T79" fmla="*/ 10 h 1190"/>
                  <a:gd name="T80" fmla="*/ 2 w 2849"/>
                  <a:gd name="T81" fmla="*/ 5 h 1190"/>
                  <a:gd name="T82" fmla="*/ 2 w 2849"/>
                  <a:gd name="T83" fmla="*/ 10 h 1190"/>
                  <a:gd name="T84" fmla="*/ 2 w 2849"/>
                  <a:gd name="T85" fmla="*/ 5 h 1190"/>
                  <a:gd name="T86" fmla="*/ 2 w 2849"/>
                  <a:gd name="T87" fmla="*/ 10 h 1190"/>
                  <a:gd name="T88" fmla="*/ 2 w 2849"/>
                  <a:gd name="T89" fmla="*/ 5 h 1190"/>
                  <a:gd name="T90" fmla="*/ 2 w 2849"/>
                  <a:gd name="T91" fmla="*/ 10 h 1190"/>
                  <a:gd name="T92" fmla="*/ 2 w 2849"/>
                  <a:gd name="T93" fmla="*/ 5 h 1190"/>
                  <a:gd name="T94" fmla="*/ 2 w 2849"/>
                  <a:gd name="T95" fmla="*/ 10 h 1190"/>
                  <a:gd name="T96" fmla="*/ 2 w 2849"/>
                  <a:gd name="T97" fmla="*/ 8 h 1190"/>
                  <a:gd name="T98" fmla="*/ 2 w 2849"/>
                  <a:gd name="T99" fmla="*/ 10 h 1190"/>
                  <a:gd name="T100" fmla="*/ 2 w 2849"/>
                  <a:gd name="T101" fmla="*/ 9 h 1190"/>
                  <a:gd name="T102" fmla="*/ 2 w 2849"/>
                  <a:gd name="T103" fmla="*/ 10 h 1190"/>
                  <a:gd name="T104" fmla="*/ 2 w 2849"/>
                  <a:gd name="T105" fmla="*/ 10 h 1190"/>
                  <a:gd name="T106" fmla="*/ 2 w 2849"/>
                  <a:gd name="T107" fmla="*/ 10 h 1190"/>
                  <a:gd name="T108" fmla="*/ 2 w 2849"/>
                  <a:gd name="T109" fmla="*/ 10 h 1190"/>
                  <a:gd name="T110" fmla="*/ 2 w 2849"/>
                  <a:gd name="T111" fmla="*/ 10 h 1190"/>
                  <a:gd name="T112" fmla="*/ 2 w 2849"/>
                  <a:gd name="T113" fmla="*/ 10 h 1190"/>
                  <a:gd name="T114" fmla="*/ 2 w 2849"/>
                  <a:gd name="T115" fmla="*/ 10 h 1190"/>
                  <a:gd name="T116" fmla="*/ 2 w 2849"/>
                  <a:gd name="T117" fmla="*/ 10 h 1190"/>
                  <a:gd name="T118" fmla="*/ 2 w 2849"/>
                  <a:gd name="T119" fmla="*/ 10 h 1190"/>
                  <a:gd name="T120" fmla="*/ 2 w 2849"/>
                  <a:gd name="T121" fmla="*/ 10 h 1190"/>
                  <a:gd name="T122" fmla="*/ 2 w 2849"/>
                  <a:gd name="T123" fmla="*/ 10 h 1190"/>
                  <a:gd name="T124" fmla="*/ 2 w 2849"/>
                  <a:gd name="T125" fmla="*/ 10 h 11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9"/>
                  <a:gd name="T190" fmla="*/ 0 h 1190"/>
                  <a:gd name="T191" fmla="*/ 2849 w 2849"/>
                  <a:gd name="T192" fmla="*/ 1190 h 11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9" h="1190">
                    <a:moveTo>
                      <a:pt x="0" y="1190"/>
                    </a:moveTo>
                    <a:lnTo>
                      <a:pt x="0" y="1156"/>
                    </a:lnTo>
                    <a:lnTo>
                      <a:pt x="10" y="1156"/>
                    </a:lnTo>
                    <a:lnTo>
                      <a:pt x="10" y="1190"/>
                    </a:lnTo>
                    <a:lnTo>
                      <a:pt x="29" y="1190"/>
                    </a:lnTo>
                    <a:lnTo>
                      <a:pt x="29" y="1156"/>
                    </a:lnTo>
                    <a:lnTo>
                      <a:pt x="38" y="1156"/>
                    </a:lnTo>
                    <a:lnTo>
                      <a:pt x="38" y="1190"/>
                    </a:lnTo>
                    <a:lnTo>
                      <a:pt x="57" y="1190"/>
                    </a:lnTo>
                    <a:lnTo>
                      <a:pt x="57" y="1130"/>
                    </a:lnTo>
                    <a:lnTo>
                      <a:pt x="67" y="1130"/>
                    </a:lnTo>
                    <a:lnTo>
                      <a:pt x="67" y="1190"/>
                    </a:lnTo>
                    <a:lnTo>
                      <a:pt x="86" y="1190"/>
                    </a:lnTo>
                    <a:lnTo>
                      <a:pt x="86" y="1173"/>
                    </a:lnTo>
                    <a:lnTo>
                      <a:pt x="96" y="1173"/>
                    </a:lnTo>
                    <a:lnTo>
                      <a:pt x="96" y="1190"/>
                    </a:lnTo>
                    <a:lnTo>
                      <a:pt x="115" y="1190"/>
                    </a:lnTo>
                    <a:lnTo>
                      <a:pt x="115" y="1147"/>
                    </a:lnTo>
                    <a:lnTo>
                      <a:pt x="124" y="1147"/>
                    </a:lnTo>
                    <a:lnTo>
                      <a:pt x="124" y="1190"/>
                    </a:lnTo>
                    <a:lnTo>
                      <a:pt x="143" y="1190"/>
                    </a:lnTo>
                    <a:lnTo>
                      <a:pt x="143" y="1156"/>
                    </a:lnTo>
                    <a:lnTo>
                      <a:pt x="153" y="1156"/>
                    </a:lnTo>
                    <a:lnTo>
                      <a:pt x="153" y="1190"/>
                    </a:lnTo>
                    <a:lnTo>
                      <a:pt x="172" y="1190"/>
                    </a:lnTo>
                    <a:lnTo>
                      <a:pt x="172" y="1182"/>
                    </a:lnTo>
                    <a:lnTo>
                      <a:pt x="182" y="1182"/>
                    </a:lnTo>
                    <a:lnTo>
                      <a:pt x="182" y="1190"/>
                    </a:lnTo>
                    <a:lnTo>
                      <a:pt x="201" y="1190"/>
                    </a:lnTo>
                    <a:lnTo>
                      <a:pt x="201" y="1138"/>
                    </a:lnTo>
                    <a:lnTo>
                      <a:pt x="210" y="1138"/>
                    </a:lnTo>
                    <a:lnTo>
                      <a:pt x="210" y="1190"/>
                    </a:lnTo>
                    <a:lnTo>
                      <a:pt x="230" y="1190"/>
                    </a:lnTo>
                    <a:lnTo>
                      <a:pt x="230" y="1138"/>
                    </a:lnTo>
                    <a:lnTo>
                      <a:pt x="239" y="1138"/>
                    </a:lnTo>
                    <a:lnTo>
                      <a:pt x="239" y="1190"/>
                    </a:lnTo>
                    <a:lnTo>
                      <a:pt x="258" y="1190"/>
                    </a:lnTo>
                    <a:lnTo>
                      <a:pt x="258" y="1147"/>
                    </a:lnTo>
                    <a:lnTo>
                      <a:pt x="268" y="1147"/>
                    </a:lnTo>
                    <a:lnTo>
                      <a:pt x="268" y="1190"/>
                    </a:lnTo>
                    <a:lnTo>
                      <a:pt x="287" y="1190"/>
                    </a:lnTo>
                    <a:lnTo>
                      <a:pt x="287" y="1156"/>
                    </a:lnTo>
                    <a:lnTo>
                      <a:pt x="296" y="1156"/>
                    </a:lnTo>
                    <a:lnTo>
                      <a:pt x="296" y="1190"/>
                    </a:lnTo>
                    <a:lnTo>
                      <a:pt x="316" y="1190"/>
                    </a:lnTo>
                    <a:lnTo>
                      <a:pt x="316" y="1138"/>
                    </a:lnTo>
                    <a:lnTo>
                      <a:pt x="325" y="1138"/>
                    </a:lnTo>
                    <a:lnTo>
                      <a:pt x="325" y="1190"/>
                    </a:lnTo>
                    <a:lnTo>
                      <a:pt x="344" y="1190"/>
                    </a:lnTo>
                    <a:lnTo>
                      <a:pt x="344" y="1121"/>
                    </a:lnTo>
                    <a:lnTo>
                      <a:pt x="354" y="1121"/>
                    </a:lnTo>
                    <a:lnTo>
                      <a:pt x="354" y="1190"/>
                    </a:lnTo>
                    <a:lnTo>
                      <a:pt x="373" y="1190"/>
                    </a:lnTo>
                    <a:lnTo>
                      <a:pt x="373" y="1156"/>
                    </a:lnTo>
                    <a:lnTo>
                      <a:pt x="382" y="1156"/>
                    </a:lnTo>
                    <a:lnTo>
                      <a:pt x="382" y="1190"/>
                    </a:lnTo>
                    <a:lnTo>
                      <a:pt x="402" y="1190"/>
                    </a:lnTo>
                    <a:lnTo>
                      <a:pt x="402" y="1138"/>
                    </a:lnTo>
                    <a:lnTo>
                      <a:pt x="411" y="1138"/>
                    </a:lnTo>
                    <a:lnTo>
                      <a:pt x="411" y="1190"/>
                    </a:lnTo>
                    <a:lnTo>
                      <a:pt x="430" y="1190"/>
                    </a:lnTo>
                    <a:lnTo>
                      <a:pt x="430" y="1121"/>
                    </a:lnTo>
                    <a:lnTo>
                      <a:pt x="440" y="1121"/>
                    </a:lnTo>
                    <a:lnTo>
                      <a:pt x="440" y="1190"/>
                    </a:lnTo>
                    <a:lnTo>
                      <a:pt x="459" y="1190"/>
                    </a:lnTo>
                    <a:lnTo>
                      <a:pt x="459" y="1121"/>
                    </a:lnTo>
                    <a:lnTo>
                      <a:pt x="469" y="1121"/>
                    </a:lnTo>
                    <a:lnTo>
                      <a:pt x="469" y="1190"/>
                    </a:lnTo>
                    <a:lnTo>
                      <a:pt x="488" y="1190"/>
                    </a:lnTo>
                    <a:lnTo>
                      <a:pt x="488" y="1121"/>
                    </a:lnTo>
                    <a:lnTo>
                      <a:pt x="497" y="1121"/>
                    </a:lnTo>
                    <a:lnTo>
                      <a:pt x="497" y="1190"/>
                    </a:lnTo>
                    <a:lnTo>
                      <a:pt x="516" y="1190"/>
                    </a:lnTo>
                    <a:lnTo>
                      <a:pt x="516" y="1147"/>
                    </a:lnTo>
                    <a:lnTo>
                      <a:pt x="526" y="1147"/>
                    </a:lnTo>
                    <a:lnTo>
                      <a:pt x="526" y="1190"/>
                    </a:lnTo>
                    <a:lnTo>
                      <a:pt x="545" y="1190"/>
                    </a:lnTo>
                    <a:lnTo>
                      <a:pt x="545" y="1138"/>
                    </a:lnTo>
                    <a:lnTo>
                      <a:pt x="555" y="1138"/>
                    </a:lnTo>
                    <a:lnTo>
                      <a:pt x="555" y="1190"/>
                    </a:lnTo>
                    <a:lnTo>
                      <a:pt x="574" y="1190"/>
                    </a:lnTo>
                    <a:lnTo>
                      <a:pt x="574" y="1095"/>
                    </a:lnTo>
                    <a:lnTo>
                      <a:pt x="583" y="1095"/>
                    </a:lnTo>
                    <a:lnTo>
                      <a:pt x="583" y="1190"/>
                    </a:lnTo>
                    <a:lnTo>
                      <a:pt x="602" y="1190"/>
                    </a:lnTo>
                    <a:lnTo>
                      <a:pt x="602" y="1130"/>
                    </a:lnTo>
                    <a:lnTo>
                      <a:pt x="612" y="1130"/>
                    </a:lnTo>
                    <a:lnTo>
                      <a:pt x="612" y="1190"/>
                    </a:lnTo>
                    <a:lnTo>
                      <a:pt x="631" y="1190"/>
                    </a:lnTo>
                    <a:lnTo>
                      <a:pt x="631" y="1121"/>
                    </a:lnTo>
                    <a:lnTo>
                      <a:pt x="641" y="1121"/>
                    </a:lnTo>
                    <a:lnTo>
                      <a:pt x="641" y="1190"/>
                    </a:lnTo>
                    <a:lnTo>
                      <a:pt x="660" y="1190"/>
                    </a:lnTo>
                    <a:lnTo>
                      <a:pt x="660" y="1051"/>
                    </a:lnTo>
                    <a:lnTo>
                      <a:pt x="669" y="1051"/>
                    </a:lnTo>
                    <a:lnTo>
                      <a:pt x="669" y="1190"/>
                    </a:lnTo>
                    <a:lnTo>
                      <a:pt x="688" y="1190"/>
                    </a:lnTo>
                    <a:lnTo>
                      <a:pt x="688" y="1060"/>
                    </a:lnTo>
                    <a:lnTo>
                      <a:pt x="698" y="1060"/>
                    </a:lnTo>
                    <a:lnTo>
                      <a:pt x="698" y="1190"/>
                    </a:lnTo>
                    <a:lnTo>
                      <a:pt x="717" y="1190"/>
                    </a:lnTo>
                    <a:lnTo>
                      <a:pt x="717" y="1138"/>
                    </a:lnTo>
                    <a:lnTo>
                      <a:pt x="727" y="1138"/>
                    </a:lnTo>
                    <a:lnTo>
                      <a:pt x="727" y="1190"/>
                    </a:lnTo>
                    <a:lnTo>
                      <a:pt x="746" y="1190"/>
                    </a:lnTo>
                    <a:lnTo>
                      <a:pt x="746" y="1017"/>
                    </a:lnTo>
                    <a:lnTo>
                      <a:pt x="755" y="1017"/>
                    </a:lnTo>
                    <a:lnTo>
                      <a:pt x="755" y="1190"/>
                    </a:lnTo>
                    <a:lnTo>
                      <a:pt x="774" y="1190"/>
                    </a:lnTo>
                    <a:lnTo>
                      <a:pt x="774" y="1034"/>
                    </a:lnTo>
                    <a:lnTo>
                      <a:pt x="784" y="1034"/>
                    </a:lnTo>
                    <a:lnTo>
                      <a:pt x="784" y="1190"/>
                    </a:lnTo>
                    <a:lnTo>
                      <a:pt x="803" y="1190"/>
                    </a:lnTo>
                    <a:lnTo>
                      <a:pt x="803" y="1051"/>
                    </a:lnTo>
                    <a:lnTo>
                      <a:pt x="813" y="1051"/>
                    </a:lnTo>
                    <a:lnTo>
                      <a:pt x="813" y="1190"/>
                    </a:lnTo>
                    <a:lnTo>
                      <a:pt x="832" y="1190"/>
                    </a:lnTo>
                    <a:lnTo>
                      <a:pt x="832" y="1051"/>
                    </a:lnTo>
                    <a:lnTo>
                      <a:pt x="841" y="1051"/>
                    </a:lnTo>
                    <a:lnTo>
                      <a:pt x="841" y="1190"/>
                    </a:lnTo>
                    <a:lnTo>
                      <a:pt x="861" y="1190"/>
                    </a:lnTo>
                    <a:lnTo>
                      <a:pt x="861" y="991"/>
                    </a:lnTo>
                    <a:lnTo>
                      <a:pt x="870" y="991"/>
                    </a:lnTo>
                    <a:lnTo>
                      <a:pt x="870" y="1190"/>
                    </a:lnTo>
                    <a:lnTo>
                      <a:pt x="889" y="1190"/>
                    </a:lnTo>
                    <a:lnTo>
                      <a:pt x="889" y="930"/>
                    </a:lnTo>
                    <a:lnTo>
                      <a:pt x="899" y="930"/>
                    </a:lnTo>
                    <a:lnTo>
                      <a:pt x="899" y="1190"/>
                    </a:lnTo>
                    <a:lnTo>
                      <a:pt x="918" y="1190"/>
                    </a:lnTo>
                    <a:lnTo>
                      <a:pt x="918" y="912"/>
                    </a:lnTo>
                    <a:lnTo>
                      <a:pt x="927" y="912"/>
                    </a:lnTo>
                    <a:lnTo>
                      <a:pt x="927" y="1190"/>
                    </a:lnTo>
                    <a:lnTo>
                      <a:pt x="947" y="1190"/>
                    </a:lnTo>
                    <a:lnTo>
                      <a:pt x="947" y="930"/>
                    </a:lnTo>
                    <a:lnTo>
                      <a:pt x="956" y="930"/>
                    </a:lnTo>
                    <a:lnTo>
                      <a:pt x="956" y="1190"/>
                    </a:lnTo>
                    <a:lnTo>
                      <a:pt x="975" y="1190"/>
                    </a:lnTo>
                    <a:lnTo>
                      <a:pt x="975" y="982"/>
                    </a:lnTo>
                    <a:lnTo>
                      <a:pt x="985" y="982"/>
                    </a:lnTo>
                    <a:lnTo>
                      <a:pt x="985" y="1190"/>
                    </a:lnTo>
                    <a:lnTo>
                      <a:pt x="1004" y="1190"/>
                    </a:lnTo>
                    <a:lnTo>
                      <a:pt x="1004" y="860"/>
                    </a:lnTo>
                    <a:lnTo>
                      <a:pt x="1013" y="860"/>
                    </a:lnTo>
                    <a:lnTo>
                      <a:pt x="1013" y="1190"/>
                    </a:lnTo>
                    <a:lnTo>
                      <a:pt x="1033" y="1190"/>
                    </a:lnTo>
                    <a:lnTo>
                      <a:pt x="1033" y="869"/>
                    </a:lnTo>
                    <a:lnTo>
                      <a:pt x="1042" y="869"/>
                    </a:lnTo>
                    <a:lnTo>
                      <a:pt x="1042" y="1190"/>
                    </a:lnTo>
                    <a:lnTo>
                      <a:pt x="1061" y="1190"/>
                    </a:lnTo>
                    <a:lnTo>
                      <a:pt x="1061" y="817"/>
                    </a:lnTo>
                    <a:lnTo>
                      <a:pt x="1071" y="817"/>
                    </a:lnTo>
                    <a:lnTo>
                      <a:pt x="1071" y="1190"/>
                    </a:lnTo>
                    <a:lnTo>
                      <a:pt x="1090" y="1190"/>
                    </a:lnTo>
                    <a:lnTo>
                      <a:pt x="1090" y="756"/>
                    </a:lnTo>
                    <a:lnTo>
                      <a:pt x="1100" y="756"/>
                    </a:lnTo>
                    <a:lnTo>
                      <a:pt x="1100" y="1190"/>
                    </a:lnTo>
                    <a:lnTo>
                      <a:pt x="1119" y="1190"/>
                    </a:lnTo>
                    <a:lnTo>
                      <a:pt x="1119" y="773"/>
                    </a:lnTo>
                    <a:lnTo>
                      <a:pt x="1128" y="773"/>
                    </a:lnTo>
                    <a:lnTo>
                      <a:pt x="1128" y="1190"/>
                    </a:lnTo>
                    <a:lnTo>
                      <a:pt x="1147" y="1190"/>
                    </a:lnTo>
                    <a:lnTo>
                      <a:pt x="1147" y="686"/>
                    </a:lnTo>
                    <a:lnTo>
                      <a:pt x="1157" y="686"/>
                    </a:lnTo>
                    <a:lnTo>
                      <a:pt x="1157" y="1190"/>
                    </a:lnTo>
                    <a:lnTo>
                      <a:pt x="1176" y="1190"/>
                    </a:lnTo>
                    <a:lnTo>
                      <a:pt x="1176" y="634"/>
                    </a:lnTo>
                    <a:lnTo>
                      <a:pt x="1186" y="634"/>
                    </a:lnTo>
                    <a:lnTo>
                      <a:pt x="1186" y="1190"/>
                    </a:lnTo>
                    <a:lnTo>
                      <a:pt x="1205" y="1190"/>
                    </a:lnTo>
                    <a:lnTo>
                      <a:pt x="1205" y="652"/>
                    </a:lnTo>
                    <a:lnTo>
                      <a:pt x="1214" y="652"/>
                    </a:lnTo>
                    <a:lnTo>
                      <a:pt x="1214" y="1190"/>
                    </a:lnTo>
                    <a:lnTo>
                      <a:pt x="1233" y="1190"/>
                    </a:lnTo>
                    <a:lnTo>
                      <a:pt x="1233" y="617"/>
                    </a:lnTo>
                    <a:lnTo>
                      <a:pt x="1243" y="617"/>
                    </a:lnTo>
                    <a:lnTo>
                      <a:pt x="1243" y="1190"/>
                    </a:lnTo>
                    <a:lnTo>
                      <a:pt x="1262" y="1190"/>
                    </a:lnTo>
                    <a:lnTo>
                      <a:pt x="1262" y="356"/>
                    </a:lnTo>
                    <a:lnTo>
                      <a:pt x="1272" y="356"/>
                    </a:lnTo>
                    <a:lnTo>
                      <a:pt x="1272" y="1190"/>
                    </a:lnTo>
                    <a:lnTo>
                      <a:pt x="1291" y="1190"/>
                    </a:lnTo>
                    <a:lnTo>
                      <a:pt x="1291" y="539"/>
                    </a:lnTo>
                    <a:lnTo>
                      <a:pt x="1300" y="539"/>
                    </a:lnTo>
                    <a:lnTo>
                      <a:pt x="1300" y="1190"/>
                    </a:lnTo>
                    <a:lnTo>
                      <a:pt x="1319" y="1190"/>
                    </a:lnTo>
                    <a:lnTo>
                      <a:pt x="1319" y="452"/>
                    </a:lnTo>
                    <a:lnTo>
                      <a:pt x="1329" y="452"/>
                    </a:lnTo>
                    <a:lnTo>
                      <a:pt x="1329" y="1190"/>
                    </a:lnTo>
                    <a:lnTo>
                      <a:pt x="1348" y="1190"/>
                    </a:lnTo>
                    <a:lnTo>
                      <a:pt x="1348" y="330"/>
                    </a:lnTo>
                    <a:lnTo>
                      <a:pt x="1358" y="330"/>
                    </a:lnTo>
                    <a:lnTo>
                      <a:pt x="1358" y="1190"/>
                    </a:lnTo>
                    <a:lnTo>
                      <a:pt x="1377" y="1190"/>
                    </a:lnTo>
                    <a:lnTo>
                      <a:pt x="1377" y="313"/>
                    </a:lnTo>
                    <a:lnTo>
                      <a:pt x="1386" y="313"/>
                    </a:lnTo>
                    <a:lnTo>
                      <a:pt x="1386" y="1190"/>
                    </a:lnTo>
                    <a:lnTo>
                      <a:pt x="1405" y="1190"/>
                    </a:lnTo>
                    <a:lnTo>
                      <a:pt x="1405" y="200"/>
                    </a:lnTo>
                    <a:lnTo>
                      <a:pt x="1415" y="200"/>
                    </a:lnTo>
                    <a:lnTo>
                      <a:pt x="1415" y="1190"/>
                    </a:lnTo>
                    <a:lnTo>
                      <a:pt x="1434" y="1190"/>
                    </a:lnTo>
                    <a:lnTo>
                      <a:pt x="1434" y="278"/>
                    </a:lnTo>
                    <a:lnTo>
                      <a:pt x="1444" y="278"/>
                    </a:lnTo>
                    <a:lnTo>
                      <a:pt x="1444" y="1190"/>
                    </a:lnTo>
                    <a:lnTo>
                      <a:pt x="1463" y="1190"/>
                    </a:lnTo>
                    <a:lnTo>
                      <a:pt x="1463" y="235"/>
                    </a:lnTo>
                    <a:lnTo>
                      <a:pt x="1472" y="235"/>
                    </a:lnTo>
                    <a:lnTo>
                      <a:pt x="1472" y="1190"/>
                    </a:lnTo>
                    <a:lnTo>
                      <a:pt x="1492" y="1190"/>
                    </a:lnTo>
                    <a:lnTo>
                      <a:pt x="1492" y="200"/>
                    </a:lnTo>
                    <a:lnTo>
                      <a:pt x="1501" y="200"/>
                    </a:lnTo>
                    <a:lnTo>
                      <a:pt x="1501" y="1190"/>
                    </a:lnTo>
                    <a:lnTo>
                      <a:pt x="1520" y="1190"/>
                    </a:lnTo>
                    <a:lnTo>
                      <a:pt x="1520" y="26"/>
                    </a:lnTo>
                    <a:lnTo>
                      <a:pt x="1530" y="26"/>
                    </a:lnTo>
                    <a:lnTo>
                      <a:pt x="1530" y="1190"/>
                    </a:lnTo>
                    <a:lnTo>
                      <a:pt x="1549" y="1190"/>
                    </a:lnTo>
                    <a:lnTo>
                      <a:pt x="1549" y="148"/>
                    </a:lnTo>
                    <a:lnTo>
                      <a:pt x="1558" y="148"/>
                    </a:lnTo>
                    <a:lnTo>
                      <a:pt x="1558" y="1190"/>
                    </a:lnTo>
                    <a:lnTo>
                      <a:pt x="1578" y="1190"/>
                    </a:lnTo>
                    <a:lnTo>
                      <a:pt x="1578" y="0"/>
                    </a:lnTo>
                    <a:lnTo>
                      <a:pt x="1587" y="0"/>
                    </a:lnTo>
                    <a:lnTo>
                      <a:pt x="1587" y="1190"/>
                    </a:lnTo>
                    <a:lnTo>
                      <a:pt x="1606" y="1190"/>
                    </a:lnTo>
                    <a:lnTo>
                      <a:pt x="1606" y="44"/>
                    </a:lnTo>
                    <a:lnTo>
                      <a:pt x="1616" y="44"/>
                    </a:lnTo>
                    <a:lnTo>
                      <a:pt x="1616" y="1190"/>
                    </a:lnTo>
                    <a:lnTo>
                      <a:pt x="1635" y="1190"/>
                    </a:lnTo>
                    <a:lnTo>
                      <a:pt x="1635" y="113"/>
                    </a:lnTo>
                    <a:lnTo>
                      <a:pt x="1644" y="113"/>
                    </a:lnTo>
                    <a:lnTo>
                      <a:pt x="1644" y="1190"/>
                    </a:lnTo>
                    <a:lnTo>
                      <a:pt x="1664" y="1190"/>
                    </a:lnTo>
                    <a:lnTo>
                      <a:pt x="1664" y="243"/>
                    </a:lnTo>
                    <a:lnTo>
                      <a:pt x="1673" y="243"/>
                    </a:lnTo>
                    <a:lnTo>
                      <a:pt x="1673" y="1190"/>
                    </a:lnTo>
                    <a:lnTo>
                      <a:pt x="1692" y="1190"/>
                    </a:lnTo>
                    <a:lnTo>
                      <a:pt x="1692" y="113"/>
                    </a:lnTo>
                    <a:lnTo>
                      <a:pt x="1702" y="113"/>
                    </a:lnTo>
                    <a:lnTo>
                      <a:pt x="1702" y="1190"/>
                    </a:lnTo>
                    <a:lnTo>
                      <a:pt x="1721" y="1190"/>
                    </a:lnTo>
                    <a:lnTo>
                      <a:pt x="1721" y="252"/>
                    </a:lnTo>
                    <a:lnTo>
                      <a:pt x="1731" y="252"/>
                    </a:lnTo>
                    <a:lnTo>
                      <a:pt x="1731" y="1190"/>
                    </a:lnTo>
                    <a:lnTo>
                      <a:pt x="1750" y="1190"/>
                    </a:lnTo>
                    <a:lnTo>
                      <a:pt x="1750" y="52"/>
                    </a:lnTo>
                    <a:lnTo>
                      <a:pt x="1759" y="52"/>
                    </a:lnTo>
                    <a:lnTo>
                      <a:pt x="1759" y="1190"/>
                    </a:lnTo>
                    <a:lnTo>
                      <a:pt x="1778" y="1190"/>
                    </a:lnTo>
                    <a:lnTo>
                      <a:pt x="1778" y="322"/>
                    </a:lnTo>
                    <a:lnTo>
                      <a:pt x="1788" y="322"/>
                    </a:lnTo>
                    <a:lnTo>
                      <a:pt x="1788" y="1190"/>
                    </a:lnTo>
                    <a:lnTo>
                      <a:pt x="1807" y="1190"/>
                    </a:lnTo>
                    <a:lnTo>
                      <a:pt x="1807" y="269"/>
                    </a:lnTo>
                    <a:lnTo>
                      <a:pt x="1817" y="269"/>
                    </a:lnTo>
                    <a:lnTo>
                      <a:pt x="1817" y="1190"/>
                    </a:lnTo>
                    <a:lnTo>
                      <a:pt x="1836" y="1190"/>
                    </a:lnTo>
                    <a:lnTo>
                      <a:pt x="1836" y="322"/>
                    </a:lnTo>
                    <a:lnTo>
                      <a:pt x="1845" y="322"/>
                    </a:lnTo>
                    <a:lnTo>
                      <a:pt x="1845" y="1190"/>
                    </a:lnTo>
                    <a:lnTo>
                      <a:pt x="1864" y="1190"/>
                    </a:lnTo>
                    <a:lnTo>
                      <a:pt x="1864" y="478"/>
                    </a:lnTo>
                    <a:lnTo>
                      <a:pt x="1874" y="478"/>
                    </a:lnTo>
                    <a:lnTo>
                      <a:pt x="1874" y="1190"/>
                    </a:lnTo>
                    <a:lnTo>
                      <a:pt x="1893" y="1190"/>
                    </a:lnTo>
                    <a:lnTo>
                      <a:pt x="1893" y="435"/>
                    </a:lnTo>
                    <a:lnTo>
                      <a:pt x="1903" y="435"/>
                    </a:lnTo>
                    <a:lnTo>
                      <a:pt x="1903" y="1190"/>
                    </a:lnTo>
                    <a:lnTo>
                      <a:pt x="1922" y="1190"/>
                    </a:lnTo>
                    <a:lnTo>
                      <a:pt x="1922" y="582"/>
                    </a:lnTo>
                    <a:lnTo>
                      <a:pt x="1931" y="582"/>
                    </a:lnTo>
                    <a:lnTo>
                      <a:pt x="1931" y="1190"/>
                    </a:lnTo>
                    <a:lnTo>
                      <a:pt x="1950" y="1190"/>
                    </a:lnTo>
                    <a:lnTo>
                      <a:pt x="1950" y="591"/>
                    </a:lnTo>
                    <a:lnTo>
                      <a:pt x="1960" y="591"/>
                    </a:lnTo>
                    <a:lnTo>
                      <a:pt x="1960" y="1190"/>
                    </a:lnTo>
                    <a:lnTo>
                      <a:pt x="1979" y="1190"/>
                    </a:lnTo>
                    <a:lnTo>
                      <a:pt x="1979" y="652"/>
                    </a:lnTo>
                    <a:lnTo>
                      <a:pt x="1989" y="652"/>
                    </a:lnTo>
                    <a:lnTo>
                      <a:pt x="1989" y="1190"/>
                    </a:lnTo>
                    <a:lnTo>
                      <a:pt x="2008" y="1190"/>
                    </a:lnTo>
                    <a:lnTo>
                      <a:pt x="2008" y="713"/>
                    </a:lnTo>
                    <a:lnTo>
                      <a:pt x="2017" y="713"/>
                    </a:lnTo>
                    <a:lnTo>
                      <a:pt x="2017" y="1190"/>
                    </a:lnTo>
                    <a:lnTo>
                      <a:pt x="2036" y="1190"/>
                    </a:lnTo>
                    <a:lnTo>
                      <a:pt x="2036" y="782"/>
                    </a:lnTo>
                    <a:lnTo>
                      <a:pt x="2046" y="782"/>
                    </a:lnTo>
                    <a:lnTo>
                      <a:pt x="2046" y="1190"/>
                    </a:lnTo>
                    <a:lnTo>
                      <a:pt x="2065" y="1190"/>
                    </a:lnTo>
                    <a:lnTo>
                      <a:pt x="2065" y="869"/>
                    </a:lnTo>
                    <a:lnTo>
                      <a:pt x="2075" y="869"/>
                    </a:lnTo>
                    <a:lnTo>
                      <a:pt x="2075" y="1190"/>
                    </a:lnTo>
                    <a:lnTo>
                      <a:pt x="2094" y="1190"/>
                    </a:lnTo>
                    <a:lnTo>
                      <a:pt x="2094" y="938"/>
                    </a:lnTo>
                    <a:lnTo>
                      <a:pt x="2103" y="938"/>
                    </a:lnTo>
                    <a:lnTo>
                      <a:pt x="2103" y="1190"/>
                    </a:lnTo>
                    <a:lnTo>
                      <a:pt x="2123" y="1190"/>
                    </a:lnTo>
                    <a:lnTo>
                      <a:pt x="2123" y="1017"/>
                    </a:lnTo>
                    <a:lnTo>
                      <a:pt x="2132" y="1017"/>
                    </a:lnTo>
                    <a:lnTo>
                      <a:pt x="2132" y="1190"/>
                    </a:lnTo>
                    <a:lnTo>
                      <a:pt x="2151" y="1190"/>
                    </a:lnTo>
                    <a:lnTo>
                      <a:pt x="2151" y="1008"/>
                    </a:lnTo>
                    <a:lnTo>
                      <a:pt x="2161" y="1008"/>
                    </a:lnTo>
                    <a:lnTo>
                      <a:pt x="2161" y="1190"/>
                    </a:lnTo>
                    <a:lnTo>
                      <a:pt x="2180" y="1190"/>
                    </a:lnTo>
                    <a:lnTo>
                      <a:pt x="2180" y="1017"/>
                    </a:lnTo>
                    <a:lnTo>
                      <a:pt x="2189" y="1017"/>
                    </a:lnTo>
                    <a:lnTo>
                      <a:pt x="2189" y="1190"/>
                    </a:lnTo>
                    <a:lnTo>
                      <a:pt x="2209" y="1190"/>
                    </a:lnTo>
                    <a:lnTo>
                      <a:pt x="2209" y="1017"/>
                    </a:lnTo>
                    <a:lnTo>
                      <a:pt x="2218" y="1017"/>
                    </a:lnTo>
                    <a:lnTo>
                      <a:pt x="2218" y="1190"/>
                    </a:lnTo>
                    <a:lnTo>
                      <a:pt x="2237" y="1190"/>
                    </a:lnTo>
                    <a:lnTo>
                      <a:pt x="2237" y="1051"/>
                    </a:lnTo>
                    <a:lnTo>
                      <a:pt x="2247" y="1051"/>
                    </a:lnTo>
                    <a:lnTo>
                      <a:pt x="2247" y="1190"/>
                    </a:lnTo>
                    <a:lnTo>
                      <a:pt x="2266" y="1190"/>
                    </a:lnTo>
                    <a:lnTo>
                      <a:pt x="2266" y="1147"/>
                    </a:lnTo>
                    <a:lnTo>
                      <a:pt x="2276" y="1147"/>
                    </a:lnTo>
                    <a:lnTo>
                      <a:pt x="2276" y="1190"/>
                    </a:lnTo>
                    <a:lnTo>
                      <a:pt x="2295" y="1190"/>
                    </a:lnTo>
                    <a:lnTo>
                      <a:pt x="2295" y="1130"/>
                    </a:lnTo>
                    <a:lnTo>
                      <a:pt x="2304" y="1130"/>
                    </a:lnTo>
                    <a:lnTo>
                      <a:pt x="2304" y="1190"/>
                    </a:lnTo>
                    <a:lnTo>
                      <a:pt x="2323" y="1190"/>
                    </a:lnTo>
                    <a:lnTo>
                      <a:pt x="2323" y="1147"/>
                    </a:lnTo>
                    <a:lnTo>
                      <a:pt x="2333" y="1147"/>
                    </a:lnTo>
                    <a:lnTo>
                      <a:pt x="2333" y="1190"/>
                    </a:lnTo>
                    <a:lnTo>
                      <a:pt x="2352" y="1190"/>
                    </a:lnTo>
                    <a:lnTo>
                      <a:pt x="2352" y="1173"/>
                    </a:lnTo>
                    <a:lnTo>
                      <a:pt x="2362" y="1173"/>
                    </a:lnTo>
                    <a:lnTo>
                      <a:pt x="2362" y="1190"/>
                    </a:lnTo>
                    <a:lnTo>
                      <a:pt x="2381" y="1190"/>
                    </a:lnTo>
                    <a:lnTo>
                      <a:pt x="2381" y="1121"/>
                    </a:lnTo>
                    <a:lnTo>
                      <a:pt x="2390" y="1121"/>
                    </a:lnTo>
                    <a:lnTo>
                      <a:pt x="2390" y="1190"/>
                    </a:lnTo>
                    <a:lnTo>
                      <a:pt x="2409" y="1190"/>
                    </a:lnTo>
                    <a:lnTo>
                      <a:pt x="2409" y="1156"/>
                    </a:lnTo>
                    <a:lnTo>
                      <a:pt x="2419" y="1156"/>
                    </a:lnTo>
                    <a:lnTo>
                      <a:pt x="2419" y="1190"/>
                    </a:lnTo>
                    <a:lnTo>
                      <a:pt x="2438" y="1190"/>
                    </a:lnTo>
                    <a:lnTo>
                      <a:pt x="2438" y="1173"/>
                    </a:lnTo>
                    <a:lnTo>
                      <a:pt x="2448" y="1173"/>
                    </a:lnTo>
                    <a:lnTo>
                      <a:pt x="2448" y="1190"/>
                    </a:lnTo>
                    <a:lnTo>
                      <a:pt x="2467" y="1190"/>
                    </a:lnTo>
                    <a:lnTo>
                      <a:pt x="2467" y="1182"/>
                    </a:lnTo>
                    <a:lnTo>
                      <a:pt x="2476" y="1182"/>
                    </a:lnTo>
                    <a:lnTo>
                      <a:pt x="2476" y="1190"/>
                    </a:lnTo>
                    <a:lnTo>
                      <a:pt x="2495" y="1190"/>
                    </a:lnTo>
                    <a:lnTo>
                      <a:pt x="2505" y="1190"/>
                    </a:lnTo>
                    <a:lnTo>
                      <a:pt x="2524" y="1190"/>
                    </a:lnTo>
                    <a:lnTo>
                      <a:pt x="2534" y="1190"/>
                    </a:lnTo>
                    <a:lnTo>
                      <a:pt x="2553" y="1190"/>
                    </a:lnTo>
                    <a:lnTo>
                      <a:pt x="2553" y="1173"/>
                    </a:lnTo>
                    <a:lnTo>
                      <a:pt x="2562" y="1173"/>
                    </a:lnTo>
                    <a:lnTo>
                      <a:pt x="2562" y="1190"/>
                    </a:lnTo>
                    <a:lnTo>
                      <a:pt x="2581" y="1190"/>
                    </a:lnTo>
                    <a:lnTo>
                      <a:pt x="2581" y="1182"/>
                    </a:lnTo>
                    <a:lnTo>
                      <a:pt x="2591" y="1182"/>
                    </a:lnTo>
                    <a:lnTo>
                      <a:pt x="2591" y="1190"/>
                    </a:lnTo>
                    <a:lnTo>
                      <a:pt x="2610" y="1190"/>
                    </a:lnTo>
                    <a:lnTo>
                      <a:pt x="2620" y="1190"/>
                    </a:lnTo>
                    <a:lnTo>
                      <a:pt x="2639" y="1190"/>
                    </a:lnTo>
                    <a:lnTo>
                      <a:pt x="2639" y="1182"/>
                    </a:lnTo>
                    <a:lnTo>
                      <a:pt x="2648" y="1182"/>
                    </a:lnTo>
                    <a:lnTo>
                      <a:pt x="2648" y="1190"/>
                    </a:lnTo>
                    <a:lnTo>
                      <a:pt x="2667" y="1190"/>
                    </a:lnTo>
                    <a:lnTo>
                      <a:pt x="2677" y="1190"/>
                    </a:lnTo>
                    <a:lnTo>
                      <a:pt x="2696" y="1190"/>
                    </a:lnTo>
                    <a:lnTo>
                      <a:pt x="2706" y="1190"/>
                    </a:lnTo>
                    <a:lnTo>
                      <a:pt x="2725" y="1190"/>
                    </a:lnTo>
                    <a:lnTo>
                      <a:pt x="2734" y="1190"/>
                    </a:lnTo>
                    <a:lnTo>
                      <a:pt x="2754" y="1190"/>
                    </a:lnTo>
                    <a:lnTo>
                      <a:pt x="2763" y="1190"/>
                    </a:lnTo>
                    <a:lnTo>
                      <a:pt x="2782" y="1190"/>
                    </a:lnTo>
                    <a:lnTo>
                      <a:pt x="2792" y="1190"/>
                    </a:lnTo>
                    <a:lnTo>
                      <a:pt x="2811" y="1190"/>
                    </a:lnTo>
                    <a:lnTo>
                      <a:pt x="2820" y="1190"/>
                    </a:lnTo>
                    <a:lnTo>
                      <a:pt x="2840" y="1190"/>
                    </a:lnTo>
                    <a:lnTo>
                      <a:pt x="2849" y="1190"/>
                    </a:lnTo>
                    <a:lnTo>
                      <a:pt x="0" y="1190"/>
                    </a:lnTo>
                    <a:close/>
                  </a:path>
                </a:pathLst>
              </a:custGeom>
              <a:blipFill dpi="0" rotWithShape="0">
                <a:blip r:embed="rId6"/>
                <a:srcRect/>
                <a:tile tx="0" ty="0" sx="100000" sy="100000" flip="none" algn="tl"/>
              </a:blipFill>
              <a:ln w="9525">
                <a:solidFill>
                  <a:srgbClr val="000000"/>
                </a:solidFill>
                <a:round/>
                <a:headEnd/>
                <a:tailEnd/>
              </a:ln>
            </p:spPr>
            <p:txBody>
              <a:bodyPr wrap="none" anchor="ctr"/>
              <a:lstStyle/>
              <a:p>
                <a:endParaRPr lang="de-DE" sz="1996" dirty="0">
                  <a:solidFill>
                    <a:srgbClr val="1F1F1F"/>
                  </a:solidFill>
                </a:endParaRPr>
              </a:p>
            </p:txBody>
          </p:sp>
          <p:sp>
            <p:nvSpPr>
              <p:cNvPr id="142366" name="Rectangle 19"/>
              <p:cNvSpPr>
                <a:spLocks noChangeAspect="1" noChangeArrowheads="1"/>
              </p:cNvSpPr>
              <p:nvPr/>
            </p:nvSpPr>
            <p:spPr bwMode="auto">
              <a:xfrm>
                <a:off x="2552" y="3255"/>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,000</a:t>
                </a:r>
              </a:p>
            </p:txBody>
          </p:sp>
          <p:sp>
            <p:nvSpPr>
              <p:cNvPr id="142367" name="Rectangle 20"/>
              <p:cNvSpPr>
                <a:spLocks noChangeAspect="1" noChangeArrowheads="1"/>
              </p:cNvSpPr>
              <p:nvPr/>
            </p:nvSpPr>
            <p:spPr bwMode="auto">
              <a:xfrm>
                <a:off x="2552" y="2988"/>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,009</a:t>
                </a:r>
              </a:p>
            </p:txBody>
          </p:sp>
          <p:sp>
            <p:nvSpPr>
              <p:cNvPr id="142368" name="Rectangle 21"/>
              <p:cNvSpPr>
                <a:spLocks noChangeAspect="1" noChangeArrowheads="1"/>
              </p:cNvSpPr>
              <p:nvPr/>
            </p:nvSpPr>
            <p:spPr bwMode="auto">
              <a:xfrm>
                <a:off x="2552" y="2721"/>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,017</a:t>
                </a:r>
              </a:p>
            </p:txBody>
          </p:sp>
          <p:sp>
            <p:nvSpPr>
              <p:cNvPr id="142369" name="Rectangle 22"/>
              <p:cNvSpPr>
                <a:spLocks noChangeAspect="1" noChangeArrowheads="1"/>
              </p:cNvSpPr>
              <p:nvPr/>
            </p:nvSpPr>
            <p:spPr bwMode="auto">
              <a:xfrm>
                <a:off x="2552" y="2452"/>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,026</a:t>
                </a:r>
              </a:p>
            </p:txBody>
          </p:sp>
          <p:sp>
            <p:nvSpPr>
              <p:cNvPr id="142370" name="Rectangle 23"/>
              <p:cNvSpPr>
                <a:spLocks noChangeAspect="1" noChangeArrowheads="1"/>
              </p:cNvSpPr>
              <p:nvPr/>
            </p:nvSpPr>
            <p:spPr bwMode="auto">
              <a:xfrm>
                <a:off x="2552" y="2184"/>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,034</a:t>
                </a:r>
              </a:p>
            </p:txBody>
          </p:sp>
          <p:sp>
            <p:nvSpPr>
              <p:cNvPr id="142371" name="Rectangle 24"/>
              <p:cNvSpPr>
                <a:spLocks noChangeAspect="1" noChangeArrowheads="1"/>
              </p:cNvSpPr>
              <p:nvPr/>
            </p:nvSpPr>
            <p:spPr bwMode="auto">
              <a:xfrm>
                <a:off x="5189" y="3255"/>
                <a:ext cx="5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a:t>
                </a:r>
              </a:p>
            </p:txBody>
          </p:sp>
          <p:sp>
            <p:nvSpPr>
              <p:cNvPr id="142372" name="Rectangle 25"/>
              <p:cNvSpPr>
                <a:spLocks noChangeAspect="1" noChangeArrowheads="1"/>
              </p:cNvSpPr>
              <p:nvPr/>
            </p:nvSpPr>
            <p:spPr bwMode="auto">
              <a:xfrm>
                <a:off x="5189" y="2988"/>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42,5</a:t>
                </a:r>
              </a:p>
            </p:txBody>
          </p:sp>
          <p:sp>
            <p:nvSpPr>
              <p:cNvPr id="142373" name="Rectangle 26"/>
              <p:cNvSpPr>
                <a:spLocks noChangeAspect="1" noChangeArrowheads="1"/>
              </p:cNvSpPr>
              <p:nvPr/>
            </p:nvSpPr>
            <p:spPr bwMode="auto">
              <a:xfrm>
                <a:off x="5189" y="2721"/>
                <a:ext cx="11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85</a:t>
                </a:r>
              </a:p>
            </p:txBody>
          </p:sp>
          <p:sp>
            <p:nvSpPr>
              <p:cNvPr id="142374" name="Rectangle 27"/>
              <p:cNvSpPr>
                <a:spLocks noChangeAspect="1" noChangeArrowheads="1"/>
              </p:cNvSpPr>
              <p:nvPr/>
            </p:nvSpPr>
            <p:spPr bwMode="auto">
              <a:xfrm>
                <a:off x="5189" y="2452"/>
                <a:ext cx="25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127,5</a:t>
                </a:r>
              </a:p>
            </p:txBody>
          </p:sp>
          <p:sp>
            <p:nvSpPr>
              <p:cNvPr id="142375" name="Rectangle 28"/>
              <p:cNvSpPr>
                <a:spLocks noChangeAspect="1" noChangeArrowheads="1"/>
              </p:cNvSpPr>
              <p:nvPr/>
            </p:nvSpPr>
            <p:spPr bwMode="auto">
              <a:xfrm>
                <a:off x="5189" y="2184"/>
                <a:ext cx="17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170</a:t>
                </a:r>
              </a:p>
            </p:txBody>
          </p:sp>
          <p:sp>
            <p:nvSpPr>
              <p:cNvPr id="142376" name="Rectangle 29"/>
              <p:cNvSpPr>
                <a:spLocks noChangeAspect="1" noChangeArrowheads="1"/>
              </p:cNvSpPr>
              <p:nvPr/>
            </p:nvSpPr>
            <p:spPr bwMode="auto">
              <a:xfrm>
                <a:off x="2833" y="3397"/>
                <a:ext cx="35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-200,00</a:t>
                </a:r>
              </a:p>
            </p:txBody>
          </p:sp>
          <p:sp>
            <p:nvSpPr>
              <p:cNvPr id="142377" name="Rectangle 31"/>
              <p:cNvSpPr>
                <a:spLocks noChangeAspect="1" noChangeArrowheads="1"/>
              </p:cNvSpPr>
              <p:nvPr/>
            </p:nvSpPr>
            <p:spPr bwMode="auto">
              <a:xfrm>
                <a:off x="3925" y="3403"/>
                <a:ext cx="25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56,00</a:t>
                </a:r>
              </a:p>
            </p:txBody>
          </p:sp>
          <p:sp>
            <p:nvSpPr>
              <p:cNvPr id="142378" name="Rectangle 32"/>
              <p:cNvSpPr>
                <a:spLocks noChangeAspect="1" noChangeArrowheads="1"/>
              </p:cNvSpPr>
              <p:nvPr/>
            </p:nvSpPr>
            <p:spPr bwMode="auto">
              <a:xfrm>
                <a:off x="4117" y="3397"/>
                <a:ext cx="3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100,00</a:t>
                </a:r>
              </a:p>
            </p:txBody>
          </p:sp>
          <p:sp>
            <p:nvSpPr>
              <p:cNvPr id="142379" name="Rectangle 33"/>
              <p:cNvSpPr>
                <a:spLocks noChangeAspect="1" noChangeArrowheads="1"/>
              </p:cNvSpPr>
              <p:nvPr/>
            </p:nvSpPr>
            <p:spPr bwMode="auto">
              <a:xfrm>
                <a:off x="4847" y="3397"/>
                <a:ext cx="3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250,00</a:t>
                </a:r>
              </a:p>
            </p:txBody>
          </p:sp>
          <p:sp>
            <p:nvSpPr>
              <p:cNvPr id="142380" name="Rectangle 34"/>
              <p:cNvSpPr>
                <a:spLocks noChangeAspect="1" noChangeArrowheads="1"/>
              </p:cNvSpPr>
              <p:nvPr/>
            </p:nvSpPr>
            <p:spPr bwMode="auto">
              <a:xfrm>
                <a:off x="2350" y="2027"/>
                <a:ext cx="67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298" dirty="0">
                    <a:solidFill>
                      <a:srgbClr val="1F1F1F"/>
                    </a:solidFill>
                    <a:latin typeface="Calibri" pitchFamily="34" charset="0"/>
                    <a:cs typeface="Tahoma" pitchFamily="34" charset="0"/>
                  </a:rPr>
                  <a:t>5,000 Trials</a:t>
                </a:r>
              </a:p>
            </p:txBody>
          </p:sp>
          <p:sp>
            <p:nvSpPr>
              <p:cNvPr id="142381" name="Rectangle 35"/>
              <p:cNvSpPr>
                <a:spLocks noChangeAspect="1" noChangeArrowheads="1"/>
              </p:cNvSpPr>
              <p:nvPr/>
            </p:nvSpPr>
            <p:spPr bwMode="auto">
              <a:xfrm>
                <a:off x="4853" y="2027"/>
                <a:ext cx="75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298" dirty="0">
                    <a:solidFill>
                      <a:srgbClr val="1F1F1F"/>
                    </a:solidFill>
                    <a:latin typeface="Calibri" pitchFamily="34" charset="0"/>
                    <a:cs typeface="Tahoma" pitchFamily="34" charset="0"/>
                  </a:rPr>
                  <a:t>   17 Outliers</a:t>
                </a:r>
              </a:p>
            </p:txBody>
          </p:sp>
          <p:sp>
            <p:nvSpPr>
              <p:cNvPr id="142382" name="Rectangle 36"/>
              <p:cNvSpPr>
                <a:spLocks noChangeAspect="1" noChangeArrowheads="1"/>
              </p:cNvSpPr>
              <p:nvPr/>
            </p:nvSpPr>
            <p:spPr bwMode="auto">
              <a:xfrm>
                <a:off x="2728" y="2200"/>
                <a:ext cx="2395" cy="10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sz="1996" dirty="0">
                  <a:solidFill>
                    <a:srgbClr val="1F1F1F"/>
                  </a:solidFill>
                  <a:latin typeface="Calibri" pitchFamily="34" charset="0"/>
                </a:endParaRPr>
              </a:p>
            </p:txBody>
          </p:sp>
          <p:sp>
            <p:nvSpPr>
              <p:cNvPr id="142383" name="Line 37"/>
              <p:cNvSpPr>
                <a:spLocks noChangeAspect="1" noChangeShapeType="1"/>
              </p:cNvSpPr>
              <p:nvPr/>
            </p:nvSpPr>
            <p:spPr bwMode="auto">
              <a:xfrm>
                <a:off x="2836"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4" name="Line 38"/>
              <p:cNvSpPr>
                <a:spLocks noChangeAspect="1" noChangeShapeType="1"/>
              </p:cNvSpPr>
              <p:nvPr/>
            </p:nvSpPr>
            <p:spPr bwMode="auto">
              <a:xfrm>
                <a:off x="3003"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5" name="Line 39"/>
              <p:cNvSpPr>
                <a:spLocks noChangeAspect="1" noChangeShapeType="1"/>
              </p:cNvSpPr>
              <p:nvPr/>
            </p:nvSpPr>
            <p:spPr bwMode="auto">
              <a:xfrm>
                <a:off x="4195"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6" name="Line 40"/>
              <p:cNvSpPr>
                <a:spLocks noChangeAspect="1" noChangeShapeType="1"/>
              </p:cNvSpPr>
              <p:nvPr/>
            </p:nvSpPr>
            <p:spPr bwMode="auto">
              <a:xfrm>
                <a:off x="4199" y="3303"/>
                <a:ext cx="0"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7" name="Line 41"/>
              <p:cNvSpPr>
                <a:spLocks noChangeAspect="1" noChangeShapeType="1"/>
              </p:cNvSpPr>
              <p:nvPr/>
            </p:nvSpPr>
            <p:spPr bwMode="auto">
              <a:xfrm>
                <a:off x="2836"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8" name="Line 42"/>
              <p:cNvSpPr>
                <a:spLocks noChangeAspect="1" noChangeShapeType="1"/>
              </p:cNvSpPr>
              <p:nvPr/>
            </p:nvSpPr>
            <p:spPr bwMode="auto">
              <a:xfrm>
                <a:off x="3407"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9" name="Line 43"/>
              <p:cNvSpPr>
                <a:spLocks noChangeAspect="1" noChangeShapeType="1"/>
              </p:cNvSpPr>
              <p:nvPr/>
            </p:nvSpPr>
            <p:spPr bwMode="auto">
              <a:xfrm>
                <a:off x="5021"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0" name="Freeform 44"/>
              <p:cNvSpPr>
                <a:spLocks noChangeAspect="1" noChangeArrowheads="1"/>
              </p:cNvSpPr>
              <p:nvPr/>
            </p:nvSpPr>
            <p:spPr bwMode="auto">
              <a:xfrm>
                <a:off x="2836" y="3303"/>
                <a:ext cx="37" cy="79"/>
              </a:xfrm>
              <a:custGeom>
                <a:avLst/>
                <a:gdLst>
                  <a:gd name="T0" fmla="*/ 0 w 48"/>
                  <a:gd name="T1" fmla="*/ 0 h 87"/>
                  <a:gd name="T2" fmla="*/ 2 w 48"/>
                  <a:gd name="T3" fmla="*/ 5 h 87"/>
                  <a:gd name="T4" fmla="*/ 0 w 48"/>
                  <a:gd name="T5" fmla="*/ 5 h 87"/>
                  <a:gd name="T6" fmla="*/ 0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0" y="0"/>
                    </a:moveTo>
                    <a:lnTo>
                      <a:pt x="48" y="44"/>
                    </a:lnTo>
                    <a:lnTo>
                      <a:pt x="0" y="87"/>
                    </a:lnTo>
                    <a:lnTo>
                      <a:pt x="0" y="0"/>
                    </a:lnTo>
                    <a:close/>
                  </a:path>
                </a:pathLst>
              </a:custGeom>
              <a:blipFill dpi="0" rotWithShape="0">
                <a:blip r:embed="rId6"/>
                <a:srcRect/>
                <a:tile tx="0" ty="0" sx="100000" sy="100000" flip="none" algn="tl"/>
              </a:blipFill>
              <a:ln w="9525">
                <a:solidFill>
                  <a:srgbClr val="000000"/>
                </a:solidFill>
                <a:round/>
                <a:headEnd/>
                <a:tailEnd/>
              </a:ln>
            </p:spPr>
            <p:txBody>
              <a:bodyPr wrap="none" anchor="ctr"/>
              <a:lstStyle/>
              <a:p>
                <a:endParaRPr lang="de-DE" sz="1996" dirty="0">
                  <a:solidFill>
                    <a:srgbClr val="1F1F1F"/>
                  </a:solidFill>
                </a:endParaRPr>
              </a:p>
            </p:txBody>
          </p:sp>
          <p:sp>
            <p:nvSpPr>
              <p:cNvPr id="142391" name="Freeform 45"/>
              <p:cNvSpPr>
                <a:spLocks noChangeAspect="1" noChangeArrowheads="1"/>
              </p:cNvSpPr>
              <p:nvPr/>
            </p:nvSpPr>
            <p:spPr bwMode="auto">
              <a:xfrm>
                <a:off x="4985" y="3303"/>
                <a:ext cx="36" cy="79"/>
              </a:xfrm>
              <a:custGeom>
                <a:avLst/>
                <a:gdLst>
                  <a:gd name="T0" fmla="*/ 2 w 48"/>
                  <a:gd name="T1" fmla="*/ 0 h 87"/>
                  <a:gd name="T2" fmla="*/ 2 w 48"/>
                  <a:gd name="T3" fmla="*/ 5 h 87"/>
                  <a:gd name="T4" fmla="*/ 0 w 48"/>
                  <a:gd name="T5" fmla="*/ 5 h 87"/>
                  <a:gd name="T6" fmla="*/ 2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48" y="0"/>
                    </a:moveTo>
                    <a:lnTo>
                      <a:pt x="48" y="87"/>
                    </a:lnTo>
                    <a:lnTo>
                      <a:pt x="0" y="44"/>
                    </a:lnTo>
                    <a:lnTo>
                      <a:pt x="48" y="0"/>
                    </a:lnTo>
                    <a:close/>
                  </a:path>
                </a:pathLst>
              </a:custGeom>
              <a:blipFill dpi="0" rotWithShape="0">
                <a:blip r:embed="rId6"/>
                <a:srcRect/>
                <a:tile tx="0" ty="0" sx="100000" sy="100000" flip="none" algn="tl"/>
              </a:blipFill>
              <a:ln w="9525">
                <a:solidFill>
                  <a:srgbClr val="000000"/>
                </a:solidFill>
                <a:round/>
                <a:headEnd/>
                <a:tailEnd/>
              </a:ln>
            </p:spPr>
            <p:txBody>
              <a:bodyPr wrap="none" anchor="ctr"/>
              <a:lstStyle/>
              <a:p>
                <a:endParaRPr lang="de-DE" sz="1996" dirty="0">
                  <a:solidFill>
                    <a:srgbClr val="1F1F1F"/>
                  </a:solidFill>
                </a:endParaRPr>
              </a:p>
            </p:txBody>
          </p:sp>
          <p:sp>
            <p:nvSpPr>
              <p:cNvPr id="142392" name="Line 46"/>
              <p:cNvSpPr>
                <a:spLocks noChangeAspect="1" noChangeShapeType="1"/>
              </p:cNvSpPr>
              <p:nvPr/>
            </p:nvSpPr>
            <p:spPr bwMode="auto">
              <a:xfrm flipH="1">
                <a:off x="2713" y="3294"/>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3" name="Line 47"/>
              <p:cNvSpPr>
                <a:spLocks noChangeAspect="1" noChangeShapeType="1"/>
              </p:cNvSpPr>
              <p:nvPr/>
            </p:nvSpPr>
            <p:spPr bwMode="auto">
              <a:xfrm>
                <a:off x="5130" y="3294"/>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4" name="Line 48"/>
              <p:cNvSpPr>
                <a:spLocks noChangeAspect="1" noChangeShapeType="1"/>
              </p:cNvSpPr>
              <p:nvPr/>
            </p:nvSpPr>
            <p:spPr bwMode="auto">
              <a:xfrm flipH="1">
                <a:off x="2713" y="3162"/>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5" name="Line 49"/>
              <p:cNvSpPr>
                <a:spLocks noChangeAspect="1" noChangeShapeType="1"/>
              </p:cNvSpPr>
              <p:nvPr/>
            </p:nvSpPr>
            <p:spPr bwMode="auto">
              <a:xfrm>
                <a:off x="5130" y="3162"/>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6" name="Line 50"/>
              <p:cNvSpPr>
                <a:spLocks noChangeAspect="1" noChangeShapeType="1"/>
              </p:cNvSpPr>
              <p:nvPr/>
            </p:nvSpPr>
            <p:spPr bwMode="auto">
              <a:xfrm flipH="1">
                <a:off x="2713" y="302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7" name="Line 51"/>
              <p:cNvSpPr>
                <a:spLocks noChangeAspect="1" noChangeShapeType="1"/>
              </p:cNvSpPr>
              <p:nvPr/>
            </p:nvSpPr>
            <p:spPr bwMode="auto">
              <a:xfrm>
                <a:off x="5130" y="302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8" name="Line 52"/>
              <p:cNvSpPr>
                <a:spLocks noChangeAspect="1" noChangeShapeType="1"/>
              </p:cNvSpPr>
              <p:nvPr/>
            </p:nvSpPr>
            <p:spPr bwMode="auto">
              <a:xfrm flipH="1">
                <a:off x="2713" y="2893"/>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9" name="Line 53"/>
              <p:cNvSpPr>
                <a:spLocks noChangeAspect="1" noChangeShapeType="1"/>
              </p:cNvSpPr>
              <p:nvPr/>
            </p:nvSpPr>
            <p:spPr bwMode="auto">
              <a:xfrm>
                <a:off x="5130" y="2893"/>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0" name="Line 54"/>
              <p:cNvSpPr>
                <a:spLocks noChangeAspect="1" noChangeShapeType="1"/>
              </p:cNvSpPr>
              <p:nvPr/>
            </p:nvSpPr>
            <p:spPr bwMode="auto">
              <a:xfrm flipH="1">
                <a:off x="2713" y="2759"/>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1" name="Line 55"/>
              <p:cNvSpPr>
                <a:spLocks noChangeAspect="1" noChangeShapeType="1"/>
              </p:cNvSpPr>
              <p:nvPr/>
            </p:nvSpPr>
            <p:spPr bwMode="auto">
              <a:xfrm>
                <a:off x="5130" y="2759"/>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2" name="Line 56"/>
              <p:cNvSpPr>
                <a:spLocks noChangeAspect="1" noChangeShapeType="1"/>
              </p:cNvSpPr>
              <p:nvPr/>
            </p:nvSpPr>
            <p:spPr bwMode="auto">
              <a:xfrm flipH="1">
                <a:off x="2713" y="2626"/>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3" name="Line 57"/>
              <p:cNvSpPr>
                <a:spLocks noChangeAspect="1" noChangeShapeType="1"/>
              </p:cNvSpPr>
              <p:nvPr/>
            </p:nvSpPr>
            <p:spPr bwMode="auto">
              <a:xfrm>
                <a:off x="5130" y="2626"/>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4" name="Line 58"/>
              <p:cNvSpPr>
                <a:spLocks noChangeAspect="1" noChangeShapeType="1"/>
              </p:cNvSpPr>
              <p:nvPr/>
            </p:nvSpPr>
            <p:spPr bwMode="auto">
              <a:xfrm flipH="1">
                <a:off x="2713" y="2491"/>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5" name="Line 59"/>
              <p:cNvSpPr>
                <a:spLocks noChangeAspect="1" noChangeShapeType="1"/>
              </p:cNvSpPr>
              <p:nvPr/>
            </p:nvSpPr>
            <p:spPr bwMode="auto">
              <a:xfrm>
                <a:off x="5130" y="2491"/>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6" name="Line 60"/>
              <p:cNvSpPr>
                <a:spLocks noChangeAspect="1" noChangeShapeType="1"/>
              </p:cNvSpPr>
              <p:nvPr/>
            </p:nvSpPr>
            <p:spPr bwMode="auto">
              <a:xfrm flipH="1">
                <a:off x="2713" y="235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7" name="Line 61"/>
              <p:cNvSpPr>
                <a:spLocks noChangeAspect="1" noChangeShapeType="1"/>
              </p:cNvSpPr>
              <p:nvPr/>
            </p:nvSpPr>
            <p:spPr bwMode="auto">
              <a:xfrm>
                <a:off x="5130" y="235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8" name="Line 62"/>
              <p:cNvSpPr>
                <a:spLocks noChangeAspect="1" noChangeShapeType="1"/>
              </p:cNvSpPr>
              <p:nvPr/>
            </p:nvSpPr>
            <p:spPr bwMode="auto">
              <a:xfrm flipH="1">
                <a:off x="2704" y="3294"/>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9" name="Line 63"/>
              <p:cNvSpPr>
                <a:spLocks noChangeAspect="1" noChangeShapeType="1"/>
              </p:cNvSpPr>
              <p:nvPr/>
            </p:nvSpPr>
            <p:spPr bwMode="auto">
              <a:xfrm>
                <a:off x="5130" y="3294"/>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0" name="Line 64"/>
              <p:cNvSpPr>
                <a:spLocks noChangeAspect="1" noChangeShapeType="1"/>
              </p:cNvSpPr>
              <p:nvPr/>
            </p:nvSpPr>
            <p:spPr bwMode="auto">
              <a:xfrm flipH="1">
                <a:off x="2704" y="3027"/>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1" name="Line 65"/>
              <p:cNvSpPr>
                <a:spLocks noChangeAspect="1" noChangeShapeType="1"/>
              </p:cNvSpPr>
              <p:nvPr/>
            </p:nvSpPr>
            <p:spPr bwMode="auto">
              <a:xfrm>
                <a:off x="5130" y="3027"/>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2" name="Line 66"/>
              <p:cNvSpPr>
                <a:spLocks noChangeAspect="1" noChangeShapeType="1"/>
              </p:cNvSpPr>
              <p:nvPr/>
            </p:nvSpPr>
            <p:spPr bwMode="auto">
              <a:xfrm flipH="1">
                <a:off x="2704" y="2759"/>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3" name="Line 67"/>
              <p:cNvSpPr>
                <a:spLocks noChangeAspect="1" noChangeShapeType="1"/>
              </p:cNvSpPr>
              <p:nvPr/>
            </p:nvSpPr>
            <p:spPr bwMode="auto">
              <a:xfrm>
                <a:off x="5130" y="2759"/>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4" name="Line 68"/>
              <p:cNvSpPr>
                <a:spLocks noChangeAspect="1" noChangeShapeType="1"/>
              </p:cNvSpPr>
              <p:nvPr/>
            </p:nvSpPr>
            <p:spPr bwMode="auto">
              <a:xfrm flipH="1">
                <a:off x="2704" y="2491"/>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5" name="Line 69"/>
              <p:cNvSpPr>
                <a:spLocks noChangeAspect="1" noChangeShapeType="1"/>
              </p:cNvSpPr>
              <p:nvPr/>
            </p:nvSpPr>
            <p:spPr bwMode="auto">
              <a:xfrm>
                <a:off x="5130" y="2491"/>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6" name="Line 70"/>
              <p:cNvSpPr>
                <a:spLocks noChangeAspect="1" noChangeShapeType="1"/>
              </p:cNvSpPr>
              <p:nvPr/>
            </p:nvSpPr>
            <p:spPr bwMode="auto">
              <a:xfrm flipH="1">
                <a:off x="2704" y="2216"/>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7" name="Line 71"/>
              <p:cNvSpPr>
                <a:spLocks noChangeAspect="1" noChangeShapeType="1"/>
              </p:cNvSpPr>
              <p:nvPr/>
            </p:nvSpPr>
            <p:spPr bwMode="auto">
              <a:xfrm>
                <a:off x="5130" y="2216"/>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8" name="Rectangle 72"/>
              <p:cNvSpPr>
                <a:spLocks noChangeAspect="1" noChangeArrowheads="1"/>
              </p:cNvSpPr>
              <p:nvPr/>
            </p:nvSpPr>
            <p:spPr bwMode="auto">
              <a:xfrm>
                <a:off x="3784" y="3389"/>
                <a:ext cx="6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198" dirty="0">
                    <a:solidFill>
                      <a:srgbClr val="1F1F1F"/>
                    </a:solidFill>
                    <a:latin typeface="Calibri" pitchFamily="34" charset="0"/>
                    <a:cs typeface="Tahoma" pitchFamily="34" charset="0"/>
                  </a:rPr>
                  <a:t>0</a:t>
                </a:r>
              </a:p>
            </p:txBody>
          </p:sp>
          <p:sp>
            <p:nvSpPr>
              <p:cNvPr id="142419" name="Line 73"/>
              <p:cNvSpPr>
                <a:spLocks noChangeAspect="1" noChangeShapeType="1"/>
              </p:cNvSpPr>
              <p:nvPr/>
            </p:nvSpPr>
            <p:spPr bwMode="auto">
              <a:xfrm>
                <a:off x="4609"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0" name="Rectangle 74"/>
              <p:cNvSpPr>
                <a:spLocks noChangeAspect="1" noChangeArrowheads="1"/>
              </p:cNvSpPr>
              <p:nvPr/>
            </p:nvSpPr>
            <p:spPr bwMode="auto">
              <a:xfrm>
                <a:off x="4532" y="3397"/>
                <a:ext cx="3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200,00</a:t>
                </a:r>
              </a:p>
            </p:txBody>
          </p:sp>
          <p:sp>
            <p:nvSpPr>
              <p:cNvPr id="142421" name="Line 75"/>
              <p:cNvSpPr>
                <a:spLocks noChangeAspect="1" noChangeShapeType="1"/>
              </p:cNvSpPr>
              <p:nvPr/>
            </p:nvSpPr>
            <p:spPr bwMode="auto">
              <a:xfrm>
                <a:off x="3268" y="2137"/>
                <a:ext cx="519" cy="1"/>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2" name="Line 76"/>
              <p:cNvSpPr>
                <a:spLocks noChangeAspect="1" noChangeShapeType="1"/>
              </p:cNvSpPr>
              <p:nvPr/>
            </p:nvSpPr>
            <p:spPr bwMode="auto">
              <a:xfrm flipH="1">
                <a:off x="3797" y="2093"/>
                <a:ext cx="0" cy="1270"/>
              </a:xfrm>
              <a:prstGeom prst="line">
                <a:avLst/>
              </a:prstGeom>
              <a:noFill/>
              <a:ln w="38227"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3" name="Rectangle 77"/>
              <p:cNvSpPr>
                <a:spLocks noChangeAspect="1" noChangeArrowheads="1"/>
              </p:cNvSpPr>
              <p:nvPr/>
            </p:nvSpPr>
            <p:spPr bwMode="auto">
              <a:xfrm>
                <a:off x="3424" y="2003"/>
                <a:ext cx="30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198" dirty="0">
                    <a:solidFill>
                      <a:srgbClr val="1F1F1F"/>
                    </a:solidFill>
                    <a:latin typeface="Calibri" pitchFamily="34" charset="0"/>
                    <a:cs typeface="Tahoma" pitchFamily="34" charset="0"/>
                  </a:rPr>
                  <a:t>EKB</a:t>
                </a:r>
              </a:p>
            </p:txBody>
          </p:sp>
          <p:sp>
            <p:nvSpPr>
              <p:cNvPr id="142424" name="Line 78"/>
              <p:cNvSpPr>
                <a:spLocks noChangeAspect="1" noChangeShapeType="1"/>
              </p:cNvSpPr>
              <p:nvPr/>
            </p:nvSpPr>
            <p:spPr bwMode="auto">
              <a:xfrm>
                <a:off x="4054"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5" name="Line 79"/>
              <p:cNvSpPr>
                <a:spLocks noChangeAspect="1" noChangeShapeType="1"/>
              </p:cNvSpPr>
              <p:nvPr/>
            </p:nvSpPr>
            <p:spPr bwMode="auto">
              <a:xfrm>
                <a:off x="3254" y="1993"/>
                <a:ext cx="783" cy="0"/>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6" name="Line 80"/>
              <p:cNvSpPr>
                <a:spLocks noChangeAspect="1" noChangeShapeType="1"/>
              </p:cNvSpPr>
              <p:nvPr/>
            </p:nvSpPr>
            <p:spPr bwMode="auto">
              <a:xfrm>
                <a:off x="3243"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7" name="Rectangle 81"/>
              <p:cNvSpPr>
                <a:spLocks noChangeAspect="1" noChangeArrowheads="1"/>
              </p:cNvSpPr>
              <p:nvPr/>
            </p:nvSpPr>
            <p:spPr bwMode="auto">
              <a:xfrm>
                <a:off x="3447" y="1836"/>
                <a:ext cx="49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198" dirty="0">
                    <a:solidFill>
                      <a:srgbClr val="1F1F1F"/>
                    </a:solidFill>
                    <a:latin typeface="Calibri" pitchFamily="34" charset="0"/>
                    <a:cs typeface="Tahoma" pitchFamily="34" charset="0"/>
                  </a:rPr>
                  <a:t>DVaR</a:t>
                </a:r>
                <a:r>
                  <a:rPr lang="en-GB" sz="1198" baseline="-25000" dirty="0">
                    <a:solidFill>
                      <a:srgbClr val="1F1F1F"/>
                    </a:solidFill>
                    <a:latin typeface="Calibri" pitchFamily="34" charset="0"/>
                    <a:cs typeface="Tahoma" pitchFamily="34" charset="0"/>
                  </a:rPr>
                  <a:t>1%</a:t>
                </a:r>
              </a:p>
            </p:txBody>
          </p:sp>
          <p:sp>
            <p:nvSpPr>
              <p:cNvPr id="142428" name="Rectangle 30"/>
              <p:cNvSpPr>
                <a:spLocks noChangeAspect="1" noChangeArrowheads="1"/>
              </p:cNvSpPr>
              <p:nvPr/>
            </p:nvSpPr>
            <p:spPr bwMode="auto">
              <a:xfrm>
                <a:off x="3308" y="3397"/>
                <a:ext cx="35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-100,00</a:t>
                </a:r>
              </a:p>
            </p:txBody>
          </p:sp>
        </p:grpSp>
        <p:sp>
          <p:nvSpPr>
            <p:cNvPr id="142356" name="AutoShape 83"/>
            <p:cNvSpPr>
              <a:spLocks noChangeArrowheads="1"/>
            </p:cNvSpPr>
            <p:nvPr/>
          </p:nvSpPr>
          <p:spPr bwMode="auto">
            <a:xfrm flipV="1">
              <a:off x="5879535" y="1443924"/>
              <a:ext cx="730853" cy="419484"/>
            </a:xfrm>
            <a:prstGeom prst="triangle">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z="1996" dirty="0">
                <a:solidFill>
                  <a:srgbClr val="1F1F1F"/>
                </a:solidFill>
                <a:latin typeface="Calibri" pitchFamily="34" charset="0"/>
              </a:endParaRPr>
            </a:p>
          </p:txBody>
        </p:sp>
        <p:sp>
          <p:nvSpPr>
            <p:cNvPr id="142357" name="Textfeld 93"/>
            <p:cNvSpPr txBox="1">
              <a:spLocks noChangeArrowheads="1"/>
            </p:cNvSpPr>
            <p:nvPr/>
          </p:nvSpPr>
          <p:spPr bwMode="auto">
            <a:xfrm>
              <a:off x="6360407" y="3068055"/>
              <a:ext cx="492751" cy="372049"/>
            </a:xfrm>
            <a:prstGeom prst="rect">
              <a:avLst/>
            </a:prstGeom>
            <a:solidFill>
              <a:srgbClr val="AFB8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kumimoji="1" lang="de-DE" sz="1398" b="1" dirty="0">
                  <a:solidFill>
                    <a:srgbClr val="1F1F1F"/>
                  </a:solidFill>
                  <a:latin typeface="Calibri" pitchFamily="34" charset="0"/>
                </a:rPr>
                <a:t>EK</a:t>
              </a:r>
            </a:p>
          </p:txBody>
        </p:sp>
        <p:cxnSp>
          <p:nvCxnSpPr>
            <p:cNvPr id="142358" name="Gerade Verbindung 95"/>
            <p:cNvCxnSpPr>
              <a:cxnSpLocks noChangeShapeType="1"/>
            </p:cNvCxnSpPr>
            <p:nvPr/>
          </p:nvCxnSpPr>
          <p:spPr bwMode="auto">
            <a:xfrm rot="16200000" flipH="1">
              <a:off x="6157745" y="3781264"/>
              <a:ext cx="787664" cy="0"/>
            </a:xfrm>
            <a:prstGeom prst="line">
              <a:avLst/>
            </a:prstGeom>
            <a:noFill/>
            <a:ln w="25400" algn="ctr">
              <a:solidFill>
                <a:srgbClr val="00B050"/>
              </a:solidFill>
              <a:round/>
              <a:headEnd/>
              <a:tailEnd type="none" w="lg" len="med"/>
            </a:ln>
            <a:extLst>
              <a:ext uri="{909E8E84-426E-40DD-AFC4-6F175D3DCCD1}">
                <a14:hiddenFill xmlns:a14="http://schemas.microsoft.com/office/drawing/2010/main">
                  <a:noFill/>
                </a14:hiddenFill>
              </a:ext>
            </a:extLst>
          </p:spPr>
        </p:cxnSp>
      </p:grpSp>
      <p:pic>
        <p:nvPicPr>
          <p:cNvPr id="14234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085" y="3952014"/>
            <a:ext cx="1890827" cy="136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344" name="Gruppieren 24"/>
          <p:cNvGrpSpPr>
            <a:grpSpLocks noChangeAspect="1"/>
          </p:cNvGrpSpPr>
          <p:nvPr/>
        </p:nvGrpSpPr>
        <p:grpSpPr bwMode="auto">
          <a:xfrm>
            <a:off x="870539" y="1023859"/>
            <a:ext cx="3723159" cy="2693173"/>
            <a:chOff x="5005388" y="3009900"/>
            <a:chExt cx="4471987" cy="2941638"/>
          </a:xfrm>
        </p:grpSpPr>
        <p:pic>
          <p:nvPicPr>
            <p:cNvPr id="142351" name="Picture 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5388" y="3009900"/>
              <a:ext cx="4471987"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52" name="Rectangle 39"/>
            <p:cNvSpPr>
              <a:spLocks noChangeArrowheads="1"/>
            </p:cNvSpPr>
            <p:nvPr/>
          </p:nvSpPr>
          <p:spPr bwMode="auto">
            <a:xfrm>
              <a:off x="5703888" y="3752850"/>
              <a:ext cx="544512" cy="1444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z="1996" dirty="0">
                <a:solidFill>
                  <a:srgbClr val="1F1F1F"/>
                </a:solidFill>
              </a:endParaRPr>
            </a:p>
          </p:txBody>
        </p:sp>
        <p:sp>
          <p:nvSpPr>
            <p:cNvPr id="142353" name="Textfeld 23"/>
            <p:cNvSpPr txBox="1">
              <a:spLocks noChangeArrowheads="1"/>
            </p:cNvSpPr>
            <p:nvPr/>
          </p:nvSpPr>
          <p:spPr bwMode="auto">
            <a:xfrm>
              <a:off x="5133020" y="3717032"/>
              <a:ext cx="1260000"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nchor="ct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kumimoji="1" lang="de-DE" sz="1198" b="1" dirty="0">
                  <a:solidFill>
                    <a:srgbClr val="1F1F1F"/>
                  </a:solidFill>
                </a:rPr>
                <a:t>Plan G&amp;V</a:t>
              </a:r>
            </a:p>
          </p:txBody>
        </p:sp>
      </p:grpSp>
      <p:cxnSp>
        <p:nvCxnSpPr>
          <p:cNvPr id="142347" name="Gewinkelte Verbindung 107"/>
          <p:cNvCxnSpPr>
            <a:cxnSpLocks noChangeShapeType="1"/>
          </p:cNvCxnSpPr>
          <p:nvPr/>
        </p:nvCxnSpPr>
        <p:spPr bwMode="auto">
          <a:xfrm>
            <a:off x="4538468" y="2370445"/>
            <a:ext cx="748727" cy="277238"/>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2348" name="Gewinkelte Verbindung 110"/>
          <p:cNvCxnSpPr>
            <a:cxnSpLocks noChangeShapeType="1"/>
            <a:stCxn id="142359" idx="2"/>
          </p:cNvCxnSpPr>
          <p:nvPr/>
        </p:nvCxnSpPr>
        <p:spPr bwMode="auto">
          <a:xfrm rot="16200000" flipH="1">
            <a:off x="7477648" y="3429827"/>
            <a:ext cx="345360" cy="919822"/>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2349" name="Gewinkelte Verbindung 113"/>
          <p:cNvCxnSpPr>
            <a:cxnSpLocks noChangeShapeType="1"/>
          </p:cNvCxnSpPr>
          <p:nvPr/>
        </p:nvCxnSpPr>
        <p:spPr bwMode="auto">
          <a:xfrm>
            <a:off x="5191350" y="5629167"/>
            <a:ext cx="2085557" cy="776172"/>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2350" name="Gewinkelte Verbindung 116"/>
          <p:cNvCxnSpPr>
            <a:cxnSpLocks noChangeShapeType="1"/>
            <a:stCxn id="142428" idx="2"/>
            <a:endCxn id="142339" idx="0"/>
          </p:cNvCxnSpPr>
          <p:nvPr/>
        </p:nvCxnSpPr>
        <p:spPr bwMode="auto">
          <a:xfrm rot="5400000">
            <a:off x="6143197" y="3385818"/>
            <a:ext cx="324918" cy="738774"/>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264" y="3670830"/>
            <a:ext cx="4048668" cy="280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21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E31FFD-4B27-4AE0-BA3B-DFDD2CAAF7D7}"/>
              </a:ext>
            </a:extLst>
          </p:cNvPr>
          <p:cNvSpPr>
            <a:spLocks noGrp="1"/>
          </p:cNvSpPr>
          <p:nvPr>
            <p:ph type="title"/>
          </p:nvPr>
        </p:nvSpPr>
        <p:spPr/>
        <p:txBody>
          <a:bodyPr/>
          <a:lstStyle/>
          <a:p>
            <a:r>
              <a:rPr lang="de-DE" dirty="0"/>
              <a:t>The FVG risk simulator for risk aggregation (see Section 1 </a:t>
            </a:r>
            <a:r>
              <a:rPr lang="de-DE" dirty="0" err="1"/>
              <a:t>StaRUG</a:t>
            </a:r>
            <a:r>
              <a:rPr lang="de-DE" dirty="0"/>
              <a:t>)</a:t>
            </a:r>
          </a:p>
        </p:txBody>
      </p:sp>
      <p:sp>
        <p:nvSpPr>
          <p:cNvPr id="4" name="Inhaltsplatzhalter 3">
            <a:extLst>
              <a:ext uri="{FF2B5EF4-FFF2-40B4-BE49-F238E27FC236}">
                <a16:creationId xmlns:a16="http://schemas.microsoft.com/office/drawing/2014/main" id="{C70F1C59-BD90-45CA-BCCE-0A3A0A3C67CC}"/>
              </a:ext>
            </a:extLst>
          </p:cNvPr>
          <p:cNvSpPr>
            <a:spLocks noGrp="1"/>
          </p:cNvSpPr>
          <p:nvPr>
            <p:ph idx="1"/>
          </p:nvPr>
        </p:nvSpPr>
        <p:spPr/>
        <p:txBody>
          <a:bodyPr/>
          <a:lstStyle/>
          <a:p>
            <a:pPr marL="0" indent="0">
              <a:buNone/>
            </a:pPr>
            <a:r>
              <a:rPr lang="de-DE" sz="1996" b="1" dirty="0">
                <a:solidFill>
                  <a:srgbClr val="292929"/>
                </a:solidFill>
              </a:rPr>
              <a:t>Download at: </a:t>
            </a:r>
            <a:r>
              <a:rPr lang="de-DE" sz="1996" b="1" dirty="0">
                <a:solidFill>
                  <a:srgbClr val="292929"/>
                </a:solidFill>
                <a:hlinkClick r:id="rId2">
                  <a:extLst>
                    <a:ext uri="{A12FA001-AC4F-418D-AE19-62706E023703}">
                      <ahyp:hlinkClr xmlns:ahyp="http://schemas.microsoft.com/office/drawing/2018/hyperlinkcolor" val="tx"/>
                    </a:ext>
                  </a:extLst>
                </a:hlinkClick>
              </a:rPr>
              <a:t>http://strategienavigator.net/software</a:t>
            </a:r>
            <a:endParaRPr lang="de-DE" sz="1996" b="1" dirty="0">
              <a:solidFill>
                <a:srgbClr val="292929"/>
              </a:solidFill>
            </a:endParaRPr>
          </a:p>
          <a:p>
            <a:r>
              <a:rPr lang="de-DE" b="1" u="sng" dirty="0">
                <a:solidFill>
                  <a:srgbClr val="292929"/>
                </a:solidFill>
              </a:rPr>
              <a:t>Free</a:t>
            </a:r>
            <a:r>
              <a:rPr lang="de-DE" b="1" dirty="0">
                <a:solidFill>
                  <a:srgbClr val="292929"/>
                </a:solidFill>
              </a:rPr>
              <a:t> </a:t>
            </a:r>
            <a:r>
              <a:rPr lang="de-DE" dirty="0" err="1">
                <a:solidFill>
                  <a:srgbClr val="292929"/>
                </a:solidFill>
              </a:rPr>
              <a:t>software</a:t>
            </a:r>
            <a:r>
              <a:rPr lang="de-DE" dirty="0">
                <a:solidFill>
                  <a:srgbClr val="292929"/>
                </a:solidFill>
              </a:rPr>
              <a:t> </a:t>
            </a:r>
            <a:r>
              <a:rPr lang="de-DE" dirty="0" err="1">
                <a:solidFill>
                  <a:srgbClr val="292929"/>
                </a:solidFill>
              </a:rPr>
              <a:t>for</a:t>
            </a:r>
            <a:r>
              <a:rPr lang="de-DE" dirty="0">
                <a:solidFill>
                  <a:srgbClr val="292929"/>
                </a:solidFill>
              </a:rPr>
              <a:t> simple and fast risk aggregation as an introduction to decision support under uncertainty</a:t>
            </a:r>
          </a:p>
          <a:p>
            <a:endParaRPr lang="de-DE" dirty="0">
              <a:solidFill>
                <a:srgbClr val="292929"/>
              </a:solidFill>
            </a:endParaRPr>
          </a:p>
          <a:p>
            <a:endParaRPr lang="de-DE" dirty="0">
              <a:solidFill>
                <a:srgbClr val="292929"/>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370" y="2276318"/>
            <a:ext cx="5773622" cy="405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08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FVG “Strategie-Navigator“</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632" y="1772816"/>
            <a:ext cx="6940046" cy="4525478"/>
          </a:xfrm>
        </p:spPr>
      </p:pic>
      <p:sp>
        <p:nvSpPr>
          <p:cNvPr id="8" name="Inhaltsplatzhalter 3">
            <a:extLst>
              <a:ext uri="{FF2B5EF4-FFF2-40B4-BE49-F238E27FC236}">
                <a16:creationId xmlns:a16="http://schemas.microsoft.com/office/drawing/2014/main" id="{C70F1C59-BD90-45CA-BCCE-0A3A0A3C67CC}"/>
              </a:ext>
            </a:extLst>
          </p:cNvPr>
          <p:cNvSpPr txBox="1">
            <a:spLocks/>
          </p:cNvSpPr>
          <p:nvPr/>
        </p:nvSpPr>
        <p:spPr>
          <a:xfrm>
            <a:off x="468000" y="1080000"/>
            <a:ext cx="8640000" cy="5040000"/>
          </a:xfrm>
          <a:prstGeom prst="rect">
            <a:avLst/>
          </a:prstGeom>
        </p:spPr>
        <p:txBody>
          <a:bodyPr vert="horz" lIns="72000" tIns="36000" rIns="72000" bIns="36000" rtlCol="0">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Font typeface="Arial" pitchFamily="34" charset="0"/>
              <a:buNone/>
            </a:pPr>
            <a:r>
              <a:rPr lang="de-DE" sz="1996" b="1" dirty="0">
                <a:solidFill>
                  <a:srgbClr val="292929"/>
                </a:solidFill>
              </a:rPr>
              <a:t>Download at: </a:t>
            </a:r>
            <a:r>
              <a:rPr lang="de-DE" sz="1996" b="1" dirty="0">
                <a:solidFill>
                  <a:srgbClr val="292929"/>
                </a:solidFill>
                <a:hlinkClick r:id="rId3">
                  <a:extLst>
                    <a:ext uri="{A12FA001-AC4F-418D-AE19-62706E023703}">
                      <ahyp:hlinkClr xmlns:ahyp="http://schemas.microsoft.com/office/drawing/2018/hyperlinkcolor" val="tx"/>
                    </a:ext>
                  </a:extLst>
                </a:hlinkClick>
              </a:rPr>
              <a:t>http://strategienavigator.net/software</a:t>
            </a:r>
            <a:endParaRPr lang="de-DE" dirty="0">
              <a:solidFill>
                <a:srgbClr val="292929"/>
              </a:solidFill>
            </a:endParaRPr>
          </a:p>
          <a:p>
            <a:endParaRPr lang="de-DE" dirty="0">
              <a:solidFill>
                <a:srgbClr val="292929"/>
              </a:solidFill>
            </a:endParaRPr>
          </a:p>
        </p:txBody>
      </p:sp>
    </p:spTree>
    <p:extLst>
      <p:ext uri="{BB962C8B-B14F-4D97-AF65-F5344CB8AC3E}">
        <p14:creationId xmlns:p14="http://schemas.microsoft.com/office/powerpoint/2010/main" val="283234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FVG “Strategie-Navigator“</a:t>
            </a:r>
          </a:p>
        </p:txBody>
      </p:sp>
      <p:pic>
        <p:nvPicPr>
          <p:cNvPr id="36" name="Grafik 35"/>
          <p:cNvPicPr>
            <a:picLocks noChangeAspect="1"/>
          </p:cNvPicPr>
          <p:nvPr/>
        </p:nvPicPr>
        <p:blipFill>
          <a:blip r:embed="rId2"/>
          <a:stretch>
            <a:fillRect/>
          </a:stretch>
        </p:blipFill>
        <p:spPr>
          <a:xfrm>
            <a:off x="344488" y="1124744"/>
            <a:ext cx="9198260" cy="5148681"/>
          </a:xfrm>
          <a:prstGeom prst="rect">
            <a:avLst/>
          </a:prstGeom>
        </p:spPr>
      </p:pic>
    </p:spTree>
    <p:extLst>
      <p:ext uri="{BB962C8B-B14F-4D97-AF65-F5344CB8AC3E}">
        <p14:creationId xmlns:p14="http://schemas.microsoft.com/office/powerpoint/2010/main" val="327292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4749903" y="3338486"/>
            <a:ext cx="4688097" cy="3042842"/>
          </a:xfrm>
          <a:prstGeom prst="rect">
            <a:avLst/>
          </a:prstGeom>
          <a:noFill/>
          <a:ln w="9525" algn="ctr">
            <a:noFill/>
            <a:miter lim="800000"/>
            <a:headEnd/>
            <a:tailEnd/>
          </a:ln>
        </p:spPr>
        <p:txBody>
          <a:bodyPr wrap="square" lIns="36047" tIns="36047" rIns="0" bIns="36047" anchor="ctr">
            <a:spAutoFit/>
          </a:bodyPr>
          <a:lstStyle/>
          <a:p>
            <a:pPr marL="182800" indent="-182800" defTabSz="874260">
              <a:spcAft>
                <a:spcPts val="600"/>
              </a:spcAft>
              <a:buFontTx/>
              <a:buChar char="•"/>
            </a:pPr>
            <a:r>
              <a:rPr lang="de-DE" sz="1400" dirty="0"/>
              <a:t>Degree of threat to the company as a going concern and early detection of "developments jeopardizing the company as a going concern" in accordance with Section 91 AktG (from the combined effects of individual risks)</a:t>
            </a:r>
          </a:p>
          <a:p>
            <a:pPr marL="182800" indent="-182800" defTabSz="874260">
              <a:spcAft>
                <a:spcPts val="600"/>
              </a:spcAft>
              <a:buFontTx/>
              <a:buChar char="•"/>
            </a:pPr>
            <a:r>
              <a:rPr lang="de-DE" sz="1400" dirty="0"/>
              <a:t>The probability of insolvency (derived from the simulation) broken down into illiquidity and overindebtedness</a:t>
            </a:r>
          </a:p>
          <a:p>
            <a:pPr marL="182800" indent="-182800" defTabSz="874260">
              <a:spcAft>
                <a:spcPts val="600"/>
              </a:spcAft>
              <a:buFontTx/>
              <a:buChar char="•"/>
            </a:pPr>
            <a:r>
              <a:rPr lang="de-DE" sz="1400" dirty="0">
                <a:sym typeface="Wingdings" pitchFamily="2" charset="2"/>
              </a:rPr>
              <a:t>Distribution of profits, mean value, quantiles</a:t>
            </a:r>
          </a:p>
          <a:p>
            <a:pPr marL="182800" indent="-182800" defTabSz="874260">
              <a:spcAft>
                <a:spcPts val="600"/>
              </a:spcAft>
              <a:buFontTx/>
              <a:buChar char="•"/>
            </a:pPr>
            <a:r>
              <a:rPr lang="de-DE" sz="1400" dirty="0">
                <a:sym typeface="Wingdings" pitchFamily="2" charset="2"/>
              </a:rPr>
              <a:t>Equity requirement and equity cover</a:t>
            </a:r>
          </a:p>
          <a:p>
            <a:pPr marL="182800" indent="-182800" defTabSz="874260">
              <a:spcAft>
                <a:spcPts val="600"/>
              </a:spcAft>
              <a:buFontTx/>
              <a:buChar char="•"/>
            </a:pPr>
            <a:r>
              <a:rPr lang="de-DE" sz="1400" dirty="0">
                <a:sym typeface="Wingdings" pitchFamily="2" charset="2"/>
              </a:rPr>
              <a:t>Additional liquidity requirements</a:t>
            </a:r>
          </a:p>
          <a:p>
            <a:pPr marL="182800" indent="-182800" defTabSz="874260">
              <a:spcAft>
                <a:spcPts val="600"/>
              </a:spcAft>
              <a:buFontTx/>
              <a:buChar char="•"/>
            </a:pPr>
            <a:r>
              <a:rPr lang="de-DE" sz="1400" dirty="0">
                <a:sym typeface="Wingdings" pitchFamily="2" charset="2"/>
              </a:rPr>
              <a:t>Coefficient of variation of profits</a:t>
            </a:r>
          </a:p>
        </p:txBody>
      </p:sp>
      <p:sp>
        <p:nvSpPr>
          <p:cNvPr id="27651" name="Titel 6"/>
          <p:cNvSpPr>
            <a:spLocks noGrp="1"/>
          </p:cNvSpPr>
          <p:nvPr>
            <p:ph type="title"/>
          </p:nvPr>
        </p:nvSpPr>
        <p:spPr/>
        <p:txBody>
          <a:bodyPr/>
          <a:lstStyle/>
          <a:p>
            <a:r>
              <a:rPr lang="de-DE" dirty="0"/>
              <a:t>Overall scope of risk: risk aggregation with Monte Carlo simulation in the context of planning (sample results)</a:t>
            </a:r>
          </a:p>
        </p:txBody>
      </p:sp>
      <p:pic>
        <p:nvPicPr>
          <p:cNvPr id="6" name="Grafik 5"/>
          <p:cNvPicPr>
            <a:picLocks noChangeAspect="1"/>
          </p:cNvPicPr>
          <p:nvPr/>
        </p:nvPicPr>
        <p:blipFill>
          <a:blip r:embed="rId3"/>
          <a:stretch>
            <a:fillRect/>
          </a:stretch>
        </p:blipFill>
        <p:spPr>
          <a:xfrm>
            <a:off x="1280592" y="1034871"/>
            <a:ext cx="6768752" cy="2252107"/>
          </a:xfrm>
          <a:prstGeom prst="rect">
            <a:avLst/>
          </a:prstGeom>
        </p:spPr>
      </p:pic>
      <p:sp>
        <p:nvSpPr>
          <p:cNvPr id="4" name="Textfeld 3"/>
          <p:cNvSpPr txBox="1"/>
          <p:nvPr/>
        </p:nvSpPr>
        <p:spPr>
          <a:xfrm>
            <a:off x="4016896" y="1061560"/>
            <a:ext cx="2088232" cy="184666"/>
          </a:xfrm>
          <a:prstGeom prst="rect">
            <a:avLst/>
          </a:prstGeom>
          <a:solidFill>
            <a:schemeClr val="bg1"/>
          </a:solidFill>
        </p:spPr>
        <p:txBody>
          <a:bodyPr wrap="square" lIns="36000" tIns="0" rIns="0" bIns="0" rtlCol="0">
            <a:spAutoFit/>
          </a:bodyPr>
          <a:lstStyle/>
          <a:p>
            <a:r>
              <a:rPr lang="de-DE" sz="1200" b="1" dirty="0" err="1"/>
              <a:t>Earnings</a:t>
            </a:r>
            <a:r>
              <a:rPr lang="de-DE" sz="1200" b="1" dirty="0"/>
              <a:t> </a:t>
            </a:r>
            <a:r>
              <a:rPr lang="de-DE" sz="1200" b="1" dirty="0" err="1"/>
              <a:t>before</a:t>
            </a:r>
            <a:r>
              <a:rPr lang="de-DE" sz="1200" b="1" dirty="0"/>
              <a:t> </a:t>
            </a:r>
            <a:r>
              <a:rPr lang="de-DE" sz="1200" b="1" dirty="0" err="1"/>
              <a:t>taxes</a:t>
            </a:r>
            <a:r>
              <a:rPr lang="de-DE" sz="1200" b="1" dirty="0"/>
              <a:t> (EBT)</a:t>
            </a:r>
          </a:p>
        </p:txBody>
      </p:sp>
      <p:graphicFrame>
        <p:nvGraphicFramePr>
          <p:cNvPr id="5" name="Tabelle 4"/>
          <p:cNvGraphicFramePr>
            <a:graphicFrameLocks noGrp="1"/>
          </p:cNvGraphicFramePr>
          <p:nvPr>
            <p:extLst>
              <p:ext uri="{D42A27DB-BD31-4B8C-83A1-F6EECF244321}">
                <p14:modId xmlns:p14="http://schemas.microsoft.com/office/powerpoint/2010/main" val="1538853242"/>
              </p:ext>
            </p:extLst>
          </p:nvPr>
        </p:nvGraphicFramePr>
        <p:xfrm>
          <a:off x="200472" y="3421380"/>
          <a:ext cx="4392488" cy="2862343"/>
        </p:xfrm>
        <a:graphic>
          <a:graphicData uri="http://schemas.openxmlformats.org/drawingml/2006/table">
            <a:tbl>
              <a:tblPr bandRow="1">
                <a:tableStyleId>{5C22544A-7EE6-4342-B048-85BDC9FD1C3A}</a:tableStyleId>
              </a:tblPr>
              <a:tblGrid>
                <a:gridCol w="1296144">
                  <a:extLst>
                    <a:ext uri="{9D8B030D-6E8A-4147-A177-3AD203B41FA5}">
                      <a16:colId xmlns:a16="http://schemas.microsoft.com/office/drawing/2014/main" val="20000"/>
                    </a:ext>
                  </a:extLst>
                </a:gridCol>
                <a:gridCol w="900100">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59277">
                <a:tc gridSpan="4">
                  <a:txBody>
                    <a:bodyPr/>
                    <a:lstStyle/>
                    <a:p>
                      <a:pPr algn="ctr"/>
                      <a:r>
                        <a:rPr lang="en-US" sz="900" b="1" dirty="0"/>
                        <a:t>Risk metrics at the 95% confidence level</a:t>
                      </a:r>
                      <a:endParaRPr lang="de-DE" sz="900" b="1" dirty="0"/>
                    </a:p>
                  </a:txBody>
                  <a:tcPr marT="0" marB="0"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531533">
                <a:tc>
                  <a:txBody>
                    <a:bodyPr/>
                    <a:lstStyle/>
                    <a:p>
                      <a:pPr algn="ctr"/>
                      <a:r>
                        <a:rPr lang="en-US" sz="900" b="0" dirty="0"/>
                        <a:t>Equity requirement for one year (RAC)</a:t>
                      </a:r>
                      <a:endParaRPr lang="de-DE" sz="900" b="0" dirty="0"/>
                    </a:p>
                  </a:txBody>
                  <a:tcPr marT="0" marB="0" anchor="ctr"/>
                </a:tc>
                <a:tc>
                  <a:txBody>
                    <a:bodyPr/>
                    <a:lstStyle/>
                    <a:p>
                      <a:pPr algn="ctr"/>
                      <a:r>
                        <a:rPr lang="de-DE" sz="900" b="0" dirty="0"/>
                        <a:t>€7,792,171.10</a:t>
                      </a:r>
                    </a:p>
                  </a:txBody>
                  <a:tcPr marL="36000" marR="36000" marT="0" marB="0" anchor="ctr"/>
                </a:tc>
                <a:tc>
                  <a:txBody>
                    <a:bodyPr/>
                    <a:lstStyle/>
                    <a:p>
                      <a:pPr algn="ctr"/>
                      <a:r>
                        <a:rPr lang="en-US" sz="900" b="0" dirty="0"/>
                        <a:t>Economic capital (previous period) for coverage</a:t>
                      </a:r>
                      <a:endParaRPr lang="de-DE" sz="900" b="0" dirty="0"/>
                    </a:p>
                  </a:txBody>
                  <a:tcPr marT="0" marB="0" anchor="ctr"/>
                </a:tc>
                <a:tc>
                  <a:txBody>
                    <a:bodyPr/>
                    <a:lstStyle/>
                    <a:p>
                      <a:pPr algn="ctr"/>
                      <a:r>
                        <a:rPr lang="de-DE" sz="900" b="0" dirty="0"/>
                        <a:t>€13,256,000.000</a:t>
                      </a:r>
                    </a:p>
                  </a:txBody>
                  <a:tcPr marL="36000" marR="36000" marT="0" marB="0" anchor="ctr"/>
                </a:tc>
                <a:extLst>
                  <a:ext uri="{0D108BD9-81ED-4DB2-BD59-A6C34878D82A}">
                    <a16:rowId xmlns:a16="http://schemas.microsoft.com/office/drawing/2014/main" val="10001"/>
                  </a:ext>
                </a:extLst>
              </a:tr>
              <a:tr h="531533">
                <a:tc>
                  <a:txBody>
                    <a:bodyPr/>
                    <a:lstStyle/>
                    <a:p>
                      <a:pPr algn="ctr"/>
                      <a:r>
                        <a:rPr lang="en-US" sz="900" b="0" dirty="0"/>
                        <a:t>Equity coverage (equity in relation to equity requirement)</a:t>
                      </a:r>
                      <a:endParaRPr lang="de-DE" sz="900" b="0" dirty="0"/>
                    </a:p>
                  </a:txBody>
                  <a:tcPr marT="0" marB="0" anchor="ctr"/>
                </a:tc>
                <a:tc>
                  <a:txBody>
                    <a:bodyPr/>
                    <a:lstStyle/>
                    <a:p>
                      <a:pPr algn="ctr"/>
                      <a:r>
                        <a:rPr lang="de-DE" sz="900" b="0" dirty="0"/>
                        <a:t>170.12%</a:t>
                      </a:r>
                    </a:p>
                  </a:txBody>
                  <a:tcPr marL="36000" marR="36000" marT="0" marB="0" anchor="ctr"/>
                </a:tc>
                <a:tc>
                  <a:txBody>
                    <a:bodyPr/>
                    <a:lstStyle/>
                    <a:p>
                      <a:pPr algn="ctr"/>
                      <a:r>
                        <a:rPr lang="en-US" sz="900" b="0" dirty="0" err="1"/>
                        <a:t>RoRAC</a:t>
                      </a:r>
                      <a:r>
                        <a:rPr lang="en-US" sz="900" b="0" dirty="0"/>
                        <a:t> (Return on Risk-Adjusted Capital)</a:t>
                      </a:r>
                      <a:endParaRPr lang="de-DE" sz="900" b="0" dirty="0"/>
                    </a:p>
                  </a:txBody>
                  <a:tcPr marT="0" marB="0" anchor="ctr"/>
                </a:tc>
                <a:tc>
                  <a:txBody>
                    <a:bodyPr/>
                    <a:lstStyle/>
                    <a:p>
                      <a:pPr algn="ctr"/>
                      <a:r>
                        <a:rPr lang="de-DE" sz="900" b="0" dirty="0"/>
                        <a:t>-33.12%</a:t>
                      </a:r>
                    </a:p>
                  </a:txBody>
                  <a:tcPr marL="36000" marR="36000" marT="0" marB="0" anchor="ctr"/>
                </a:tc>
                <a:extLst>
                  <a:ext uri="{0D108BD9-81ED-4DB2-BD59-A6C34878D82A}">
                    <a16:rowId xmlns:a16="http://schemas.microsoft.com/office/drawing/2014/main" val="10002"/>
                  </a:ext>
                </a:extLst>
              </a:tr>
              <a:tr h="396000">
                <a:tc>
                  <a:txBody>
                    <a:bodyPr/>
                    <a:lstStyle/>
                    <a:p>
                      <a:pPr algn="ctr"/>
                      <a:r>
                        <a:rPr lang="de-DE" sz="900" b="0" dirty="0"/>
                        <a:t>RAC/Total Output</a:t>
                      </a:r>
                    </a:p>
                  </a:txBody>
                  <a:tcPr marT="0" marB="0" anchor="ctr"/>
                </a:tc>
                <a:tc>
                  <a:txBody>
                    <a:bodyPr/>
                    <a:lstStyle/>
                    <a:p>
                      <a:pPr algn="ctr"/>
                      <a:r>
                        <a:rPr lang="de-DE" sz="900" b="0" dirty="0"/>
                        <a:t>13.64%</a:t>
                      </a:r>
                    </a:p>
                  </a:txBody>
                  <a:tcPr marL="36000" marR="36000" marT="0" marB="0" anchor="ctr"/>
                </a:tc>
                <a:tc>
                  <a:txBody>
                    <a:bodyPr/>
                    <a:lstStyle/>
                    <a:p>
                      <a:pPr algn="ctr"/>
                      <a:r>
                        <a:rPr lang="de-DE" sz="900" b="0" dirty="0" err="1"/>
                        <a:t>Coefficient</a:t>
                      </a:r>
                      <a:r>
                        <a:rPr lang="de-DE" sz="900" b="0" dirty="0"/>
                        <a:t> </a:t>
                      </a:r>
                      <a:r>
                        <a:rPr lang="de-DE" sz="900" b="0" dirty="0" err="1"/>
                        <a:t>of</a:t>
                      </a:r>
                      <a:r>
                        <a:rPr lang="de-DE" sz="900" b="0" dirty="0"/>
                        <a:t> </a:t>
                      </a:r>
                      <a:r>
                        <a:rPr lang="de-DE" sz="900" b="0" dirty="0" err="1"/>
                        <a:t>variation</a:t>
                      </a:r>
                      <a:endParaRPr lang="de-DE" sz="900" b="0" dirty="0"/>
                    </a:p>
                  </a:txBody>
                  <a:tcPr marT="0" marB="0" anchor="ctr"/>
                </a:tc>
                <a:tc>
                  <a:txBody>
                    <a:bodyPr/>
                    <a:lstStyle/>
                    <a:p>
                      <a:pPr algn="ctr"/>
                      <a:r>
                        <a:rPr lang="de-DE" sz="900" b="0" dirty="0"/>
                        <a:t>-118.01%</a:t>
                      </a:r>
                    </a:p>
                  </a:txBody>
                  <a:tcPr marL="36000" marR="36000" marT="0" marB="0" anchor="ctr"/>
                </a:tc>
                <a:extLst>
                  <a:ext uri="{0D108BD9-81ED-4DB2-BD59-A6C34878D82A}">
                    <a16:rowId xmlns:a16="http://schemas.microsoft.com/office/drawing/2014/main" val="10003"/>
                  </a:ext>
                </a:extLst>
              </a:tr>
              <a:tr h="396000">
                <a:tc>
                  <a:txBody>
                    <a:bodyPr/>
                    <a:lstStyle/>
                    <a:p>
                      <a:pPr algn="ctr"/>
                      <a:r>
                        <a:rPr lang="de-DE" sz="900" b="0" dirty="0" err="1"/>
                        <a:t>Probability</a:t>
                      </a:r>
                      <a:r>
                        <a:rPr lang="de-DE" sz="900" b="0" dirty="0"/>
                        <a:t> </a:t>
                      </a:r>
                      <a:r>
                        <a:rPr lang="de-DE" sz="900" b="0" dirty="0" err="1"/>
                        <a:t>of</a:t>
                      </a:r>
                      <a:r>
                        <a:rPr lang="de-DE" sz="900" b="0" dirty="0"/>
                        <a:t> </a:t>
                      </a:r>
                      <a:r>
                        <a:rPr lang="de-DE" sz="900" b="0" dirty="0" err="1"/>
                        <a:t>illiquidity</a:t>
                      </a:r>
                      <a:endParaRPr lang="de-DE" sz="900" b="0" dirty="0"/>
                    </a:p>
                  </a:txBody>
                  <a:tcPr marT="0" marB="0" anchor="ctr"/>
                </a:tc>
                <a:tc>
                  <a:txBody>
                    <a:bodyPr/>
                    <a:lstStyle/>
                    <a:p>
                      <a:pPr algn="ctr"/>
                      <a:r>
                        <a:rPr lang="de-DE" sz="900" b="0" dirty="0"/>
                        <a:t>0.0%</a:t>
                      </a:r>
                    </a:p>
                  </a:txBody>
                  <a:tcPr marL="36000" marR="36000" marT="0" marB="0" anchor="ctr"/>
                </a:tc>
                <a:tc>
                  <a:txBody>
                    <a:bodyPr/>
                    <a:lstStyle/>
                    <a:p>
                      <a:pPr algn="ctr"/>
                      <a:r>
                        <a:rPr lang="de-DE" sz="900" b="0" dirty="0"/>
                        <a:t>Additional </a:t>
                      </a:r>
                      <a:r>
                        <a:rPr lang="de-DE" sz="900" b="0" dirty="0" err="1"/>
                        <a:t>liquidity</a:t>
                      </a:r>
                      <a:r>
                        <a:rPr lang="de-DE" sz="900" b="0" dirty="0"/>
                        <a:t> </a:t>
                      </a:r>
                      <a:r>
                        <a:rPr lang="de-DE" sz="900" b="0" dirty="0" err="1"/>
                        <a:t>requirement</a:t>
                      </a:r>
                      <a:endParaRPr lang="de-DE" sz="900" b="0" dirty="0"/>
                    </a:p>
                  </a:txBody>
                  <a:tcPr marT="0" marB="0" anchor="ctr"/>
                </a:tc>
                <a:tc>
                  <a:txBody>
                    <a:bodyPr/>
                    <a:lstStyle/>
                    <a:p>
                      <a:pPr algn="ctr"/>
                      <a:r>
                        <a:rPr lang="de-DE" sz="900" b="0" dirty="0"/>
                        <a:t>0.00€</a:t>
                      </a:r>
                    </a:p>
                  </a:txBody>
                  <a:tcPr marL="36000" marR="36000" marT="0" marB="0" anchor="ctr"/>
                </a:tc>
                <a:extLst>
                  <a:ext uri="{0D108BD9-81ED-4DB2-BD59-A6C34878D82A}">
                    <a16:rowId xmlns:a16="http://schemas.microsoft.com/office/drawing/2014/main" val="10004"/>
                  </a:ext>
                </a:extLst>
              </a:tr>
              <a:tr h="396000">
                <a:tc>
                  <a:txBody>
                    <a:bodyPr/>
                    <a:lstStyle/>
                    <a:p>
                      <a:pPr algn="ctr"/>
                      <a:r>
                        <a:rPr lang="de-DE" sz="900" b="0" dirty="0" err="1"/>
                        <a:t>Probability</a:t>
                      </a:r>
                      <a:r>
                        <a:rPr lang="de-DE" sz="900" b="0" dirty="0"/>
                        <a:t> </a:t>
                      </a:r>
                      <a:r>
                        <a:rPr lang="de-DE" sz="900" b="0" dirty="0" err="1"/>
                        <a:t>of</a:t>
                      </a:r>
                      <a:r>
                        <a:rPr lang="de-DE" sz="900" b="0" dirty="0"/>
                        <a:t> </a:t>
                      </a:r>
                      <a:r>
                        <a:rPr lang="de-DE" sz="900" b="0" dirty="0" err="1"/>
                        <a:t>over-indebtedness</a:t>
                      </a:r>
                      <a:endParaRPr lang="de-DE" sz="900" b="0" dirty="0"/>
                    </a:p>
                  </a:txBody>
                  <a:tcPr marT="0" marB="0" anchor="ctr"/>
                </a:tc>
                <a:tc>
                  <a:txBody>
                    <a:bodyPr/>
                    <a:lstStyle/>
                    <a:p>
                      <a:pPr algn="ctr"/>
                      <a:r>
                        <a:rPr lang="de-DE" sz="900" b="0" dirty="0"/>
                        <a:t>0.0%</a:t>
                      </a:r>
                    </a:p>
                  </a:txBody>
                  <a:tcPr marL="36000" marR="36000" marT="0" marB="0" anchor="ctr"/>
                </a:tc>
                <a:tc>
                  <a:txBody>
                    <a:bodyPr/>
                    <a:lstStyle/>
                    <a:p>
                      <a:pPr algn="ctr"/>
                      <a:r>
                        <a:rPr lang="de-DE" sz="900" b="0" dirty="0" err="1"/>
                        <a:t>Probability</a:t>
                      </a:r>
                      <a:r>
                        <a:rPr lang="de-DE" sz="900" b="0" dirty="0"/>
                        <a:t> </a:t>
                      </a:r>
                      <a:r>
                        <a:rPr lang="de-DE" sz="900" b="0" dirty="0" err="1"/>
                        <a:t>of</a:t>
                      </a:r>
                      <a:r>
                        <a:rPr lang="de-DE" sz="900" b="0" dirty="0"/>
                        <a:t> </a:t>
                      </a:r>
                      <a:r>
                        <a:rPr lang="de-DE" sz="900" b="0" dirty="0" err="1"/>
                        <a:t>insolvency</a:t>
                      </a:r>
                      <a:endParaRPr lang="de-DE" sz="900" b="0" dirty="0"/>
                    </a:p>
                  </a:txBody>
                  <a:tcPr marT="0" marB="0" anchor="ctr"/>
                </a:tc>
                <a:tc>
                  <a:txBody>
                    <a:bodyPr/>
                    <a:lstStyle/>
                    <a:p>
                      <a:pPr algn="ctr"/>
                      <a:r>
                        <a:rPr lang="de-DE" sz="900" b="0" dirty="0"/>
                        <a:t>0.0%</a:t>
                      </a:r>
                      <a:r>
                        <a:rPr lang="de-DE" sz="900" b="0" baseline="0" dirty="0"/>
                        <a:t> (Rating AA)</a:t>
                      </a:r>
                      <a:endParaRPr lang="de-DE" sz="900" b="0" dirty="0"/>
                    </a:p>
                  </a:txBody>
                  <a:tcPr marL="36000" marR="36000" marT="0" marB="0" anchor="ctr"/>
                </a:tc>
                <a:extLst>
                  <a:ext uri="{0D108BD9-81ED-4DB2-BD59-A6C34878D82A}">
                    <a16:rowId xmlns:a16="http://schemas.microsoft.com/office/drawing/2014/main" val="10005"/>
                  </a:ext>
                </a:extLst>
              </a:tr>
              <a:tr h="252000">
                <a:tc gridSpan="4">
                  <a:txBody>
                    <a:bodyPr/>
                    <a:lstStyle/>
                    <a:p>
                      <a:pPr algn="ctr"/>
                      <a:r>
                        <a:rPr lang="en-US" sz="900" b="0" dirty="0"/>
                        <a:t>These estimates are based solely on the company’s planning.</a:t>
                      </a:r>
                      <a:endParaRPr lang="de-DE" sz="900" b="0" dirty="0"/>
                    </a:p>
                  </a:txBody>
                  <a:tcPr marT="36000" marB="36000"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4749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0612-0389-D565-BD11-AE4435458C0B}"/>
            </a:ext>
          </a:extLst>
        </p:cNvPr>
        <p:cNvGrpSpPr/>
        <p:nvPr/>
      </p:nvGrpSpPr>
      <p:grpSpPr>
        <a:xfrm>
          <a:off x="0" y="0"/>
          <a:ext cx="0" cy="0"/>
          <a:chOff x="0" y="0"/>
          <a:chExt cx="0" cy="0"/>
        </a:xfrm>
      </p:grpSpPr>
      <p:sp>
        <p:nvSpPr>
          <p:cNvPr id="4" name="Inhaltsplatzhalter 3">
            <a:extLst>
              <a:ext uri="{FF2B5EF4-FFF2-40B4-BE49-F238E27FC236}">
                <a16:creationId xmlns:a16="http://schemas.microsoft.com/office/drawing/2014/main" id="{58BDBC5D-1F56-D6DB-A819-D52F4CB32A91}"/>
              </a:ext>
            </a:extLst>
          </p:cNvPr>
          <p:cNvSpPr>
            <a:spLocks noGrp="1"/>
          </p:cNvSpPr>
          <p:nvPr>
            <p:ph sz="quarter" idx="13"/>
          </p:nvPr>
        </p:nvSpPr>
        <p:spPr>
          <a:xfrm>
            <a:off x="326894" y="5863822"/>
            <a:ext cx="9028161" cy="538884"/>
          </a:xfrm>
        </p:spPr>
        <p:txBody>
          <a:bodyPr/>
          <a:lstStyle/>
          <a:p>
            <a:pPr marL="0" indent="0"/>
            <a:r>
              <a:rPr lang="de-DE" sz="900" dirty="0">
                <a:solidFill>
                  <a:srgbClr val="7F7F7F"/>
                </a:solidFill>
              </a:rPr>
              <a:t>Source: ​Gleißner, W. (2019): Nachhaltigkeit, CSR-Risiken und Risikomanagement. Vom CSR-Risiko zum finanziellen Risiko, in: Controller Magazin, </a:t>
            </a:r>
            <a:r>
              <a:rPr lang="de-DE" sz="900" dirty="0" err="1">
                <a:solidFill>
                  <a:srgbClr val="7F7F7F"/>
                </a:solidFill>
              </a:rPr>
              <a:t>No</a:t>
            </a:r>
            <a:r>
              <a:rPr lang="de-DE" sz="900" dirty="0">
                <a:solidFill>
                  <a:srgbClr val="7F7F7F"/>
                </a:solidFill>
              </a:rPr>
              <a:t> 4, 2019, pp. 95 </a:t>
            </a:r>
            <a:r>
              <a:rPr lang="de-DE" sz="900" dirty="0" err="1">
                <a:solidFill>
                  <a:srgbClr val="7F7F7F"/>
                </a:solidFill>
              </a:rPr>
              <a:t>and</a:t>
            </a:r>
            <a:r>
              <a:rPr lang="de-DE" sz="900" dirty="0">
                <a:solidFill>
                  <a:srgbClr val="7F7F7F"/>
                </a:solidFill>
              </a:rPr>
              <a:t> Gleißner, W. (2022): Grundlagen des Risikomanagements, 4th </a:t>
            </a:r>
            <a:r>
              <a:rPr lang="de-DE" sz="900" dirty="0" err="1">
                <a:solidFill>
                  <a:srgbClr val="7F7F7F"/>
                </a:solidFill>
              </a:rPr>
              <a:t>ed</a:t>
            </a:r>
            <a:r>
              <a:rPr lang="de-DE" sz="900" dirty="0">
                <a:solidFill>
                  <a:srgbClr val="7F7F7F"/>
                </a:solidFill>
              </a:rPr>
              <a:t>., Verlag Franz Vahlen, </a:t>
            </a:r>
            <a:r>
              <a:rPr lang="de-DE" sz="900" dirty="0" err="1">
                <a:solidFill>
                  <a:srgbClr val="7F7F7F"/>
                </a:solidFill>
              </a:rPr>
              <a:t>Munich</a:t>
            </a:r>
            <a:r>
              <a:rPr lang="de-DE" sz="900" dirty="0">
                <a:solidFill>
                  <a:srgbClr val="7F7F7F"/>
                </a:solidFill>
              </a:rPr>
              <a:t> 2022​.</a:t>
            </a:r>
          </a:p>
        </p:txBody>
      </p:sp>
      <p:sp>
        <p:nvSpPr>
          <p:cNvPr id="2" name="Titel 1">
            <a:extLst>
              <a:ext uri="{FF2B5EF4-FFF2-40B4-BE49-F238E27FC236}">
                <a16:creationId xmlns:a16="http://schemas.microsoft.com/office/drawing/2014/main" id="{61B41A85-9E96-3F3A-C0DD-473585251C8B}"/>
              </a:ext>
            </a:extLst>
          </p:cNvPr>
          <p:cNvSpPr>
            <a:spLocks noGrp="1"/>
          </p:cNvSpPr>
          <p:nvPr>
            <p:ph type="title"/>
          </p:nvPr>
        </p:nvSpPr>
        <p:spPr>
          <a:xfrm>
            <a:off x="468000" y="144000"/>
            <a:ext cx="8640000" cy="648000"/>
          </a:xfrm>
        </p:spPr>
        <p:txBody>
          <a:bodyPr>
            <a:noAutofit/>
          </a:bodyPr>
          <a:lstStyle/>
          <a:p>
            <a:pPr>
              <a:lnSpc>
                <a:spcPct val="100000"/>
              </a:lnSpc>
            </a:pPr>
            <a:r>
              <a:rPr lang="de-DE" dirty="0"/>
              <a:t>Special aspect: "Sustainability risks" (ESG risks) are </a:t>
            </a:r>
            <a:r>
              <a:rPr lang="de-DE" dirty="0" err="1"/>
              <a:t>risks</a:t>
            </a:r>
            <a:r>
              <a:rPr lang="de-DE" dirty="0"/>
              <a:t> </a:t>
            </a:r>
            <a:br>
              <a:rPr lang="de-DE" dirty="0"/>
            </a:br>
            <a:r>
              <a:rPr lang="de-DE" dirty="0" err="1"/>
              <a:t>that</a:t>
            </a:r>
            <a:r>
              <a:rPr lang="de-DE" dirty="0"/>
              <a:t> also (!) have non-financial effects!</a:t>
            </a:r>
          </a:p>
        </p:txBody>
      </p:sp>
      <p:sp>
        <p:nvSpPr>
          <p:cNvPr id="3" name="Inhaltsplatzhalter 2">
            <a:extLst>
              <a:ext uri="{FF2B5EF4-FFF2-40B4-BE49-F238E27FC236}">
                <a16:creationId xmlns:a16="http://schemas.microsoft.com/office/drawing/2014/main" id="{6D848E43-962B-6D18-2E99-2DD95DE51E1E}"/>
              </a:ext>
            </a:extLst>
          </p:cNvPr>
          <p:cNvSpPr>
            <a:spLocks noGrp="1"/>
          </p:cNvSpPr>
          <p:nvPr>
            <p:ph idx="1"/>
          </p:nvPr>
        </p:nvSpPr>
        <p:spPr>
          <a:xfrm>
            <a:off x="8708206" y="1407645"/>
            <a:ext cx="1091251" cy="1460622"/>
          </a:xfrm>
        </p:spPr>
        <p:txBody>
          <a:bodyPr>
            <a:normAutofit/>
          </a:bodyPr>
          <a:lstStyle/>
          <a:p>
            <a:pPr marL="0" indent="0">
              <a:buNone/>
            </a:pPr>
            <a:r>
              <a:rPr lang="de-DE" sz="998"/>
              <a:t>Non-financial metrics required, e.g. DALY, CO</a:t>
            </a:r>
            <a:r>
              <a:rPr lang="de-DE" sz="998" baseline="-25000"/>
              <a:t>2</a:t>
            </a:r>
            <a:r>
              <a:rPr lang="de-DE" sz="998"/>
              <a:t> emissions (in tons), ...</a:t>
            </a:r>
          </a:p>
        </p:txBody>
      </p:sp>
      <p:pic>
        <p:nvPicPr>
          <p:cNvPr id="4098" name="Picture 2">
            <a:extLst>
              <a:ext uri="{FF2B5EF4-FFF2-40B4-BE49-F238E27FC236}">
                <a16:creationId xmlns:a16="http://schemas.microsoft.com/office/drawing/2014/main" id="{4A4C1224-5274-8B6F-F532-9EF45CBB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09" y="947263"/>
            <a:ext cx="3312671" cy="333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a:extLst>
              <a:ext uri="{FF2B5EF4-FFF2-40B4-BE49-F238E27FC236}">
                <a16:creationId xmlns:a16="http://schemas.microsoft.com/office/drawing/2014/main" id="{4BD808E2-AD2A-5952-5FF0-7EDABF4824C9}"/>
              </a:ext>
            </a:extLst>
          </p:cNvPr>
          <p:cNvPicPr>
            <a:picLocks noChangeAspect="1"/>
          </p:cNvPicPr>
          <p:nvPr/>
        </p:nvPicPr>
        <p:blipFill>
          <a:blip r:embed="rId4"/>
          <a:stretch>
            <a:fillRect/>
          </a:stretch>
        </p:blipFill>
        <p:spPr>
          <a:xfrm>
            <a:off x="4351308" y="3231485"/>
            <a:ext cx="5285125" cy="1154223"/>
          </a:xfrm>
          <a:prstGeom prst="rect">
            <a:avLst/>
          </a:prstGeom>
        </p:spPr>
      </p:pic>
      <p:sp>
        <p:nvSpPr>
          <p:cNvPr id="8" name="Textfeld 7">
            <a:extLst>
              <a:ext uri="{FF2B5EF4-FFF2-40B4-BE49-F238E27FC236}">
                <a16:creationId xmlns:a16="http://schemas.microsoft.com/office/drawing/2014/main" id="{DD2C3E2A-688F-801E-A05B-199F209C32CC}"/>
              </a:ext>
            </a:extLst>
          </p:cNvPr>
          <p:cNvSpPr txBox="1"/>
          <p:nvPr/>
        </p:nvSpPr>
        <p:spPr>
          <a:xfrm>
            <a:off x="127600" y="4146969"/>
            <a:ext cx="4467619" cy="1539780"/>
          </a:xfrm>
          <a:prstGeom prst="rect">
            <a:avLst/>
          </a:prstGeom>
          <a:noFill/>
        </p:spPr>
        <p:txBody>
          <a:bodyPr wrap="square">
            <a:spAutoFit/>
          </a:bodyPr>
          <a:lstStyle/>
          <a:p>
            <a:pPr marL="343071" indent="-343071">
              <a:spcAft>
                <a:spcPts val="600"/>
              </a:spcAft>
              <a:buFont typeface="+mj-lt"/>
              <a:buAutoNum type="alphaLcParenR"/>
            </a:pPr>
            <a:r>
              <a:rPr lang="de-DE" sz="1201" dirty="0" err="1"/>
              <a:t>Costs</a:t>
            </a:r>
            <a:r>
              <a:rPr lang="de-DE" sz="1201" dirty="0"/>
              <a:t> due </a:t>
            </a:r>
            <a:r>
              <a:rPr lang="de-DE" sz="1201" dirty="0" err="1"/>
              <a:t>to</a:t>
            </a:r>
            <a:r>
              <a:rPr lang="de-DE" sz="1201" dirty="0"/>
              <a:t> </a:t>
            </a:r>
            <a:r>
              <a:rPr lang="de-DE" sz="1201" dirty="0" err="1"/>
              <a:t>permissible</a:t>
            </a:r>
            <a:r>
              <a:rPr lang="de-DE" sz="1201" dirty="0"/>
              <a:t> </a:t>
            </a:r>
            <a:r>
              <a:rPr lang="de-DE" sz="1201" dirty="0" err="1"/>
              <a:t>emissions</a:t>
            </a:r>
            <a:r>
              <a:rPr lang="de-DE" sz="1201" dirty="0"/>
              <a:t> (e.g. CO</a:t>
            </a:r>
            <a:r>
              <a:rPr lang="de-DE" sz="1201" baseline="-25000" dirty="0"/>
              <a:t>2</a:t>
            </a:r>
            <a:r>
              <a:rPr lang="de-DE" sz="1201" dirty="0"/>
              <a:t>)</a:t>
            </a:r>
            <a:endParaRPr lang="de-DE" sz="1201" baseline="-25000" dirty="0"/>
          </a:p>
          <a:p>
            <a:pPr marL="343071" indent="-343071">
              <a:spcAft>
                <a:spcPts val="600"/>
              </a:spcAft>
              <a:buFont typeface="+mj-lt"/>
              <a:buAutoNum type="alphaLcParenR"/>
            </a:pPr>
            <a:r>
              <a:rPr lang="de-DE" sz="1201" dirty="0" err="1"/>
              <a:t>Damage</a:t>
            </a:r>
            <a:r>
              <a:rPr lang="de-DE" sz="1201" dirty="0"/>
              <a:t> due </a:t>
            </a:r>
            <a:r>
              <a:rPr lang="de-DE" sz="1201" dirty="0" err="1"/>
              <a:t>to</a:t>
            </a:r>
            <a:r>
              <a:rPr lang="de-DE" sz="1201" dirty="0"/>
              <a:t> </a:t>
            </a:r>
            <a:r>
              <a:rPr lang="de-DE" sz="1201" dirty="0" err="1"/>
              <a:t>unacceptable</a:t>
            </a:r>
            <a:r>
              <a:rPr lang="de-DE" sz="1201" dirty="0"/>
              <a:t> </a:t>
            </a:r>
            <a:r>
              <a:rPr lang="de-DE" sz="1201" dirty="0" err="1"/>
              <a:t>effects</a:t>
            </a:r>
            <a:r>
              <a:rPr lang="de-DE" sz="1201" dirty="0"/>
              <a:t> on </a:t>
            </a:r>
            <a:r>
              <a:rPr lang="de-DE" sz="1201" dirty="0" err="1"/>
              <a:t>the</a:t>
            </a:r>
            <a:r>
              <a:rPr lang="de-DE" sz="1201" dirty="0"/>
              <a:t> </a:t>
            </a:r>
            <a:r>
              <a:rPr lang="de-DE" sz="1201" dirty="0" err="1"/>
              <a:t>environment</a:t>
            </a:r>
            <a:r>
              <a:rPr lang="de-DE" sz="1201" dirty="0"/>
              <a:t> </a:t>
            </a:r>
            <a:r>
              <a:rPr lang="de-DE" sz="1201" dirty="0" err="1"/>
              <a:t>or</a:t>
            </a:r>
            <a:r>
              <a:rPr lang="de-DE" sz="1201" dirty="0"/>
              <a:t> </a:t>
            </a:r>
            <a:r>
              <a:rPr lang="de-DE" sz="1201" dirty="0" err="1"/>
              <a:t>third</a:t>
            </a:r>
            <a:r>
              <a:rPr lang="de-DE" sz="1201" dirty="0"/>
              <a:t> </a:t>
            </a:r>
            <a:r>
              <a:rPr lang="de-DE" sz="1201" dirty="0" err="1"/>
              <a:t>parties</a:t>
            </a:r>
            <a:r>
              <a:rPr lang="de-DE" sz="1201" dirty="0"/>
              <a:t> (e.g. </a:t>
            </a:r>
            <a:r>
              <a:rPr lang="de-DE" sz="1201" dirty="0" err="1"/>
              <a:t>damage</a:t>
            </a:r>
            <a:r>
              <a:rPr lang="de-DE" sz="1201" dirty="0"/>
              <a:t> </a:t>
            </a:r>
            <a:r>
              <a:rPr lang="de-DE" sz="1201" dirty="0" err="1"/>
              <a:t>payments</a:t>
            </a:r>
            <a:r>
              <a:rPr lang="de-DE" sz="1201" dirty="0"/>
              <a:t> </a:t>
            </a:r>
            <a:r>
              <a:rPr lang="de-DE" sz="1201" dirty="0" err="1"/>
              <a:t>for</a:t>
            </a:r>
            <a:r>
              <a:rPr lang="de-DE" sz="1201" dirty="0"/>
              <a:t> environmental </a:t>
            </a:r>
            <a:r>
              <a:rPr lang="de-DE" sz="1201" dirty="0" err="1"/>
              <a:t>pollution</a:t>
            </a:r>
            <a:r>
              <a:rPr lang="de-DE" sz="1201" dirty="0"/>
              <a:t>)</a:t>
            </a:r>
          </a:p>
          <a:p>
            <a:pPr marL="343071" indent="-343071">
              <a:spcAft>
                <a:spcPts val="600"/>
              </a:spcAft>
              <a:buFont typeface="+mj-lt"/>
              <a:buAutoNum type="alphaLcParenR"/>
            </a:pPr>
            <a:r>
              <a:rPr lang="de-DE" sz="1201" dirty="0"/>
              <a:t>Financial </a:t>
            </a:r>
            <a:r>
              <a:rPr lang="de-DE" sz="1201" dirty="0" err="1"/>
              <a:t>impact</a:t>
            </a:r>
            <a:r>
              <a:rPr lang="de-DE" sz="1201" dirty="0"/>
              <a:t> </a:t>
            </a:r>
            <a:r>
              <a:rPr lang="de-DE" sz="1201" dirty="0" err="1"/>
              <a:t>as</a:t>
            </a:r>
            <a:r>
              <a:rPr lang="de-DE" sz="1201" dirty="0"/>
              <a:t> a </a:t>
            </a:r>
            <a:r>
              <a:rPr lang="de-DE" sz="1201" dirty="0" err="1"/>
              <a:t>result</a:t>
            </a:r>
            <a:r>
              <a:rPr lang="de-DE" sz="1201" dirty="0"/>
              <a:t> </a:t>
            </a:r>
            <a:r>
              <a:rPr lang="de-DE" sz="1201" dirty="0" err="1"/>
              <a:t>of</a:t>
            </a:r>
            <a:r>
              <a:rPr lang="de-DE" sz="1201" dirty="0"/>
              <a:t> (</a:t>
            </a:r>
            <a:r>
              <a:rPr lang="de-DE" sz="1201" dirty="0" err="1"/>
              <a:t>perceived</a:t>
            </a:r>
            <a:r>
              <a:rPr lang="de-DE" sz="1201" dirty="0"/>
              <a:t>) negative </a:t>
            </a:r>
            <a:r>
              <a:rPr lang="de-DE" sz="1201" dirty="0" err="1"/>
              <a:t>effects</a:t>
            </a:r>
            <a:r>
              <a:rPr lang="de-DE" sz="1201" dirty="0"/>
              <a:t> </a:t>
            </a:r>
            <a:r>
              <a:rPr lang="de-DE" sz="1201" dirty="0" err="1"/>
              <a:t>of</a:t>
            </a:r>
            <a:r>
              <a:rPr lang="de-DE" sz="1201" dirty="0"/>
              <a:t> </a:t>
            </a:r>
            <a:r>
              <a:rPr lang="de-DE" sz="1201" dirty="0" err="1"/>
              <a:t>the</a:t>
            </a:r>
            <a:r>
              <a:rPr lang="de-DE" sz="1201" dirty="0"/>
              <a:t> </a:t>
            </a:r>
            <a:r>
              <a:rPr lang="de-DE" sz="1201" dirty="0" err="1"/>
              <a:t>company's</a:t>
            </a:r>
            <a:r>
              <a:rPr lang="de-DE" sz="1201" dirty="0"/>
              <a:t> </a:t>
            </a:r>
            <a:r>
              <a:rPr lang="de-DE" sz="1201" dirty="0" err="1"/>
              <a:t>activities</a:t>
            </a:r>
            <a:r>
              <a:rPr lang="de-DE" sz="1201" dirty="0"/>
              <a:t> on (a) </a:t>
            </a:r>
            <a:r>
              <a:rPr lang="de-DE" sz="1201" dirty="0" err="1"/>
              <a:t>the</a:t>
            </a:r>
            <a:r>
              <a:rPr lang="de-DE" sz="1201" dirty="0"/>
              <a:t> </a:t>
            </a:r>
            <a:r>
              <a:rPr lang="de-DE" sz="1201" dirty="0" err="1"/>
              <a:t>environment</a:t>
            </a:r>
            <a:r>
              <a:rPr lang="de-DE" sz="1201" dirty="0"/>
              <a:t> </a:t>
            </a:r>
            <a:r>
              <a:rPr lang="de-DE" sz="1201" dirty="0" err="1"/>
              <a:t>or</a:t>
            </a:r>
            <a:r>
              <a:rPr lang="de-DE" sz="1201" dirty="0"/>
              <a:t> (b) </a:t>
            </a:r>
            <a:r>
              <a:rPr lang="de-DE" sz="1201" dirty="0" err="1"/>
              <a:t>society</a:t>
            </a:r>
            <a:r>
              <a:rPr lang="de-DE" sz="1201" dirty="0"/>
              <a:t> (</a:t>
            </a:r>
            <a:r>
              <a:rPr lang="de-DE" sz="1201" dirty="0" err="1"/>
              <a:t>reputational</a:t>
            </a:r>
            <a:r>
              <a:rPr lang="de-DE" sz="1201" dirty="0"/>
              <a:t> </a:t>
            </a:r>
            <a:r>
              <a:rPr lang="de-DE" sz="1201" dirty="0" err="1"/>
              <a:t>risks</a:t>
            </a:r>
            <a:r>
              <a:rPr lang="de-DE" sz="1201" dirty="0"/>
              <a:t> </a:t>
            </a:r>
            <a:r>
              <a:rPr lang="de-DE" sz="1201" dirty="0" err="1"/>
              <a:t>with</a:t>
            </a:r>
            <a:r>
              <a:rPr lang="de-DE" sz="1201" dirty="0"/>
              <a:t> </a:t>
            </a:r>
            <a:r>
              <a:rPr lang="de-DE" sz="1201" dirty="0" err="1"/>
              <a:t>loss</a:t>
            </a:r>
            <a:r>
              <a:rPr lang="de-DE" sz="1201" dirty="0"/>
              <a:t> </a:t>
            </a:r>
            <a:r>
              <a:rPr lang="de-DE" sz="1201" dirty="0" err="1"/>
              <a:t>of</a:t>
            </a:r>
            <a:r>
              <a:rPr lang="de-DE" sz="1201" dirty="0"/>
              <a:t> </a:t>
            </a:r>
            <a:r>
              <a:rPr lang="de-DE" sz="1201" dirty="0" err="1"/>
              <a:t>sales</a:t>
            </a:r>
            <a:r>
              <a:rPr lang="de-DE" sz="1201" dirty="0"/>
              <a:t>)</a:t>
            </a:r>
          </a:p>
        </p:txBody>
      </p:sp>
      <p:pic>
        <p:nvPicPr>
          <p:cNvPr id="9" name="Picture 2">
            <a:extLst>
              <a:ext uri="{FF2B5EF4-FFF2-40B4-BE49-F238E27FC236}">
                <a16:creationId xmlns:a16="http://schemas.microsoft.com/office/drawing/2014/main" id="{A93CEC27-166B-1213-3AB7-ECDDE98B5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404" y="4507796"/>
            <a:ext cx="2181664" cy="139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a:extLst>
              <a:ext uri="{FF2B5EF4-FFF2-40B4-BE49-F238E27FC236}">
                <a16:creationId xmlns:a16="http://schemas.microsoft.com/office/drawing/2014/main" id="{D616D850-936E-A7BB-5264-BE7B2E4A6308}"/>
              </a:ext>
            </a:extLst>
          </p:cNvPr>
          <p:cNvSpPr txBox="1"/>
          <p:nvPr/>
        </p:nvSpPr>
        <p:spPr>
          <a:xfrm>
            <a:off x="6860212" y="5496055"/>
            <a:ext cx="3194614" cy="399283"/>
          </a:xfrm>
          <a:prstGeom prst="rect">
            <a:avLst/>
          </a:prstGeom>
          <a:noFill/>
        </p:spPr>
        <p:txBody>
          <a:bodyPr wrap="square">
            <a:spAutoFit/>
          </a:bodyPr>
          <a:lstStyle/>
          <a:p>
            <a:r>
              <a:rPr lang="de-DE" sz="998"/>
              <a:t>The free </a:t>
            </a:r>
            <a:r>
              <a:rPr lang="de-DE" sz="998" b="1"/>
              <a:t>FVG risk simulator</a:t>
            </a:r>
            <a:r>
              <a:rPr lang="de-DE" sz="998" b="1">
                <a:solidFill>
                  <a:srgbClr val="292929"/>
                </a:solidFill>
              </a:rPr>
              <a:t>; </a:t>
            </a:r>
            <a:r>
              <a:rPr lang="de-DE" sz="998" err="1">
                <a:solidFill>
                  <a:srgbClr val="292929"/>
                </a:solidFill>
              </a:rPr>
              <a:t>download </a:t>
            </a:r>
            <a:r>
              <a:rPr lang="de-DE" sz="998">
                <a:solidFill>
                  <a:srgbClr val="292929"/>
                </a:solidFill>
              </a:rPr>
              <a:t>at: </a:t>
            </a:r>
            <a:r>
              <a:rPr lang="de-DE" sz="998">
                <a:solidFill>
                  <a:srgbClr val="292929"/>
                </a:solidFill>
                <a:hlinkClick r:id="rId6">
                  <a:extLst>
                    <a:ext uri="{A12FA001-AC4F-418D-AE19-62706E023703}">
                      <ahyp:hlinkClr xmlns:ahyp="http://schemas.microsoft.com/office/drawing/2018/hyperlinkcolor" val="tx"/>
                    </a:ext>
                  </a:extLst>
                </a:hlinkClick>
              </a:rPr>
              <a:t>http://strategienavigator.net/software</a:t>
            </a:r>
            <a:endParaRPr lang="de-DE" sz="998">
              <a:solidFill>
                <a:srgbClr val="292929"/>
              </a:solidFill>
            </a:endParaRPr>
          </a:p>
        </p:txBody>
      </p:sp>
      <p:sp>
        <p:nvSpPr>
          <p:cNvPr id="12" name="Textfeld 11">
            <a:extLst>
              <a:ext uri="{FF2B5EF4-FFF2-40B4-BE49-F238E27FC236}">
                <a16:creationId xmlns:a16="http://schemas.microsoft.com/office/drawing/2014/main" id="{2D4037A8-8178-2DA4-C7FD-2DCB81914EA3}"/>
              </a:ext>
            </a:extLst>
          </p:cNvPr>
          <p:cNvSpPr txBox="1"/>
          <p:nvPr/>
        </p:nvSpPr>
        <p:spPr>
          <a:xfrm>
            <a:off x="6930584" y="4654808"/>
            <a:ext cx="2494842" cy="747489"/>
          </a:xfrm>
          <a:prstGeom prst="rect">
            <a:avLst/>
          </a:prstGeom>
          <a:noFill/>
        </p:spPr>
        <p:txBody>
          <a:bodyPr wrap="square" lIns="71852" tIns="35925" rIns="71852" bIns="35925" rtlCol="0">
            <a:noAutofit/>
          </a:bodyPr>
          <a:lstStyle/>
          <a:p>
            <a:r>
              <a:rPr lang="de-DE" sz="1201" u="sng">
                <a:solidFill>
                  <a:srgbClr val="002945"/>
                </a:solidFill>
              </a:rPr>
              <a:t>Attention: </a:t>
            </a:r>
            <a:r>
              <a:rPr lang="de-DE" sz="1201">
                <a:solidFill>
                  <a:srgbClr val="002945"/>
                </a:solidFill>
              </a:rPr>
              <a:t>Consider sustainability risks in </a:t>
            </a:r>
            <a:r>
              <a:rPr lang="de-DE" sz="1201" b="1">
                <a:solidFill>
                  <a:srgbClr val="002945"/>
                </a:solidFill>
              </a:rPr>
              <a:t>risk aggregation </a:t>
            </a:r>
            <a:r>
              <a:rPr lang="de-DE" sz="1201">
                <a:solidFill>
                  <a:srgbClr val="002945"/>
                </a:solidFill>
              </a:rPr>
              <a:t>(§1 </a:t>
            </a:r>
            <a:r>
              <a:rPr lang="de-DE" sz="1201" err="1">
                <a:solidFill>
                  <a:srgbClr val="002945"/>
                </a:solidFill>
              </a:rPr>
              <a:t>StaRUG</a:t>
            </a:r>
            <a:r>
              <a:rPr lang="de-DE" sz="1201">
                <a:solidFill>
                  <a:srgbClr val="002945"/>
                </a:solidFill>
              </a:rPr>
              <a:t>)</a:t>
            </a:r>
          </a:p>
        </p:txBody>
      </p:sp>
      <p:pic>
        <p:nvPicPr>
          <p:cNvPr id="7" name="Grafik 6">
            <a:extLst>
              <a:ext uri="{FF2B5EF4-FFF2-40B4-BE49-F238E27FC236}">
                <a16:creationId xmlns:a16="http://schemas.microsoft.com/office/drawing/2014/main" id="{CEF90892-993D-23E4-FDD4-823614877323}"/>
              </a:ext>
            </a:extLst>
          </p:cNvPr>
          <p:cNvPicPr>
            <a:picLocks noChangeAspect="1"/>
          </p:cNvPicPr>
          <p:nvPr/>
        </p:nvPicPr>
        <p:blipFill>
          <a:blip r:embed="rId7"/>
          <a:stretch>
            <a:fillRect/>
          </a:stretch>
        </p:blipFill>
        <p:spPr>
          <a:xfrm>
            <a:off x="4571760" y="994906"/>
            <a:ext cx="4148467" cy="2179328"/>
          </a:xfrm>
          <a:prstGeom prst="rect">
            <a:avLst/>
          </a:prstGeom>
        </p:spPr>
      </p:pic>
    </p:spTree>
    <p:extLst>
      <p:ext uri="{BB962C8B-B14F-4D97-AF65-F5344CB8AC3E}">
        <p14:creationId xmlns:p14="http://schemas.microsoft.com/office/powerpoint/2010/main" val="881050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877488" cy="648000"/>
          </a:xfrm>
        </p:spPr>
        <p:txBody>
          <a:bodyPr/>
          <a:lstStyle/>
          <a:p>
            <a:r>
              <a:rPr lang="de-DE" dirty="0">
                <a:cs typeface="Arial" pitchFamily="34" charset="0"/>
              </a:rPr>
              <a:t>Bandwidth planning and simulation-based company valuation </a:t>
            </a:r>
            <a:r>
              <a:rPr lang="de-DE" dirty="0" err="1">
                <a:cs typeface="Arial" pitchFamily="34" charset="0"/>
              </a:rPr>
              <a:t>based</a:t>
            </a:r>
            <a:r>
              <a:rPr lang="de-DE" dirty="0">
                <a:cs typeface="Arial" pitchFamily="34" charset="0"/>
              </a:rPr>
              <a:t> </a:t>
            </a:r>
            <a:br>
              <a:rPr lang="de-DE" dirty="0">
                <a:cs typeface="Arial" pitchFamily="34" charset="0"/>
              </a:rPr>
            </a:br>
            <a:r>
              <a:rPr lang="de-DE" dirty="0">
                <a:cs typeface="Arial" pitchFamily="34" charset="0"/>
              </a:rPr>
              <a:t>on earnings </a:t>
            </a:r>
            <a:r>
              <a:rPr lang="de-DE" dirty="0" err="1">
                <a:cs typeface="Arial" pitchFamily="34" charset="0"/>
              </a:rPr>
              <a:t>risk</a:t>
            </a:r>
            <a:r>
              <a:rPr lang="de-DE" dirty="0">
                <a:cs typeface="Arial" pitchFamily="34" charset="0"/>
              </a:rPr>
              <a:t> and </a:t>
            </a:r>
            <a:r>
              <a:rPr lang="de-DE" dirty="0" err="1">
                <a:cs typeface="Arial" pitchFamily="34" charset="0"/>
              </a:rPr>
              <a:t>insolvency</a:t>
            </a:r>
            <a:r>
              <a:rPr lang="de-DE" dirty="0">
                <a:cs typeface="Arial" pitchFamily="34" charset="0"/>
              </a:rPr>
              <a:t> </a:t>
            </a:r>
            <a:r>
              <a:rPr lang="de-DE" dirty="0" err="1">
                <a:cs typeface="Arial" pitchFamily="34" charset="0"/>
              </a:rPr>
              <a:t>risk</a:t>
            </a:r>
            <a:r>
              <a:rPr lang="de-DE" dirty="0">
                <a:cs typeface="Arial" pitchFamily="34" charset="0"/>
              </a:rPr>
              <a:t> </a:t>
            </a:r>
            <a:r>
              <a:rPr lang="de-DE" sz="1200" dirty="0"/>
              <a:t>(Strategie-Navigator, http://strategienavigator.net/software)</a:t>
            </a:r>
          </a:p>
        </p:txBody>
      </p:sp>
      <p:graphicFrame>
        <p:nvGraphicFramePr>
          <p:cNvPr id="3" name="Objekt 2"/>
          <p:cNvGraphicFramePr>
            <a:graphicFrameLocks noChangeAspect="1"/>
          </p:cNvGraphicFramePr>
          <p:nvPr>
            <p:extLst>
              <p:ext uri="{D42A27DB-BD31-4B8C-83A1-F6EECF244321}">
                <p14:modId xmlns:p14="http://schemas.microsoft.com/office/powerpoint/2010/main" val="268136930"/>
              </p:ext>
            </p:extLst>
          </p:nvPr>
        </p:nvGraphicFramePr>
        <p:xfrm>
          <a:off x="336550" y="981570"/>
          <a:ext cx="6224588" cy="5254625"/>
        </p:xfrm>
        <a:graphic>
          <a:graphicData uri="http://schemas.openxmlformats.org/presentationml/2006/ole">
            <mc:AlternateContent xmlns:mc="http://schemas.openxmlformats.org/markup-compatibility/2006">
              <mc:Choice xmlns:v="urn:schemas-microsoft-com:vml" Requires="v">
                <p:oleObj name="PHOTO-PAINT Bild" r:id="rId3" imgW="8771429" imgH="7780952" progId="">
                  <p:embed/>
                </p:oleObj>
              </mc:Choice>
              <mc:Fallback>
                <p:oleObj name="PHOTO-PAINT Bild" r:id="rId3" imgW="8771429" imgH="7780952" progId="">
                  <p:embed/>
                  <p:pic>
                    <p:nvPicPr>
                      <p:cNvPr id="3" name="Objekt 2"/>
                      <p:cNvPicPr>
                        <a:picLocks noChangeAspect="1" noChangeArrowheads="1"/>
                      </p:cNvPicPr>
                      <p:nvPr/>
                    </p:nvPicPr>
                    <p:blipFill>
                      <a:blip r:embed="rId4">
                        <a:extLst>
                          <a:ext uri="{28A0092B-C50C-407E-A947-70E740481C1C}">
                            <a14:useLocalDpi xmlns:a14="http://schemas.microsoft.com/office/drawing/2010/main" val="0"/>
                          </a:ext>
                        </a:extLst>
                      </a:blip>
                      <a:srcRect b="7584"/>
                      <a:stretch>
                        <a:fillRect/>
                      </a:stretch>
                    </p:blipFill>
                    <p:spPr bwMode="auto">
                      <a:xfrm>
                        <a:off x="336550" y="981570"/>
                        <a:ext cx="6224588" cy="5254625"/>
                      </a:xfrm>
                      <a:prstGeom prst="rect">
                        <a:avLst/>
                      </a:prstGeom>
                      <a:noFill/>
                      <a:ln>
                        <a:noFill/>
                      </a:ln>
                      <a:effectLst/>
                      <a:extLst>
                        <a:ext uri="{909E8E84-426E-40DD-AFC4-6F175D3DCCD1}">
                          <a14:hiddenFill xmlns:a14="http://schemas.microsoft.com/office/drawing/2010/main">
                            <a:solidFill>
                              <a:srgbClr val="94C7E4"/>
                            </a:solidFill>
                          </a14:hiddenFill>
                        </a:ext>
                        <a:ext uri="{91240B29-F687-4F45-9708-019B960494DF}">
                          <a14:hiddenLine xmlns:a14="http://schemas.microsoft.com/office/drawing/2010/main" w="38100">
                            <a:solidFill>
                              <a:srgbClr val="000066"/>
                            </a:solidFill>
                            <a:prstDash val="sysDot"/>
                            <a:miter lim="800000"/>
                            <a:headEnd/>
                            <a:tailEnd/>
                          </a14:hiddenLine>
                        </a:ext>
                        <a:ext uri="{AF507438-7753-43E0-B8FC-AC1667EBCBE1}">
                          <a14:hiddenEffects xmlns:a14="http://schemas.microsoft.com/office/drawing/2010/main">
                            <a:effectLst>
                              <a:outerShdw dist="17961" dir="13500000" algn="ctr" rotWithShape="0">
                                <a:srgbClr val="597789"/>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3903261"/>
              </p:ext>
            </p:extLst>
          </p:nvPr>
        </p:nvGraphicFramePr>
        <p:xfrm>
          <a:off x="7516813" y="4751388"/>
          <a:ext cx="1325562" cy="334962"/>
        </p:xfrm>
        <a:graphic>
          <a:graphicData uri="http://schemas.openxmlformats.org/presentationml/2006/ole">
            <mc:AlternateContent xmlns:mc="http://schemas.openxmlformats.org/markup-compatibility/2006">
              <mc:Choice xmlns:v="urn:schemas-microsoft-com:vml" Requires="v">
                <p:oleObj name="Equation" r:id="rId5" imgW="1320480" imgH="330120" progId="Equation.DSMT4">
                  <p:embed/>
                </p:oleObj>
              </mc:Choice>
              <mc:Fallback>
                <p:oleObj name="Equation" r:id="rId5" imgW="1320480" imgH="330120" progId="Equation.DSMT4">
                  <p:embed/>
                  <p:pic>
                    <p:nvPicPr>
                      <p:cNvPr id="4" name="Object 3"/>
                      <p:cNvPicPr>
                        <a:picLocks noChangeAspect="1" noChangeArrowheads="1"/>
                      </p:cNvPicPr>
                      <p:nvPr/>
                    </p:nvPicPr>
                    <p:blipFill>
                      <a:blip r:embed="rId6"/>
                      <a:srcRect/>
                      <a:stretch>
                        <a:fillRect/>
                      </a:stretch>
                    </p:blipFill>
                    <p:spPr bwMode="auto">
                      <a:xfrm>
                        <a:off x="7516813" y="4751388"/>
                        <a:ext cx="1325562" cy="33496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03933532"/>
              </p:ext>
            </p:extLst>
          </p:nvPr>
        </p:nvGraphicFramePr>
        <p:xfrm>
          <a:off x="7627938" y="4056063"/>
          <a:ext cx="1012825" cy="334962"/>
        </p:xfrm>
        <a:graphic>
          <a:graphicData uri="http://schemas.openxmlformats.org/presentationml/2006/ole">
            <mc:AlternateContent xmlns:mc="http://schemas.openxmlformats.org/markup-compatibility/2006">
              <mc:Choice xmlns:v="urn:schemas-microsoft-com:vml" Requires="v">
                <p:oleObj name="Equation" r:id="rId7" imgW="965160" imgH="330120" progId="Equation.DSMT4">
                  <p:embed/>
                </p:oleObj>
              </mc:Choice>
              <mc:Fallback>
                <p:oleObj name="Equation" r:id="rId7" imgW="965160" imgH="330120" progId="Equation.DSMT4">
                  <p:embed/>
                  <p:pic>
                    <p:nvPicPr>
                      <p:cNvPr id="5" name="Object 4"/>
                      <p:cNvPicPr>
                        <a:picLocks noChangeAspect="1" noChangeArrowheads="1"/>
                      </p:cNvPicPr>
                      <p:nvPr/>
                    </p:nvPicPr>
                    <p:blipFill>
                      <a:blip r:embed="rId8"/>
                      <a:srcRect/>
                      <a:stretch>
                        <a:fillRect/>
                      </a:stretch>
                    </p:blipFill>
                    <p:spPr bwMode="auto">
                      <a:xfrm>
                        <a:off x="7627938" y="4056063"/>
                        <a:ext cx="1012825" cy="33496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9310448"/>
              </p:ext>
            </p:extLst>
          </p:nvPr>
        </p:nvGraphicFramePr>
        <p:xfrm>
          <a:off x="7691438" y="3373438"/>
          <a:ext cx="960437" cy="360362"/>
        </p:xfrm>
        <a:graphic>
          <a:graphicData uri="http://schemas.openxmlformats.org/presentationml/2006/ole">
            <mc:AlternateContent xmlns:mc="http://schemas.openxmlformats.org/markup-compatibility/2006">
              <mc:Choice xmlns:v="urn:schemas-microsoft-com:vml" Requires="v">
                <p:oleObj name="Equation" r:id="rId9" imgW="965160" imgH="355320" progId="Equation.DSMT4">
                  <p:embed/>
                </p:oleObj>
              </mc:Choice>
              <mc:Fallback>
                <p:oleObj name="Equation" r:id="rId9" imgW="965160" imgH="355320" progId="Equation.DSMT4">
                  <p:embed/>
                  <p:pic>
                    <p:nvPicPr>
                      <p:cNvPr id="6" name="Object 5"/>
                      <p:cNvPicPr>
                        <a:picLocks noChangeAspect="1" noChangeArrowheads="1"/>
                      </p:cNvPicPr>
                      <p:nvPr/>
                    </p:nvPicPr>
                    <p:blipFill>
                      <a:blip r:embed="rId10"/>
                      <a:srcRect/>
                      <a:stretch>
                        <a:fillRect/>
                      </a:stretch>
                    </p:blipFill>
                    <p:spPr bwMode="auto">
                      <a:xfrm>
                        <a:off x="7691438" y="3373438"/>
                        <a:ext cx="960437" cy="36036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118659"/>
              </p:ext>
            </p:extLst>
          </p:nvPr>
        </p:nvGraphicFramePr>
        <p:xfrm>
          <a:off x="6964363" y="2878138"/>
          <a:ext cx="2570162" cy="206375"/>
        </p:xfrm>
        <a:graphic>
          <a:graphicData uri="http://schemas.openxmlformats.org/presentationml/2006/ole">
            <mc:AlternateContent xmlns:mc="http://schemas.openxmlformats.org/markup-compatibility/2006">
              <mc:Choice xmlns:v="urn:schemas-microsoft-com:vml" Requires="v">
                <p:oleObj name="Equation" r:id="rId11" imgW="2450880" imgH="203040" progId="Equation.DSMT4">
                  <p:embed/>
                </p:oleObj>
              </mc:Choice>
              <mc:Fallback>
                <p:oleObj name="Equation" r:id="rId11" imgW="2450880" imgH="203040" progId="Equation.DSMT4">
                  <p:embed/>
                  <p:pic>
                    <p:nvPicPr>
                      <p:cNvPr id="7" name="Object 6"/>
                      <p:cNvPicPr>
                        <a:picLocks noChangeAspect="1" noChangeArrowheads="1"/>
                      </p:cNvPicPr>
                      <p:nvPr/>
                    </p:nvPicPr>
                    <p:blipFill>
                      <a:blip r:embed="rId12"/>
                      <a:srcRect/>
                      <a:stretch>
                        <a:fillRect/>
                      </a:stretch>
                    </p:blipFill>
                    <p:spPr bwMode="auto">
                      <a:xfrm>
                        <a:off x="6964363" y="2878138"/>
                        <a:ext cx="2570162"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76044867"/>
              </p:ext>
            </p:extLst>
          </p:nvPr>
        </p:nvGraphicFramePr>
        <p:xfrm>
          <a:off x="7483475" y="1050925"/>
          <a:ext cx="1357313" cy="436563"/>
        </p:xfrm>
        <a:graphic>
          <a:graphicData uri="http://schemas.openxmlformats.org/presentationml/2006/ole">
            <mc:AlternateContent xmlns:mc="http://schemas.openxmlformats.org/markup-compatibility/2006">
              <mc:Choice xmlns:v="urn:schemas-microsoft-com:vml" Requires="v">
                <p:oleObj name="Equation" r:id="rId13" imgW="1295280" imgH="431640" progId="Equation.DSMT4">
                  <p:embed/>
                </p:oleObj>
              </mc:Choice>
              <mc:Fallback>
                <p:oleObj name="Equation" r:id="rId13" imgW="1295280" imgH="431640" progId="Equation.DSMT4">
                  <p:embed/>
                  <p:pic>
                    <p:nvPicPr>
                      <p:cNvPr id="8" name="Object 7"/>
                      <p:cNvPicPr>
                        <a:picLocks noChangeAspect="1" noChangeArrowheads="1"/>
                      </p:cNvPicPr>
                      <p:nvPr/>
                    </p:nvPicPr>
                    <p:blipFill>
                      <a:blip r:embed="rId14"/>
                      <a:srcRect/>
                      <a:stretch>
                        <a:fillRect/>
                      </a:stretch>
                    </p:blipFill>
                    <p:spPr bwMode="auto">
                      <a:xfrm>
                        <a:off x="7483475" y="1050925"/>
                        <a:ext cx="1357313"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4"/>
          <p:cNvSpPr>
            <a:spLocks/>
          </p:cNvSpPr>
          <p:nvPr/>
        </p:nvSpPr>
        <p:spPr bwMode="invGray">
          <a:xfrm>
            <a:off x="6956558" y="1015011"/>
            <a:ext cx="2559050" cy="473075"/>
          </a:xfrm>
          <a:prstGeom prst="borderCallout1">
            <a:avLst>
              <a:gd name="adj1" fmla="val 49963"/>
              <a:gd name="adj2" fmla="val 273"/>
              <a:gd name="adj3" fmla="val 365306"/>
              <a:gd name="adj4" fmla="val -111917"/>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0" name="AutoShape 6"/>
          <p:cNvSpPr>
            <a:spLocks/>
          </p:cNvSpPr>
          <p:nvPr/>
        </p:nvSpPr>
        <p:spPr bwMode="invGray">
          <a:xfrm>
            <a:off x="6956558" y="2724743"/>
            <a:ext cx="2559050" cy="463550"/>
          </a:xfrm>
          <a:prstGeom prst="borderCallout1">
            <a:avLst>
              <a:gd name="adj1" fmla="val 49000"/>
              <a:gd name="adj2" fmla="val -542"/>
              <a:gd name="adj3" fmla="val 126736"/>
              <a:gd name="adj4" fmla="val -112343"/>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1" name="AutoShape 5"/>
          <p:cNvSpPr>
            <a:spLocks/>
          </p:cNvSpPr>
          <p:nvPr/>
        </p:nvSpPr>
        <p:spPr bwMode="invGray">
          <a:xfrm>
            <a:off x="6956558" y="1656356"/>
            <a:ext cx="2559050" cy="527050"/>
          </a:xfrm>
          <a:prstGeom prst="borderCallout1">
            <a:avLst>
              <a:gd name="adj1" fmla="val 43023"/>
              <a:gd name="adj2" fmla="val -134"/>
              <a:gd name="adj3" fmla="val 229269"/>
              <a:gd name="adj4" fmla="val -112130"/>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r>
              <a:rPr lang="de-DE" sz="1200" i="1" dirty="0">
                <a:latin typeface="Times New Roman" pitchFamily="18" charset="0"/>
              </a:rPr>
              <a:t>"Terminal value", i.e. DCF of the extrapolation period t &gt;T</a:t>
            </a:r>
          </a:p>
        </p:txBody>
      </p:sp>
      <p:sp>
        <p:nvSpPr>
          <p:cNvPr id="12" name="AutoShape 7"/>
          <p:cNvSpPr>
            <a:spLocks/>
          </p:cNvSpPr>
          <p:nvPr/>
        </p:nvSpPr>
        <p:spPr bwMode="invGray">
          <a:xfrm>
            <a:off x="6956558" y="3342348"/>
            <a:ext cx="2559050" cy="390525"/>
          </a:xfrm>
          <a:prstGeom prst="borderCallout1">
            <a:avLst>
              <a:gd name="adj1" fmla="val 50963"/>
              <a:gd name="adj2" fmla="val -134"/>
              <a:gd name="adj3" fmla="val 20986"/>
              <a:gd name="adj4" fmla="val -112694"/>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3" name="AutoShape 8"/>
          <p:cNvSpPr>
            <a:spLocks/>
          </p:cNvSpPr>
          <p:nvPr/>
        </p:nvSpPr>
        <p:spPr bwMode="invGray">
          <a:xfrm>
            <a:off x="6956558" y="3985218"/>
            <a:ext cx="2559050" cy="438150"/>
          </a:xfrm>
          <a:prstGeom prst="borderCallout1">
            <a:avLst>
              <a:gd name="adj1" fmla="val 49764"/>
              <a:gd name="adj2" fmla="val -542"/>
              <a:gd name="adj3" fmla="val -103676"/>
              <a:gd name="adj4" fmla="val -112130"/>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4" name="AutoShape 9"/>
          <p:cNvSpPr>
            <a:spLocks/>
          </p:cNvSpPr>
          <p:nvPr/>
        </p:nvSpPr>
        <p:spPr bwMode="invGray">
          <a:xfrm>
            <a:off x="6956558" y="4655143"/>
            <a:ext cx="2559050" cy="463550"/>
          </a:xfrm>
          <a:prstGeom prst="borderCallout1">
            <a:avLst>
              <a:gd name="adj1" fmla="val 47000"/>
              <a:gd name="adj2" fmla="val 273"/>
              <a:gd name="adj3" fmla="val -216667"/>
              <a:gd name="adj4" fmla="val -112130"/>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pic>
        <p:nvPicPr>
          <p:cNvPr id="15"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69676" y="3742333"/>
            <a:ext cx="4794779"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7"/>
          <p:cNvSpPr txBox="1">
            <a:spLocks noChangeAspect="1" noChangeArrowheads="1"/>
          </p:cNvSpPr>
          <p:nvPr/>
        </p:nvSpPr>
        <p:spPr bwMode="auto">
          <a:xfrm rot="19788462">
            <a:off x="2010471" y="3316057"/>
            <a:ext cx="3221169" cy="400110"/>
          </a:xfrm>
          <a:prstGeom prst="rect">
            <a:avLst/>
          </a:prstGeom>
          <a:solidFill>
            <a:srgbClr val="AFB8C4">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dirty="0">
                <a:latin typeface="Calibri" pitchFamily="34" charset="0"/>
              </a:rPr>
              <a:t>Exemplary representation</a:t>
            </a:r>
          </a:p>
        </p:txBody>
      </p:sp>
      <p:cxnSp>
        <p:nvCxnSpPr>
          <p:cNvPr id="17" name="Gerade Verbindung mit Pfeil 21"/>
          <p:cNvCxnSpPr>
            <a:cxnSpLocks noChangeShapeType="1"/>
          </p:cNvCxnSpPr>
          <p:nvPr/>
        </p:nvCxnSpPr>
        <p:spPr bwMode="auto">
          <a:xfrm flipV="1">
            <a:off x="4017433" y="5679081"/>
            <a:ext cx="2608925" cy="277812"/>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Rechteck 17"/>
          <p:cNvSpPr/>
          <p:nvPr/>
        </p:nvSpPr>
        <p:spPr>
          <a:xfrm>
            <a:off x="6733880" y="5301208"/>
            <a:ext cx="3004477" cy="784830"/>
          </a:xfrm>
          <a:prstGeom prst="rect">
            <a:avLst/>
          </a:prstGeom>
          <a:noFill/>
          <a:ln w="25400">
            <a:solidFill>
              <a:srgbClr val="89A2B9"/>
            </a:solidFill>
          </a:ln>
        </p:spPr>
        <p:txBody>
          <a:bodyPr lIns="36000" rIns="36000">
            <a:spAutoFit/>
          </a:bodyPr>
          <a:lstStyle/>
          <a:p>
            <a:pPr>
              <a:spcAft>
                <a:spcPts val="600"/>
              </a:spcAft>
              <a:defRPr/>
            </a:pPr>
            <a:r>
              <a:rPr lang="de-DE" sz="1600" b="1" u="sng" dirty="0"/>
              <a:t>Valuation of covenants:</a:t>
            </a:r>
          </a:p>
          <a:p>
            <a:pPr marL="85725" indent="-85725">
              <a:spcAft>
                <a:spcPts val="0"/>
              </a:spcAft>
              <a:buFont typeface="Arial" pitchFamily="34" charset="0"/>
              <a:buChar char="•"/>
              <a:defRPr/>
            </a:pPr>
            <a:r>
              <a:rPr lang="de-DE" sz="1200" dirty="0"/>
              <a:t>Probability of injury</a:t>
            </a:r>
          </a:p>
          <a:p>
            <a:pPr marL="85725" indent="-85725">
              <a:spcAft>
                <a:spcPts val="600"/>
              </a:spcAft>
              <a:buFont typeface="Arial" pitchFamily="34" charset="0"/>
              <a:buChar char="•"/>
              <a:defRPr/>
            </a:pPr>
            <a:r>
              <a:rPr lang="de-DE" sz="1200" dirty="0"/>
              <a:t>Expected loss </a:t>
            </a:r>
          </a:p>
        </p:txBody>
      </p:sp>
    </p:spTree>
    <p:extLst>
      <p:ext uri="{BB962C8B-B14F-4D97-AF65-F5344CB8AC3E}">
        <p14:creationId xmlns:p14="http://schemas.microsoft.com/office/powerpoint/2010/main" val="39841646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776288" y="1924050"/>
            <a:ext cx="8208962" cy="712788"/>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p>
        </p:txBody>
      </p:sp>
      <p:sp>
        <p:nvSpPr>
          <p:cNvPr id="63492" name="Text12"/>
          <p:cNvSpPr>
            <a:spLocks noChangeArrowheads="1"/>
          </p:cNvSpPr>
          <p:nvPr/>
        </p:nvSpPr>
        <p:spPr bwMode="auto">
          <a:xfrm>
            <a:off x="866776" y="2122488"/>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Avoid</a:t>
            </a:r>
          </a:p>
        </p:txBody>
      </p:sp>
      <p:sp>
        <p:nvSpPr>
          <p:cNvPr id="63493" name="Rectangle 5"/>
          <p:cNvSpPr>
            <a:spLocks noChangeArrowheads="1"/>
          </p:cNvSpPr>
          <p:nvPr/>
        </p:nvSpPr>
        <p:spPr bwMode="auto">
          <a:xfrm>
            <a:off x="776288" y="2798763"/>
            <a:ext cx="8208962" cy="711200"/>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p>
        </p:txBody>
      </p:sp>
      <p:sp>
        <p:nvSpPr>
          <p:cNvPr id="63494" name="Text12"/>
          <p:cNvSpPr>
            <a:spLocks noChangeArrowheads="1"/>
          </p:cNvSpPr>
          <p:nvPr/>
        </p:nvSpPr>
        <p:spPr bwMode="auto">
          <a:xfrm>
            <a:off x="866776" y="2995613"/>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diminish</a:t>
            </a:r>
          </a:p>
        </p:txBody>
      </p:sp>
      <p:sp>
        <p:nvSpPr>
          <p:cNvPr id="63495" name="Rectangle 7"/>
          <p:cNvSpPr>
            <a:spLocks noChangeArrowheads="1"/>
          </p:cNvSpPr>
          <p:nvPr/>
        </p:nvSpPr>
        <p:spPr bwMode="auto">
          <a:xfrm>
            <a:off x="776288" y="3671888"/>
            <a:ext cx="8208962" cy="711200"/>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p>
        </p:txBody>
      </p:sp>
      <p:sp>
        <p:nvSpPr>
          <p:cNvPr id="63496" name="Text12"/>
          <p:cNvSpPr>
            <a:spLocks noChangeArrowheads="1"/>
          </p:cNvSpPr>
          <p:nvPr/>
        </p:nvSpPr>
        <p:spPr bwMode="auto">
          <a:xfrm>
            <a:off x="866776" y="3868738"/>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limit</a:t>
            </a:r>
          </a:p>
        </p:txBody>
      </p:sp>
      <p:sp>
        <p:nvSpPr>
          <p:cNvPr id="63497" name="Rectangle 9"/>
          <p:cNvSpPr>
            <a:spLocks noChangeArrowheads="1"/>
          </p:cNvSpPr>
          <p:nvPr/>
        </p:nvSpPr>
        <p:spPr bwMode="auto">
          <a:xfrm>
            <a:off x="776288" y="4546600"/>
            <a:ext cx="8208962" cy="706438"/>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solidFill>
                <a:schemeClr val="tx1"/>
              </a:solidFill>
            </a:endParaRPr>
          </a:p>
        </p:txBody>
      </p:sp>
      <p:sp>
        <p:nvSpPr>
          <p:cNvPr id="63498" name="Text12"/>
          <p:cNvSpPr>
            <a:spLocks noChangeArrowheads="1"/>
          </p:cNvSpPr>
          <p:nvPr/>
        </p:nvSpPr>
        <p:spPr bwMode="auto">
          <a:xfrm>
            <a:off x="866776" y="4741863"/>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transfer</a:t>
            </a:r>
          </a:p>
        </p:txBody>
      </p:sp>
      <p:sp>
        <p:nvSpPr>
          <p:cNvPr id="63499" name="Rectangle 11"/>
          <p:cNvSpPr>
            <a:spLocks noChangeArrowheads="1"/>
          </p:cNvSpPr>
          <p:nvPr/>
        </p:nvSpPr>
        <p:spPr bwMode="auto">
          <a:xfrm>
            <a:off x="776288" y="5418139"/>
            <a:ext cx="8208962" cy="708025"/>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solidFill>
                <a:schemeClr val="tx1"/>
              </a:solidFill>
            </a:endParaRPr>
          </a:p>
        </p:txBody>
      </p:sp>
      <p:sp>
        <p:nvSpPr>
          <p:cNvPr id="63500" name="Text12"/>
          <p:cNvSpPr>
            <a:spLocks noChangeArrowheads="1"/>
          </p:cNvSpPr>
          <p:nvPr/>
        </p:nvSpPr>
        <p:spPr bwMode="auto">
          <a:xfrm>
            <a:off x="866776" y="5538311"/>
            <a:ext cx="2073275" cy="15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ts val="0"/>
              </a:spcBef>
              <a:buFont typeface="Wingdings" panose="05000000000000000000" pitchFamily="2" charset="2"/>
              <a:buNone/>
            </a:pPr>
            <a:r>
              <a:rPr lang="de-DE" altLang="de-DE" sz="1400" dirty="0">
                <a:solidFill>
                  <a:schemeClr val="tx1"/>
                </a:solidFill>
              </a:rPr>
              <a:t>carry </a:t>
            </a:r>
            <a:r>
              <a:rPr lang="de-DE" altLang="de-DE" sz="1400" dirty="0" err="1">
                <a:solidFill>
                  <a:schemeClr val="tx1"/>
                </a:solidFill>
              </a:rPr>
              <a:t>yourself</a:t>
            </a:r>
            <a:endParaRPr lang="de-DE" altLang="de-DE" sz="1400" dirty="0">
              <a:solidFill>
                <a:schemeClr val="tx1"/>
              </a:solidFill>
            </a:endParaRPr>
          </a:p>
          <a:p>
            <a:pPr eaLnBrk="1" hangingPunct="1">
              <a:spcBef>
                <a:spcPts val="0"/>
              </a:spcBef>
              <a:buFont typeface="Wingdings" panose="05000000000000000000" pitchFamily="2" charset="2"/>
              <a:buNone/>
            </a:pPr>
            <a:r>
              <a:rPr lang="de-DE" altLang="de-DE" sz="1400" dirty="0">
                <a:solidFill>
                  <a:schemeClr val="tx1"/>
                </a:solidFill>
              </a:rPr>
              <a:t>(</a:t>
            </a:r>
            <a:r>
              <a:rPr lang="de-DE" altLang="de-DE" sz="1400" dirty="0" err="1">
                <a:solidFill>
                  <a:schemeClr val="tx1"/>
                </a:solidFill>
              </a:rPr>
              <a:t>equity</a:t>
            </a:r>
            <a:r>
              <a:rPr lang="de-DE" altLang="de-DE" sz="1400" dirty="0">
                <a:solidFill>
                  <a:schemeClr val="tx1"/>
                </a:solidFill>
              </a:rPr>
              <a:t>)</a:t>
            </a:r>
          </a:p>
        </p:txBody>
      </p:sp>
      <p:sp>
        <p:nvSpPr>
          <p:cNvPr id="63501" name="Text12"/>
          <p:cNvSpPr>
            <a:spLocks noChangeArrowheads="1"/>
          </p:cNvSpPr>
          <p:nvPr/>
        </p:nvSpPr>
        <p:spPr bwMode="auto">
          <a:xfrm>
            <a:off x="2674939" y="1204914"/>
            <a:ext cx="1169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Strategic risks</a:t>
            </a:r>
          </a:p>
        </p:txBody>
      </p:sp>
      <p:sp>
        <p:nvSpPr>
          <p:cNvPr id="63502" name="Text12"/>
          <p:cNvSpPr>
            <a:spLocks noChangeArrowheads="1"/>
          </p:cNvSpPr>
          <p:nvPr/>
        </p:nvSpPr>
        <p:spPr bwMode="auto">
          <a:xfrm>
            <a:off x="3975101" y="1204913"/>
            <a:ext cx="117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Market risks</a:t>
            </a:r>
          </a:p>
        </p:txBody>
      </p:sp>
      <p:sp>
        <p:nvSpPr>
          <p:cNvPr id="63503" name="Text12"/>
          <p:cNvSpPr>
            <a:spLocks noChangeArrowheads="1"/>
          </p:cNvSpPr>
          <p:nvPr/>
        </p:nvSpPr>
        <p:spPr bwMode="auto">
          <a:xfrm>
            <a:off x="5233988" y="1204913"/>
            <a:ext cx="1168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Financial risks</a:t>
            </a:r>
          </a:p>
        </p:txBody>
      </p:sp>
      <p:sp>
        <p:nvSpPr>
          <p:cNvPr id="63504" name="Text12"/>
          <p:cNvSpPr>
            <a:spLocks noChangeArrowheads="1"/>
          </p:cNvSpPr>
          <p:nvPr/>
        </p:nvSpPr>
        <p:spPr bwMode="auto">
          <a:xfrm>
            <a:off x="6532563" y="1204914"/>
            <a:ext cx="1168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Legal risks</a:t>
            </a:r>
          </a:p>
        </p:txBody>
      </p:sp>
      <p:sp>
        <p:nvSpPr>
          <p:cNvPr id="63505" name="Line 17"/>
          <p:cNvSpPr>
            <a:spLocks noChangeShapeType="1"/>
          </p:cNvSpPr>
          <p:nvPr/>
        </p:nvSpPr>
        <p:spPr bwMode="auto">
          <a:xfrm>
            <a:off x="3868738"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6" name="Line 18"/>
          <p:cNvSpPr>
            <a:spLocks noChangeShapeType="1"/>
          </p:cNvSpPr>
          <p:nvPr/>
        </p:nvSpPr>
        <p:spPr bwMode="auto">
          <a:xfrm>
            <a:off x="5148263"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7" name="Line 19"/>
          <p:cNvSpPr>
            <a:spLocks noChangeShapeType="1"/>
          </p:cNvSpPr>
          <p:nvPr/>
        </p:nvSpPr>
        <p:spPr bwMode="auto">
          <a:xfrm>
            <a:off x="6430963"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8" name="Line 20"/>
          <p:cNvSpPr>
            <a:spLocks noChangeShapeType="1"/>
          </p:cNvSpPr>
          <p:nvPr/>
        </p:nvSpPr>
        <p:spPr bwMode="auto">
          <a:xfrm>
            <a:off x="7708900"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9" name="Line 21"/>
          <p:cNvSpPr>
            <a:spLocks noChangeShapeType="1"/>
          </p:cNvSpPr>
          <p:nvPr/>
        </p:nvSpPr>
        <p:spPr bwMode="auto">
          <a:xfrm>
            <a:off x="2589213"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10" name="Text12"/>
          <p:cNvSpPr>
            <a:spLocks noChangeArrowheads="1"/>
          </p:cNvSpPr>
          <p:nvPr/>
        </p:nvSpPr>
        <p:spPr bwMode="auto">
          <a:xfrm>
            <a:off x="7769225" y="1204914"/>
            <a:ext cx="11699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Performance risks</a:t>
            </a:r>
          </a:p>
        </p:txBody>
      </p:sp>
      <p:sp>
        <p:nvSpPr>
          <p:cNvPr id="63511" name="Text12"/>
          <p:cNvSpPr>
            <a:spLocks noChangeArrowheads="1"/>
          </p:cNvSpPr>
          <p:nvPr/>
        </p:nvSpPr>
        <p:spPr bwMode="auto">
          <a:xfrm>
            <a:off x="2674939" y="1974230"/>
            <a:ext cx="1169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Exit from business segment</a:t>
            </a:r>
          </a:p>
        </p:txBody>
      </p:sp>
      <p:sp>
        <p:nvSpPr>
          <p:cNvPr id="63512" name="Text12"/>
          <p:cNvSpPr>
            <a:spLocks noChangeArrowheads="1"/>
          </p:cNvSpPr>
          <p:nvPr/>
        </p:nvSpPr>
        <p:spPr bwMode="auto">
          <a:xfrm>
            <a:off x="2674938" y="2857500"/>
            <a:ext cx="1130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ts val="1400"/>
              </a:lnSpc>
              <a:buNone/>
            </a:pPr>
            <a:r>
              <a:rPr lang="de-DE" altLang="de-DE" sz="1300" dirty="0">
                <a:solidFill>
                  <a:schemeClr val="tx1"/>
                </a:solidFill>
              </a:rPr>
              <a:t>Expand core competencies</a:t>
            </a:r>
          </a:p>
        </p:txBody>
      </p:sp>
      <p:sp>
        <p:nvSpPr>
          <p:cNvPr id="63513" name="Text12"/>
          <p:cNvSpPr>
            <a:spLocks noChangeArrowheads="1"/>
          </p:cNvSpPr>
          <p:nvPr/>
        </p:nvSpPr>
        <p:spPr bwMode="auto">
          <a:xfrm>
            <a:off x="2674939" y="5538311"/>
            <a:ext cx="1169987" cy="22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Increase equity</a:t>
            </a:r>
          </a:p>
        </p:txBody>
      </p:sp>
      <p:sp>
        <p:nvSpPr>
          <p:cNvPr id="63514" name="Text12"/>
          <p:cNvSpPr>
            <a:spLocks noChangeArrowheads="1"/>
          </p:cNvSpPr>
          <p:nvPr/>
        </p:nvSpPr>
        <p:spPr bwMode="auto">
          <a:xfrm>
            <a:off x="5233988" y="2052638"/>
            <a:ext cx="116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Avoid derivatives</a:t>
            </a:r>
          </a:p>
        </p:txBody>
      </p:sp>
      <p:sp>
        <p:nvSpPr>
          <p:cNvPr id="63515" name="Text12"/>
          <p:cNvSpPr>
            <a:spLocks noChangeArrowheads="1"/>
          </p:cNvSpPr>
          <p:nvPr/>
        </p:nvSpPr>
        <p:spPr bwMode="auto">
          <a:xfrm>
            <a:off x="3946525" y="2857500"/>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New business areas</a:t>
            </a:r>
          </a:p>
        </p:txBody>
      </p:sp>
      <p:sp>
        <p:nvSpPr>
          <p:cNvPr id="63516" name="Text12"/>
          <p:cNvSpPr>
            <a:spLocks noChangeArrowheads="1"/>
          </p:cNvSpPr>
          <p:nvPr/>
        </p:nvSpPr>
        <p:spPr bwMode="auto">
          <a:xfrm>
            <a:off x="3932239" y="4600426"/>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Hedging commodity prices</a:t>
            </a:r>
          </a:p>
        </p:txBody>
      </p:sp>
      <p:sp>
        <p:nvSpPr>
          <p:cNvPr id="63517" name="Text12"/>
          <p:cNvSpPr>
            <a:spLocks noChangeArrowheads="1"/>
          </p:cNvSpPr>
          <p:nvPr/>
        </p:nvSpPr>
        <p:spPr bwMode="auto">
          <a:xfrm>
            <a:off x="5219700" y="4672014"/>
            <a:ext cx="12144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Currency swap</a:t>
            </a:r>
          </a:p>
        </p:txBody>
      </p:sp>
      <p:sp>
        <p:nvSpPr>
          <p:cNvPr id="63518" name="Text12"/>
          <p:cNvSpPr>
            <a:spLocks noChangeArrowheads="1"/>
          </p:cNvSpPr>
          <p:nvPr/>
        </p:nvSpPr>
        <p:spPr bwMode="auto">
          <a:xfrm>
            <a:off x="5219700" y="5538311"/>
            <a:ext cx="1263650" cy="22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Develop rating strategies</a:t>
            </a:r>
          </a:p>
        </p:txBody>
      </p:sp>
      <p:sp>
        <p:nvSpPr>
          <p:cNvPr id="63519" name="Text12"/>
          <p:cNvSpPr>
            <a:spLocks noChangeArrowheads="1"/>
          </p:cNvSpPr>
          <p:nvPr/>
        </p:nvSpPr>
        <p:spPr bwMode="auto">
          <a:xfrm>
            <a:off x="5233988" y="3771901"/>
            <a:ext cx="11287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Interest rate cap</a:t>
            </a:r>
          </a:p>
        </p:txBody>
      </p:sp>
      <p:sp>
        <p:nvSpPr>
          <p:cNvPr id="63520" name="Text12"/>
          <p:cNvSpPr>
            <a:spLocks noChangeArrowheads="1"/>
          </p:cNvSpPr>
          <p:nvPr/>
        </p:nvSpPr>
        <p:spPr bwMode="auto">
          <a:xfrm>
            <a:off x="6532563" y="2857500"/>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Optimize contracts</a:t>
            </a:r>
          </a:p>
        </p:txBody>
      </p:sp>
      <p:sp>
        <p:nvSpPr>
          <p:cNvPr id="63521" name="Text12"/>
          <p:cNvSpPr>
            <a:spLocks noChangeArrowheads="1"/>
          </p:cNvSpPr>
          <p:nvPr/>
        </p:nvSpPr>
        <p:spPr bwMode="auto">
          <a:xfrm>
            <a:off x="6532563" y="4672013"/>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Liability insurance</a:t>
            </a:r>
          </a:p>
        </p:txBody>
      </p:sp>
      <p:sp>
        <p:nvSpPr>
          <p:cNvPr id="63522" name="Text12"/>
          <p:cNvSpPr>
            <a:spLocks noChangeArrowheads="1"/>
          </p:cNvSpPr>
          <p:nvPr/>
        </p:nvSpPr>
        <p:spPr bwMode="auto">
          <a:xfrm>
            <a:off x="7769225" y="4600426"/>
            <a:ext cx="113188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Business </a:t>
            </a:r>
            <a:r>
              <a:rPr lang="de-DE" altLang="de-DE" sz="1300" dirty="0" err="1">
                <a:solidFill>
                  <a:schemeClr val="tx1"/>
                </a:solidFill>
              </a:rPr>
              <a:t>integration</a:t>
            </a:r>
            <a:r>
              <a:rPr lang="de-DE" altLang="de-DE" sz="1300" dirty="0">
                <a:solidFill>
                  <a:schemeClr val="tx1"/>
                </a:solidFill>
              </a:rPr>
              <a:t> insurances</a:t>
            </a:r>
          </a:p>
        </p:txBody>
      </p:sp>
      <p:sp>
        <p:nvSpPr>
          <p:cNvPr id="63523" name="Text12"/>
          <p:cNvSpPr>
            <a:spLocks noChangeArrowheads="1"/>
          </p:cNvSpPr>
          <p:nvPr/>
        </p:nvSpPr>
        <p:spPr bwMode="auto">
          <a:xfrm>
            <a:off x="7783514" y="3771901"/>
            <a:ext cx="1195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Define revision processes</a:t>
            </a:r>
          </a:p>
        </p:txBody>
      </p:sp>
      <p:sp>
        <p:nvSpPr>
          <p:cNvPr id="63524" name="Text12"/>
          <p:cNvSpPr>
            <a:spLocks noChangeArrowheads="1"/>
          </p:cNvSpPr>
          <p:nvPr/>
        </p:nvSpPr>
        <p:spPr bwMode="auto">
          <a:xfrm>
            <a:off x="7769225" y="2857500"/>
            <a:ext cx="1195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ts val="1400"/>
              </a:lnSpc>
              <a:buNone/>
            </a:pPr>
            <a:r>
              <a:rPr lang="de-DE" altLang="de-DE" sz="1300" dirty="0">
                <a:solidFill>
                  <a:schemeClr val="tx1"/>
                </a:solidFill>
              </a:rPr>
              <a:t>Design machines redundantly</a:t>
            </a:r>
          </a:p>
        </p:txBody>
      </p:sp>
      <p:sp>
        <p:nvSpPr>
          <p:cNvPr id="63525" name="Text12"/>
          <p:cNvSpPr>
            <a:spLocks noChangeArrowheads="1"/>
          </p:cNvSpPr>
          <p:nvPr/>
        </p:nvSpPr>
        <p:spPr bwMode="auto">
          <a:xfrm>
            <a:off x="7769225" y="2052639"/>
            <a:ext cx="11953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Outsourcing</a:t>
            </a:r>
          </a:p>
        </p:txBody>
      </p:sp>
      <p:sp>
        <p:nvSpPr>
          <p:cNvPr id="2" name="Titel 1">
            <a:extLst>
              <a:ext uri="{FF2B5EF4-FFF2-40B4-BE49-F238E27FC236}">
                <a16:creationId xmlns:a16="http://schemas.microsoft.com/office/drawing/2014/main" id="{0DFAF11C-CD03-A8D2-AD08-26A72851A76F}"/>
              </a:ext>
            </a:extLst>
          </p:cNvPr>
          <p:cNvSpPr>
            <a:spLocks noGrp="1"/>
          </p:cNvSpPr>
          <p:nvPr>
            <p:ph type="title"/>
          </p:nvPr>
        </p:nvSpPr>
        <p:spPr/>
        <p:txBody>
          <a:bodyPr/>
          <a:lstStyle/>
          <a:p>
            <a:r>
              <a:rPr lang="de-DE" altLang="de-DE" dirty="0"/>
              <a:t>The concrete alternative courses of action developed are visualized in </a:t>
            </a:r>
            <a:r>
              <a:rPr lang="de-DE" altLang="de-DE" dirty="0" err="1"/>
              <a:t>the</a:t>
            </a:r>
            <a:r>
              <a:rPr lang="de-DE" altLang="de-DE" dirty="0"/>
              <a:t> Risk Optimization Matrix</a:t>
            </a:r>
            <a:endParaRPr lang="de-DE" dirty="0"/>
          </a:p>
        </p:txBody>
      </p:sp>
    </p:spTree>
    <p:extLst>
      <p:ext uri="{BB962C8B-B14F-4D97-AF65-F5344CB8AC3E}">
        <p14:creationId xmlns:p14="http://schemas.microsoft.com/office/powerpoint/2010/main" val="3620882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000" y="144000"/>
            <a:ext cx="8640000" cy="648000"/>
          </a:xfrm>
        </p:spPr>
        <p:txBody>
          <a:bodyPr/>
          <a:lstStyle/>
          <a:p>
            <a:r>
              <a:rPr lang="de-DE" dirty="0"/>
              <a:t>Managing strategic risks and "robust companies"</a:t>
            </a:r>
          </a:p>
        </p:txBody>
      </p:sp>
      <p:grpSp>
        <p:nvGrpSpPr>
          <p:cNvPr id="2" name="Gruppieren 1">
            <a:extLst>
              <a:ext uri="{FF2B5EF4-FFF2-40B4-BE49-F238E27FC236}">
                <a16:creationId xmlns:a16="http://schemas.microsoft.com/office/drawing/2014/main" id="{042C6B41-D890-95EB-FAA4-D2D4B2030900}"/>
              </a:ext>
            </a:extLst>
          </p:cNvPr>
          <p:cNvGrpSpPr/>
          <p:nvPr/>
        </p:nvGrpSpPr>
        <p:grpSpPr>
          <a:xfrm>
            <a:off x="186225" y="1105878"/>
            <a:ext cx="9087255" cy="4563218"/>
            <a:chOff x="186225" y="1105155"/>
            <a:chExt cx="9554987" cy="5104933"/>
          </a:xfrm>
        </p:grpSpPr>
        <p:sp>
          <p:nvSpPr>
            <p:cNvPr id="3" name="AutoShape 3">
              <a:extLst>
                <a:ext uri="{FF2B5EF4-FFF2-40B4-BE49-F238E27FC236}">
                  <a16:creationId xmlns:a16="http://schemas.microsoft.com/office/drawing/2014/main" id="{BADF3F00-940A-3AFC-B7EB-0FD0F3195A30}"/>
                </a:ext>
              </a:extLst>
            </p:cNvPr>
            <p:cNvSpPr>
              <a:spLocks noChangeArrowheads="1"/>
            </p:cNvSpPr>
            <p:nvPr/>
          </p:nvSpPr>
          <p:spPr bwMode="auto">
            <a:xfrm>
              <a:off x="3332161" y="2260945"/>
              <a:ext cx="3240087" cy="251936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5"/>
            </a:solidFill>
            <a:ln w="25400">
              <a:solidFill>
                <a:schemeClr val="accent2"/>
              </a:solidFill>
              <a:miter lim="800000"/>
              <a:headEnd/>
              <a:tailEnd/>
            </a:ln>
          </p:spPr>
          <p:txBody>
            <a:bodyPr wrap="none" anchor="ctr"/>
            <a:lstStyle/>
            <a:p>
              <a:pPr algn="ctr">
                <a:defRPr/>
              </a:pPr>
              <a:r>
                <a:rPr lang="de-DE" b="1" dirty="0"/>
                <a:t>Robust </a:t>
              </a:r>
            </a:p>
            <a:p>
              <a:pPr algn="ctr">
                <a:defRPr/>
              </a:pPr>
              <a:r>
                <a:rPr lang="de-DE" b="1" dirty="0"/>
                <a:t>Corporate</a:t>
              </a:r>
            </a:p>
            <a:p>
              <a:pPr algn="ctr">
                <a:defRPr/>
              </a:pPr>
              <a:r>
                <a:rPr lang="de-DE" b="1" dirty="0" err="1"/>
                <a:t>strategy</a:t>
              </a:r>
              <a:endParaRPr lang="de-DE" b="1" dirty="0"/>
            </a:p>
          </p:txBody>
        </p:sp>
        <p:sp>
          <p:nvSpPr>
            <p:cNvPr id="4" name="Text Box 4">
              <a:extLst>
                <a:ext uri="{FF2B5EF4-FFF2-40B4-BE49-F238E27FC236}">
                  <a16:creationId xmlns:a16="http://schemas.microsoft.com/office/drawing/2014/main" id="{CDEBDE44-CF0E-4C81-7038-E9A159DAD429}"/>
                </a:ext>
              </a:extLst>
            </p:cNvPr>
            <p:cNvSpPr txBox="1">
              <a:spLocks noChangeArrowheads="1"/>
            </p:cNvSpPr>
            <p:nvPr/>
          </p:nvSpPr>
          <p:spPr bwMode="auto">
            <a:xfrm>
              <a:off x="1100596" y="4884480"/>
              <a:ext cx="7704832" cy="1325608"/>
            </a:xfrm>
            <a:prstGeom prst="rect">
              <a:avLst/>
            </a:prstGeom>
            <a:solidFill>
              <a:schemeClr val="accent5"/>
            </a:solidFill>
            <a:ln w="25400">
              <a:solidFill>
                <a:schemeClr val="accent2"/>
              </a:solidFill>
              <a:miter lim="800000"/>
              <a:headEnd/>
              <a:tailEnd/>
            </a:ln>
          </p:spPr>
          <p:txBody>
            <a:bodyPr wrap="square" anchor="ctr">
              <a:spAutoFit/>
            </a:bodyPr>
            <a:lstStyle/>
            <a:p>
              <a:pPr marL="185738" indent="-185738">
                <a:spcBef>
                  <a:spcPct val="0"/>
                </a:spcBef>
                <a:spcAft>
                  <a:spcPts val="600"/>
                </a:spcAft>
                <a:buFont typeface="Wingdings" pitchFamily="2" charset="2"/>
                <a:buChar char="§"/>
                <a:defRPr/>
              </a:pPr>
              <a:r>
                <a:rPr lang="de-DE" sz="1400" dirty="0"/>
                <a:t>Flexibility, agility and organizational resilience</a:t>
              </a:r>
            </a:p>
            <a:p>
              <a:pPr marL="185738" indent="-185738">
                <a:spcBef>
                  <a:spcPct val="0"/>
                </a:spcBef>
                <a:spcAft>
                  <a:spcPts val="600"/>
                </a:spcAft>
                <a:buFont typeface="Wingdings" pitchFamily="2" charset="2"/>
                <a:buChar char="§"/>
                <a:defRPr/>
              </a:pPr>
              <a:r>
                <a:rPr lang="de-DE" sz="1400" dirty="0"/>
                <a:t>Adaptability to unforeseen developments (e.g. through reserves)</a:t>
              </a:r>
            </a:p>
            <a:p>
              <a:pPr marL="185738" indent="-185738">
                <a:spcBef>
                  <a:spcPct val="0"/>
                </a:spcBef>
                <a:spcAft>
                  <a:spcPts val="600"/>
                </a:spcAft>
                <a:buFont typeface="Wingdings" pitchFamily="2" charset="2"/>
                <a:buChar char="§"/>
                <a:defRPr/>
              </a:pPr>
              <a:r>
                <a:rPr lang="de-DE" sz="1400" dirty="0"/>
                <a:t>Reduction of dependencies (e.g. through redundancies)</a:t>
              </a:r>
            </a:p>
            <a:p>
              <a:pPr marL="185738" indent="-185738">
                <a:spcBef>
                  <a:spcPct val="0"/>
                </a:spcBef>
                <a:spcAft>
                  <a:spcPts val="600"/>
                </a:spcAft>
                <a:buFont typeface="Wingdings" pitchFamily="2" charset="2"/>
                <a:buChar char="§"/>
                <a:defRPr/>
              </a:pPr>
              <a:r>
                <a:rPr lang="de-DE" sz="1400" dirty="0"/>
                <a:t>Sufficient risk coverage potential (for passive hedging)</a:t>
              </a:r>
            </a:p>
          </p:txBody>
        </p:sp>
        <p:sp>
          <p:nvSpPr>
            <p:cNvPr id="5" name="Text Box 5">
              <a:extLst>
                <a:ext uri="{FF2B5EF4-FFF2-40B4-BE49-F238E27FC236}">
                  <a16:creationId xmlns:a16="http://schemas.microsoft.com/office/drawing/2014/main" id="{FEB79569-003A-8794-544B-890273C04A57}"/>
                </a:ext>
              </a:extLst>
            </p:cNvPr>
            <p:cNvSpPr txBox="1">
              <a:spLocks noChangeArrowheads="1"/>
            </p:cNvSpPr>
            <p:nvPr/>
          </p:nvSpPr>
          <p:spPr bwMode="auto">
            <a:xfrm>
              <a:off x="186225" y="2261936"/>
              <a:ext cx="2880000" cy="2450366"/>
            </a:xfrm>
            <a:prstGeom prst="rect">
              <a:avLst/>
            </a:prstGeom>
            <a:solidFill>
              <a:schemeClr val="accent5"/>
            </a:solidFill>
            <a:ln w="25400">
              <a:solidFill>
                <a:schemeClr val="accent2"/>
              </a:solidFill>
              <a:miter lim="800000"/>
              <a:headEnd/>
              <a:tailEnd/>
            </a:ln>
          </p:spPr>
          <p:txBody>
            <a:bodyPr anchor="ctr">
              <a:spAutoFit/>
            </a:bodyPr>
            <a:lstStyle/>
            <a:p>
              <a:pPr marL="185738" indent="-185738">
                <a:spcBef>
                  <a:spcPct val="0"/>
                </a:spcBef>
                <a:spcAft>
                  <a:spcPts val="300"/>
                </a:spcAft>
                <a:buFont typeface="Wingdings" pitchFamily="2" charset="2"/>
                <a:buChar char="§"/>
                <a:defRPr/>
              </a:pPr>
              <a:r>
                <a:rPr lang="de-DE" sz="1400" dirty="0"/>
                <a:t>Valuable and versatile core competencies in the long term</a:t>
              </a:r>
            </a:p>
            <a:p>
              <a:pPr marL="185738" indent="-185738">
                <a:spcBef>
                  <a:spcPct val="0"/>
                </a:spcBef>
                <a:spcAft>
                  <a:spcPts val="300"/>
                </a:spcAft>
                <a:buFont typeface="Wingdings" pitchFamily="2" charset="2"/>
                <a:buChar char="§"/>
                <a:defRPr/>
              </a:pPr>
              <a:r>
                <a:rPr lang="de-DE" sz="1400" dirty="0"/>
                <a:t>Diversification and loss limitation</a:t>
              </a:r>
            </a:p>
            <a:p>
              <a:pPr marL="185738" indent="-185738">
                <a:spcBef>
                  <a:spcPct val="0"/>
                </a:spcBef>
                <a:spcAft>
                  <a:spcPts val="200"/>
                </a:spcAft>
                <a:buFont typeface="Wingdings" pitchFamily="2" charset="2"/>
                <a:buChar char="§"/>
                <a:defRPr/>
              </a:pPr>
              <a:r>
                <a:rPr lang="de-DE" sz="1400" dirty="0" err="1"/>
                <a:t>Competitive</a:t>
              </a:r>
              <a:r>
                <a:rPr lang="de-DE" sz="1400" dirty="0"/>
                <a:t> </a:t>
              </a:r>
              <a:r>
                <a:rPr lang="de-DE" sz="1400" dirty="0" err="1"/>
                <a:t>advantages</a:t>
              </a:r>
              <a:r>
                <a:rPr lang="de-DE" sz="1600" dirty="0"/>
                <a:t>:</a:t>
              </a:r>
            </a:p>
            <a:p>
              <a:pPr marL="542925" lvl="1" indent="-177800">
                <a:spcBef>
                  <a:spcPct val="0"/>
                </a:spcBef>
                <a:spcAft>
                  <a:spcPts val="200"/>
                </a:spcAft>
                <a:buFontTx/>
                <a:buChar char="-"/>
                <a:defRPr/>
              </a:pPr>
              <a:r>
                <a:rPr lang="de-DE" sz="1400" dirty="0"/>
                <a:t>Differentiation from competitors</a:t>
              </a:r>
            </a:p>
            <a:p>
              <a:pPr marL="542925" lvl="1" indent="-177800">
                <a:spcBef>
                  <a:spcPct val="0"/>
                </a:spcBef>
                <a:spcAft>
                  <a:spcPts val="200"/>
                </a:spcAft>
                <a:buFontTx/>
                <a:buChar char="-"/>
                <a:defRPr/>
              </a:pPr>
              <a:r>
                <a:rPr lang="de-DE" sz="1400" dirty="0"/>
                <a:t>Long-term customer loyalty</a:t>
              </a:r>
            </a:p>
          </p:txBody>
        </p:sp>
        <p:sp>
          <p:nvSpPr>
            <p:cNvPr id="6" name="Text Box 6">
              <a:extLst>
                <a:ext uri="{FF2B5EF4-FFF2-40B4-BE49-F238E27FC236}">
                  <a16:creationId xmlns:a16="http://schemas.microsoft.com/office/drawing/2014/main" id="{3A2A81A4-1F65-9642-63B1-E229984B6E79}"/>
                </a:ext>
              </a:extLst>
            </p:cNvPr>
            <p:cNvSpPr txBox="1">
              <a:spLocks noChangeArrowheads="1"/>
            </p:cNvSpPr>
            <p:nvPr/>
          </p:nvSpPr>
          <p:spPr bwMode="auto">
            <a:xfrm>
              <a:off x="6861212" y="2623879"/>
              <a:ext cx="2880000" cy="1721569"/>
            </a:xfrm>
            <a:prstGeom prst="rect">
              <a:avLst/>
            </a:prstGeom>
            <a:solidFill>
              <a:schemeClr val="accent5"/>
            </a:solidFill>
            <a:ln w="25400">
              <a:solidFill>
                <a:schemeClr val="accent2"/>
              </a:solidFill>
              <a:miter lim="800000"/>
              <a:headEnd/>
              <a:tailEnd/>
            </a:ln>
          </p:spPr>
          <p:txBody>
            <a:bodyPr anchor="ctr">
              <a:spAutoFit/>
            </a:bodyPr>
            <a:lstStyle/>
            <a:p>
              <a:pPr marL="185738" indent="-185738">
                <a:spcBef>
                  <a:spcPct val="0"/>
                </a:spcBef>
                <a:spcAft>
                  <a:spcPts val="600"/>
                </a:spcAft>
                <a:buFont typeface="Wingdings" pitchFamily="2" charset="2"/>
                <a:buChar char="§"/>
                <a:defRPr/>
              </a:pPr>
              <a:r>
                <a:rPr lang="de-DE" sz="1400" dirty="0"/>
                <a:t>Optimization of the value chain</a:t>
              </a:r>
            </a:p>
            <a:p>
              <a:pPr marL="185738" indent="-185738">
                <a:spcBef>
                  <a:spcPct val="0"/>
                </a:spcBef>
                <a:spcAft>
                  <a:spcPts val="600"/>
                </a:spcAft>
                <a:buFont typeface="Wingdings" pitchFamily="2" charset="2"/>
                <a:buChar char="§"/>
                <a:defRPr/>
              </a:pPr>
              <a:r>
                <a:rPr lang="de-DE" sz="1400" dirty="0"/>
                <a:t>Uncomplicated, stable and flexible workflows </a:t>
              </a:r>
            </a:p>
            <a:p>
              <a:pPr marL="185738" indent="-185738">
                <a:spcBef>
                  <a:spcPct val="0"/>
                </a:spcBef>
                <a:spcAft>
                  <a:spcPts val="600"/>
                </a:spcAft>
                <a:buFont typeface="Wingdings" pitchFamily="2" charset="2"/>
                <a:buChar char="§"/>
                <a:defRPr/>
              </a:pPr>
              <a:r>
                <a:rPr lang="de-DE" sz="1400" dirty="0"/>
                <a:t>Redundancies and conditions for self-organizing structures</a:t>
              </a:r>
            </a:p>
          </p:txBody>
        </p:sp>
        <p:sp>
          <p:nvSpPr>
            <p:cNvPr id="7" name="Text Box 7">
              <a:extLst>
                <a:ext uri="{FF2B5EF4-FFF2-40B4-BE49-F238E27FC236}">
                  <a16:creationId xmlns:a16="http://schemas.microsoft.com/office/drawing/2014/main" id="{F2994DDF-974C-1BA8-DF3E-326EA54BC514}"/>
                </a:ext>
              </a:extLst>
            </p:cNvPr>
            <p:cNvSpPr txBox="1">
              <a:spLocks noChangeArrowheads="1"/>
            </p:cNvSpPr>
            <p:nvPr/>
          </p:nvSpPr>
          <p:spPr bwMode="auto">
            <a:xfrm>
              <a:off x="1099576" y="1105155"/>
              <a:ext cx="7704000" cy="998510"/>
            </a:xfrm>
            <a:prstGeom prst="rect">
              <a:avLst/>
            </a:prstGeom>
            <a:solidFill>
              <a:schemeClr val="accent5"/>
            </a:solidFill>
            <a:ln w="25400">
              <a:solidFill>
                <a:schemeClr val="accent2"/>
              </a:solidFill>
              <a:miter lim="800000"/>
              <a:headEnd/>
              <a:tailEnd/>
            </a:ln>
          </p:spPr>
          <p:txBody>
            <a:bodyPr wrap="square" anchor="ctr">
              <a:spAutoFit/>
            </a:bodyPr>
            <a:lstStyle/>
            <a:p>
              <a:pPr marL="185738" indent="-185738">
                <a:spcBef>
                  <a:spcPct val="0"/>
                </a:spcBef>
                <a:spcAft>
                  <a:spcPts val="600"/>
                </a:spcAft>
                <a:buFont typeface="Wingdings" pitchFamily="2" charset="2"/>
                <a:buChar char="§"/>
                <a:defRPr/>
              </a:pPr>
              <a:r>
                <a:rPr lang="de-DE" sz="1400" dirty="0"/>
                <a:t>Mission statement</a:t>
              </a:r>
            </a:p>
            <a:p>
              <a:pPr marL="185738" indent="-185738">
                <a:spcBef>
                  <a:spcPct val="0"/>
                </a:spcBef>
                <a:spcAft>
                  <a:spcPts val="600"/>
                </a:spcAft>
                <a:buFont typeface="Wingdings" pitchFamily="2" charset="2"/>
                <a:buChar char="§"/>
                <a:defRPr/>
              </a:pPr>
              <a:r>
                <a:rPr lang="de-DE" sz="1400" dirty="0"/>
                <a:t>Securing the future for companies</a:t>
              </a:r>
            </a:p>
            <a:p>
              <a:pPr marL="185738" indent="-185738">
                <a:spcBef>
                  <a:spcPct val="0"/>
                </a:spcBef>
                <a:spcAft>
                  <a:spcPts val="600"/>
                </a:spcAft>
                <a:buFont typeface="Wingdings" pitchFamily="2" charset="2"/>
                <a:buChar char="§"/>
                <a:defRPr/>
              </a:pPr>
              <a:r>
                <a:rPr lang="de-DE" sz="1400" dirty="0"/>
                <a:t>The development and implementation of a risk-conscious corporate strategy</a:t>
              </a:r>
            </a:p>
          </p:txBody>
        </p:sp>
      </p:grpSp>
      <p:sp>
        <p:nvSpPr>
          <p:cNvPr id="8" name="Inhaltsplatzhalter 4">
            <a:extLst>
              <a:ext uri="{FF2B5EF4-FFF2-40B4-BE49-F238E27FC236}">
                <a16:creationId xmlns:a16="http://schemas.microsoft.com/office/drawing/2014/main" id="{93DFD915-DB7E-2445-44DA-61BEABD368C6}"/>
              </a:ext>
            </a:extLst>
          </p:cNvPr>
          <p:cNvSpPr txBox="1">
            <a:spLocks/>
          </p:cNvSpPr>
          <p:nvPr/>
        </p:nvSpPr>
        <p:spPr>
          <a:xfrm>
            <a:off x="451956" y="6062479"/>
            <a:ext cx="8640000" cy="57917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Source: </a:t>
            </a:r>
            <a:r>
              <a:rPr lang="en-US" sz="1000" dirty="0">
                <a:solidFill>
                  <a:schemeClr val="bg1">
                    <a:lumMod val="50000"/>
                  </a:schemeClr>
                </a:solidFill>
              </a:rPr>
              <a:t>Gleißner, W. (2023): Uncertainty and resilience in strategic management: profile of a robust company, in: International Journal of Risk Assessment and Management, Vol. 26, No 1, pp. 75–94</a:t>
            </a:r>
            <a:r>
              <a:rPr lang="de-DE" sz="1000" dirty="0">
                <a:solidFill>
                  <a:schemeClr val="bg1">
                    <a:lumMod val="50000"/>
                  </a:schemeClr>
                </a:solidFill>
              </a:rPr>
              <a:t>.​</a:t>
            </a:r>
          </a:p>
        </p:txBody>
      </p:sp>
    </p:spTree>
    <p:extLst>
      <p:ext uri="{BB962C8B-B14F-4D97-AF65-F5344CB8AC3E}">
        <p14:creationId xmlns:p14="http://schemas.microsoft.com/office/powerpoint/2010/main" val="36719702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p:nvPr>
        </p:nvSpPr>
        <p:spPr/>
        <p:txBody>
          <a:bodyPr/>
          <a:lstStyle/>
          <a:p>
            <a:r>
              <a:rPr lang="de-DE" dirty="0"/>
              <a:t>The criteria for future viability (</a:t>
            </a:r>
            <a:r>
              <a:rPr lang="de-DE" dirty="0" err="1"/>
              <a:t>QScore</a:t>
            </a:r>
            <a:r>
              <a:rPr lang="de-DE" dirty="0"/>
              <a:t>) &amp;</a:t>
            </a:r>
            <a:br>
              <a:rPr lang="de-DE" dirty="0"/>
            </a:br>
            <a:r>
              <a:rPr lang="de-DE" dirty="0"/>
              <a:t>... and the importance of planning &amp; risk</a:t>
            </a:r>
          </a:p>
        </p:txBody>
      </p:sp>
      <p:graphicFrame>
        <p:nvGraphicFramePr>
          <p:cNvPr id="488" name="Tabelle 7"/>
          <p:cNvGraphicFramePr/>
          <p:nvPr>
            <p:extLst>
              <p:ext uri="{D42A27DB-BD31-4B8C-83A1-F6EECF244321}">
                <p14:modId xmlns:p14="http://schemas.microsoft.com/office/powerpoint/2010/main" val="320948383"/>
              </p:ext>
            </p:extLst>
          </p:nvPr>
        </p:nvGraphicFramePr>
        <p:xfrm>
          <a:off x="6732128" y="91890"/>
          <a:ext cx="2541352" cy="752220"/>
        </p:xfrm>
        <a:graphic>
          <a:graphicData uri="http://schemas.openxmlformats.org/drawingml/2006/table">
            <a:tbl>
              <a:tblPr/>
              <a:tblGrid>
                <a:gridCol w="385054">
                  <a:extLst>
                    <a:ext uri="{9D8B030D-6E8A-4147-A177-3AD203B41FA5}">
                      <a16:colId xmlns:a16="http://schemas.microsoft.com/office/drawing/2014/main" val="20000"/>
                    </a:ext>
                  </a:extLst>
                </a:gridCol>
                <a:gridCol w="924128">
                  <a:extLst>
                    <a:ext uri="{9D8B030D-6E8A-4147-A177-3AD203B41FA5}">
                      <a16:colId xmlns:a16="http://schemas.microsoft.com/office/drawing/2014/main" val="20001"/>
                    </a:ext>
                  </a:extLst>
                </a:gridCol>
                <a:gridCol w="513404">
                  <a:extLst>
                    <a:ext uri="{9D8B030D-6E8A-4147-A177-3AD203B41FA5}">
                      <a16:colId xmlns:a16="http://schemas.microsoft.com/office/drawing/2014/main" val="73306097"/>
                    </a:ext>
                  </a:extLst>
                </a:gridCol>
                <a:gridCol w="718766">
                  <a:extLst>
                    <a:ext uri="{9D8B030D-6E8A-4147-A177-3AD203B41FA5}">
                      <a16:colId xmlns:a16="http://schemas.microsoft.com/office/drawing/2014/main" val="1073062696"/>
                    </a:ext>
                  </a:extLst>
                </a:gridCol>
              </a:tblGrid>
              <a:tr h="188055">
                <a:tc>
                  <a:txBody>
                    <a:bodyPr/>
                    <a:lstStyle/>
                    <a:p>
                      <a:pPr algn="ctr">
                        <a:lnSpc>
                          <a:spcPct val="100000"/>
                        </a:lnSpc>
                        <a:tabLst>
                          <a:tab pos="0" algn="l"/>
                        </a:tabLst>
                      </a:pPr>
                      <a:endParaRPr lang="en-GB" sz="1000" b="0" strike="noStrike" spc="-1" dirty="0">
                        <a:solidFill>
                          <a:srgbClr val="000000"/>
                        </a:solidFill>
                        <a:latin typeface="Arial"/>
                      </a:endParaRPr>
                    </a:p>
                  </a:txBody>
                  <a:tcPr marL="16622" marR="16622" marT="16622" marB="16622" anchor="ctr">
                    <a:lnL>
                      <a:noFill/>
                    </a:lnL>
                    <a:lnR>
                      <a:noFill/>
                    </a:lnR>
                    <a:lnT>
                      <a:noFill/>
                    </a:lnT>
                    <a:lnB w="2880">
                      <a:solidFill>
                        <a:srgbClr val="FFFFFF"/>
                      </a:solidFill>
                      <a:prstDash val="solid"/>
                    </a:lnB>
                    <a:solidFill>
                      <a:srgbClr val="E7E8E9"/>
                    </a:solidFill>
                  </a:tcPr>
                </a:tc>
                <a:tc gridSpan="3">
                  <a:txBody>
                    <a:bodyPr/>
                    <a:lstStyle/>
                    <a:p>
                      <a:pPr>
                        <a:lnSpc>
                          <a:spcPct val="100000"/>
                        </a:lnSpc>
                        <a:tabLst>
                          <a:tab pos="0" algn="l"/>
                        </a:tabLst>
                      </a:pPr>
                      <a:r>
                        <a:rPr lang="de-DE" sz="700" b="0" strike="noStrike" spc="-1" dirty="0">
                          <a:solidFill>
                            <a:srgbClr val="002945"/>
                          </a:solidFill>
                          <a:latin typeface="Calibri"/>
                        </a:rPr>
                        <a:t>Criterion for future viability </a:t>
                      </a:r>
                      <a:endParaRPr lang="en-GB" sz="700" b="0" strike="noStrike" spc="-1" dirty="0">
                        <a:solidFill>
                          <a:srgbClr val="000000"/>
                        </a:solidFill>
                        <a:latin typeface="Arial"/>
                      </a:endParaRPr>
                    </a:p>
                  </a:txBody>
                  <a:tcPr marL="16622" marR="16622" marT="16622" marB="16622" anchor="ctr">
                    <a:lnL>
                      <a:noFill/>
                    </a:lnL>
                    <a:lnR>
                      <a:noFill/>
                    </a:lnR>
                    <a:lnT>
                      <a:noFill/>
                    </a:lnT>
                    <a:lnB w="2880">
                      <a:solidFill>
                        <a:srgbClr val="FFFFFF"/>
                      </a:solidFill>
                      <a:prstDash val="soli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22667140"/>
                  </a:ext>
                </a:extLst>
              </a:tr>
              <a:tr h="188055">
                <a:tc>
                  <a:txBody>
                    <a:bodyPr/>
                    <a:lstStyle/>
                    <a:p>
                      <a:pPr algn="ctr">
                        <a:lnSpc>
                          <a:spcPct val="100000"/>
                        </a:lnSpc>
                        <a:tabLst>
                          <a:tab pos="0" algn="l"/>
                        </a:tabLst>
                      </a:pPr>
                      <a:r>
                        <a:rPr lang="de-DE" sz="1000" b="1" strike="noStrike" spc="-1" dirty="0">
                          <a:solidFill>
                            <a:srgbClr val="00B050"/>
                          </a:solidFill>
                          <a:latin typeface="Webdings"/>
                        </a:rPr>
                        <a:t></a:t>
                      </a:r>
                      <a:endParaRPr lang="en-GB" sz="10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a:solidFill>
                        <a:srgbClr val="FFFFFF"/>
                      </a:solidFill>
                      <a:prstDash val="solid"/>
                    </a:lnB>
                    <a:solidFill>
                      <a:srgbClr val="E7E8E9"/>
                    </a:solidFill>
                  </a:tcPr>
                </a:tc>
                <a:tc>
                  <a:txBody>
                    <a:bodyPr/>
                    <a:lstStyle/>
                    <a:p>
                      <a:pPr>
                        <a:lnSpc>
                          <a:spcPct val="100000"/>
                        </a:lnSpc>
                        <a:tabLst>
                          <a:tab pos="0" algn="l"/>
                        </a:tabLst>
                      </a:pPr>
                      <a:r>
                        <a:rPr lang="de-DE" sz="700" b="0" strike="noStrike" spc="-1" dirty="0">
                          <a:solidFill>
                            <a:srgbClr val="002945"/>
                          </a:solidFill>
                          <a:latin typeface="Calibri"/>
                        </a:rPr>
                        <a:t>Fulfilled</a:t>
                      </a: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a:solidFill>
                        <a:srgbClr val="FFFFFF"/>
                      </a:solidFill>
                      <a:prstDash val="solid"/>
                    </a:lnB>
                    <a:noFill/>
                  </a:tcPr>
                </a:tc>
                <a:tc>
                  <a:txBody>
                    <a:bodyPr/>
                    <a:lstStyle/>
                    <a:p>
                      <a:pPr>
                        <a:lnSpc>
                          <a:spcPct val="100000"/>
                        </a:lnSpc>
                        <a:tabLst>
                          <a:tab pos="0" algn="l"/>
                        </a:tabLst>
                      </a:pP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tc>
                  <a:txBody>
                    <a:bodyPr/>
                    <a:lstStyle/>
                    <a:p>
                      <a:pPr>
                        <a:lnSpc>
                          <a:spcPct val="100000"/>
                        </a:lnSpc>
                        <a:tabLst>
                          <a:tab pos="0" algn="l"/>
                        </a:tabLst>
                      </a:pPr>
                      <a:r>
                        <a:rPr lang="en-GB" sz="700" b="0" strike="noStrike" spc="-1" dirty="0">
                          <a:solidFill>
                            <a:srgbClr val="000000"/>
                          </a:solidFill>
                          <a:latin typeface="Arial"/>
                        </a:rPr>
                        <a:t>Gold</a:t>
                      </a: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188055">
                <a:tc>
                  <a:txBody>
                    <a:bodyPr/>
                    <a:lstStyle/>
                    <a:p>
                      <a:pPr algn="ctr">
                        <a:lnSpc>
                          <a:spcPct val="100000"/>
                        </a:lnSpc>
                        <a:tabLst>
                          <a:tab pos="0" algn="l"/>
                        </a:tabLst>
                      </a:pPr>
                      <a:r>
                        <a:rPr lang="de-DE" sz="1000" b="1" strike="noStrike" spc="-1">
                          <a:solidFill>
                            <a:srgbClr val="FFFF00"/>
                          </a:solidFill>
                          <a:latin typeface="Webdings"/>
                        </a:rPr>
                        <a:t></a:t>
                      </a:r>
                      <a:endParaRPr lang="en-GB" sz="1000" b="0" strike="noStrike" spc="-1">
                        <a:solidFill>
                          <a:srgbClr val="000000"/>
                        </a:solidFill>
                        <a:latin typeface="Arial"/>
                      </a:endParaRPr>
                    </a:p>
                  </a:txBody>
                  <a:tcPr marL="16622" marR="16622" marT="16622" marB="16622" anchor="ctr">
                    <a:lnL>
                      <a:noFill/>
                    </a:lnL>
                    <a:lnR>
                      <a:noFill/>
                    </a:lnR>
                    <a:lnT w="2880">
                      <a:solidFill>
                        <a:srgbClr val="FFFFFF"/>
                      </a:solidFill>
                      <a:prstDash val="solid"/>
                    </a:lnT>
                    <a:lnB w="2880">
                      <a:solidFill>
                        <a:srgbClr val="FFFFFF"/>
                      </a:solidFill>
                      <a:prstDash val="solid"/>
                    </a:lnB>
                    <a:solidFill>
                      <a:srgbClr val="E7E8E9"/>
                    </a:solidFill>
                  </a:tcPr>
                </a:tc>
                <a:tc>
                  <a:txBody>
                    <a:bodyPr/>
                    <a:lstStyle/>
                    <a:p>
                      <a:pPr>
                        <a:lnSpc>
                          <a:spcPct val="100000"/>
                        </a:lnSpc>
                      </a:pPr>
                      <a:r>
                        <a:rPr lang="de-DE" sz="700" b="0" strike="noStrike" spc="-1" dirty="0">
                          <a:solidFill>
                            <a:srgbClr val="002945"/>
                          </a:solidFill>
                          <a:latin typeface="Calibri"/>
                        </a:rPr>
                        <a:t>Not fulfilled</a:t>
                      </a:r>
                      <a:endParaRPr lang="en-GB" sz="700" b="0" strike="noStrike" spc="-1" dirty="0">
                        <a:solidFill>
                          <a:srgbClr val="000000"/>
                        </a:solidFill>
                        <a:latin typeface="Arial"/>
                      </a:endParaRPr>
                    </a:p>
                  </a:txBody>
                  <a:tcPr marL="16622" marR="16622" marT="16622" marB="16622" anchor="ctr">
                    <a:lnL>
                      <a:noFill/>
                    </a:lnL>
                    <a:lnR>
                      <a:noFill/>
                    </a:lnR>
                    <a:lnT w="2880">
                      <a:solidFill>
                        <a:srgbClr val="FFFFFF"/>
                      </a:solidFill>
                      <a:prstDash val="solid"/>
                    </a:lnT>
                    <a:lnB w="2880">
                      <a:solidFill>
                        <a:srgbClr val="FFFFFF"/>
                      </a:solidFill>
                      <a:prstDash val="solid"/>
                    </a:lnB>
                    <a:noFill/>
                  </a:tcPr>
                </a:tc>
                <a:tc>
                  <a:txBody>
                    <a:bodyPr/>
                    <a:lstStyle/>
                    <a:p>
                      <a:pPr>
                        <a:lnSpc>
                          <a:spcPct val="100000"/>
                        </a:lnSpc>
                      </a:pP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tc>
                  <a:txBody>
                    <a:bodyPr/>
                    <a:lstStyle/>
                    <a:p>
                      <a:pPr>
                        <a:lnSpc>
                          <a:spcPct val="100000"/>
                        </a:lnSpc>
                      </a:pPr>
                      <a:r>
                        <a:rPr lang="en-GB" sz="700" b="0" strike="noStrike" spc="-1" dirty="0">
                          <a:solidFill>
                            <a:srgbClr val="000000"/>
                          </a:solidFill>
                          <a:latin typeface="Arial"/>
                        </a:rPr>
                        <a:t>Silver</a:t>
                      </a: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1"/>
                  </a:ext>
                </a:extLst>
              </a:tr>
              <a:tr h="188055">
                <a:tc>
                  <a:txBody>
                    <a:bodyPr/>
                    <a:lstStyle/>
                    <a:p>
                      <a:pPr algn="ctr">
                        <a:lnSpc>
                          <a:spcPct val="100000"/>
                        </a:lnSpc>
                        <a:tabLst>
                          <a:tab pos="0" algn="l"/>
                        </a:tabLst>
                      </a:pPr>
                      <a:r>
                        <a:rPr lang="de-DE" sz="1000" b="1" strike="noStrike" spc="-1" dirty="0">
                          <a:solidFill>
                            <a:srgbClr val="FF0000"/>
                          </a:solidFill>
                          <a:latin typeface="Webdings"/>
                        </a:rPr>
                        <a:t></a:t>
                      </a:r>
                      <a:endParaRPr lang="en-GB" sz="1000" b="0" strike="noStrike" spc="-1" dirty="0">
                        <a:solidFill>
                          <a:srgbClr val="000000"/>
                        </a:solidFill>
                        <a:latin typeface="Arial"/>
                      </a:endParaRPr>
                    </a:p>
                  </a:txBody>
                  <a:tcPr marL="16622" marR="16622" marT="16622" marB="16622" anchor="ctr">
                    <a:lnL>
                      <a:noFill/>
                    </a:lnL>
                    <a:lnR>
                      <a:noFill/>
                    </a:lnR>
                    <a:lnT w="2880">
                      <a:solidFill>
                        <a:srgbClr val="FFFFFF"/>
                      </a:solidFill>
                      <a:prstDash val="solid"/>
                    </a:lnT>
                    <a:lnB>
                      <a:noFill/>
                    </a:lnB>
                    <a:solidFill>
                      <a:srgbClr val="E7E8E9"/>
                    </a:solidFill>
                  </a:tcPr>
                </a:tc>
                <a:tc>
                  <a:txBody>
                    <a:bodyPr/>
                    <a:lstStyle/>
                    <a:p>
                      <a:pPr>
                        <a:lnSpc>
                          <a:spcPct val="100000"/>
                        </a:lnSpc>
                        <a:tabLst>
                          <a:tab pos="0" algn="l"/>
                        </a:tabLst>
                      </a:pPr>
                      <a:r>
                        <a:rPr lang="de-DE" sz="700" b="0" strike="noStrike" spc="-1" dirty="0">
                          <a:solidFill>
                            <a:srgbClr val="002945"/>
                          </a:solidFill>
                          <a:latin typeface="Calibri"/>
                        </a:rPr>
                        <a:t>Critical level</a:t>
                      </a:r>
                      <a:endParaRPr lang="en-GB" sz="700" b="0" strike="noStrike" spc="-1" dirty="0">
                        <a:solidFill>
                          <a:srgbClr val="000000"/>
                        </a:solidFill>
                        <a:latin typeface="Arial"/>
                      </a:endParaRPr>
                    </a:p>
                  </a:txBody>
                  <a:tcPr marL="16622" marR="16622" marT="16622" marB="16622" anchor="ctr">
                    <a:lnL>
                      <a:noFill/>
                    </a:lnL>
                    <a:lnR>
                      <a:noFill/>
                    </a:lnR>
                    <a:lnT w="2880">
                      <a:solidFill>
                        <a:srgbClr val="FFFFFF"/>
                      </a:solidFill>
                      <a:prstDash val="solid"/>
                    </a:lnT>
                    <a:lnB>
                      <a:noFill/>
                    </a:lnB>
                    <a:noFill/>
                  </a:tcPr>
                </a:tc>
                <a:tc>
                  <a:txBody>
                    <a:bodyPr/>
                    <a:lstStyle/>
                    <a:p>
                      <a:pPr>
                        <a:lnSpc>
                          <a:spcPct val="100000"/>
                        </a:lnSpc>
                        <a:tabLst>
                          <a:tab pos="0" algn="l"/>
                        </a:tabLst>
                      </a:pP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a:noFill/>
                    </a:lnB>
                    <a:noFill/>
                  </a:tcPr>
                </a:tc>
                <a:tc>
                  <a:txBody>
                    <a:bodyPr/>
                    <a:lstStyle/>
                    <a:p>
                      <a:pPr>
                        <a:lnSpc>
                          <a:spcPct val="100000"/>
                        </a:lnSpc>
                        <a:tabLst>
                          <a:tab pos="0" algn="l"/>
                        </a:tabLst>
                      </a:pPr>
                      <a:r>
                        <a:rPr lang="en-GB" sz="700" b="0" strike="noStrike" spc="-1" dirty="0">
                          <a:solidFill>
                            <a:srgbClr val="000000"/>
                          </a:solidFill>
                          <a:latin typeface="Arial"/>
                        </a:rPr>
                        <a:t>Bronze</a:t>
                      </a:r>
                    </a:p>
                  </a:txBody>
                  <a:tcPr marL="16622" marR="16622" marT="16622" marB="16622" anchor="ctr">
                    <a:lnL>
                      <a:noFill/>
                    </a:lnL>
                    <a:lnR>
                      <a:noFill/>
                    </a:lnR>
                    <a:lnT w="2880" cap="flat" cmpd="sng" algn="ctr">
                      <a:solidFill>
                        <a:srgbClr val="FFFFFF"/>
                      </a:solidFill>
                      <a:prstDash val="solid"/>
                      <a:round/>
                      <a:headEnd type="none" w="med" len="med"/>
                      <a:tailEnd type="none" w="med" len="med"/>
                    </a:lnT>
                    <a:lnB>
                      <a:noFill/>
                    </a:lnB>
                    <a:noFill/>
                  </a:tcPr>
                </a:tc>
                <a:extLst>
                  <a:ext uri="{0D108BD9-81ED-4DB2-BD59-A6C34878D82A}">
                    <a16:rowId xmlns:a16="http://schemas.microsoft.com/office/drawing/2014/main" val="10002"/>
                  </a:ext>
                </a:extLst>
              </a:tr>
            </a:tbl>
          </a:graphicData>
        </a:graphic>
      </p:graphicFrame>
      <p:pic>
        <p:nvPicPr>
          <p:cNvPr id="3" name="Grafik 2" descr="Menüband mit einfarbiger Füllung">
            <a:extLst>
              <a:ext uri="{FF2B5EF4-FFF2-40B4-BE49-F238E27FC236}">
                <a16:creationId xmlns:a16="http://schemas.microsoft.com/office/drawing/2014/main" id="{21FCE4F8-F28F-0A5D-B1C0-E01C15D739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0217" y="668322"/>
            <a:ext cx="199758" cy="199758"/>
          </a:xfrm>
          <a:prstGeom prst="rect">
            <a:avLst/>
          </a:prstGeom>
        </p:spPr>
      </p:pic>
      <p:pic>
        <p:nvPicPr>
          <p:cNvPr id="6" name="Grafik 5" descr="Menüband mit einfarbiger Füllung">
            <a:extLst>
              <a:ext uri="{FF2B5EF4-FFF2-40B4-BE49-F238E27FC236}">
                <a16:creationId xmlns:a16="http://schemas.microsoft.com/office/drawing/2014/main" id="{05577E44-AF1F-A931-7332-A4FBF44799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0217" y="471363"/>
            <a:ext cx="199758" cy="199758"/>
          </a:xfrm>
          <a:prstGeom prst="rect">
            <a:avLst/>
          </a:prstGeom>
        </p:spPr>
      </p:pic>
      <p:pic>
        <p:nvPicPr>
          <p:cNvPr id="7" name="Grafik 6" descr="Menüband mit einfarbiger Füllung">
            <a:extLst>
              <a:ext uri="{FF2B5EF4-FFF2-40B4-BE49-F238E27FC236}">
                <a16:creationId xmlns:a16="http://schemas.microsoft.com/office/drawing/2014/main" id="{A181CA3C-4FC3-A791-609A-94368327675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1634" y="255656"/>
            <a:ext cx="199758" cy="199758"/>
          </a:xfrm>
          <a:prstGeom prst="rect">
            <a:avLst/>
          </a:prstGeom>
        </p:spPr>
      </p:pic>
      <p:graphicFrame>
        <p:nvGraphicFramePr>
          <p:cNvPr id="18" name="Tabelle 17"/>
          <p:cNvGraphicFramePr>
            <a:graphicFrameLocks noGrp="1"/>
          </p:cNvGraphicFramePr>
          <p:nvPr>
            <p:extLst>
              <p:ext uri="{D42A27DB-BD31-4B8C-83A1-F6EECF244321}">
                <p14:modId xmlns:p14="http://schemas.microsoft.com/office/powerpoint/2010/main" val="2240230929"/>
              </p:ext>
            </p:extLst>
          </p:nvPr>
        </p:nvGraphicFramePr>
        <p:xfrm>
          <a:off x="704529" y="1412776"/>
          <a:ext cx="8403471" cy="4504775"/>
        </p:xfrm>
        <a:graphic>
          <a:graphicData uri="http://schemas.openxmlformats.org/drawingml/2006/table">
            <a:tbl>
              <a:tblPr/>
              <a:tblGrid>
                <a:gridCol w="429297">
                  <a:extLst>
                    <a:ext uri="{9D8B030D-6E8A-4147-A177-3AD203B41FA5}">
                      <a16:colId xmlns:a16="http://schemas.microsoft.com/office/drawing/2014/main" val="20000"/>
                    </a:ext>
                  </a:extLst>
                </a:gridCol>
                <a:gridCol w="1445365">
                  <a:extLst>
                    <a:ext uri="{9D8B030D-6E8A-4147-A177-3AD203B41FA5}">
                      <a16:colId xmlns:a16="http://schemas.microsoft.com/office/drawing/2014/main" val="20001"/>
                    </a:ext>
                  </a:extLst>
                </a:gridCol>
                <a:gridCol w="438912">
                  <a:extLst>
                    <a:ext uri="{9D8B030D-6E8A-4147-A177-3AD203B41FA5}">
                      <a16:colId xmlns:a16="http://schemas.microsoft.com/office/drawing/2014/main" val="20002"/>
                    </a:ext>
                  </a:extLst>
                </a:gridCol>
                <a:gridCol w="457199">
                  <a:extLst>
                    <a:ext uri="{9D8B030D-6E8A-4147-A177-3AD203B41FA5}">
                      <a16:colId xmlns:a16="http://schemas.microsoft.com/office/drawing/2014/main" val="20003"/>
                    </a:ext>
                  </a:extLst>
                </a:gridCol>
                <a:gridCol w="5632698">
                  <a:extLst>
                    <a:ext uri="{9D8B030D-6E8A-4147-A177-3AD203B41FA5}">
                      <a16:colId xmlns:a16="http://schemas.microsoft.com/office/drawing/2014/main" val="20004"/>
                    </a:ext>
                  </a:extLst>
                </a:gridCol>
              </a:tblGrid>
              <a:tr h="281583">
                <a:tc>
                  <a:txBody>
                    <a:bodyPr/>
                    <a:lstStyle/>
                    <a:p>
                      <a:pPr algn="ctr" fontAlgn="base"/>
                      <a:r>
                        <a:rPr lang="de-DE" sz="1000" b="1" i="0" u="none" strike="noStrike" dirty="0" err="1">
                          <a:solidFill>
                            <a:srgbClr val="FFFFFF"/>
                          </a:solidFill>
                          <a:effectLst/>
                          <a:latin typeface="Calibri" panose="020F0502020204030204" pitchFamily="34" charset="0"/>
                          <a:cs typeface="Calibri" panose="020F0502020204030204" pitchFamily="34" charset="0"/>
                        </a:rPr>
                        <a:t>No</a:t>
                      </a:r>
                      <a:r>
                        <a:rPr lang="de-DE" sz="1000" b="1" i="0" u="none" strike="noStrike" dirty="0">
                          <a:solidFill>
                            <a:srgbClr val="FFFFFF"/>
                          </a:solidFill>
                          <a:effectLst/>
                          <a:latin typeface="Calibri" panose="020F0502020204030204" pitchFamily="34" charset="0"/>
                          <a:cs typeface="Calibri" panose="020F0502020204030204" pitchFamily="34" charset="0"/>
                        </a:rPr>
                        <a:t>.</a:t>
                      </a:r>
                      <a:r>
                        <a:rPr lang="de-DE" sz="1000" b="1" i="0" dirty="0">
                          <a:solidFill>
                            <a:srgbClr val="FFFFFF"/>
                          </a:solidFill>
                          <a:effectLst/>
                          <a:latin typeface="Calibri" panose="020F0502020204030204" pitchFamily="34" charset="0"/>
                          <a:cs typeface="Calibri" panose="020F0502020204030204" pitchFamily="34" charset="0"/>
                        </a:rPr>
                        <a:t>​</a:t>
                      </a:r>
                    </a:p>
                  </a:txBody>
                  <a:tcPr marL="70396" marR="70396" marT="36000" marB="35198" anchor="ctr">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002945"/>
                    </a:solidFill>
                  </a:tcPr>
                </a:tc>
                <a:tc>
                  <a:txBody>
                    <a:bodyPr/>
                    <a:lstStyle/>
                    <a:p>
                      <a:pPr algn="l" fontAlgn="base"/>
                      <a:r>
                        <a:rPr lang="de-DE" sz="1000" b="1" i="0" u="none" strike="noStrike" dirty="0">
                          <a:solidFill>
                            <a:srgbClr val="FFFFFF"/>
                          </a:solidFill>
                          <a:effectLst/>
                          <a:latin typeface="Calibri" panose="020F0502020204030204" pitchFamily="34" charset="0"/>
                          <a:cs typeface="Calibri" panose="020F0502020204030204" pitchFamily="34" charset="0"/>
                        </a:rPr>
                        <a:t>Topic</a:t>
                      </a:r>
                      <a:r>
                        <a:rPr lang="de-DE" sz="1000" b="1" i="0" dirty="0">
                          <a:solidFill>
                            <a:srgbClr val="FFFFFF"/>
                          </a:solidFill>
                          <a:effectLst/>
                          <a:latin typeface="Calibri" panose="020F0502020204030204" pitchFamily="34" charset="0"/>
                          <a:cs typeface="Calibri" panose="020F0502020204030204" pitchFamily="34" charset="0"/>
                        </a:rPr>
                        <a:t>​</a:t>
                      </a:r>
                    </a:p>
                  </a:txBody>
                  <a:tcPr marL="70396" marR="70396" marT="36000" marB="3519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002945"/>
                    </a:solidFill>
                  </a:tcPr>
                </a:tc>
                <a:tc gridSpan="2">
                  <a:txBody>
                    <a:bodyPr/>
                    <a:lstStyle/>
                    <a:p>
                      <a:pPr algn="ctr" fontAlgn="base"/>
                      <a:r>
                        <a:rPr lang="de-DE" sz="1000" b="1" i="0" u="none" strike="noStrike" dirty="0" err="1">
                          <a:solidFill>
                            <a:srgbClr val="FFFFFF"/>
                          </a:solidFill>
                          <a:effectLst/>
                          <a:latin typeface="Calibri" panose="020F0502020204030204" pitchFamily="34" charset="0"/>
                          <a:cs typeface="Calibri" panose="020F0502020204030204" pitchFamily="34" charset="0"/>
                        </a:rPr>
                        <a:t>Result</a:t>
                      </a:r>
                      <a:r>
                        <a:rPr lang="de-DE" sz="1000" b="1" i="0" dirty="0">
                          <a:solidFill>
                            <a:srgbClr val="FFFFFF"/>
                          </a:solidFill>
                          <a:effectLst/>
                          <a:latin typeface="Calibri" panose="020F0502020204030204" pitchFamily="34" charset="0"/>
                          <a:cs typeface="Calibri" panose="020F0502020204030204" pitchFamily="34" charset="0"/>
                        </a:rPr>
                        <a:t>​</a:t>
                      </a:r>
                    </a:p>
                  </a:txBody>
                  <a:tcPr marL="70396" marR="70396" marT="36000" marB="3519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002945"/>
                    </a:solidFill>
                  </a:tcPr>
                </a:tc>
                <a:tc hMerge="1">
                  <a:txBody>
                    <a:bodyPr/>
                    <a:lstStyle/>
                    <a:p>
                      <a:endParaRPr lang="de-DE"/>
                    </a:p>
                  </a:txBody>
                  <a:tcPr/>
                </a:tc>
                <a:tc>
                  <a:txBody>
                    <a:bodyPr/>
                    <a:lstStyle/>
                    <a:p>
                      <a:pPr algn="l" fontAlgn="base"/>
                      <a:r>
                        <a:rPr lang="de-DE" sz="1000" b="1" i="0" u="none" strike="noStrike" dirty="0">
                          <a:solidFill>
                            <a:srgbClr val="FFFFFF"/>
                          </a:solidFill>
                          <a:effectLst/>
                          <a:latin typeface="Calibri" panose="020F0502020204030204" pitchFamily="34" charset="0"/>
                          <a:cs typeface="Calibri" panose="020F0502020204030204" pitchFamily="34" charset="0"/>
                        </a:rPr>
                        <a:t>Vision</a:t>
                      </a:r>
                      <a:r>
                        <a:rPr lang="de-DE" sz="1000" b="1" i="0" dirty="0">
                          <a:solidFill>
                            <a:srgbClr val="FFFFFF"/>
                          </a:solidFill>
                          <a:effectLst/>
                          <a:latin typeface="Calibri" panose="020F0502020204030204" pitchFamily="34" charset="0"/>
                          <a:cs typeface="Calibri" panose="020F0502020204030204" pitchFamily="34" charset="0"/>
                        </a:rPr>
                        <a:t>​</a:t>
                      </a:r>
                    </a:p>
                  </a:txBody>
                  <a:tcPr marL="70396" marR="70396" marT="36000" marB="35198" anchor="ctr">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002945"/>
                    </a:solidFill>
                  </a:tcPr>
                </a:tc>
                <a:extLst>
                  <a:ext uri="{0D108BD9-81ED-4DB2-BD59-A6C34878D82A}">
                    <a16:rowId xmlns:a16="http://schemas.microsoft.com/office/drawing/2014/main" val="10000"/>
                  </a:ext>
                </a:extLst>
              </a:tr>
              <a:tr h="396000">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Q1</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de-DE" sz="1000" b="1" i="0" u="none" strike="noStrike" dirty="0">
                          <a:solidFill>
                            <a:srgbClr val="002945"/>
                          </a:solidFill>
                          <a:effectLst/>
                          <a:latin typeface="Calibri" panose="020F0502020204030204" pitchFamily="34" charset="0"/>
                          <a:cs typeface="Calibri" panose="020F0502020204030204" pitchFamily="34" charset="0"/>
                        </a:rPr>
                        <a:t>Real Growth</a:t>
                      </a:r>
                      <a:r>
                        <a:rPr lang="de-DE" sz="1000" b="1"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59 %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company shows sustainably positive real growth. It is also desirable that market share does not decline and that, in the medium term, the return on equity exceeds the growth rate.</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extLst>
                  <a:ext uri="{0D108BD9-81ED-4DB2-BD59-A6C34878D82A}">
                    <a16:rowId xmlns:a16="http://schemas.microsoft.com/office/drawing/2014/main" val="10001"/>
                  </a:ext>
                </a:extLst>
              </a:tr>
              <a:tr h="387177">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Q2</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en-US" sz="1000" b="1" i="0" u="none" strike="noStrike" dirty="0">
                          <a:solidFill>
                            <a:srgbClr val="002945"/>
                          </a:solidFill>
                          <a:effectLst/>
                          <a:latin typeface="Calibri" panose="020F0502020204030204" pitchFamily="34" charset="0"/>
                          <a:cs typeface="Calibri" panose="020F0502020204030204" pitchFamily="34" charset="0"/>
                        </a:rPr>
                        <a:t>Financial Stability and Credit Rating</a:t>
                      </a:r>
                      <a:endParaRPr lang="de-DE" sz="1000" b="1" i="0" dirty="0">
                        <a:solidFill>
                          <a:srgbClr val="FF0000"/>
                        </a:solidFill>
                        <a:effectLst/>
                        <a:latin typeface="Calibri" panose="020F0502020204030204" pitchFamily="34" charset="0"/>
                        <a:cs typeface="Calibri" panose="020F0502020204030204" pitchFamily="34" charset="0"/>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89 %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700" b="1" i="0" u="none" strike="noStrike" dirty="0">
                          <a:solidFill>
                            <a:srgbClr val="00B050"/>
                          </a:solidFill>
                          <a:effectLst/>
                          <a:latin typeface="Webdings" panose="05030102010509060703" pitchFamily="18" charset="2"/>
                        </a:rPr>
                        <a:t></a:t>
                      </a:r>
                    </a:p>
                    <a:p>
                      <a:pPr algn="ctr" fontAlgn="base"/>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credit rating, based on an estimated probability of insolvency, is below 2% per year (approximately </a:t>
                      </a:r>
                      <a:br>
                        <a:rPr lang="en-US" sz="1000" b="0" i="0" u="none" strike="noStrike" dirty="0">
                          <a:solidFill>
                            <a:srgbClr val="002945"/>
                          </a:solidFill>
                          <a:effectLst/>
                          <a:latin typeface="Calibri" panose="020F0502020204030204" pitchFamily="34" charset="0"/>
                          <a:cs typeface="Calibri" panose="020F0502020204030204" pitchFamily="34" charset="0"/>
                        </a:rPr>
                      </a:br>
                      <a:r>
                        <a:rPr lang="en-US" sz="1000" b="0" i="0" u="none" strike="noStrike" dirty="0">
                          <a:solidFill>
                            <a:srgbClr val="002945"/>
                          </a:solidFill>
                          <a:effectLst/>
                          <a:latin typeface="Calibri" panose="020F0502020204030204" pitchFamily="34" charset="0"/>
                          <a:cs typeface="Calibri" panose="020F0502020204030204" pitchFamily="34" charset="0"/>
                        </a:rPr>
                        <a:t>equal to a BB rating) and remains at a level where even stress scenarios pose no threat to financing. </a:t>
                      </a:r>
                      <a:br>
                        <a:rPr lang="en-US" sz="1000" b="0" i="0" u="none" strike="noStrike" dirty="0">
                          <a:solidFill>
                            <a:srgbClr val="002945"/>
                          </a:solidFill>
                          <a:effectLst/>
                          <a:latin typeface="Calibri" panose="020F0502020204030204" pitchFamily="34" charset="0"/>
                          <a:cs typeface="Calibri" panose="020F0502020204030204" pitchFamily="34" charset="0"/>
                        </a:rPr>
                      </a:br>
                      <a:r>
                        <a:rPr lang="en-US" sz="1000" b="0" i="0" u="none" strike="noStrike" dirty="0">
                          <a:solidFill>
                            <a:srgbClr val="002945"/>
                          </a:solidFill>
                          <a:effectLst/>
                          <a:latin typeface="Calibri" panose="020F0502020204030204" pitchFamily="34" charset="0"/>
                          <a:cs typeface="Calibri" panose="020F0502020204030204" pitchFamily="34" charset="0"/>
                        </a:rPr>
                        <a:t>The company is not at risk.</a:t>
                      </a:r>
                      <a:r>
                        <a:rPr lang="de-DE" sz="1000" b="0" i="0" u="none" strike="noStrike" dirty="0">
                          <a:solidFill>
                            <a:srgbClr val="002945"/>
                          </a:solidFill>
                          <a:effectLst/>
                          <a:latin typeface="Calibri" panose="020F0502020204030204" pitchFamily="34" charset="0"/>
                          <a:cs typeface="Calibri" panose="020F0502020204030204" pitchFamily="34" charset="0"/>
                        </a:rPr>
                        <a:t>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Q3</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de-DE" sz="1000" b="1" i="0" u="none" strike="noStrike" dirty="0">
                          <a:solidFill>
                            <a:srgbClr val="FF0000"/>
                          </a:solidFill>
                          <a:effectLst/>
                          <a:latin typeface="Calibri" panose="020F0502020204030204" pitchFamily="34" charset="0"/>
                          <a:cs typeface="Calibri" panose="020F0502020204030204" pitchFamily="34" charset="0"/>
                        </a:rPr>
                        <a:t>Low Business Risk</a:t>
                      </a:r>
                      <a:r>
                        <a:rPr lang="de-DE" sz="1000" b="1" i="0" dirty="0">
                          <a:solidFill>
                            <a:srgbClr val="FF0000"/>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63 %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company has no existential strategic risks (e.g., special threats to profit potential) and only a below-average return risk – thereby ensuring planning reliability.</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extLst>
                  <a:ext uri="{0D108BD9-81ED-4DB2-BD59-A6C34878D82A}">
                    <a16:rowId xmlns:a16="http://schemas.microsoft.com/office/drawing/2014/main" val="10003"/>
                  </a:ext>
                </a:extLst>
              </a:tr>
              <a:tr h="396000">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Q4</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de-DE" sz="1000" b="1" i="0" u="none" strike="noStrike" dirty="0" err="1">
                          <a:solidFill>
                            <a:srgbClr val="002945"/>
                          </a:solidFill>
                          <a:effectLst/>
                          <a:latin typeface="Calibri" panose="020F0502020204030204" pitchFamily="34" charset="0"/>
                          <a:cs typeface="Calibri" panose="020F0502020204030204" pitchFamily="34" charset="0"/>
                        </a:rPr>
                        <a:t>Profitability</a:t>
                      </a:r>
                      <a:r>
                        <a:rPr lang="de-DE" sz="1000" b="1" i="0" u="none" strike="noStrike" dirty="0">
                          <a:solidFill>
                            <a:srgbClr val="002945"/>
                          </a:solidFill>
                          <a:effectLst/>
                          <a:latin typeface="Calibri" panose="020F0502020204030204" pitchFamily="34" charset="0"/>
                          <a:cs typeface="Calibri" panose="020F0502020204030204" pitchFamily="34" charset="0"/>
                        </a:rPr>
                        <a:t> </a:t>
                      </a:r>
                      <a:r>
                        <a:rPr lang="de-DE" sz="1000" b="1" i="0" u="none" strike="noStrike" dirty="0" err="1">
                          <a:solidFill>
                            <a:srgbClr val="002945"/>
                          </a:solidFill>
                          <a:effectLst/>
                          <a:latin typeface="Calibri" panose="020F0502020204030204" pitchFamily="34" charset="0"/>
                          <a:cs typeface="Calibri" panose="020F0502020204030204" pitchFamily="34" charset="0"/>
                        </a:rPr>
                        <a:t>and</a:t>
                      </a:r>
                      <a:r>
                        <a:rPr lang="de-DE" sz="1000" b="1" i="0" u="none" strike="noStrike" dirty="0">
                          <a:solidFill>
                            <a:srgbClr val="002945"/>
                          </a:solidFill>
                          <a:effectLst/>
                          <a:latin typeface="Calibri" panose="020F0502020204030204" pitchFamily="34" charset="0"/>
                          <a:cs typeface="Calibri" panose="020F0502020204030204" pitchFamily="34" charset="0"/>
                        </a:rPr>
                        <a:t> </a:t>
                      </a:r>
                      <a:br>
                        <a:rPr lang="de-DE" sz="1000" b="1" i="0" u="none" strike="noStrike" dirty="0">
                          <a:solidFill>
                            <a:srgbClr val="002945"/>
                          </a:solidFill>
                          <a:effectLst/>
                          <a:latin typeface="Calibri" panose="020F0502020204030204" pitchFamily="34" charset="0"/>
                          <a:cs typeface="Calibri" panose="020F0502020204030204" pitchFamily="34" charset="0"/>
                        </a:rPr>
                      </a:br>
                      <a:r>
                        <a:rPr lang="de-DE" sz="1000" b="1" i="0" u="none" strike="noStrike" dirty="0">
                          <a:solidFill>
                            <a:srgbClr val="002945"/>
                          </a:solidFill>
                          <a:effectLst/>
                          <a:latin typeface="Calibri" panose="020F0502020204030204" pitchFamily="34" charset="0"/>
                          <a:cs typeface="Calibri" panose="020F0502020204030204" pitchFamily="34" charset="0"/>
                        </a:rPr>
                        <a:t>Value </a:t>
                      </a:r>
                      <a:r>
                        <a:rPr lang="de-DE" sz="1000" b="1" i="0" u="none" strike="noStrike" dirty="0" err="1">
                          <a:solidFill>
                            <a:srgbClr val="002945"/>
                          </a:solidFill>
                          <a:effectLst/>
                          <a:latin typeface="Calibri" panose="020F0502020204030204" pitchFamily="34" charset="0"/>
                          <a:cs typeface="Calibri" panose="020F0502020204030204" pitchFamily="34" charset="0"/>
                        </a:rPr>
                        <a:t>Creation</a:t>
                      </a:r>
                      <a:r>
                        <a:rPr lang="de-DE" sz="1000" b="1"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74 %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company creates sustainable value – i.e., return on capital is consistently above the capital costs </a:t>
                      </a:r>
                      <a:br>
                        <a:rPr lang="en-US" sz="1000" b="0" i="0" u="none" strike="noStrike" dirty="0">
                          <a:solidFill>
                            <a:srgbClr val="002945"/>
                          </a:solidFill>
                          <a:effectLst/>
                          <a:latin typeface="Calibri" panose="020F0502020204030204" pitchFamily="34" charset="0"/>
                          <a:cs typeface="Calibri" panose="020F0502020204030204" pitchFamily="34" charset="0"/>
                        </a:rPr>
                      </a:br>
                      <a:r>
                        <a:rPr lang="en-US" sz="1000" b="0" i="0" u="none" strike="noStrike" dirty="0">
                          <a:solidFill>
                            <a:srgbClr val="002945"/>
                          </a:solidFill>
                          <a:effectLst/>
                          <a:latin typeface="Calibri" panose="020F0502020204030204" pitchFamily="34" charset="0"/>
                          <a:cs typeface="Calibri" panose="020F0502020204030204" pitchFamily="34" charset="0"/>
                        </a:rPr>
                        <a:t>adjusted for risk.</a:t>
                      </a:r>
                      <a:endParaRPr lang="de-DE" sz="1000" b="0" i="0" dirty="0">
                        <a:solidFill>
                          <a:srgbClr val="002945"/>
                        </a:solidFill>
                        <a:effectLst/>
                        <a:latin typeface="Calibri" panose="020F0502020204030204" pitchFamily="34" charset="0"/>
                        <a:cs typeface="Calibri" panose="020F0502020204030204" pitchFamily="34" charset="0"/>
                      </a:endParaRP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7177">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Q5</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en-US" sz="1000" b="1" i="0" u="none" strike="noStrike" dirty="0">
                          <a:solidFill>
                            <a:srgbClr val="002945"/>
                          </a:solidFill>
                          <a:effectLst/>
                          <a:latin typeface="Calibri" panose="020F0502020204030204" pitchFamily="34" charset="0"/>
                          <a:cs typeface="Calibri" panose="020F0502020204030204" pitchFamily="34" charset="0"/>
                        </a:rPr>
                        <a:t>Guiding Principle (Purpose), Culture, </a:t>
                      </a:r>
                    </a:p>
                    <a:p>
                      <a:pPr algn="l" fontAlgn="base"/>
                      <a:r>
                        <a:rPr lang="en-US" sz="1000" b="1" i="0" u="none" strike="noStrike" dirty="0">
                          <a:solidFill>
                            <a:srgbClr val="002945"/>
                          </a:solidFill>
                          <a:effectLst/>
                          <a:latin typeface="Calibri" panose="020F0502020204030204" pitchFamily="34" charset="0"/>
                          <a:cs typeface="Calibri" panose="020F0502020204030204" pitchFamily="34" charset="0"/>
                        </a:rPr>
                        <a:t>and Employees</a:t>
                      </a:r>
                      <a:endParaRPr lang="de-DE" sz="1000" b="1" i="0" dirty="0">
                        <a:solidFill>
                          <a:srgbClr val="002945"/>
                        </a:solidFill>
                        <a:effectLst/>
                        <a:latin typeface="Calibri" panose="020F0502020204030204" pitchFamily="34" charset="0"/>
                        <a:cs typeface="Calibri" panose="020F0502020204030204" pitchFamily="34" charset="0"/>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71 %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company has a forward-looking guiding principle (and business purpose, “purpose”) and a strong corporate culture. It is clearly aligned with value-based corporate leadership and has competent, engaged employees.</a:t>
                      </a:r>
                      <a:r>
                        <a:rPr lang="de-DE" sz="1000" b="0" i="0" u="none" strike="noStrike" dirty="0">
                          <a:solidFill>
                            <a:srgbClr val="002945"/>
                          </a:solidFill>
                          <a:effectLst/>
                          <a:latin typeface="Calibri" panose="020F0502020204030204" pitchFamily="34" charset="0"/>
                          <a:cs typeface="Calibri" panose="020F0502020204030204" pitchFamily="34" charset="0"/>
                        </a:rPr>
                        <a:t>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extLst>
                  <a:ext uri="{0D108BD9-81ED-4DB2-BD59-A6C34878D82A}">
                    <a16:rowId xmlns:a16="http://schemas.microsoft.com/office/drawing/2014/main" val="10005"/>
                  </a:ext>
                </a:extLst>
              </a:tr>
              <a:tr h="396000">
                <a:tc>
                  <a:txBody>
                    <a:bodyPr/>
                    <a:lstStyle/>
                    <a:p>
                      <a:pPr algn="ctr" fontAlgn="base"/>
                      <a:r>
                        <a:rPr lang="de-DE" sz="1000" b="0" i="0" u="none" strike="noStrike" dirty="0">
                          <a:solidFill>
                            <a:srgbClr val="002945"/>
                          </a:solidFill>
                          <a:effectLst/>
                          <a:latin typeface="Calibri" panose="020F0502020204030204" pitchFamily="34" charset="0"/>
                          <a:cs typeface="Calibri" panose="020F0502020204030204" pitchFamily="34" charset="0"/>
                        </a:rPr>
                        <a:t>Q6</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de-DE" sz="1000" b="1" i="0" u="none" strike="noStrike" dirty="0">
                          <a:solidFill>
                            <a:srgbClr val="002945"/>
                          </a:solidFill>
                          <a:effectLst/>
                          <a:latin typeface="Calibri" panose="020F0502020204030204" pitchFamily="34" charset="0"/>
                          <a:cs typeface="Calibri" panose="020F0502020204030204" pitchFamily="34" charset="0"/>
                        </a:rPr>
                        <a:t>Robust </a:t>
                      </a:r>
                      <a:r>
                        <a:rPr lang="de-DE" sz="1000" b="1" i="0" u="none" strike="noStrike" dirty="0" err="1">
                          <a:solidFill>
                            <a:srgbClr val="002945"/>
                          </a:solidFill>
                          <a:effectLst/>
                          <a:latin typeface="Calibri" panose="020F0502020204030204" pitchFamily="34" charset="0"/>
                          <a:cs typeface="Calibri" panose="020F0502020204030204" pitchFamily="34" charset="0"/>
                        </a:rPr>
                        <a:t>Strategy</a:t>
                      </a:r>
                      <a:r>
                        <a:rPr lang="de-DE" sz="1000" b="1"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68 %</a:t>
                      </a:r>
                      <a:endParaRPr lang="de-DE" sz="1000" b="0" i="0" dirty="0">
                        <a:solidFill>
                          <a:srgbClr val="002945"/>
                        </a:solidFill>
                        <a:effectLst/>
                        <a:latin typeface="Calibri" panose="020F0502020204030204" pitchFamily="34" charset="0"/>
                        <a:cs typeface="Calibri" panose="020F0502020204030204" pitchFamily="34" charset="0"/>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company has a documented, forward-looking, and robust strategy with long-term profit potential, distinct competitive advantages (like a brand), and integrates it into daily operations.</a:t>
                      </a:r>
                      <a:endParaRPr lang="de-DE" sz="1000" b="0" i="0" dirty="0">
                        <a:solidFill>
                          <a:srgbClr val="002945"/>
                        </a:solidFill>
                        <a:effectLst/>
                        <a:latin typeface="Calibri" panose="020F0502020204030204" pitchFamily="34" charset="0"/>
                        <a:cs typeface="Calibri" panose="020F0502020204030204" pitchFamily="34" charset="0"/>
                      </a:endParaRP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Q7</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en-US" sz="1000" b="1" i="0" u="none" strike="noStrike" dirty="0">
                          <a:solidFill>
                            <a:srgbClr val="002945"/>
                          </a:solidFill>
                          <a:effectLst/>
                          <a:latin typeface="Calibri" panose="020F0502020204030204" pitchFamily="34" charset="0"/>
                          <a:cs typeface="Calibri" panose="020F0502020204030204" pitchFamily="34" charset="0"/>
                        </a:rPr>
                        <a:t>Service Delivery, </a:t>
                      </a:r>
                      <a:r>
                        <a:rPr lang="en-US" sz="1000" b="1" i="0" u="none" strike="noStrike" dirty="0" err="1">
                          <a:solidFill>
                            <a:srgbClr val="002945"/>
                          </a:solidFill>
                          <a:effectLst/>
                          <a:latin typeface="Calibri" panose="020F0502020204030204" pitchFamily="34" charset="0"/>
                          <a:cs typeface="Calibri" panose="020F0502020204030204" pitchFamily="34" charset="0"/>
                        </a:rPr>
                        <a:t>Organi-zation</a:t>
                      </a:r>
                      <a:r>
                        <a:rPr lang="en-US" sz="1000" b="1" i="0" u="none" strike="noStrike" dirty="0">
                          <a:solidFill>
                            <a:srgbClr val="002945"/>
                          </a:solidFill>
                          <a:effectLst/>
                          <a:latin typeface="Calibri" panose="020F0502020204030204" pitchFamily="34" charset="0"/>
                          <a:cs typeface="Calibri" panose="020F0502020204030204" pitchFamily="34" charset="0"/>
                        </a:rPr>
                        <a:t>, and Resources</a:t>
                      </a:r>
                      <a:r>
                        <a:rPr lang="de-DE" sz="1000" b="1"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52 %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company delivers its services efficiently, resiliently, is strategically well organized, </a:t>
                      </a:r>
                      <a:br>
                        <a:rPr lang="en-US" sz="1000" b="0" i="0" u="none" strike="noStrike" dirty="0">
                          <a:solidFill>
                            <a:srgbClr val="002945"/>
                          </a:solidFill>
                          <a:effectLst/>
                          <a:latin typeface="Calibri" panose="020F0502020204030204" pitchFamily="34" charset="0"/>
                          <a:cs typeface="Calibri" panose="020F0502020204030204" pitchFamily="34" charset="0"/>
                        </a:rPr>
                      </a:br>
                      <a:r>
                        <a:rPr lang="en-US" sz="1000" b="0" i="0" u="none" strike="noStrike" dirty="0">
                          <a:solidFill>
                            <a:srgbClr val="002945"/>
                          </a:solidFill>
                          <a:effectLst/>
                          <a:latin typeface="Calibri" panose="020F0502020204030204" pitchFamily="34" charset="0"/>
                          <a:cs typeface="Calibri" panose="020F0502020204030204" pitchFamily="34" charset="0"/>
                        </a:rPr>
                        <a:t>and appropriately engages its employees.</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extLst>
                  <a:ext uri="{0D108BD9-81ED-4DB2-BD59-A6C34878D82A}">
                    <a16:rowId xmlns:a16="http://schemas.microsoft.com/office/drawing/2014/main" val="10007"/>
                  </a:ext>
                </a:extLst>
              </a:tr>
              <a:tr h="396000">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Q8</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de-DE" sz="1000" b="1" i="0" u="none" strike="noStrike" dirty="0">
                          <a:solidFill>
                            <a:srgbClr val="002945"/>
                          </a:solidFill>
                          <a:effectLst/>
                          <a:latin typeface="Calibri" panose="020F0502020204030204" pitchFamily="34" charset="0"/>
                          <a:cs typeface="Calibri" panose="020F0502020204030204" pitchFamily="34" charset="0"/>
                        </a:rPr>
                        <a:t>Accounting, </a:t>
                      </a:r>
                      <a:r>
                        <a:rPr lang="de-DE" sz="1000" b="1" i="0" u="none" strike="noStrike" dirty="0" err="1">
                          <a:solidFill>
                            <a:srgbClr val="002945"/>
                          </a:solidFill>
                          <a:effectLst/>
                          <a:latin typeface="Calibri" panose="020F0502020204030204" pitchFamily="34" charset="0"/>
                          <a:cs typeface="Calibri" panose="020F0502020204030204" pitchFamily="34" charset="0"/>
                        </a:rPr>
                        <a:t>Planning</a:t>
                      </a:r>
                      <a:r>
                        <a:rPr lang="de-DE" sz="1000" b="1" i="0" u="none" strike="noStrike" dirty="0">
                          <a:solidFill>
                            <a:srgbClr val="002945"/>
                          </a:solidFill>
                          <a:effectLst/>
                          <a:latin typeface="Calibri" panose="020F0502020204030204" pitchFamily="34" charset="0"/>
                          <a:cs typeface="Calibri" panose="020F0502020204030204" pitchFamily="34" charset="0"/>
                        </a:rPr>
                        <a:t>, </a:t>
                      </a:r>
                      <a:br>
                        <a:rPr lang="de-DE" sz="1000" b="1" i="0" u="none" strike="noStrike" dirty="0">
                          <a:solidFill>
                            <a:srgbClr val="002945"/>
                          </a:solidFill>
                          <a:effectLst/>
                          <a:latin typeface="Calibri" panose="020F0502020204030204" pitchFamily="34" charset="0"/>
                          <a:cs typeface="Calibri" panose="020F0502020204030204" pitchFamily="34" charset="0"/>
                        </a:rPr>
                      </a:br>
                      <a:r>
                        <a:rPr lang="de-DE" sz="1000" b="1" i="0" u="none" strike="noStrike" dirty="0" err="1">
                          <a:solidFill>
                            <a:srgbClr val="002945"/>
                          </a:solidFill>
                          <a:effectLst/>
                          <a:latin typeface="Calibri" panose="020F0502020204030204" pitchFamily="34" charset="0"/>
                          <a:cs typeface="Calibri" panose="020F0502020204030204" pitchFamily="34" charset="0"/>
                        </a:rPr>
                        <a:t>and</a:t>
                      </a:r>
                      <a:r>
                        <a:rPr lang="de-DE" sz="1000" b="1" i="0" u="none" strike="noStrike" dirty="0">
                          <a:solidFill>
                            <a:srgbClr val="002945"/>
                          </a:solidFill>
                          <a:effectLst/>
                          <a:latin typeface="Calibri" panose="020F0502020204030204" pitchFamily="34" charset="0"/>
                          <a:cs typeface="Calibri" panose="020F0502020204030204" pitchFamily="34" charset="0"/>
                        </a:rPr>
                        <a:t> Governance </a:t>
                      </a:r>
                      <a:r>
                        <a:rPr lang="de-DE" sz="1000" b="1"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65 %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Accounting and planning meet the requirements of capital market-oriented companies and follow the </a:t>
                      </a:r>
                    </a:p>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“principles of orderly planning” (</a:t>
                      </a:r>
                      <a:r>
                        <a:rPr lang="en-US" sz="1000" b="0" i="0" u="none" strike="noStrike" dirty="0" err="1">
                          <a:solidFill>
                            <a:srgbClr val="002945"/>
                          </a:solidFill>
                          <a:effectLst/>
                          <a:latin typeface="Calibri" panose="020F0502020204030204" pitchFamily="34" charset="0"/>
                          <a:cs typeface="Calibri" panose="020F0502020204030204" pitchFamily="34" charset="0"/>
                        </a:rPr>
                        <a:t>GoP</a:t>
                      </a:r>
                      <a:r>
                        <a:rPr lang="en-US" sz="1000" b="0" i="0" u="none" strike="noStrike" dirty="0">
                          <a:solidFill>
                            <a:srgbClr val="002945"/>
                          </a:solidFill>
                          <a:effectLst/>
                          <a:latin typeface="Calibri" panose="020F0502020204030204" pitchFamily="34" charset="0"/>
                          <a:cs typeface="Calibri" panose="020F0502020204030204" pitchFamily="34" charset="0"/>
                        </a:rPr>
                        <a:t>). There is a functioning governance structure.</a:t>
                      </a:r>
                      <a:r>
                        <a:rPr lang="de-DE" sz="1000" b="0" i="0" u="none" strike="noStrike" dirty="0">
                          <a:solidFill>
                            <a:srgbClr val="002945"/>
                          </a:solidFill>
                          <a:effectLst/>
                          <a:latin typeface="Calibri" panose="020F0502020204030204" pitchFamily="34" charset="0"/>
                          <a:cs typeface="Calibri" panose="020F0502020204030204" pitchFamily="34" charset="0"/>
                        </a:rPr>
                        <a:t>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algn="ctr" fontAlgn="base"/>
                      <a:r>
                        <a:rPr lang="de-DE" sz="1000" b="0" i="0" u="none" strike="noStrike">
                          <a:solidFill>
                            <a:srgbClr val="002945"/>
                          </a:solidFill>
                          <a:effectLst/>
                          <a:latin typeface="Calibri" panose="020F0502020204030204" pitchFamily="34" charset="0"/>
                          <a:cs typeface="Calibri" panose="020F0502020204030204" pitchFamily="34" charset="0"/>
                        </a:rPr>
                        <a:t>Q9</a:t>
                      </a:r>
                      <a:r>
                        <a:rPr lang="de-DE" sz="1000" b="0" i="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de-DE" sz="1000" b="1" i="0" u="none" strike="noStrike" dirty="0">
                          <a:solidFill>
                            <a:srgbClr val="FF0000"/>
                          </a:solidFill>
                          <a:effectLst/>
                          <a:latin typeface="Calibri" panose="020F0502020204030204" pitchFamily="34" charset="0"/>
                          <a:cs typeface="Calibri" panose="020F0502020204030204" pitchFamily="34" charset="0"/>
                        </a:rPr>
                        <a:t>Risk Management</a:t>
                      </a:r>
                      <a:r>
                        <a:rPr lang="de-DE" sz="1000" b="1"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52 %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ctr" fontAlgn="base"/>
                      <a:r>
                        <a:rPr lang="de-DE" sz="700" b="1" i="0" u="none" strike="noStrike" dirty="0">
                          <a:solidFill>
                            <a:srgbClr val="00B05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The company has a functioning risk management system that identifies risks early, evaluates them, and develops countermeasures. It is properly documented and functional (§91 </a:t>
                      </a:r>
                      <a:r>
                        <a:rPr lang="en-US" sz="1000" b="0" i="0" u="none" strike="noStrike" dirty="0" err="1">
                          <a:solidFill>
                            <a:srgbClr val="002945"/>
                          </a:solidFill>
                          <a:effectLst/>
                          <a:latin typeface="Calibri" panose="020F0502020204030204" pitchFamily="34" charset="0"/>
                          <a:cs typeface="Calibri" panose="020F0502020204030204" pitchFamily="34" charset="0"/>
                        </a:rPr>
                        <a:t>AktG</a:t>
                      </a:r>
                      <a:r>
                        <a:rPr lang="en-US" sz="1000" b="0" i="0" u="none" strike="noStrike" dirty="0">
                          <a:solidFill>
                            <a:srgbClr val="002945"/>
                          </a:solidFill>
                          <a:effectLst/>
                          <a:latin typeface="Calibri" panose="020F0502020204030204" pitchFamily="34" charset="0"/>
                          <a:cs typeface="Calibri" panose="020F0502020204030204" pitchFamily="34" charset="0"/>
                        </a:rPr>
                        <a:t> and IDW PS 981).</a:t>
                      </a:r>
                      <a:r>
                        <a:rPr lang="de-DE" sz="1000" b="0" i="0" u="none" strike="noStrike" dirty="0">
                          <a:solidFill>
                            <a:srgbClr val="002945"/>
                          </a:solidFill>
                          <a:effectLst/>
                          <a:latin typeface="Calibri" panose="020F0502020204030204" pitchFamily="34" charset="0"/>
                          <a:cs typeface="Calibri" panose="020F0502020204030204" pitchFamily="34" charset="0"/>
                        </a:rPr>
                        <a:t>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E7E8E9"/>
                    </a:solidFill>
                  </a:tcPr>
                </a:tc>
                <a:extLst>
                  <a:ext uri="{0D108BD9-81ED-4DB2-BD59-A6C34878D82A}">
                    <a16:rowId xmlns:a16="http://schemas.microsoft.com/office/drawing/2014/main" val="10009"/>
                  </a:ext>
                </a:extLst>
              </a:tr>
              <a:tr h="396000">
                <a:tc>
                  <a:txBody>
                    <a:bodyPr/>
                    <a:lstStyle/>
                    <a:p>
                      <a:pPr algn="ctr" fontAlgn="base"/>
                      <a:r>
                        <a:rPr lang="de-DE" sz="1000" b="0" i="0" u="none" strike="noStrike" dirty="0">
                          <a:solidFill>
                            <a:srgbClr val="002945"/>
                          </a:solidFill>
                          <a:effectLst/>
                          <a:latin typeface="Calibri" panose="020F0502020204030204" pitchFamily="34" charset="0"/>
                          <a:cs typeface="Calibri" panose="020F0502020204030204" pitchFamily="34" charset="0"/>
                        </a:rPr>
                        <a:t>Q10</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1744" cap="flat" cmpd="sng" algn="ctr">
                      <a:solidFill>
                        <a:srgbClr val="002945"/>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de-DE" sz="1000" b="1" i="0" u="none" strike="noStrike" dirty="0">
                          <a:solidFill>
                            <a:srgbClr val="002945"/>
                          </a:solidFill>
                          <a:effectLst/>
                          <a:latin typeface="Calibri" panose="020F0502020204030204" pitchFamily="34" charset="0"/>
                          <a:cs typeface="Calibri" panose="020F0502020204030204" pitchFamily="34" charset="0"/>
                        </a:rPr>
                        <a:t>Well-</a:t>
                      </a:r>
                      <a:r>
                        <a:rPr lang="de-DE" sz="1000" b="1" i="0" u="none" strike="noStrike" dirty="0" err="1">
                          <a:solidFill>
                            <a:srgbClr val="002945"/>
                          </a:solidFill>
                          <a:effectLst/>
                          <a:latin typeface="Calibri" panose="020F0502020204030204" pitchFamily="34" charset="0"/>
                          <a:cs typeface="Calibri" panose="020F0502020204030204" pitchFamily="34" charset="0"/>
                        </a:rPr>
                        <a:t>founded</a:t>
                      </a:r>
                      <a:r>
                        <a:rPr lang="de-DE" sz="1000" b="1" i="0" u="none" strike="noStrike" dirty="0">
                          <a:solidFill>
                            <a:srgbClr val="002945"/>
                          </a:solidFill>
                          <a:effectLst/>
                          <a:latin typeface="Calibri" panose="020F0502020204030204" pitchFamily="34" charset="0"/>
                          <a:cs typeface="Calibri" panose="020F0502020204030204" pitchFamily="34" charset="0"/>
                        </a:rPr>
                        <a:t> </a:t>
                      </a:r>
                      <a:r>
                        <a:rPr lang="de-DE" sz="1000" b="1" i="0" u="none" strike="noStrike" dirty="0" err="1">
                          <a:solidFill>
                            <a:srgbClr val="002945"/>
                          </a:solidFill>
                          <a:effectLst/>
                          <a:latin typeface="Calibri" panose="020F0502020204030204" pitchFamily="34" charset="0"/>
                          <a:cs typeface="Calibri" panose="020F0502020204030204" pitchFamily="34" charset="0"/>
                        </a:rPr>
                        <a:t>Decision-making</a:t>
                      </a:r>
                      <a:endParaRPr lang="de-DE" sz="1000" b="1" i="0" dirty="0">
                        <a:solidFill>
                          <a:srgbClr val="002945"/>
                        </a:solidFill>
                        <a:effectLst/>
                        <a:latin typeface="Calibri" panose="020F0502020204030204" pitchFamily="34" charset="0"/>
                        <a:cs typeface="Calibri" panose="020F0502020204030204" pitchFamily="34" charset="0"/>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1000" b="0" i="0" u="none" strike="noStrike" dirty="0">
                          <a:solidFill>
                            <a:srgbClr val="000000"/>
                          </a:solidFill>
                          <a:effectLst/>
                          <a:latin typeface="Calibri" panose="020F0502020204030204" pitchFamily="34" charset="0"/>
                          <a:cs typeface="Calibri" panose="020F0502020204030204" pitchFamily="34" charset="0"/>
                        </a:rPr>
                        <a:t>35 %</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ctr" fontAlgn="base"/>
                      <a:r>
                        <a:rPr lang="de-DE" sz="700" b="1" i="0" dirty="0">
                          <a:solidFill>
                            <a:srgbClr val="FFFF00"/>
                          </a:solidFill>
                          <a:effectLst/>
                          <a:latin typeface="Webdings" panose="05030102010509060703" pitchFamily="18" charset="2"/>
                        </a:rPr>
                        <a:t></a:t>
                      </a:r>
                      <a:endParaRPr lang="de-DE" sz="1400" b="0" i="0" dirty="0">
                        <a:solidFill>
                          <a:srgbClr val="002945"/>
                        </a:solidFill>
                        <a:effectLst/>
                      </a:endParaRPr>
                    </a:p>
                  </a:txBody>
                  <a:tcPr marL="70396" marR="70396" marT="35198" marB="3519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tc>
                  <a:txBody>
                    <a:bodyPr/>
                    <a:lstStyle/>
                    <a:p>
                      <a:pPr algn="l" fontAlgn="base"/>
                      <a:r>
                        <a:rPr lang="en-US" sz="1000" b="0" i="0" u="none" strike="noStrike" dirty="0">
                          <a:solidFill>
                            <a:srgbClr val="002945"/>
                          </a:solidFill>
                          <a:effectLst/>
                          <a:latin typeface="Calibri" panose="020F0502020204030204" pitchFamily="34" charset="0"/>
                          <a:cs typeface="Calibri" panose="020F0502020204030204" pitchFamily="34" charset="0"/>
                        </a:rPr>
                        <a:t>Business decisions are based on documented and appropriate information (§93 </a:t>
                      </a:r>
                      <a:r>
                        <a:rPr lang="en-US" sz="1000" b="0" i="0" u="none" strike="noStrike" dirty="0" err="1">
                          <a:solidFill>
                            <a:srgbClr val="002945"/>
                          </a:solidFill>
                          <a:effectLst/>
                          <a:latin typeface="Calibri" panose="020F0502020204030204" pitchFamily="34" charset="0"/>
                          <a:cs typeface="Calibri" panose="020F0502020204030204" pitchFamily="34" charset="0"/>
                        </a:rPr>
                        <a:t>AktG</a:t>
                      </a:r>
                      <a:r>
                        <a:rPr lang="en-US" sz="1000" b="0" i="0" u="none" strike="noStrike" dirty="0">
                          <a:solidFill>
                            <a:srgbClr val="002945"/>
                          </a:solidFill>
                          <a:effectLst/>
                          <a:latin typeface="Calibri" panose="020F0502020204030204" pitchFamily="34" charset="0"/>
                          <a:cs typeface="Calibri" panose="020F0502020204030204" pitchFamily="34" charset="0"/>
                        </a:rPr>
                        <a:t>), including a risk analysis, taking into account the company’s performance metrics (e.g., profit and risk profile).</a:t>
                      </a:r>
                      <a:r>
                        <a:rPr lang="de-DE" sz="1000" b="0" i="0" dirty="0">
                          <a:solidFill>
                            <a:srgbClr val="002945"/>
                          </a:solidFill>
                          <a:effectLst/>
                          <a:latin typeface="Calibri" panose="020F0502020204030204" pitchFamily="34" charset="0"/>
                          <a:cs typeface="Calibri" panose="020F0502020204030204" pitchFamily="34" charset="0"/>
                        </a:rPr>
                        <a:t>​</a:t>
                      </a:r>
                    </a:p>
                  </a:txBody>
                  <a:tcPr marL="70396" marR="70396" marT="35198" marB="35198">
                    <a:lnL w="12700" cap="flat" cmpd="sng" algn="ctr">
                      <a:solidFill>
                        <a:srgbClr val="FFFFFF"/>
                      </a:solidFill>
                      <a:prstDash val="solid"/>
                      <a:round/>
                      <a:headEnd type="none" w="med" len="med"/>
                      <a:tailEnd type="none" w="med" len="med"/>
                    </a:lnL>
                    <a:lnR w="11744" cap="flat" cmpd="sng" algn="ctr">
                      <a:solidFill>
                        <a:srgbClr val="002945"/>
                      </a:solidFill>
                      <a:prstDash val="solid"/>
                      <a:round/>
                      <a:headEnd type="none" w="med" len="med"/>
                      <a:tailEnd type="none" w="med" len="med"/>
                    </a:lnR>
                    <a:lnT w="11744" cap="flat" cmpd="sng" algn="ctr">
                      <a:solidFill>
                        <a:srgbClr val="002945"/>
                      </a:solidFill>
                      <a:prstDash val="solid"/>
                      <a:round/>
                      <a:headEnd type="none" w="med" len="med"/>
                      <a:tailEnd type="none" w="med" len="med"/>
                    </a:lnT>
                    <a:lnB w="11744" cap="flat" cmpd="sng" algn="ctr">
                      <a:solidFill>
                        <a:srgbClr val="002945"/>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pic>
        <p:nvPicPr>
          <p:cNvPr id="19" name="Grafik 18">
            <a:extLst>
              <a:ext uri="{FF2B5EF4-FFF2-40B4-BE49-F238E27FC236}">
                <a16:creationId xmlns:a16="http://schemas.microsoft.com/office/drawing/2014/main" id="{3E880741-AD8E-1D08-A485-ACCDED50AB59}"/>
              </a:ext>
            </a:extLst>
          </p:cNvPr>
          <p:cNvPicPr>
            <a:picLocks noChangeAspect="1"/>
          </p:cNvPicPr>
          <p:nvPr/>
        </p:nvPicPr>
        <p:blipFill rotWithShape="1">
          <a:blip r:embed="rId9"/>
          <a:srcRect l="24857" t="16664" r="71714" b="79550"/>
          <a:stretch/>
        </p:blipFill>
        <p:spPr>
          <a:xfrm>
            <a:off x="3103652" y="2223988"/>
            <a:ext cx="288032" cy="196900"/>
          </a:xfrm>
          <a:prstGeom prst="rect">
            <a:avLst/>
          </a:prstGeom>
        </p:spPr>
      </p:pic>
      <p:pic>
        <p:nvPicPr>
          <p:cNvPr id="20" name="Grafik 19">
            <a:extLst>
              <a:ext uri="{FF2B5EF4-FFF2-40B4-BE49-F238E27FC236}">
                <a16:creationId xmlns:a16="http://schemas.microsoft.com/office/drawing/2014/main" id="{3E880741-AD8E-1D08-A485-ACCDED50AB59}"/>
              </a:ext>
            </a:extLst>
          </p:cNvPr>
          <p:cNvPicPr>
            <a:picLocks noChangeAspect="1"/>
          </p:cNvPicPr>
          <p:nvPr/>
        </p:nvPicPr>
        <p:blipFill rotWithShape="1">
          <a:blip r:embed="rId9"/>
          <a:srcRect l="25714" t="35681" r="72572" b="60854"/>
          <a:stretch/>
        </p:blipFill>
        <p:spPr>
          <a:xfrm>
            <a:off x="3177247" y="3148206"/>
            <a:ext cx="144016" cy="180208"/>
          </a:xfrm>
          <a:prstGeom prst="rect">
            <a:avLst/>
          </a:prstGeom>
        </p:spPr>
      </p:pic>
      <p:pic>
        <p:nvPicPr>
          <p:cNvPr id="21" name="Grafik 20">
            <a:extLst>
              <a:ext uri="{FF2B5EF4-FFF2-40B4-BE49-F238E27FC236}">
                <a16:creationId xmlns:a16="http://schemas.microsoft.com/office/drawing/2014/main" id="{3E880741-AD8E-1D08-A485-ACCDED50AB59}"/>
              </a:ext>
            </a:extLst>
          </p:cNvPr>
          <p:cNvPicPr>
            <a:picLocks noChangeAspect="1"/>
          </p:cNvPicPr>
          <p:nvPr/>
        </p:nvPicPr>
        <p:blipFill rotWithShape="1">
          <a:blip r:embed="rId9"/>
          <a:srcRect l="25714" t="44870" r="72572" b="51329"/>
          <a:stretch/>
        </p:blipFill>
        <p:spPr>
          <a:xfrm>
            <a:off x="3174866" y="3539005"/>
            <a:ext cx="144016" cy="197644"/>
          </a:xfrm>
          <a:prstGeom prst="rect">
            <a:avLst/>
          </a:prstGeom>
        </p:spPr>
      </p:pic>
      <p:sp>
        <p:nvSpPr>
          <p:cNvPr id="2" name="Textfeld 1"/>
          <p:cNvSpPr txBox="1"/>
          <p:nvPr/>
        </p:nvSpPr>
        <p:spPr>
          <a:xfrm>
            <a:off x="644707" y="5949280"/>
            <a:ext cx="4629794" cy="246221"/>
          </a:xfrm>
          <a:prstGeom prst="rect">
            <a:avLst/>
          </a:prstGeom>
          <a:noFill/>
        </p:spPr>
        <p:txBody>
          <a:bodyPr wrap="none" rtlCol="0">
            <a:spAutoFit/>
          </a:bodyPr>
          <a:lstStyle/>
          <a:p>
            <a:r>
              <a:rPr lang="de-DE" sz="1000" dirty="0">
                <a:solidFill>
                  <a:srgbClr val="7F7F7F"/>
                </a:solidFill>
              </a:rPr>
              <a:t>Source: Gleißner / </a:t>
            </a:r>
            <a:r>
              <a:rPr lang="de-DE" sz="1000" dirty="0" err="1">
                <a:solidFill>
                  <a:srgbClr val="7F7F7F"/>
                </a:solidFill>
              </a:rPr>
              <a:t>Weissman</a:t>
            </a:r>
            <a:r>
              <a:rPr lang="de-DE" sz="1000" dirty="0">
                <a:solidFill>
                  <a:srgbClr val="7F7F7F"/>
                </a:solidFill>
              </a:rPr>
              <a:t>, Das zukunftsfähige Familienunternehmen, 2024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AutoShape 7"/>
          <p:cNvSpPr>
            <a:spLocks noChangeArrowheads="1"/>
          </p:cNvSpPr>
          <p:nvPr/>
        </p:nvSpPr>
        <p:spPr bwMode="blackWhite">
          <a:xfrm>
            <a:off x="6121400" y="1154113"/>
            <a:ext cx="2184400" cy="481012"/>
          </a:xfrm>
          <a:prstGeom prst="roundRect">
            <a:avLst>
              <a:gd name="adj" fmla="val 12495"/>
            </a:avLst>
          </a:prstGeom>
          <a:solidFill>
            <a:schemeClr val="accent1"/>
          </a:solidFill>
          <a:ln w="12700">
            <a:solidFill>
              <a:schemeClr val="tx1"/>
            </a:solidFill>
            <a:round/>
            <a:headEnd/>
            <a:tailEnd/>
          </a:ln>
        </p:spPr>
        <p:txBody>
          <a:bodyPr wrap="none" lIns="83663" tIns="41831" rIns="83663" bIns="41831" anchor="ctr"/>
          <a:lstStyle>
            <a:lvl1pPr defTabSz="696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696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696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1600" dirty="0">
                <a:solidFill>
                  <a:schemeClr val="bg1"/>
                </a:solidFill>
              </a:rPr>
              <a:t>Supervisory Board</a:t>
            </a:r>
          </a:p>
        </p:txBody>
      </p:sp>
      <p:sp>
        <p:nvSpPr>
          <p:cNvPr id="74756" name="Line 9"/>
          <p:cNvSpPr>
            <a:spLocks noChangeShapeType="1"/>
          </p:cNvSpPr>
          <p:nvPr/>
        </p:nvSpPr>
        <p:spPr bwMode="blackWhite">
          <a:xfrm>
            <a:off x="1827214" y="3148013"/>
            <a:ext cx="55705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57" name="Line 10"/>
          <p:cNvSpPr>
            <a:spLocks noChangeShapeType="1"/>
          </p:cNvSpPr>
          <p:nvPr/>
        </p:nvSpPr>
        <p:spPr bwMode="blackWhite">
          <a:xfrm>
            <a:off x="1827213" y="3148014"/>
            <a:ext cx="0" cy="6619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58" name="Line 11"/>
          <p:cNvSpPr>
            <a:spLocks noChangeShapeType="1"/>
          </p:cNvSpPr>
          <p:nvPr/>
        </p:nvSpPr>
        <p:spPr bwMode="blackWhite">
          <a:xfrm>
            <a:off x="6056313" y="3148014"/>
            <a:ext cx="0" cy="6619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59" name="Line 14"/>
          <p:cNvSpPr>
            <a:spLocks noChangeShapeType="1"/>
          </p:cNvSpPr>
          <p:nvPr/>
        </p:nvSpPr>
        <p:spPr bwMode="blackWhite">
          <a:xfrm>
            <a:off x="1827213" y="4249739"/>
            <a:ext cx="0" cy="1400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0" name="Line 15"/>
          <p:cNvSpPr>
            <a:spLocks noChangeShapeType="1"/>
          </p:cNvSpPr>
          <p:nvPr/>
        </p:nvSpPr>
        <p:spPr bwMode="blackWhite">
          <a:xfrm>
            <a:off x="1827214" y="4840288"/>
            <a:ext cx="26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1" name="Line 20"/>
          <p:cNvSpPr>
            <a:spLocks noChangeShapeType="1"/>
          </p:cNvSpPr>
          <p:nvPr/>
        </p:nvSpPr>
        <p:spPr bwMode="blackWhite">
          <a:xfrm>
            <a:off x="4511676" y="2557463"/>
            <a:ext cx="5381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2" name="Line 21"/>
          <p:cNvSpPr>
            <a:spLocks noChangeShapeType="1"/>
          </p:cNvSpPr>
          <p:nvPr/>
        </p:nvSpPr>
        <p:spPr bwMode="blackWhite">
          <a:xfrm>
            <a:off x="4511675" y="1603375"/>
            <a:ext cx="0" cy="15446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3" name="Rectangle 22"/>
          <p:cNvSpPr>
            <a:spLocks noChangeArrowheads="1"/>
          </p:cNvSpPr>
          <p:nvPr/>
        </p:nvSpPr>
        <p:spPr bwMode="blackWhite">
          <a:xfrm>
            <a:off x="5049838" y="2298700"/>
            <a:ext cx="2012950" cy="514350"/>
          </a:xfrm>
          <a:prstGeom prst="rect">
            <a:avLst/>
          </a:prstGeom>
          <a:solidFill>
            <a:srgbClr val="7FABD2"/>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Central</a:t>
            </a:r>
          </a:p>
          <a:p>
            <a:pPr algn="ctr">
              <a:spcBef>
                <a:spcPct val="0"/>
              </a:spcBef>
              <a:buClrTx/>
              <a:buSzTx/>
              <a:buFontTx/>
              <a:buNone/>
            </a:pPr>
            <a:r>
              <a:rPr lang="de-AT" altLang="de-DE" sz="1300" dirty="0">
                <a:solidFill>
                  <a:schemeClr val="tx1"/>
                </a:solidFill>
              </a:rPr>
              <a:t>Risk controlling</a:t>
            </a:r>
          </a:p>
        </p:txBody>
      </p:sp>
      <p:sp>
        <p:nvSpPr>
          <p:cNvPr id="74764" name="Rectangle 23"/>
          <p:cNvSpPr>
            <a:spLocks noChangeArrowheads="1"/>
          </p:cNvSpPr>
          <p:nvPr/>
        </p:nvSpPr>
        <p:spPr bwMode="blackWhite">
          <a:xfrm>
            <a:off x="4979988" y="3810000"/>
            <a:ext cx="2082800" cy="514350"/>
          </a:xfrm>
          <a:prstGeom prst="rect">
            <a:avLst/>
          </a:prstGeom>
          <a:solidFill>
            <a:srgbClr val="0099FF"/>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Central function</a:t>
            </a:r>
          </a:p>
          <a:p>
            <a:pPr algn="ctr">
              <a:spcBef>
                <a:spcPct val="0"/>
              </a:spcBef>
              <a:buClrTx/>
              <a:buSzTx/>
              <a:buFontTx/>
              <a:buNone/>
            </a:pPr>
            <a:r>
              <a:rPr lang="de-AT" altLang="de-DE" sz="1300" dirty="0">
                <a:solidFill>
                  <a:schemeClr val="tx1"/>
                </a:solidFill>
              </a:rPr>
              <a:t>Manager = Risk Owner</a:t>
            </a:r>
          </a:p>
        </p:txBody>
      </p:sp>
      <p:grpSp>
        <p:nvGrpSpPr>
          <p:cNvPr id="74765" name="Group 24"/>
          <p:cNvGrpSpPr>
            <a:grpSpLocks/>
          </p:cNvGrpSpPr>
          <p:nvPr/>
        </p:nvGrpSpPr>
        <p:grpSpPr bwMode="auto">
          <a:xfrm>
            <a:off x="2097089" y="4619625"/>
            <a:ext cx="2079625" cy="514350"/>
            <a:chOff x="1536" y="3024"/>
            <a:chExt cx="1488" cy="336"/>
          </a:xfrm>
        </p:grpSpPr>
        <p:sp>
          <p:nvSpPr>
            <p:cNvPr id="74782" name="Rectangle 25"/>
            <p:cNvSpPr>
              <a:spLocks noChangeArrowheads="1"/>
            </p:cNvSpPr>
            <p:nvPr/>
          </p:nvSpPr>
          <p:spPr bwMode="blackWhite">
            <a:xfrm>
              <a:off x="2926" y="3024"/>
              <a:ext cx="51" cy="94"/>
            </a:xfrm>
            <a:prstGeom prst="rect">
              <a:avLst/>
            </a:prstGeom>
            <a:solidFill>
              <a:srgbClr val="B2B2B2"/>
            </a:solidFill>
            <a:ln w="9525">
              <a:solidFill>
                <a:schemeClr val="tx1"/>
              </a:solidFill>
              <a:miter lim="800000"/>
              <a:headEnd/>
              <a:tailEnd/>
            </a:ln>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74783" name="Rectangle 26"/>
            <p:cNvSpPr>
              <a:spLocks noChangeArrowheads="1"/>
            </p:cNvSpPr>
            <p:nvPr/>
          </p:nvSpPr>
          <p:spPr bwMode="blackWhite">
            <a:xfrm>
              <a:off x="1536" y="3024"/>
              <a:ext cx="1488" cy="336"/>
            </a:xfrm>
            <a:prstGeom prst="rect">
              <a:avLst/>
            </a:prstGeom>
            <a:solidFill>
              <a:srgbClr val="7FABD2"/>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Decentralized</a:t>
              </a:r>
            </a:p>
            <a:p>
              <a:pPr algn="ctr">
                <a:spcBef>
                  <a:spcPct val="0"/>
                </a:spcBef>
                <a:buClrTx/>
                <a:buSzTx/>
                <a:buFontTx/>
                <a:buNone/>
              </a:pPr>
              <a:r>
                <a:rPr lang="de-AT" altLang="de-DE" sz="1300" dirty="0">
                  <a:solidFill>
                    <a:schemeClr val="tx1"/>
                  </a:solidFill>
                </a:rPr>
                <a:t>Risk controlling</a:t>
              </a:r>
            </a:p>
          </p:txBody>
        </p:sp>
      </p:grpSp>
      <p:sp>
        <p:nvSpPr>
          <p:cNvPr id="74766" name="AutoShape 27"/>
          <p:cNvSpPr>
            <a:spLocks noChangeArrowheads="1"/>
          </p:cNvSpPr>
          <p:nvPr/>
        </p:nvSpPr>
        <p:spPr bwMode="blackWhite">
          <a:xfrm>
            <a:off x="884238" y="3736976"/>
            <a:ext cx="2017712" cy="512763"/>
          </a:xfrm>
          <a:prstGeom prst="roundRect">
            <a:avLst>
              <a:gd name="adj" fmla="val 16667"/>
            </a:avLst>
          </a:prstGeom>
          <a:solidFill>
            <a:srgbClr val="0099FF"/>
          </a:solidFill>
          <a:ln w="9525">
            <a:solidFill>
              <a:schemeClr val="tx1"/>
            </a:solidFill>
            <a:round/>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Management Board / GL </a:t>
            </a:r>
          </a:p>
          <a:p>
            <a:pPr algn="ctr">
              <a:spcBef>
                <a:spcPct val="0"/>
              </a:spcBef>
              <a:buClrTx/>
              <a:buSzTx/>
              <a:buFontTx/>
              <a:buNone/>
            </a:pPr>
            <a:r>
              <a:rPr lang="de-AT" altLang="de-DE" sz="1300" dirty="0">
                <a:solidFill>
                  <a:schemeClr val="tx1"/>
                </a:solidFill>
              </a:rPr>
              <a:t>Subsidiary company</a:t>
            </a:r>
          </a:p>
        </p:txBody>
      </p:sp>
      <p:sp>
        <p:nvSpPr>
          <p:cNvPr id="74767" name="AutoShape 29"/>
          <p:cNvSpPr>
            <a:spLocks noChangeArrowheads="1"/>
          </p:cNvSpPr>
          <p:nvPr/>
        </p:nvSpPr>
        <p:spPr bwMode="blackWhite">
          <a:xfrm>
            <a:off x="3438526" y="1158876"/>
            <a:ext cx="2182813" cy="481013"/>
          </a:xfrm>
          <a:prstGeom prst="roundRect">
            <a:avLst>
              <a:gd name="adj" fmla="val 12495"/>
            </a:avLst>
          </a:prstGeom>
          <a:solidFill>
            <a:schemeClr val="bg2"/>
          </a:solidFill>
          <a:ln w="12700">
            <a:solidFill>
              <a:schemeClr val="tx1"/>
            </a:solidFill>
            <a:round/>
            <a:headEnd/>
            <a:tailEnd/>
          </a:ln>
        </p:spPr>
        <p:txBody>
          <a:bodyPr wrap="none" lIns="83663" tIns="41831" rIns="83663" bIns="41831" anchor="ctr"/>
          <a:lstStyle>
            <a:lvl1pPr defTabSz="696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696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696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1600" dirty="0">
                <a:solidFill>
                  <a:schemeClr val="bg1"/>
                </a:solidFill>
              </a:rPr>
              <a:t>Management Board</a:t>
            </a:r>
          </a:p>
        </p:txBody>
      </p:sp>
      <p:grpSp>
        <p:nvGrpSpPr>
          <p:cNvPr id="74771" name="Group 31"/>
          <p:cNvGrpSpPr>
            <a:grpSpLocks/>
          </p:cNvGrpSpPr>
          <p:nvPr/>
        </p:nvGrpSpPr>
        <p:grpSpPr bwMode="auto">
          <a:xfrm>
            <a:off x="768351" y="2411762"/>
            <a:ext cx="4271203" cy="1582095"/>
            <a:chOff x="539" y="1584"/>
            <a:chExt cx="3055" cy="1032"/>
          </a:xfrm>
        </p:grpSpPr>
        <p:cxnSp>
          <p:nvCxnSpPr>
            <p:cNvPr id="74780" name="AutoShape 32"/>
            <p:cNvCxnSpPr>
              <a:cxnSpLocks noChangeShapeType="1"/>
            </p:cNvCxnSpPr>
            <p:nvPr/>
          </p:nvCxnSpPr>
          <p:spPr bwMode="auto">
            <a:xfrm rot="10800000" flipH="1">
              <a:off x="570" y="1584"/>
              <a:ext cx="3024" cy="1032"/>
            </a:xfrm>
            <a:prstGeom prst="bentConnector3">
              <a:avLst>
                <a:gd name="adj1" fmla="val -2681"/>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74781" name="Rectangle 33"/>
            <p:cNvSpPr>
              <a:spLocks noChangeArrowheads="1"/>
            </p:cNvSpPr>
            <p:nvPr/>
          </p:nvSpPr>
          <p:spPr bwMode="gray">
            <a:xfrm>
              <a:off x="539" y="1590"/>
              <a:ext cx="101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300" dirty="0">
                  <a:solidFill>
                    <a:schemeClr val="tx1"/>
                  </a:solidFill>
                </a:rPr>
                <a:t>Reporting channel</a:t>
              </a:r>
            </a:p>
          </p:txBody>
        </p:sp>
      </p:grpSp>
      <p:cxnSp>
        <p:nvCxnSpPr>
          <p:cNvPr id="74778" name="AutoShape 35"/>
          <p:cNvCxnSpPr>
            <a:cxnSpLocks noChangeShapeType="1"/>
            <a:stCxn id="74782" idx="0"/>
            <a:endCxn id="74766" idx="3"/>
          </p:cNvCxnSpPr>
          <p:nvPr/>
        </p:nvCxnSpPr>
        <p:spPr bwMode="auto">
          <a:xfrm rot="16200000" flipV="1">
            <a:off x="3166462" y="3719326"/>
            <a:ext cx="627013" cy="1173007"/>
          </a:xfrm>
          <a:prstGeom prst="bentConnector2">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74779" name="Rectangle 36"/>
          <p:cNvSpPr>
            <a:spLocks noChangeArrowheads="1"/>
          </p:cNvSpPr>
          <p:nvPr/>
        </p:nvSpPr>
        <p:spPr bwMode="gray">
          <a:xfrm>
            <a:off x="3066551" y="3629784"/>
            <a:ext cx="1414879" cy="6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nSpc>
                <a:spcPct val="150000"/>
              </a:lnSpc>
              <a:spcBef>
                <a:spcPct val="50000"/>
              </a:spcBef>
              <a:buClrTx/>
              <a:buSzTx/>
              <a:buFontTx/>
              <a:buNone/>
            </a:pPr>
            <a:r>
              <a:rPr lang="de-DE" altLang="de-DE" sz="1300" dirty="0">
                <a:solidFill>
                  <a:schemeClr val="tx1"/>
                </a:solidFill>
              </a:rPr>
              <a:t>Reporting channel</a:t>
            </a:r>
          </a:p>
        </p:txBody>
      </p:sp>
      <p:cxnSp>
        <p:nvCxnSpPr>
          <p:cNvPr id="74773" name="AutoShape 37"/>
          <p:cNvCxnSpPr>
            <a:cxnSpLocks noChangeShapeType="1"/>
            <a:stCxn id="74767" idx="3"/>
            <a:endCxn id="74755" idx="1"/>
          </p:cNvCxnSpPr>
          <p:nvPr/>
        </p:nvCxnSpPr>
        <p:spPr bwMode="auto">
          <a:xfrm flipV="1">
            <a:off x="5612773" y="1393825"/>
            <a:ext cx="500520" cy="4599"/>
          </a:xfrm>
          <a:prstGeom prst="straightConnector1">
            <a:avLst/>
          </a:prstGeom>
          <a:noFill/>
          <a:ln w="349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74774" name="Rectangle 38"/>
          <p:cNvSpPr>
            <a:spLocks noChangeArrowheads="1"/>
          </p:cNvSpPr>
          <p:nvPr/>
        </p:nvSpPr>
        <p:spPr bwMode="gray">
          <a:xfrm>
            <a:off x="3008784" y="5555332"/>
            <a:ext cx="1402296" cy="6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r">
              <a:lnSpc>
                <a:spcPct val="150000"/>
              </a:lnSpc>
              <a:spcBef>
                <a:spcPct val="50000"/>
              </a:spcBef>
              <a:buClrTx/>
              <a:buSzTx/>
              <a:buFontTx/>
              <a:buNone/>
            </a:pPr>
            <a:r>
              <a:rPr lang="de-DE" altLang="de-DE" sz="1300" dirty="0">
                <a:solidFill>
                  <a:schemeClr val="tx1"/>
                </a:solidFill>
              </a:rPr>
              <a:t>Reporting channel</a:t>
            </a:r>
          </a:p>
        </p:txBody>
      </p:sp>
      <p:cxnSp>
        <p:nvCxnSpPr>
          <p:cNvPr id="74775" name="AutoShape 39"/>
          <p:cNvCxnSpPr>
            <a:cxnSpLocks noChangeShapeType="1"/>
            <a:stCxn id="74770" idx="3"/>
            <a:endCxn id="74783" idx="3"/>
          </p:cNvCxnSpPr>
          <p:nvPr/>
        </p:nvCxnSpPr>
        <p:spPr bwMode="auto">
          <a:xfrm flipV="1">
            <a:off x="2858513" y="4876886"/>
            <a:ext cx="1317012" cy="1030201"/>
          </a:xfrm>
          <a:prstGeom prst="bentConnector3">
            <a:avLst>
              <a:gd name="adj1" fmla="val 117347"/>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74776" name="AutoShape 40"/>
          <p:cNvCxnSpPr>
            <a:cxnSpLocks noChangeShapeType="1"/>
            <a:stCxn id="74763" idx="0"/>
            <a:endCxn id="74769" idx="2"/>
          </p:cNvCxnSpPr>
          <p:nvPr/>
        </p:nvCxnSpPr>
        <p:spPr bwMode="auto">
          <a:xfrm rot="16200000" flipV="1">
            <a:off x="5183904" y="1426318"/>
            <a:ext cx="659206" cy="1086325"/>
          </a:xfrm>
          <a:prstGeom prst="bentConnector3">
            <a:avLst>
              <a:gd name="adj1" fmla="val 50000"/>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74777" name="Rectangle 41"/>
          <p:cNvSpPr>
            <a:spLocks noChangeArrowheads="1"/>
          </p:cNvSpPr>
          <p:nvPr/>
        </p:nvSpPr>
        <p:spPr bwMode="gray">
          <a:xfrm>
            <a:off x="4679609" y="2002305"/>
            <a:ext cx="2154290" cy="28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pPr>
            <a:r>
              <a:rPr lang="de-DE" altLang="de-DE" sz="1300" dirty="0">
                <a:solidFill>
                  <a:schemeClr val="tx1"/>
                </a:solidFill>
              </a:rPr>
              <a:t>Reporting     </a:t>
            </a:r>
            <a:r>
              <a:rPr lang="de-DE" altLang="de-DE" sz="1300" dirty="0" err="1">
                <a:solidFill>
                  <a:schemeClr val="tx1"/>
                </a:solidFill>
              </a:rPr>
              <a:t>channel</a:t>
            </a:r>
            <a:endParaRPr lang="de-DE" altLang="de-DE" sz="1300" dirty="0">
              <a:solidFill>
                <a:schemeClr val="tx1"/>
              </a:solidFill>
            </a:endParaRPr>
          </a:p>
        </p:txBody>
      </p:sp>
      <p:sp>
        <p:nvSpPr>
          <p:cNvPr id="74769" name="Rectangle 42"/>
          <p:cNvSpPr>
            <a:spLocks noChangeArrowheads="1"/>
          </p:cNvSpPr>
          <p:nvPr/>
        </p:nvSpPr>
        <p:spPr bwMode="invGray">
          <a:xfrm>
            <a:off x="4933950" y="1547814"/>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74770" name="Rectangle 28"/>
          <p:cNvSpPr>
            <a:spLocks noChangeArrowheads="1"/>
          </p:cNvSpPr>
          <p:nvPr/>
        </p:nvSpPr>
        <p:spPr bwMode="blackWhite">
          <a:xfrm>
            <a:off x="779464" y="5649913"/>
            <a:ext cx="2079625" cy="514350"/>
          </a:xfrm>
          <a:prstGeom prst="rect">
            <a:avLst/>
          </a:prstGeom>
          <a:solidFill>
            <a:srgbClr val="0099FF"/>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Risk Owner</a:t>
            </a:r>
          </a:p>
        </p:txBody>
      </p:sp>
      <p:sp>
        <p:nvSpPr>
          <p:cNvPr id="2" name="Titel 1">
            <a:extLst>
              <a:ext uri="{FF2B5EF4-FFF2-40B4-BE49-F238E27FC236}">
                <a16:creationId xmlns:a16="http://schemas.microsoft.com/office/drawing/2014/main" id="{B235BE1F-A139-29D6-BA59-93D8B349E853}"/>
              </a:ext>
            </a:extLst>
          </p:cNvPr>
          <p:cNvSpPr>
            <a:spLocks noGrp="1"/>
          </p:cNvSpPr>
          <p:nvPr>
            <p:ph type="title"/>
          </p:nvPr>
        </p:nvSpPr>
        <p:spPr/>
        <p:txBody>
          <a:bodyPr/>
          <a:lstStyle/>
          <a:p>
            <a:r>
              <a:rPr lang="de-DE" altLang="de-DE" dirty="0"/>
              <a:t>Organization of the risk management system</a:t>
            </a:r>
            <a:endParaRPr lang="de-DE" dirty="0"/>
          </a:p>
        </p:txBody>
      </p:sp>
    </p:spTree>
    <p:extLst>
      <p:ext uri="{BB962C8B-B14F-4D97-AF65-F5344CB8AC3E}">
        <p14:creationId xmlns:p14="http://schemas.microsoft.com/office/powerpoint/2010/main" val="39701985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Traditional risk management processes</a:t>
            </a:r>
          </a:p>
        </p:txBody>
      </p:sp>
      <p:grpSp>
        <p:nvGrpSpPr>
          <p:cNvPr id="4" name="Gruppieren 3"/>
          <p:cNvGrpSpPr/>
          <p:nvPr/>
        </p:nvGrpSpPr>
        <p:grpSpPr>
          <a:xfrm>
            <a:off x="1285254" y="1630363"/>
            <a:ext cx="7196138" cy="4025900"/>
            <a:chOff x="482600" y="1630363"/>
            <a:chExt cx="7196138" cy="4025900"/>
          </a:xfrm>
        </p:grpSpPr>
        <p:grpSp>
          <p:nvGrpSpPr>
            <p:cNvPr id="5" name="Gruppieren 434"/>
            <p:cNvGrpSpPr>
              <a:grpSpLocks/>
            </p:cNvGrpSpPr>
            <p:nvPr/>
          </p:nvGrpSpPr>
          <p:grpSpPr bwMode="auto">
            <a:xfrm>
              <a:off x="1476375" y="1673225"/>
              <a:ext cx="4781550" cy="3132138"/>
              <a:chOff x="1210050" y="703353"/>
              <a:chExt cx="8455445" cy="5834782"/>
            </a:xfrm>
          </p:grpSpPr>
          <p:sp>
            <p:nvSpPr>
              <p:cNvPr id="14" name="Ellipse 13"/>
              <p:cNvSpPr/>
              <p:nvPr/>
            </p:nvSpPr>
            <p:spPr>
              <a:xfrm>
                <a:off x="1210050" y="1182438"/>
                <a:ext cx="8455445" cy="53556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eaLnBrk="1" fontAlgn="auto" hangingPunct="1">
                  <a:spcBef>
                    <a:spcPts val="0"/>
                  </a:spcBef>
                  <a:spcAft>
                    <a:spcPts val="0"/>
                  </a:spcAft>
                  <a:defRPr/>
                </a:pPr>
                <a:endParaRPr lang="de-DE" sz="1600" dirty="0">
                  <a:solidFill>
                    <a:schemeClr val="tx1"/>
                  </a:solidFill>
                  <a:latin typeface="Arial" pitchFamily="34" charset="0"/>
                  <a:cs typeface="Arial" pitchFamily="34" charset="0"/>
                </a:endParaRPr>
              </a:p>
            </p:txBody>
          </p:sp>
          <p:sp>
            <p:nvSpPr>
              <p:cNvPr id="15" name="Ellipse 14"/>
              <p:cNvSpPr/>
              <p:nvPr/>
            </p:nvSpPr>
            <p:spPr>
              <a:xfrm>
                <a:off x="1681668" y="703353"/>
                <a:ext cx="6987253" cy="53556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eaLnBrk="1" fontAlgn="auto" hangingPunct="1">
                  <a:spcBef>
                    <a:spcPts val="0"/>
                  </a:spcBef>
                  <a:spcAft>
                    <a:spcPts val="0"/>
                  </a:spcAft>
                  <a:defRPr/>
                </a:pPr>
                <a:endParaRPr lang="de-DE" sz="1600" dirty="0">
                  <a:solidFill>
                    <a:schemeClr val="tx1"/>
                  </a:solidFill>
                  <a:latin typeface="Arial" pitchFamily="34" charset="0"/>
                  <a:cs typeface="Arial" pitchFamily="34" charset="0"/>
                </a:endParaRPr>
              </a:p>
            </p:txBody>
          </p:sp>
        </p:grpSp>
        <p:sp>
          <p:nvSpPr>
            <p:cNvPr id="6" name="Rectangle 9"/>
            <p:cNvSpPr>
              <a:spLocks noChangeArrowheads="1"/>
            </p:cNvSpPr>
            <p:nvPr/>
          </p:nvSpPr>
          <p:spPr bwMode="blackWhite">
            <a:xfrm>
              <a:off x="787400" y="4199535"/>
              <a:ext cx="2489200" cy="1368818"/>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3. implement risk management measures (RBM)</a:t>
              </a:r>
            </a:p>
            <a:p>
              <a:pPr>
                <a:spcBef>
                  <a:spcPct val="0"/>
                </a:spcBef>
                <a:spcAft>
                  <a:spcPts val="300"/>
                </a:spcAft>
                <a:buFont typeface="Wingdings" panose="05000000000000000000" pitchFamily="2" charset="2"/>
                <a:buChar char="§"/>
              </a:pPr>
              <a:r>
                <a:rPr lang="de-DE" altLang="de-DE" sz="1200" dirty="0">
                  <a:solidFill>
                    <a:srgbClr val="002945"/>
                  </a:solidFill>
                </a:rPr>
                <a:t> Ideas for RBM</a:t>
              </a:r>
            </a:p>
            <a:p>
              <a:pPr>
                <a:spcBef>
                  <a:spcPct val="0"/>
                </a:spcBef>
                <a:spcAft>
                  <a:spcPts val="300"/>
                </a:spcAft>
                <a:buFont typeface="Wingdings" panose="05000000000000000000" pitchFamily="2" charset="2"/>
                <a:buChar char="§"/>
              </a:pPr>
              <a:r>
                <a:rPr lang="de-DE" altLang="de-DE" sz="1200" dirty="0">
                  <a:solidFill>
                    <a:srgbClr val="002945"/>
                  </a:solidFill>
                </a:rPr>
                <a:t> Valuation of RBM (</a:t>
              </a:r>
              <a:r>
                <a:rPr lang="de-DE" altLang="de-DE" sz="1200" dirty="0" err="1">
                  <a:solidFill>
                    <a:srgbClr val="002945"/>
                  </a:solidFill>
                </a:rPr>
                <a:t>value</a:t>
              </a:r>
              <a:r>
                <a:rPr lang="de-DE" altLang="de-DE" sz="1200" dirty="0">
                  <a:solidFill>
                    <a:srgbClr val="002945"/>
                  </a:solidFill>
                </a:rPr>
                <a:t>  </a:t>
              </a:r>
              <a:br>
                <a:rPr lang="de-DE" altLang="de-DE" sz="1200" dirty="0">
                  <a:solidFill>
                    <a:srgbClr val="002945"/>
                  </a:solidFill>
                </a:rPr>
              </a:br>
              <a:r>
                <a:rPr lang="de-DE" altLang="de-DE" sz="1200" dirty="0">
                  <a:solidFill>
                    <a:srgbClr val="002945"/>
                  </a:solidFill>
                </a:rPr>
                <a:t>   </a:t>
              </a:r>
              <a:r>
                <a:rPr lang="de-DE" altLang="de-DE" sz="1200" dirty="0" err="1">
                  <a:solidFill>
                    <a:srgbClr val="002945"/>
                  </a:solidFill>
                </a:rPr>
                <a:t>contribution</a:t>
              </a:r>
              <a:r>
                <a:rPr lang="de-DE" altLang="de-DE" sz="1200" dirty="0">
                  <a:solidFill>
                    <a:srgbClr val="002945"/>
                  </a:solidFill>
                </a:rPr>
                <a:t>)</a:t>
              </a:r>
            </a:p>
            <a:p>
              <a:pPr>
                <a:spcBef>
                  <a:spcPct val="0"/>
                </a:spcBef>
                <a:spcAft>
                  <a:spcPts val="300"/>
                </a:spcAft>
                <a:buFont typeface="Wingdings" panose="05000000000000000000" pitchFamily="2" charset="2"/>
                <a:buChar char="§"/>
              </a:pPr>
              <a:r>
                <a:rPr lang="de-DE" altLang="de-DE" sz="1200" dirty="0">
                  <a:solidFill>
                    <a:srgbClr val="002945"/>
                  </a:solidFill>
                </a:rPr>
                <a:t> Implementation of the RBM</a:t>
              </a:r>
            </a:p>
          </p:txBody>
        </p:sp>
        <p:sp>
          <p:nvSpPr>
            <p:cNvPr id="7" name="Rectangle 13"/>
            <p:cNvSpPr>
              <a:spLocks noChangeArrowheads="1"/>
            </p:cNvSpPr>
            <p:nvPr/>
          </p:nvSpPr>
          <p:spPr bwMode="blackWhite">
            <a:xfrm>
              <a:off x="5086350" y="1630363"/>
              <a:ext cx="2592388" cy="1179512"/>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1. risk analysis status quo</a:t>
              </a:r>
            </a:p>
            <a:p>
              <a:pPr>
                <a:spcBef>
                  <a:spcPct val="0"/>
                </a:spcBef>
                <a:spcAft>
                  <a:spcPts val="300"/>
                </a:spcAft>
                <a:buFont typeface="Wingdings" panose="05000000000000000000" pitchFamily="2" charset="2"/>
                <a:buChar char="§"/>
              </a:pPr>
              <a:r>
                <a:rPr lang="de-DE" altLang="de-DE" sz="1200" dirty="0">
                  <a:solidFill>
                    <a:srgbClr val="002945"/>
                  </a:solidFill>
                </a:rPr>
                <a:t> Risk identification</a:t>
              </a:r>
            </a:p>
            <a:p>
              <a:pPr>
                <a:spcBef>
                  <a:spcPct val="0"/>
                </a:spcBef>
                <a:spcAft>
                  <a:spcPts val="300"/>
                </a:spcAft>
                <a:buFont typeface="Wingdings" panose="05000000000000000000" pitchFamily="2" charset="2"/>
                <a:buChar char="§"/>
              </a:pPr>
              <a:r>
                <a:rPr lang="de-DE" altLang="de-DE" sz="1200" dirty="0">
                  <a:solidFill>
                    <a:srgbClr val="002945"/>
                  </a:solidFill>
                </a:rPr>
                <a:t> Risk quantification</a:t>
              </a:r>
            </a:p>
            <a:p>
              <a:pPr>
                <a:spcBef>
                  <a:spcPct val="0"/>
                </a:spcBef>
                <a:spcAft>
                  <a:spcPts val="300"/>
                </a:spcAft>
                <a:buFont typeface="Wingdings" panose="05000000000000000000" pitchFamily="2" charset="2"/>
                <a:buChar char="§"/>
              </a:pPr>
              <a:r>
                <a:rPr lang="de-DE" altLang="de-DE" sz="1200" dirty="0">
                  <a:solidFill>
                    <a:srgbClr val="002945"/>
                  </a:solidFill>
                </a:rPr>
                <a:t> Risk measures and risk </a:t>
              </a:r>
              <a:r>
                <a:rPr lang="de-DE" altLang="de-DE" sz="1200" dirty="0" err="1">
                  <a:solidFill>
                    <a:srgbClr val="002945"/>
                  </a:solidFill>
                </a:rPr>
                <a:t>value</a:t>
              </a:r>
              <a:r>
                <a:rPr lang="de-DE" altLang="de-DE" sz="1200" dirty="0">
                  <a:solidFill>
                    <a:srgbClr val="002945"/>
                  </a:solidFill>
                </a:rPr>
                <a:t> </a:t>
              </a:r>
              <a:br>
                <a:rPr lang="de-DE" altLang="de-DE" sz="1200" dirty="0">
                  <a:solidFill>
                    <a:srgbClr val="002945"/>
                  </a:solidFill>
                </a:rPr>
              </a:br>
              <a:r>
                <a:rPr lang="de-DE" altLang="de-DE" sz="1200" dirty="0">
                  <a:solidFill>
                    <a:srgbClr val="002945"/>
                  </a:solidFill>
                </a:rPr>
                <a:t>   </a:t>
              </a:r>
              <a:r>
                <a:rPr lang="de-DE" altLang="de-DE" sz="1200" dirty="0" err="1">
                  <a:solidFill>
                    <a:srgbClr val="002945"/>
                  </a:solidFill>
                </a:rPr>
                <a:t>contribution</a:t>
              </a:r>
              <a:r>
                <a:rPr lang="de-DE" altLang="de-DE" sz="1200" dirty="0">
                  <a:solidFill>
                    <a:srgbClr val="002945"/>
                  </a:solidFill>
                </a:rPr>
                <a:t> (prioritization)</a:t>
              </a:r>
            </a:p>
          </p:txBody>
        </p:sp>
        <p:sp>
          <p:nvSpPr>
            <p:cNvPr id="8" name="Rectangle 15"/>
            <p:cNvSpPr>
              <a:spLocks noChangeArrowheads="1"/>
            </p:cNvSpPr>
            <p:nvPr/>
          </p:nvSpPr>
          <p:spPr bwMode="blackWhite">
            <a:xfrm>
              <a:off x="5100638" y="4111625"/>
              <a:ext cx="2563812" cy="1544638"/>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2. risk aggregation status quo</a:t>
              </a:r>
            </a:p>
            <a:p>
              <a:pPr>
                <a:spcBef>
                  <a:spcPct val="0"/>
                </a:spcBef>
                <a:spcAft>
                  <a:spcPts val="300"/>
                </a:spcAft>
                <a:buFont typeface="Wingdings" panose="05000000000000000000" pitchFamily="2" charset="2"/>
                <a:buChar char="§"/>
              </a:pPr>
              <a:r>
                <a:rPr lang="de-DE" altLang="de-DE" sz="1200" dirty="0">
                  <a:solidFill>
                    <a:srgbClr val="002945"/>
                  </a:solidFill>
                </a:rPr>
                <a:t> Calculation of total risk exposure </a:t>
              </a:r>
              <a:br>
                <a:rPr lang="de-DE" altLang="de-DE" sz="1200" dirty="0">
                  <a:solidFill>
                    <a:srgbClr val="002945"/>
                  </a:solidFill>
                </a:rPr>
              </a:br>
              <a:r>
                <a:rPr lang="de-DE" altLang="de-DE" sz="1200" dirty="0">
                  <a:solidFill>
                    <a:srgbClr val="002945"/>
                  </a:solidFill>
                </a:rPr>
                <a:t>   (capital requirement)</a:t>
              </a:r>
            </a:p>
            <a:p>
              <a:pPr>
                <a:spcBef>
                  <a:spcPct val="0"/>
                </a:spcBef>
                <a:spcAft>
                  <a:spcPts val="300"/>
                </a:spcAft>
                <a:buFont typeface="Wingdings" panose="05000000000000000000" pitchFamily="2" charset="2"/>
                <a:buChar char="§"/>
              </a:pPr>
              <a:r>
                <a:rPr lang="de-DE" altLang="de-DE" sz="1200" dirty="0">
                  <a:solidFill>
                    <a:srgbClr val="002945"/>
                  </a:solidFill>
                </a:rPr>
                <a:t> Rating forecast for base and stress </a:t>
              </a:r>
              <a:br>
                <a:rPr lang="de-DE" altLang="de-DE" sz="1200" dirty="0">
                  <a:solidFill>
                    <a:srgbClr val="002945"/>
                  </a:solidFill>
                </a:rPr>
              </a:br>
              <a:r>
                <a:rPr lang="de-DE" altLang="de-DE" sz="1200" dirty="0">
                  <a:solidFill>
                    <a:srgbClr val="002945"/>
                  </a:solidFill>
                </a:rPr>
                <a:t>   stress scenarios</a:t>
              </a:r>
            </a:p>
            <a:p>
              <a:pPr>
                <a:spcBef>
                  <a:spcPct val="0"/>
                </a:spcBef>
                <a:spcAft>
                  <a:spcPts val="300"/>
                </a:spcAft>
                <a:buFont typeface="Wingdings" panose="05000000000000000000" pitchFamily="2" charset="2"/>
                <a:buChar char="§"/>
              </a:pPr>
              <a:r>
                <a:rPr lang="de-DE" altLang="de-DE" sz="1200" dirty="0">
                  <a:solidFill>
                    <a:srgbClr val="002945"/>
                  </a:solidFill>
                </a:rPr>
                <a:t> Risk-adjusted cost of capital as </a:t>
              </a:r>
              <a:br>
                <a:rPr lang="de-DE" altLang="de-DE" sz="1200" dirty="0">
                  <a:solidFill>
                    <a:srgbClr val="002945"/>
                  </a:solidFill>
                </a:rPr>
              </a:br>
              <a:r>
                <a:rPr lang="de-DE" altLang="de-DE" sz="1200" dirty="0">
                  <a:solidFill>
                    <a:srgbClr val="002945"/>
                  </a:solidFill>
                </a:rPr>
                <a:t>   return requirements</a:t>
              </a:r>
            </a:p>
          </p:txBody>
        </p:sp>
        <p:sp>
          <p:nvSpPr>
            <p:cNvPr id="9" name="Rectangle 19"/>
            <p:cNvSpPr>
              <a:spLocks noChangeArrowheads="1"/>
            </p:cNvSpPr>
            <p:nvPr/>
          </p:nvSpPr>
          <p:spPr bwMode="blackWhite">
            <a:xfrm>
              <a:off x="482600" y="1649413"/>
              <a:ext cx="3081338" cy="1141412"/>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4. monitoring: monitoring and reporting</a:t>
              </a:r>
            </a:p>
            <a:p>
              <a:pPr>
                <a:spcBef>
                  <a:spcPct val="0"/>
                </a:spcBef>
                <a:spcAft>
                  <a:spcPts val="300"/>
                </a:spcAft>
                <a:buFont typeface="Wingdings" panose="05000000000000000000" pitchFamily="2" charset="2"/>
                <a:buChar char="§"/>
              </a:pPr>
              <a:r>
                <a:rPr lang="de-DE" altLang="de-DE" sz="1200" dirty="0">
                  <a:solidFill>
                    <a:srgbClr val="002945"/>
                  </a:solidFill>
                </a:rPr>
                <a:t> Continuous monitoring of risks</a:t>
              </a:r>
            </a:p>
            <a:p>
              <a:pPr>
                <a:spcBef>
                  <a:spcPct val="0"/>
                </a:spcBef>
                <a:spcAft>
                  <a:spcPts val="300"/>
                </a:spcAft>
                <a:buFont typeface="Wingdings" panose="05000000000000000000" pitchFamily="2" charset="2"/>
                <a:buChar char="§"/>
              </a:pPr>
              <a:r>
                <a:rPr lang="de-DE" altLang="de-DE" sz="1200" dirty="0">
                  <a:solidFill>
                    <a:srgbClr val="002945"/>
                  </a:solidFill>
                </a:rPr>
                <a:t> Recording, evaluating and forwarding </a:t>
              </a:r>
              <a:br>
                <a:rPr lang="de-DE" altLang="de-DE" sz="1200" dirty="0">
                  <a:solidFill>
                    <a:srgbClr val="002945"/>
                  </a:solidFill>
                </a:rPr>
              </a:br>
              <a:r>
                <a:rPr lang="de-DE" altLang="de-DE" sz="1200" dirty="0">
                  <a:solidFill>
                    <a:srgbClr val="002945"/>
                  </a:solidFill>
                </a:rPr>
                <a:t>   new information: Transparency about </a:t>
              </a:r>
              <a:br>
                <a:rPr lang="de-DE" altLang="de-DE" sz="1200" dirty="0">
                  <a:solidFill>
                    <a:srgbClr val="002945"/>
                  </a:solidFill>
                </a:rPr>
              </a:br>
              <a:r>
                <a:rPr lang="de-DE" altLang="de-DE" sz="1200" dirty="0">
                  <a:solidFill>
                    <a:srgbClr val="002945"/>
                  </a:solidFill>
                </a:rPr>
                <a:t>   individual risks</a:t>
              </a:r>
            </a:p>
          </p:txBody>
        </p:sp>
        <p:cxnSp>
          <p:nvCxnSpPr>
            <p:cNvPr id="10" name="Gerade Verbindung mit Pfeil 9"/>
            <p:cNvCxnSpPr>
              <a:stCxn id="9" idx="3"/>
              <a:endCxn id="7" idx="1"/>
            </p:cNvCxnSpPr>
            <p:nvPr/>
          </p:nvCxnSpPr>
          <p:spPr>
            <a:xfrm>
              <a:off x="3563938" y="2220913"/>
              <a:ext cx="1522412" cy="0"/>
            </a:xfrm>
            <a:prstGeom prst="straightConnector1">
              <a:avLst/>
            </a:prstGeom>
            <a:ln w="57150">
              <a:solidFill>
                <a:srgbClr val="002945"/>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6" idx="0"/>
              <a:endCxn id="9" idx="2"/>
            </p:cNvCxnSpPr>
            <p:nvPr/>
          </p:nvCxnSpPr>
          <p:spPr>
            <a:xfrm flipH="1" flipV="1">
              <a:off x="2023269" y="2790825"/>
              <a:ext cx="8731" cy="1408710"/>
            </a:xfrm>
            <a:prstGeom prst="straightConnector1">
              <a:avLst/>
            </a:prstGeom>
            <a:ln w="57150">
              <a:solidFill>
                <a:srgbClr val="002945"/>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09"/>
            <p:cNvCxnSpPr>
              <a:cxnSpLocks noChangeShapeType="1"/>
              <a:stCxn id="7" idx="2"/>
              <a:endCxn id="8" idx="0"/>
            </p:cNvCxnSpPr>
            <p:nvPr/>
          </p:nvCxnSpPr>
          <p:spPr bwMode="auto">
            <a:xfrm>
              <a:off x="6383338" y="2809875"/>
              <a:ext cx="0" cy="1301750"/>
            </a:xfrm>
            <a:prstGeom prst="straightConnector1">
              <a:avLst/>
            </a:prstGeom>
            <a:noFill/>
            <a:ln w="57150" algn="ctr">
              <a:solidFill>
                <a:srgbClr val="002945"/>
              </a:solidFill>
              <a:round/>
              <a:headEnd/>
              <a:tailEnd type="arrow" w="med" len="med"/>
            </a:ln>
            <a:extLst>
              <a:ext uri="{909E8E84-426E-40DD-AFC4-6F175D3DCCD1}">
                <a14:hiddenFill xmlns:a14="http://schemas.microsoft.com/office/drawing/2010/main">
                  <a:noFill/>
                </a14:hiddenFill>
              </a:ext>
            </a:extLst>
          </p:spPr>
        </p:cxnSp>
        <p:cxnSp>
          <p:nvCxnSpPr>
            <p:cNvPr id="13" name="Gerade Verbindung mit Pfeil 12"/>
            <p:cNvCxnSpPr>
              <a:stCxn id="8" idx="1"/>
              <a:endCxn id="6" idx="3"/>
            </p:cNvCxnSpPr>
            <p:nvPr/>
          </p:nvCxnSpPr>
          <p:spPr>
            <a:xfrm flipH="1">
              <a:off x="3276600" y="4883944"/>
              <a:ext cx="1824038" cy="0"/>
            </a:xfrm>
            <a:prstGeom prst="straightConnector1">
              <a:avLst/>
            </a:prstGeom>
            <a:ln w="57150">
              <a:solidFill>
                <a:srgbClr val="002945"/>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4288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FFF06CA0-89F3-4157-B06B-1FFF9DD88B09}"/>
              </a:ext>
            </a:extLst>
          </p:cNvPr>
          <p:cNvGrpSpPr/>
          <p:nvPr/>
        </p:nvGrpSpPr>
        <p:grpSpPr>
          <a:xfrm>
            <a:off x="1992344" y="1853885"/>
            <a:ext cx="5148572" cy="4134116"/>
            <a:chOff x="1858597" y="1315268"/>
            <a:chExt cx="7628526" cy="4698459"/>
          </a:xfrm>
        </p:grpSpPr>
        <p:sp>
          <p:nvSpPr>
            <p:cNvPr id="6" name="Ellipse 5">
              <a:extLst>
                <a:ext uri="{FF2B5EF4-FFF2-40B4-BE49-F238E27FC236}">
                  <a16:creationId xmlns:a16="http://schemas.microsoft.com/office/drawing/2014/main" id="{9D6B2C32-5483-471D-8A03-6BBAC0A1FC20}"/>
                </a:ext>
              </a:extLst>
            </p:cNvPr>
            <p:cNvSpPr/>
            <p:nvPr/>
          </p:nvSpPr>
          <p:spPr>
            <a:xfrm>
              <a:off x="1869853" y="1315268"/>
              <a:ext cx="7617270" cy="4698459"/>
            </a:xfrm>
            <a:prstGeom prst="ellipse">
              <a:avLst/>
            </a:prstGeom>
            <a:solidFill>
              <a:srgbClr val="9BA1B2">
                <a:lumMod val="60000"/>
                <a:lumOff val="40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sp>
          <p:nvSpPr>
            <p:cNvPr id="7" name="Ellipse 6">
              <a:extLst>
                <a:ext uri="{FF2B5EF4-FFF2-40B4-BE49-F238E27FC236}">
                  <a16:creationId xmlns:a16="http://schemas.microsoft.com/office/drawing/2014/main" id="{7C1CA6A0-1B98-45AF-B0A2-628645D16DA5}"/>
                </a:ext>
              </a:extLst>
            </p:cNvPr>
            <p:cNvSpPr/>
            <p:nvPr/>
          </p:nvSpPr>
          <p:spPr>
            <a:xfrm>
              <a:off x="1858597" y="1348977"/>
              <a:ext cx="7617268" cy="4297473"/>
            </a:xfrm>
            <a:prstGeom prst="ellipse">
              <a:avLst/>
            </a:prstGeom>
            <a:solidFill>
              <a:srgbClr val="FFFFFF"/>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grpSp>
      <p:grpSp>
        <p:nvGrpSpPr>
          <p:cNvPr id="8" name="Gruppieren 7">
            <a:extLst>
              <a:ext uri="{FF2B5EF4-FFF2-40B4-BE49-F238E27FC236}">
                <a16:creationId xmlns:a16="http://schemas.microsoft.com/office/drawing/2014/main" id="{DA48CE84-CCB0-4C1C-88F8-54C56424FC07}"/>
              </a:ext>
            </a:extLst>
          </p:cNvPr>
          <p:cNvGrpSpPr/>
          <p:nvPr/>
        </p:nvGrpSpPr>
        <p:grpSpPr>
          <a:xfrm>
            <a:off x="1261943" y="1425127"/>
            <a:ext cx="7752045" cy="4134116"/>
            <a:chOff x="1869853" y="1315268"/>
            <a:chExt cx="7617270" cy="4698459"/>
          </a:xfrm>
        </p:grpSpPr>
        <p:sp>
          <p:nvSpPr>
            <p:cNvPr id="9" name="Ellipse 8">
              <a:extLst>
                <a:ext uri="{FF2B5EF4-FFF2-40B4-BE49-F238E27FC236}">
                  <a16:creationId xmlns:a16="http://schemas.microsoft.com/office/drawing/2014/main" id="{2FDB8493-B7F3-48E2-918F-520990D070A5}"/>
                </a:ext>
              </a:extLst>
            </p:cNvPr>
            <p:cNvSpPr/>
            <p:nvPr/>
          </p:nvSpPr>
          <p:spPr>
            <a:xfrm>
              <a:off x="1869853" y="1315268"/>
              <a:ext cx="7617270" cy="4698459"/>
            </a:xfrm>
            <a:prstGeom prst="ellipse">
              <a:avLst/>
            </a:prstGeom>
            <a:solidFill>
              <a:srgbClr val="FFFFFF">
                <a:lumMod val="8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sp>
          <p:nvSpPr>
            <p:cNvPr id="10" name="Ellipse 9">
              <a:extLst>
                <a:ext uri="{FF2B5EF4-FFF2-40B4-BE49-F238E27FC236}">
                  <a16:creationId xmlns:a16="http://schemas.microsoft.com/office/drawing/2014/main" id="{FA936463-3489-451C-8248-955447711FE1}"/>
                </a:ext>
              </a:extLst>
            </p:cNvPr>
            <p:cNvSpPr/>
            <p:nvPr/>
          </p:nvSpPr>
          <p:spPr>
            <a:xfrm>
              <a:off x="2019908" y="1393356"/>
              <a:ext cx="6924789" cy="4297473"/>
            </a:xfrm>
            <a:prstGeom prst="ellipse">
              <a:avLst/>
            </a:prstGeom>
            <a:solidFill>
              <a:srgbClr val="FFFFFF"/>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grpSp>
      <p:grpSp>
        <p:nvGrpSpPr>
          <p:cNvPr id="11" name="Gruppieren 10">
            <a:extLst>
              <a:ext uri="{FF2B5EF4-FFF2-40B4-BE49-F238E27FC236}">
                <a16:creationId xmlns:a16="http://schemas.microsoft.com/office/drawing/2014/main" id="{DD39BEC8-1BBB-4F82-B5DC-3817CE23CEA4}"/>
              </a:ext>
            </a:extLst>
          </p:cNvPr>
          <p:cNvGrpSpPr/>
          <p:nvPr/>
        </p:nvGrpSpPr>
        <p:grpSpPr>
          <a:xfrm>
            <a:off x="1267158" y="1484227"/>
            <a:ext cx="5545461" cy="3748721"/>
            <a:chOff x="1210050" y="1182456"/>
            <a:chExt cx="8455445" cy="5355679"/>
          </a:xfrm>
        </p:grpSpPr>
        <p:sp>
          <p:nvSpPr>
            <p:cNvPr id="12" name="Ellipse 11">
              <a:extLst>
                <a:ext uri="{FF2B5EF4-FFF2-40B4-BE49-F238E27FC236}">
                  <a16:creationId xmlns:a16="http://schemas.microsoft.com/office/drawing/2014/main" id="{6822F0C8-F949-4821-B463-931D59481D11}"/>
                </a:ext>
              </a:extLst>
            </p:cNvPr>
            <p:cNvSpPr/>
            <p:nvPr/>
          </p:nvSpPr>
          <p:spPr>
            <a:xfrm>
              <a:off x="1210050" y="1182456"/>
              <a:ext cx="8455445" cy="5355679"/>
            </a:xfrm>
            <a:prstGeom prst="ellipse">
              <a:avLst/>
            </a:prstGeom>
            <a:solidFill>
              <a:srgbClr val="FFFFFF">
                <a:lumMod val="7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sp>
          <p:nvSpPr>
            <p:cNvPr id="13" name="Ellipse 12">
              <a:extLst>
                <a:ext uri="{FF2B5EF4-FFF2-40B4-BE49-F238E27FC236}">
                  <a16:creationId xmlns:a16="http://schemas.microsoft.com/office/drawing/2014/main" id="{3E87273B-BA1E-4434-97D6-73259C283A6C}"/>
                </a:ext>
              </a:extLst>
            </p:cNvPr>
            <p:cNvSpPr/>
            <p:nvPr/>
          </p:nvSpPr>
          <p:spPr>
            <a:xfrm>
              <a:off x="1796345" y="1182457"/>
              <a:ext cx="6987971" cy="4852883"/>
            </a:xfrm>
            <a:prstGeom prst="ellipse">
              <a:avLst/>
            </a:prstGeom>
            <a:solidFill>
              <a:srgbClr val="FFFFFF"/>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grpSp>
      <p:cxnSp>
        <p:nvCxnSpPr>
          <p:cNvPr id="14" name="Gerade Verbindung mit Pfeil 13">
            <a:extLst>
              <a:ext uri="{FF2B5EF4-FFF2-40B4-BE49-F238E27FC236}">
                <a16:creationId xmlns:a16="http://schemas.microsoft.com/office/drawing/2014/main" id="{3FFA369C-48CA-4173-A267-8C4EB91FBECF}"/>
              </a:ext>
            </a:extLst>
          </p:cNvPr>
          <p:cNvCxnSpPr>
            <a:endCxn id="36" idx="1"/>
          </p:cNvCxnSpPr>
          <p:nvPr/>
        </p:nvCxnSpPr>
        <p:spPr>
          <a:xfrm>
            <a:off x="1992345" y="1422962"/>
            <a:ext cx="1092121" cy="0"/>
          </a:xfrm>
          <a:prstGeom prst="straightConnector1">
            <a:avLst/>
          </a:prstGeom>
          <a:noFill/>
          <a:ln w="28575" cap="flat" cmpd="sng" algn="ctr">
            <a:solidFill>
              <a:srgbClr val="002945"/>
            </a:solidFill>
            <a:prstDash val="solid"/>
            <a:tailEnd type="arrow"/>
          </a:ln>
          <a:effectLst/>
        </p:spPr>
      </p:cxnSp>
      <p:sp>
        <p:nvSpPr>
          <p:cNvPr id="15" name="Textfeld 14">
            <a:extLst>
              <a:ext uri="{FF2B5EF4-FFF2-40B4-BE49-F238E27FC236}">
                <a16:creationId xmlns:a16="http://schemas.microsoft.com/office/drawing/2014/main" id="{98FE7230-8017-40F7-97B7-400B754E42FF}"/>
              </a:ext>
            </a:extLst>
          </p:cNvPr>
          <p:cNvSpPr txBox="1"/>
          <p:nvPr/>
        </p:nvSpPr>
        <p:spPr>
          <a:xfrm rot="20490298">
            <a:off x="5175769" y="1222813"/>
            <a:ext cx="310134" cy="257369"/>
          </a:xfrm>
          <a:prstGeom prst="rect">
            <a:avLst/>
          </a:prstGeom>
          <a:solidFill>
            <a:srgbClr val="FFFFFF"/>
          </a:solidFill>
        </p:spPr>
        <p:txBody>
          <a:bodyPr wrap="none" lIns="0" tIns="0" rIns="0" bIns="0" rtlCol="0" anchor="ctr">
            <a:noAutofit/>
          </a:bodyPr>
          <a:lstStyle/>
          <a:p>
            <a:pPr algn="ctr" defTabSz="915589">
              <a:defRPr/>
            </a:pPr>
            <a:r>
              <a:rPr lang="de-DE" sz="1200" b="1" kern="0">
                <a:solidFill>
                  <a:srgbClr val="152236"/>
                </a:solidFill>
                <a:latin typeface="Calibri"/>
                <a:cs typeface="Arial" pitchFamily="34" charset="0"/>
              </a:rPr>
              <a:t>YES</a:t>
            </a:r>
          </a:p>
        </p:txBody>
      </p:sp>
      <p:sp>
        <p:nvSpPr>
          <p:cNvPr id="16" name="Textfeld 15">
            <a:extLst>
              <a:ext uri="{FF2B5EF4-FFF2-40B4-BE49-F238E27FC236}">
                <a16:creationId xmlns:a16="http://schemas.microsoft.com/office/drawing/2014/main" id="{6D9E0570-7410-4796-9786-57805E9C8E1B}"/>
              </a:ext>
            </a:extLst>
          </p:cNvPr>
          <p:cNvSpPr txBox="1"/>
          <p:nvPr/>
        </p:nvSpPr>
        <p:spPr>
          <a:xfrm rot="20490298">
            <a:off x="4930774" y="5688907"/>
            <a:ext cx="461651" cy="257369"/>
          </a:xfrm>
          <a:prstGeom prst="rect">
            <a:avLst/>
          </a:prstGeom>
          <a:solidFill>
            <a:srgbClr val="FFFFFF"/>
          </a:solidFill>
        </p:spPr>
        <p:txBody>
          <a:bodyPr wrap="square" lIns="0" tIns="0" rIns="0" bIns="0" rtlCol="0" anchor="ctr">
            <a:noAutofit/>
          </a:bodyPr>
          <a:lstStyle/>
          <a:p>
            <a:pPr algn="ctr" defTabSz="915589">
              <a:defRPr/>
            </a:pPr>
            <a:r>
              <a:rPr lang="de-DE" sz="1200" b="1" kern="0">
                <a:solidFill>
                  <a:srgbClr val="152236"/>
                </a:solidFill>
                <a:latin typeface="Calibri"/>
                <a:cs typeface="Arial" pitchFamily="34" charset="0"/>
              </a:rPr>
              <a:t>YES</a:t>
            </a:r>
          </a:p>
        </p:txBody>
      </p:sp>
      <p:sp>
        <p:nvSpPr>
          <p:cNvPr id="17" name="Textfeld 16">
            <a:extLst>
              <a:ext uri="{FF2B5EF4-FFF2-40B4-BE49-F238E27FC236}">
                <a16:creationId xmlns:a16="http://schemas.microsoft.com/office/drawing/2014/main" id="{6528FD72-FE65-466A-8033-14035F48E43D}"/>
              </a:ext>
            </a:extLst>
          </p:cNvPr>
          <p:cNvSpPr txBox="1"/>
          <p:nvPr/>
        </p:nvSpPr>
        <p:spPr>
          <a:xfrm rot="20490298">
            <a:off x="5046409" y="1700382"/>
            <a:ext cx="503103" cy="257369"/>
          </a:xfrm>
          <a:prstGeom prst="rect">
            <a:avLst/>
          </a:prstGeom>
          <a:solidFill>
            <a:srgbClr val="FFFFFF"/>
          </a:solidFill>
        </p:spPr>
        <p:txBody>
          <a:bodyPr wrap="none" lIns="0" tIns="0" rIns="0" bIns="0" rtlCol="0" anchor="ctr">
            <a:noAutofit/>
          </a:bodyPr>
          <a:lstStyle/>
          <a:p>
            <a:pPr algn="ctr" defTabSz="915589">
              <a:defRPr/>
            </a:pPr>
            <a:r>
              <a:rPr lang="de-DE" sz="1200" b="1" kern="0">
                <a:solidFill>
                  <a:srgbClr val="152236"/>
                </a:solidFill>
                <a:latin typeface="Calibri"/>
                <a:cs typeface="Arial" pitchFamily="34" charset="0"/>
              </a:rPr>
              <a:t>NO</a:t>
            </a:r>
          </a:p>
        </p:txBody>
      </p:sp>
      <p:sp>
        <p:nvSpPr>
          <p:cNvPr id="18" name="Textfeld 17">
            <a:extLst>
              <a:ext uri="{FF2B5EF4-FFF2-40B4-BE49-F238E27FC236}">
                <a16:creationId xmlns:a16="http://schemas.microsoft.com/office/drawing/2014/main" id="{B47FC6D7-7713-421C-9E73-4CBD5132B7E3}"/>
              </a:ext>
            </a:extLst>
          </p:cNvPr>
          <p:cNvSpPr txBox="1"/>
          <p:nvPr/>
        </p:nvSpPr>
        <p:spPr>
          <a:xfrm rot="20490298">
            <a:off x="4886415" y="5300783"/>
            <a:ext cx="503103" cy="257369"/>
          </a:xfrm>
          <a:prstGeom prst="rect">
            <a:avLst/>
          </a:prstGeom>
          <a:solidFill>
            <a:srgbClr val="FFFFFF"/>
          </a:solidFill>
        </p:spPr>
        <p:txBody>
          <a:bodyPr wrap="none" lIns="0" tIns="0" rIns="0" bIns="0" rtlCol="0" anchor="ctr">
            <a:noAutofit/>
          </a:bodyPr>
          <a:lstStyle/>
          <a:p>
            <a:pPr algn="ctr" defTabSz="915589">
              <a:defRPr/>
            </a:pPr>
            <a:r>
              <a:rPr lang="de-DE" sz="1200" b="1" kern="0" dirty="0">
                <a:solidFill>
                  <a:srgbClr val="152236"/>
                </a:solidFill>
                <a:latin typeface="Calibri"/>
                <a:cs typeface="Arial" pitchFamily="34" charset="0"/>
              </a:rPr>
              <a:t>NO</a:t>
            </a:r>
          </a:p>
        </p:txBody>
      </p:sp>
      <p:sp>
        <p:nvSpPr>
          <p:cNvPr id="19" name="Eingekerbter Richtungspfeil 206">
            <a:extLst>
              <a:ext uri="{FF2B5EF4-FFF2-40B4-BE49-F238E27FC236}">
                <a16:creationId xmlns:a16="http://schemas.microsoft.com/office/drawing/2014/main" id="{2ACB50D1-F4F2-4C87-A250-08DED67EE74D}"/>
              </a:ext>
            </a:extLst>
          </p:cNvPr>
          <p:cNvSpPr/>
          <p:nvPr/>
        </p:nvSpPr>
        <p:spPr>
          <a:xfrm rot="2410958">
            <a:off x="5625143" y="1942479"/>
            <a:ext cx="490806" cy="280313"/>
          </a:xfrm>
          <a:prstGeom prst="chevron">
            <a:avLst>
              <a:gd name="adj" fmla="val 66807"/>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0" name="Eingekerbter Richtungspfeil 207">
            <a:extLst>
              <a:ext uri="{FF2B5EF4-FFF2-40B4-BE49-F238E27FC236}">
                <a16:creationId xmlns:a16="http://schemas.microsoft.com/office/drawing/2014/main" id="{A128822E-6603-4DC0-BE58-BB97DF6005E2}"/>
              </a:ext>
            </a:extLst>
          </p:cNvPr>
          <p:cNvSpPr/>
          <p:nvPr/>
        </p:nvSpPr>
        <p:spPr>
          <a:xfrm rot="6774836">
            <a:off x="6187907" y="3307172"/>
            <a:ext cx="461516" cy="716044"/>
          </a:xfrm>
          <a:prstGeom prst="chevron">
            <a:avLst>
              <a:gd name="adj" fmla="val 4488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1" name="Eingekerbter Richtungspfeil 208">
            <a:extLst>
              <a:ext uri="{FF2B5EF4-FFF2-40B4-BE49-F238E27FC236}">
                <a16:creationId xmlns:a16="http://schemas.microsoft.com/office/drawing/2014/main" id="{0BAFB500-706E-4131-9496-1B6B4F92E7C9}"/>
              </a:ext>
            </a:extLst>
          </p:cNvPr>
          <p:cNvSpPr/>
          <p:nvPr/>
        </p:nvSpPr>
        <p:spPr>
          <a:xfrm rot="10547638">
            <a:off x="4105052" y="4784278"/>
            <a:ext cx="678571" cy="451756"/>
          </a:xfrm>
          <a:prstGeom prst="chevron">
            <a:avLst>
              <a:gd name="adj" fmla="val 55938"/>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2" name="Eingekerbter Richtungspfeil 211">
            <a:extLst>
              <a:ext uri="{FF2B5EF4-FFF2-40B4-BE49-F238E27FC236}">
                <a16:creationId xmlns:a16="http://schemas.microsoft.com/office/drawing/2014/main" id="{E11BBB32-EB6F-4F3F-AE4D-A9D49AD5012D}"/>
              </a:ext>
            </a:extLst>
          </p:cNvPr>
          <p:cNvSpPr/>
          <p:nvPr/>
        </p:nvSpPr>
        <p:spPr>
          <a:xfrm rot="15089889">
            <a:off x="1207402" y="3391954"/>
            <a:ext cx="590915" cy="489067"/>
          </a:xfrm>
          <a:prstGeom prst="chevron">
            <a:avLst>
              <a:gd name="adj" fmla="val 59194"/>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3" name="Eingekerbter Richtungspfeil 212">
            <a:extLst>
              <a:ext uri="{FF2B5EF4-FFF2-40B4-BE49-F238E27FC236}">
                <a16:creationId xmlns:a16="http://schemas.microsoft.com/office/drawing/2014/main" id="{25FB7B64-03B0-4964-8474-4E3A41FADD2A}"/>
              </a:ext>
            </a:extLst>
          </p:cNvPr>
          <p:cNvSpPr/>
          <p:nvPr/>
        </p:nvSpPr>
        <p:spPr>
          <a:xfrm rot="19000046">
            <a:off x="1917559" y="2058394"/>
            <a:ext cx="246809" cy="174053"/>
          </a:xfrm>
          <a:prstGeom prst="chevron">
            <a:avLst>
              <a:gd name="adj" fmla="val 62750"/>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4" name="Eingekerbter Richtungspfeil 213">
            <a:extLst>
              <a:ext uri="{FF2B5EF4-FFF2-40B4-BE49-F238E27FC236}">
                <a16:creationId xmlns:a16="http://schemas.microsoft.com/office/drawing/2014/main" id="{7DA89614-2347-48A8-9050-A0011074123E}"/>
              </a:ext>
            </a:extLst>
          </p:cNvPr>
          <p:cNvSpPr/>
          <p:nvPr/>
        </p:nvSpPr>
        <p:spPr>
          <a:xfrm rot="9765482">
            <a:off x="7463417" y="4768207"/>
            <a:ext cx="640157" cy="495274"/>
          </a:xfrm>
          <a:prstGeom prst="chevron">
            <a:avLst>
              <a:gd name="adj" fmla="val 53554"/>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5" name="Eingekerbter Richtungspfeil 230">
            <a:extLst>
              <a:ext uri="{FF2B5EF4-FFF2-40B4-BE49-F238E27FC236}">
                <a16:creationId xmlns:a16="http://schemas.microsoft.com/office/drawing/2014/main" id="{A9BBB047-7679-44B9-9FBC-ACBC6302BBB1}"/>
              </a:ext>
            </a:extLst>
          </p:cNvPr>
          <p:cNvSpPr/>
          <p:nvPr/>
        </p:nvSpPr>
        <p:spPr>
          <a:xfrm rot="11226460">
            <a:off x="4115033" y="5631695"/>
            <a:ext cx="480960" cy="372106"/>
          </a:xfrm>
          <a:prstGeom prst="chevron">
            <a:avLst>
              <a:gd name="adj" fmla="val 42396"/>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6" name="Eingekerbter Richtungspfeil 231">
            <a:extLst>
              <a:ext uri="{FF2B5EF4-FFF2-40B4-BE49-F238E27FC236}">
                <a16:creationId xmlns:a16="http://schemas.microsoft.com/office/drawing/2014/main" id="{1A7D7DD7-A63F-4DF6-BA8F-2E626C2992BB}"/>
              </a:ext>
            </a:extLst>
          </p:cNvPr>
          <p:cNvSpPr/>
          <p:nvPr/>
        </p:nvSpPr>
        <p:spPr>
          <a:xfrm rot="12966025">
            <a:off x="2662757" y="5183222"/>
            <a:ext cx="446187" cy="301953"/>
          </a:xfrm>
          <a:prstGeom prst="chevron">
            <a:avLst>
              <a:gd name="adj" fmla="val 6210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7" name="Eingekerbter Richtungspfeil 232">
            <a:extLst>
              <a:ext uri="{FF2B5EF4-FFF2-40B4-BE49-F238E27FC236}">
                <a16:creationId xmlns:a16="http://schemas.microsoft.com/office/drawing/2014/main" id="{E123A1FD-BF5C-4A31-BA8F-3DCE51984C10}"/>
              </a:ext>
            </a:extLst>
          </p:cNvPr>
          <p:cNvSpPr/>
          <p:nvPr/>
        </p:nvSpPr>
        <p:spPr>
          <a:xfrm rot="1855509">
            <a:off x="7615380" y="1794773"/>
            <a:ext cx="490806" cy="280313"/>
          </a:xfrm>
          <a:prstGeom prst="chevron">
            <a:avLst>
              <a:gd name="adj" fmla="val 6284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8" name="Eingekerbter Richtungspfeil 233">
            <a:extLst>
              <a:ext uri="{FF2B5EF4-FFF2-40B4-BE49-F238E27FC236}">
                <a16:creationId xmlns:a16="http://schemas.microsoft.com/office/drawing/2014/main" id="{5114500B-59D2-4E19-BE87-5DC6B0031C03}"/>
              </a:ext>
            </a:extLst>
          </p:cNvPr>
          <p:cNvSpPr/>
          <p:nvPr/>
        </p:nvSpPr>
        <p:spPr>
          <a:xfrm rot="4589763">
            <a:off x="8894423" y="2595898"/>
            <a:ext cx="461516" cy="591771"/>
          </a:xfrm>
          <a:prstGeom prst="chevron">
            <a:avLst>
              <a:gd name="adj" fmla="val 3886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9" name="Eingekerbter Richtungspfeil 234">
            <a:extLst>
              <a:ext uri="{FF2B5EF4-FFF2-40B4-BE49-F238E27FC236}">
                <a16:creationId xmlns:a16="http://schemas.microsoft.com/office/drawing/2014/main" id="{6A1C7FE7-9E28-4C2A-8864-7337EFB36883}"/>
              </a:ext>
            </a:extLst>
          </p:cNvPr>
          <p:cNvSpPr/>
          <p:nvPr/>
        </p:nvSpPr>
        <p:spPr>
          <a:xfrm rot="7203059">
            <a:off x="8838163" y="3813805"/>
            <a:ext cx="461516" cy="650949"/>
          </a:xfrm>
          <a:prstGeom prst="chevron">
            <a:avLst>
              <a:gd name="adj" fmla="val 46290"/>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30" name="Eingekerbter Richtungspfeil 219">
            <a:extLst>
              <a:ext uri="{FF2B5EF4-FFF2-40B4-BE49-F238E27FC236}">
                <a16:creationId xmlns:a16="http://schemas.microsoft.com/office/drawing/2014/main" id="{356A60F1-5FA8-435F-A260-16D63563C781}"/>
              </a:ext>
            </a:extLst>
          </p:cNvPr>
          <p:cNvSpPr/>
          <p:nvPr/>
        </p:nvSpPr>
        <p:spPr>
          <a:xfrm rot="11226460">
            <a:off x="4120147" y="5198403"/>
            <a:ext cx="529055" cy="338278"/>
          </a:xfrm>
          <a:prstGeom prst="chevron">
            <a:avLst>
              <a:gd name="adj" fmla="val 42396"/>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31" name="Rectangle 9">
            <a:extLst>
              <a:ext uri="{FF2B5EF4-FFF2-40B4-BE49-F238E27FC236}">
                <a16:creationId xmlns:a16="http://schemas.microsoft.com/office/drawing/2014/main" id="{E02006B2-FC05-45E6-8C66-D6218DBC1D6F}"/>
              </a:ext>
            </a:extLst>
          </p:cNvPr>
          <p:cNvSpPr>
            <a:spLocks noChangeArrowheads="1"/>
          </p:cNvSpPr>
          <p:nvPr/>
        </p:nvSpPr>
        <p:spPr bwMode="blackWhite">
          <a:xfrm>
            <a:off x="1855784" y="3839483"/>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kern="0" dirty="0">
                <a:solidFill>
                  <a:srgbClr val="002945"/>
                </a:solidFill>
                <a:latin typeface="Calibri"/>
                <a:cs typeface="Arial" pitchFamily="34" charset="0"/>
              </a:rPr>
              <a:t>Risk </a:t>
            </a:r>
            <a:r>
              <a:rPr lang="de-DE" sz="1400" b="1" u="sng" kern="0" dirty="0" err="1">
                <a:solidFill>
                  <a:srgbClr val="002945"/>
                </a:solidFill>
                <a:latin typeface="Calibri"/>
                <a:cs typeface="Arial" pitchFamily="34" charset="0"/>
              </a:rPr>
              <a:t>management</a:t>
            </a:r>
            <a:endParaRPr lang="de-DE" sz="1400" b="1" u="sng" kern="0" dirty="0">
              <a:solidFill>
                <a:srgbClr val="002945"/>
              </a:solidFill>
              <a:latin typeface="Calibri"/>
              <a:cs typeface="Arial" pitchFamily="34" charset="0"/>
            </a:endParaRPr>
          </a:p>
          <a:p>
            <a:pPr algn="ctr" defTabSz="697819">
              <a:spcAft>
                <a:spcPts val="300"/>
              </a:spcAft>
              <a:defRPr/>
            </a:pPr>
            <a:r>
              <a:rPr lang="de-DE" sz="1400" b="1" kern="0" dirty="0" err="1">
                <a:solidFill>
                  <a:srgbClr val="002945"/>
                </a:solidFill>
                <a:latin typeface="Calibri"/>
                <a:cs typeface="Arial" pitchFamily="34" charset="0"/>
              </a:rPr>
              <a:t>measures</a:t>
            </a:r>
            <a:r>
              <a:rPr lang="de-DE" sz="1400" b="1" kern="0" dirty="0">
                <a:solidFill>
                  <a:srgbClr val="002945"/>
                </a:solidFill>
                <a:latin typeface="Calibri"/>
                <a:cs typeface="Arial" pitchFamily="34" charset="0"/>
              </a:rPr>
              <a:t> </a:t>
            </a:r>
          </a:p>
        </p:txBody>
      </p:sp>
      <p:sp>
        <p:nvSpPr>
          <p:cNvPr id="32" name="Rectangle 13">
            <a:extLst>
              <a:ext uri="{FF2B5EF4-FFF2-40B4-BE49-F238E27FC236}">
                <a16:creationId xmlns:a16="http://schemas.microsoft.com/office/drawing/2014/main" id="{8D9FFD11-F4BF-4BAF-846B-C34F775DE792}"/>
              </a:ext>
            </a:extLst>
          </p:cNvPr>
          <p:cNvSpPr>
            <a:spLocks noChangeArrowheads="1"/>
          </p:cNvSpPr>
          <p:nvPr/>
        </p:nvSpPr>
        <p:spPr bwMode="blackWhite">
          <a:xfrm>
            <a:off x="4410613" y="2490233"/>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u="sng" kern="0" dirty="0">
                <a:solidFill>
                  <a:srgbClr val="002945"/>
                </a:solidFill>
                <a:latin typeface="Calibri"/>
                <a:cs typeface="Arial" pitchFamily="34" charset="0"/>
              </a:rPr>
              <a:t>Risk analysis</a:t>
            </a:r>
          </a:p>
          <a:p>
            <a:pPr algn="ctr" defTabSz="697819">
              <a:spcAft>
                <a:spcPts val="300"/>
              </a:spcAft>
              <a:defRPr/>
            </a:pPr>
            <a:r>
              <a:rPr lang="de-DE" sz="1400" b="1" kern="0" dirty="0">
                <a:solidFill>
                  <a:srgbClr val="002945"/>
                </a:solidFill>
                <a:latin typeface="Calibri"/>
                <a:cs typeface="Arial" pitchFamily="34" charset="0"/>
              </a:rPr>
              <a:t>Status quo</a:t>
            </a:r>
          </a:p>
        </p:txBody>
      </p:sp>
      <p:sp>
        <p:nvSpPr>
          <p:cNvPr id="33" name="Rectangle 15">
            <a:extLst>
              <a:ext uri="{FF2B5EF4-FFF2-40B4-BE49-F238E27FC236}">
                <a16:creationId xmlns:a16="http://schemas.microsoft.com/office/drawing/2014/main" id="{80267310-037A-4A0C-8748-3CD3F7B737DF}"/>
              </a:ext>
            </a:extLst>
          </p:cNvPr>
          <p:cNvSpPr>
            <a:spLocks noChangeArrowheads="1"/>
          </p:cNvSpPr>
          <p:nvPr/>
        </p:nvSpPr>
        <p:spPr bwMode="blackWhite">
          <a:xfrm>
            <a:off x="4270290" y="3830654"/>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u="sng" kern="0" dirty="0">
                <a:solidFill>
                  <a:srgbClr val="002945"/>
                </a:solidFill>
                <a:latin typeface="Calibri"/>
                <a:cs typeface="Arial" pitchFamily="34" charset="0"/>
              </a:rPr>
              <a:t>Risk </a:t>
            </a:r>
            <a:r>
              <a:rPr lang="de-DE" sz="1400" b="1" u="sng" kern="0" dirty="0" err="1">
                <a:solidFill>
                  <a:srgbClr val="002945"/>
                </a:solidFill>
                <a:latin typeface="Calibri"/>
                <a:cs typeface="Arial" pitchFamily="34" charset="0"/>
              </a:rPr>
              <a:t>aggregation</a:t>
            </a:r>
            <a:endParaRPr lang="de-DE" sz="1400" b="1" u="sng" kern="0" dirty="0">
              <a:solidFill>
                <a:srgbClr val="002945"/>
              </a:solidFill>
              <a:latin typeface="Calibri"/>
              <a:cs typeface="Arial" pitchFamily="34" charset="0"/>
            </a:endParaRPr>
          </a:p>
          <a:p>
            <a:pPr algn="ctr" defTabSz="697819">
              <a:spcAft>
                <a:spcPts val="300"/>
              </a:spcAft>
              <a:defRPr/>
            </a:pPr>
            <a:r>
              <a:rPr lang="de-DE" sz="1400" b="1" kern="0" dirty="0">
                <a:solidFill>
                  <a:srgbClr val="002945"/>
                </a:solidFill>
                <a:latin typeface="Calibri"/>
                <a:cs typeface="Arial" pitchFamily="34" charset="0"/>
              </a:rPr>
              <a:t>Status quo</a:t>
            </a:r>
          </a:p>
        </p:txBody>
      </p:sp>
      <p:sp>
        <p:nvSpPr>
          <p:cNvPr id="34" name="Rectangle 19">
            <a:extLst>
              <a:ext uri="{FF2B5EF4-FFF2-40B4-BE49-F238E27FC236}">
                <a16:creationId xmlns:a16="http://schemas.microsoft.com/office/drawing/2014/main" id="{B7CF50DE-B8E8-4B5A-B28C-AF022BFCB422}"/>
              </a:ext>
            </a:extLst>
          </p:cNvPr>
          <p:cNvSpPr>
            <a:spLocks noChangeArrowheads="1"/>
          </p:cNvSpPr>
          <p:nvPr/>
        </p:nvSpPr>
        <p:spPr bwMode="blackWhite">
          <a:xfrm>
            <a:off x="1453202" y="2502876"/>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u="sng" kern="0" dirty="0">
                <a:solidFill>
                  <a:srgbClr val="002945"/>
                </a:solidFill>
                <a:latin typeface="Calibri"/>
                <a:cs typeface="Arial" pitchFamily="34" charset="0"/>
              </a:rPr>
              <a:t>Monitoring</a:t>
            </a:r>
          </a:p>
          <a:p>
            <a:pPr algn="ctr" defTabSz="697819">
              <a:spcAft>
                <a:spcPts val="300"/>
              </a:spcAft>
              <a:defRPr/>
            </a:pPr>
            <a:r>
              <a:rPr lang="de-DE" sz="1400" b="1" kern="0" dirty="0">
                <a:solidFill>
                  <a:srgbClr val="002945"/>
                </a:solidFill>
                <a:latin typeface="Calibri"/>
                <a:cs typeface="Arial" pitchFamily="34" charset="0"/>
              </a:rPr>
              <a:t>Monitoring, reporting</a:t>
            </a:r>
          </a:p>
        </p:txBody>
      </p:sp>
      <p:sp>
        <p:nvSpPr>
          <p:cNvPr id="35" name="Textfeld 34">
            <a:extLst>
              <a:ext uri="{FF2B5EF4-FFF2-40B4-BE49-F238E27FC236}">
                <a16:creationId xmlns:a16="http://schemas.microsoft.com/office/drawing/2014/main" id="{50E6C0D8-81A6-4C22-96E5-3EB817DA8FD5}"/>
              </a:ext>
            </a:extLst>
          </p:cNvPr>
          <p:cNvSpPr txBox="1"/>
          <p:nvPr/>
        </p:nvSpPr>
        <p:spPr>
          <a:xfrm>
            <a:off x="5765891" y="1237757"/>
            <a:ext cx="1950000" cy="720000"/>
          </a:xfrm>
          <a:prstGeom prst="rect">
            <a:avLst/>
          </a:prstGeom>
          <a:solidFill>
            <a:srgbClr val="FFFFFF">
              <a:alpha val="60000"/>
            </a:srgbClr>
          </a:solidFill>
          <a:ln>
            <a:solidFill>
              <a:srgbClr val="002945"/>
            </a:solidFill>
          </a:ln>
        </p:spPr>
        <p:txBody>
          <a:bodyPr wrap="square" lIns="0" tIns="0" rIns="0" bIns="0" rtlCol="0" anchor="ctr" anchorCtr="0">
            <a:noAutofit/>
          </a:bodyPr>
          <a:lstStyle/>
          <a:p>
            <a:pPr algn="ctr">
              <a:spcAft>
                <a:spcPts val="300"/>
              </a:spcAft>
            </a:pPr>
            <a:r>
              <a:rPr lang="de-DE" sz="1400" b="1" u="sng">
                <a:solidFill>
                  <a:srgbClr val="002945"/>
                </a:solidFill>
                <a:latin typeface="Calibri"/>
                <a:cs typeface="Arial" pitchFamily="34" charset="0"/>
              </a:rPr>
              <a:t>Planning</a:t>
            </a:r>
          </a:p>
          <a:p>
            <a:pPr algn="ctr">
              <a:spcAft>
                <a:spcPts val="300"/>
              </a:spcAft>
            </a:pPr>
            <a:r>
              <a:rPr lang="de-DE" sz="1400" b="1">
                <a:solidFill>
                  <a:srgbClr val="002945"/>
                </a:solidFill>
                <a:latin typeface="Calibri"/>
                <a:cs typeface="Arial" pitchFamily="34" charset="0"/>
              </a:rPr>
              <a:t>of the measure</a:t>
            </a:r>
          </a:p>
        </p:txBody>
      </p:sp>
      <p:sp>
        <p:nvSpPr>
          <p:cNvPr id="36" name="Textfeld 35">
            <a:extLst>
              <a:ext uri="{FF2B5EF4-FFF2-40B4-BE49-F238E27FC236}">
                <a16:creationId xmlns:a16="http://schemas.microsoft.com/office/drawing/2014/main" id="{9DF8B9D2-0DED-4004-936E-44AF7ECFDC81}"/>
              </a:ext>
            </a:extLst>
          </p:cNvPr>
          <p:cNvSpPr txBox="1"/>
          <p:nvPr/>
        </p:nvSpPr>
        <p:spPr>
          <a:xfrm>
            <a:off x="3084466" y="1062963"/>
            <a:ext cx="1950000" cy="720000"/>
          </a:xfrm>
          <a:prstGeom prst="rect">
            <a:avLst/>
          </a:prstGeom>
          <a:solidFill>
            <a:srgbClr val="FFFFFF">
              <a:alpha val="60000"/>
            </a:srgbClr>
          </a:solidFill>
          <a:ln>
            <a:solidFill>
              <a:srgbClr val="002945"/>
            </a:solidFill>
          </a:ln>
        </p:spPr>
        <p:txBody>
          <a:bodyPr wrap="square" lIns="0" tIns="0" rIns="0" bIns="0" rtlCol="0" anchor="ctr" anchorCtr="0">
            <a:noAutofit/>
          </a:bodyPr>
          <a:lstStyle/>
          <a:p>
            <a:pPr algn="ctr">
              <a:spcAft>
                <a:spcPts val="300"/>
              </a:spcAft>
            </a:pPr>
            <a:r>
              <a:rPr lang="de-DE" sz="1400" b="1" u="sng" dirty="0">
                <a:solidFill>
                  <a:srgbClr val="002945"/>
                </a:solidFill>
                <a:latin typeface="Calibri"/>
                <a:cs typeface="Arial" pitchFamily="34" charset="0"/>
              </a:rPr>
              <a:t>Measure </a:t>
            </a:r>
            <a:r>
              <a:rPr lang="de-DE" sz="1400" b="1" dirty="0">
                <a:solidFill>
                  <a:srgbClr val="002945"/>
                </a:solidFill>
                <a:latin typeface="Calibri"/>
                <a:cs typeface="Arial" pitchFamily="34" charset="0"/>
              </a:rPr>
              <a:t>with effect</a:t>
            </a:r>
          </a:p>
          <a:p>
            <a:pPr algn="ctr">
              <a:spcAft>
                <a:spcPts val="300"/>
              </a:spcAft>
            </a:pPr>
            <a:r>
              <a:rPr lang="de-DE" sz="1400" b="1" dirty="0">
                <a:solidFill>
                  <a:srgbClr val="002945"/>
                </a:solidFill>
                <a:latin typeface="Calibri"/>
                <a:cs typeface="Arial" pitchFamily="34" charset="0"/>
              </a:rPr>
              <a:t>on the risk/return profile: </a:t>
            </a:r>
          </a:p>
        </p:txBody>
      </p:sp>
      <p:sp>
        <p:nvSpPr>
          <p:cNvPr id="37" name="Textfeld 36">
            <a:extLst>
              <a:ext uri="{FF2B5EF4-FFF2-40B4-BE49-F238E27FC236}">
                <a16:creationId xmlns:a16="http://schemas.microsoft.com/office/drawing/2014/main" id="{8A107292-F15A-4D45-AE2E-E5830774EF12}"/>
              </a:ext>
            </a:extLst>
          </p:cNvPr>
          <p:cNvSpPr txBox="1"/>
          <p:nvPr/>
        </p:nvSpPr>
        <p:spPr>
          <a:xfrm>
            <a:off x="7466697" y="2152501"/>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defPPr>
              <a:defRPr lang="de-DE"/>
            </a:defPPr>
            <a:lvl1pPr marL="88900" marR="0" lvl="0" defTabSz="696913" eaLnBrk="0" fontAlgn="auto" hangingPunct="0">
              <a:spcAft>
                <a:spcPts val="300"/>
              </a:spcAft>
              <a:buClrTx/>
              <a:buSzTx/>
              <a:buFontTx/>
              <a:buNone/>
              <a:tabLst/>
              <a:defRPr kumimoji="0" sz="1200" b="1" i="0" u="none" strike="noStrike" kern="0" cap="none" spc="0" normalizeH="0" baseline="0">
                <a:ln>
                  <a:noFill/>
                </a:ln>
                <a:solidFill>
                  <a:srgbClr val="002945"/>
                </a:solidFill>
                <a:effectLst/>
                <a:uLnTx/>
                <a:uFillTx/>
              </a:defRPr>
            </a:lvl1pPr>
          </a:lstStyle>
          <a:p>
            <a:pPr marL="0" algn="ctr"/>
            <a:r>
              <a:rPr lang="de-DE" sz="1400" u="sng">
                <a:latin typeface="Calibri"/>
                <a:cs typeface="Arial" pitchFamily="34" charset="0"/>
              </a:rPr>
              <a:t>Risk analysis</a:t>
            </a:r>
          </a:p>
          <a:p>
            <a:pPr marL="0" algn="ctr"/>
            <a:r>
              <a:rPr lang="de-DE" sz="1400">
                <a:latin typeface="Calibri"/>
                <a:cs typeface="Arial" pitchFamily="34" charset="0"/>
              </a:rPr>
              <a:t>Status quo plus measure</a:t>
            </a:r>
          </a:p>
        </p:txBody>
      </p:sp>
      <p:sp>
        <p:nvSpPr>
          <p:cNvPr id="38" name="Textfeld 37">
            <a:extLst>
              <a:ext uri="{FF2B5EF4-FFF2-40B4-BE49-F238E27FC236}">
                <a16:creationId xmlns:a16="http://schemas.microsoft.com/office/drawing/2014/main" id="{08BDE4CF-DF59-4ACF-9568-A68F71E349E9}"/>
              </a:ext>
            </a:extLst>
          </p:cNvPr>
          <p:cNvSpPr txBox="1"/>
          <p:nvPr/>
        </p:nvSpPr>
        <p:spPr>
          <a:xfrm>
            <a:off x="7685440" y="3218940"/>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defPPr>
              <a:defRPr lang="de-DE"/>
            </a:defPPr>
            <a:lvl1pPr marL="88900" marR="0" lvl="0" defTabSz="696913" eaLnBrk="0" fontAlgn="auto" hangingPunct="0">
              <a:spcAft>
                <a:spcPts val="300"/>
              </a:spcAft>
              <a:buClrTx/>
              <a:buSzTx/>
              <a:buFontTx/>
              <a:buNone/>
              <a:tabLst/>
              <a:defRPr kumimoji="0" sz="1200" b="1" i="0" u="none" strike="noStrike" kern="0" cap="none" spc="0" normalizeH="0" baseline="0">
                <a:ln>
                  <a:noFill/>
                </a:ln>
                <a:solidFill>
                  <a:srgbClr val="002945"/>
                </a:solidFill>
                <a:effectLst/>
                <a:uLnTx/>
                <a:uFillTx/>
              </a:defRPr>
            </a:lvl1pPr>
          </a:lstStyle>
          <a:p>
            <a:pPr marL="0" algn="ctr"/>
            <a:r>
              <a:rPr lang="de-DE" sz="1400" u="sng">
                <a:latin typeface="Calibri"/>
                <a:cs typeface="Arial" pitchFamily="34" charset="0"/>
              </a:rPr>
              <a:t>Risk aggregation</a:t>
            </a:r>
          </a:p>
          <a:p>
            <a:pPr marL="0" algn="ctr"/>
            <a:r>
              <a:rPr lang="de-DE" sz="1400">
                <a:latin typeface="Calibri"/>
                <a:cs typeface="Arial" pitchFamily="34" charset="0"/>
              </a:rPr>
              <a:t>Status quo plus measure</a:t>
            </a:r>
          </a:p>
        </p:txBody>
      </p:sp>
      <p:sp>
        <p:nvSpPr>
          <p:cNvPr id="39" name="Textfeld 38">
            <a:extLst>
              <a:ext uri="{FF2B5EF4-FFF2-40B4-BE49-F238E27FC236}">
                <a16:creationId xmlns:a16="http://schemas.microsoft.com/office/drawing/2014/main" id="{7CDA6756-ACA1-4BA9-ABA4-3ED52F9C0AD4}"/>
              </a:ext>
            </a:extLst>
          </p:cNvPr>
          <p:cNvSpPr txBox="1"/>
          <p:nvPr/>
        </p:nvSpPr>
        <p:spPr>
          <a:xfrm>
            <a:off x="1980918" y="5246782"/>
            <a:ext cx="1950000" cy="720000"/>
          </a:xfrm>
          <a:prstGeom prst="rect">
            <a:avLst/>
          </a:prstGeom>
          <a:solidFill>
            <a:srgbClr val="FFFFFF">
              <a:alpha val="60000"/>
            </a:srgbClr>
          </a:solidFill>
          <a:ln w="9525">
            <a:solidFill>
              <a:srgbClr val="002945"/>
            </a:solidFill>
          </a:ln>
        </p:spPr>
        <p:txBody>
          <a:bodyPr wrap="square" lIns="0" tIns="0" rIns="0" bIns="0" rtlCol="0" anchor="ctr" anchorCtr="0">
            <a:noAutofit/>
          </a:bodyPr>
          <a:lstStyle>
            <a:defPPr>
              <a:defRPr lang="de-DE"/>
            </a:defPPr>
            <a:lvl1pPr>
              <a:defRPr sz="1600"/>
            </a:lvl1pPr>
          </a:lstStyle>
          <a:p>
            <a:pPr algn="ctr">
              <a:spcAft>
                <a:spcPts val="300"/>
              </a:spcAft>
            </a:pPr>
            <a:r>
              <a:rPr lang="de-DE" sz="1400" b="1" u="sng" dirty="0">
                <a:solidFill>
                  <a:srgbClr val="002945"/>
                </a:solidFill>
                <a:latin typeface="Calibri"/>
                <a:cs typeface="Arial" pitchFamily="34" charset="0"/>
              </a:rPr>
              <a:t>Implementation</a:t>
            </a:r>
          </a:p>
          <a:p>
            <a:pPr algn="ctr">
              <a:spcAft>
                <a:spcPts val="300"/>
              </a:spcAft>
            </a:pPr>
            <a:r>
              <a:rPr lang="de-DE" sz="1400" b="1" dirty="0">
                <a:solidFill>
                  <a:srgbClr val="002945"/>
                </a:solidFill>
                <a:latin typeface="Calibri"/>
                <a:cs typeface="Arial" pitchFamily="34" charset="0"/>
              </a:rPr>
              <a:t>of the measure</a:t>
            </a:r>
          </a:p>
        </p:txBody>
      </p:sp>
      <p:sp>
        <p:nvSpPr>
          <p:cNvPr id="40" name="Textfeld 39">
            <a:extLst>
              <a:ext uri="{FF2B5EF4-FFF2-40B4-BE49-F238E27FC236}">
                <a16:creationId xmlns:a16="http://schemas.microsoft.com/office/drawing/2014/main" id="{0B501DB9-D10C-4802-BAE0-FAFF71BA4B4C}"/>
              </a:ext>
            </a:extLst>
          </p:cNvPr>
          <p:cNvSpPr txBox="1"/>
          <p:nvPr/>
        </p:nvSpPr>
        <p:spPr>
          <a:xfrm>
            <a:off x="5580961" y="5051978"/>
            <a:ext cx="1950000" cy="720000"/>
          </a:xfrm>
          <a:prstGeom prst="rect">
            <a:avLst/>
          </a:prstGeom>
          <a:solidFill>
            <a:srgbClr val="FFFFFF">
              <a:alpha val="60000"/>
            </a:srgbClr>
          </a:solidFill>
          <a:ln>
            <a:solidFill>
              <a:srgbClr val="002945"/>
            </a:solidFill>
          </a:ln>
        </p:spPr>
        <p:txBody>
          <a:bodyPr wrap="square" lIns="0" tIns="0" rIns="0" bIns="0" rtlCol="0" anchor="ctr" anchorCtr="0">
            <a:noAutofit/>
          </a:bodyPr>
          <a:lstStyle>
            <a:defPPr>
              <a:defRPr lang="de-DE"/>
            </a:defPPr>
            <a:lvl1pPr algn="ctr">
              <a:spcAft>
                <a:spcPts val="300"/>
              </a:spcAft>
              <a:defRPr sz="1200" b="1" u="sng">
                <a:solidFill>
                  <a:srgbClr val="002945"/>
                </a:solidFill>
                <a:cs typeface="Arial" pitchFamily="34" charset="0"/>
              </a:defRPr>
            </a:lvl1pPr>
          </a:lstStyle>
          <a:p>
            <a:r>
              <a:rPr lang="de-DE" sz="1400" dirty="0">
                <a:latin typeface="Calibri"/>
              </a:rPr>
              <a:t>Decision</a:t>
            </a:r>
            <a:r>
              <a:rPr lang="de-DE" sz="1400" u="none" dirty="0">
                <a:latin typeface="Calibri"/>
              </a:rPr>
              <a:t> to pass</a:t>
            </a:r>
          </a:p>
          <a:p>
            <a:r>
              <a:rPr lang="de-DE" sz="1400" u="none" dirty="0" err="1">
                <a:latin typeface="Calibri"/>
              </a:rPr>
              <a:t>implementation </a:t>
            </a:r>
            <a:r>
              <a:rPr lang="de-DE" sz="1400" u="none" dirty="0">
                <a:latin typeface="Calibri"/>
              </a:rPr>
              <a:t>of the measure:</a:t>
            </a:r>
          </a:p>
        </p:txBody>
      </p:sp>
      <p:sp>
        <p:nvSpPr>
          <p:cNvPr id="41" name="Textfeld 40">
            <a:extLst>
              <a:ext uri="{FF2B5EF4-FFF2-40B4-BE49-F238E27FC236}">
                <a16:creationId xmlns:a16="http://schemas.microsoft.com/office/drawing/2014/main" id="{72B7EF3E-D692-4DF9-8391-D76D90BE2226}"/>
              </a:ext>
            </a:extLst>
          </p:cNvPr>
          <p:cNvSpPr txBox="1"/>
          <p:nvPr/>
        </p:nvSpPr>
        <p:spPr>
          <a:xfrm>
            <a:off x="7354122" y="4100939"/>
            <a:ext cx="1916217" cy="720000"/>
          </a:xfrm>
          <a:prstGeom prst="rect">
            <a:avLst/>
          </a:prstGeom>
          <a:solidFill>
            <a:srgbClr val="FFFFFF">
              <a:alpha val="60000"/>
            </a:srgbClr>
          </a:solidFill>
          <a:ln w="9525">
            <a:solidFill>
              <a:srgbClr val="002945"/>
            </a:solidFill>
          </a:ln>
        </p:spPr>
        <p:txBody>
          <a:bodyPr wrap="square" lIns="0" tIns="0" rIns="0" bIns="0" rtlCol="0" anchor="ctr" anchorCtr="0">
            <a:noAutofit/>
          </a:bodyPr>
          <a:lstStyle>
            <a:defPPr>
              <a:defRPr lang="de-DE"/>
            </a:defPPr>
            <a:lvl1pPr>
              <a:defRPr sz="1600"/>
            </a:lvl1pPr>
          </a:lstStyle>
          <a:p>
            <a:pPr algn="ctr">
              <a:spcAft>
                <a:spcPts val="300"/>
              </a:spcAft>
            </a:pPr>
            <a:r>
              <a:rPr lang="de-DE" sz="1400" b="1" u="sng" dirty="0">
                <a:solidFill>
                  <a:srgbClr val="002945"/>
                </a:solidFill>
                <a:latin typeface="Calibri"/>
                <a:cs typeface="Arial" pitchFamily="34" charset="0"/>
              </a:rPr>
              <a:t>Risk-appropriate valuation</a:t>
            </a:r>
          </a:p>
          <a:p>
            <a:pPr algn="ctr">
              <a:spcAft>
                <a:spcPts val="300"/>
              </a:spcAft>
            </a:pPr>
            <a:r>
              <a:rPr lang="de-DE" sz="1400" b="1" dirty="0">
                <a:solidFill>
                  <a:srgbClr val="002945"/>
                </a:solidFill>
                <a:latin typeface="Calibri"/>
                <a:cs typeface="Arial" pitchFamily="34" charset="0"/>
              </a:rPr>
              <a:t>of the measure</a:t>
            </a:r>
            <a:endParaRPr lang="de-DE" sz="1400" kern="0" dirty="0">
              <a:solidFill>
                <a:srgbClr val="002945"/>
              </a:solidFill>
              <a:latin typeface="Calibri"/>
              <a:cs typeface="Arial" pitchFamily="34" charset="0"/>
            </a:endParaRPr>
          </a:p>
        </p:txBody>
      </p:sp>
      <p:sp>
        <p:nvSpPr>
          <p:cNvPr id="42" name="Textfeld 41">
            <a:extLst>
              <a:ext uri="{FF2B5EF4-FFF2-40B4-BE49-F238E27FC236}">
                <a16:creationId xmlns:a16="http://schemas.microsoft.com/office/drawing/2014/main" id="{F53D0524-9B12-481A-ACEF-915B20390C4B}"/>
              </a:ext>
            </a:extLst>
          </p:cNvPr>
          <p:cNvSpPr txBox="1"/>
          <p:nvPr/>
        </p:nvSpPr>
        <p:spPr>
          <a:xfrm>
            <a:off x="120487" y="792302"/>
            <a:ext cx="1851990" cy="1260000"/>
          </a:xfrm>
          <a:prstGeom prst="rect">
            <a:avLst/>
          </a:prstGeom>
          <a:solidFill>
            <a:schemeClr val="bg1"/>
          </a:solidFill>
          <a:ln>
            <a:solidFill>
              <a:srgbClr val="002945"/>
            </a:solidFill>
          </a:ln>
        </p:spPr>
        <p:txBody>
          <a:bodyPr wrap="none" lIns="72094" tIns="0" rIns="72094" bIns="0" rtlCol="0" anchor="ctr" anchorCtr="0">
            <a:noAutofit/>
          </a:bodyPr>
          <a:lstStyle/>
          <a:p>
            <a:pPr>
              <a:spcAft>
                <a:spcPts val="300"/>
              </a:spcAft>
            </a:pPr>
            <a:r>
              <a:rPr lang="de-DE" sz="1400" b="1" dirty="0">
                <a:solidFill>
                  <a:srgbClr val="002945"/>
                </a:solidFill>
                <a:latin typeface="Calibri"/>
                <a:cs typeface="Arial" pitchFamily="34" charset="0"/>
              </a:rPr>
              <a:t>Analyzes from</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Strategy</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Production</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Marketing/Sales</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Controlling</a:t>
            </a:r>
          </a:p>
        </p:txBody>
      </p:sp>
      <p:sp>
        <p:nvSpPr>
          <p:cNvPr id="2" name="Inhaltsplatzhalter 1">
            <a:extLst>
              <a:ext uri="{FF2B5EF4-FFF2-40B4-BE49-F238E27FC236}">
                <a16:creationId xmlns:a16="http://schemas.microsoft.com/office/drawing/2014/main" id="{AFAE85B9-E38C-E6A0-D90A-0DAD3BA50976}"/>
              </a:ext>
            </a:extLst>
          </p:cNvPr>
          <p:cNvSpPr>
            <a:spLocks noGrp="1"/>
          </p:cNvSpPr>
          <p:nvPr>
            <p:ph sz="quarter" idx="13"/>
          </p:nvPr>
        </p:nvSpPr>
        <p:spPr>
          <a:xfrm>
            <a:off x="468030" y="5408546"/>
            <a:ext cx="9237497" cy="1080000"/>
          </a:xfrm>
        </p:spPr>
        <p:txBody>
          <a:bodyPr/>
          <a:lstStyle/>
          <a:p>
            <a:pPr marL="0" indent="0">
              <a:buNone/>
            </a:pPr>
            <a:r>
              <a:rPr lang="de-DE" sz="950" i="0" dirty="0"/>
              <a:t>Cf. Gleißner, W. (2020): Integratives Risikomanagement. Schnittstellen zu Controlling, Compliance und Interner Revision, in: Controlling, 32. Vol., </a:t>
            </a:r>
            <a:r>
              <a:rPr lang="de-DE" sz="950" i="0" dirty="0" err="1"/>
              <a:t>No</a:t>
            </a:r>
            <a:r>
              <a:rPr lang="de-DE" sz="950" i="0" dirty="0"/>
              <a:t> 4, pp. 23–29; Gleißner, W. (2018): Risikomanagement 20 Jahre nach KonTraG: Auf dem Weg zum entscheidungsorientierten Risikomanagement, in: Der Betrieb, </a:t>
            </a:r>
            <a:r>
              <a:rPr lang="de-DE" sz="950" i="0" dirty="0" err="1"/>
              <a:t>No</a:t>
            </a:r>
            <a:r>
              <a:rPr lang="de-DE" sz="950" i="0" dirty="0"/>
              <a:t> 46, pp. 2769-2774 </a:t>
            </a:r>
            <a:r>
              <a:rPr lang="de-DE" sz="950" i="0" dirty="0" err="1"/>
              <a:t>and</a:t>
            </a:r>
            <a:r>
              <a:rPr lang="de-DE" sz="950" i="0" dirty="0"/>
              <a:t> </a:t>
            </a:r>
            <a:r>
              <a:rPr lang="en-US" sz="950" i="0" dirty="0"/>
              <a:t>Gleißner, W. / Berger, Th. (2024): Enterprise Risk Management: Improving Embedded Risk Management and Risk Governance, in: Risks, Vol. 12, No 12, 05.12.2024.</a:t>
            </a:r>
            <a:endParaRPr lang="de-DE" sz="950" i="0" dirty="0"/>
          </a:p>
        </p:txBody>
      </p:sp>
      <p:sp>
        <p:nvSpPr>
          <p:cNvPr id="4" name="Titel 3">
            <a:extLst>
              <a:ext uri="{FF2B5EF4-FFF2-40B4-BE49-F238E27FC236}">
                <a16:creationId xmlns:a16="http://schemas.microsoft.com/office/drawing/2014/main" id="{98E44554-8B40-4F3A-60A3-3DB584039E42}"/>
              </a:ext>
            </a:extLst>
          </p:cNvPr>
          <p:cNvSpPr>
            <a:spLocks noGrp="1"/>
          </p:cNvSpPr>
          <p:nvPr>
            <p:ph type="title"/>
          </p:nvPr>
        </p:nvSpPr>
        <p:spPr/>
        <p:txBody>
          <a:bodyPr/>
          <a:lstStyle/>
          <a:p>
            <a:r>
              <a:rPr lang="de-DE" sz="2000" kern="0" dirty="0">
                <a:ea typeface="Times New Roman" panose="02020603050405020304" pitchFamily="18" charset="0"/>
              </a:rPr>
              <a:t>Process in the integrated, decision-oriented risk management system </a:t>
            </a:r>
            <a:endParaRPr lang="de-DE" dirty="0"/>
          </a:p>
        </p:txBody>
      </p:sp>
    </p:spTree>
    <p:extLst>
      <p:ext uri="{BB962C8B-B14F-4D97-AF65-F5344CB8AC3E}">
        <p14:creationId xmlns:p14="http://schemas.microsoft.com/office/powerpoint/2010/main" val="38819393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10 criteria for analyzing the risk management </a:t>
            </a:r>
            <a:r>
              <a:rPr lang="de-DE" dirty="0" err="1"/>
              <a:t>of</a:t>
            </a:r>
            <a:r>
              <a:rPr lang="de-DE" dirty="0"/>
              <a:t> ...</a:t>
            </a:r>
            <a:r>
              <a:rPr lang="de-DE" sz="773" dirty="0"/>
              <a:t> </a:t>
            </a:r>
          </a:p>
        </p:txBody>
      </p:sp>
      <p:sp>
        <p:nvSpPr>
          <p:cNvPr id="5" name="Textfeld 4">
            <a:extLst>
              <a:ext uri="{FF2B5EF4-FFF2-40B4-BE49-F238E27FC236}">
                <a16:creationId xmlns:a16="http://schemas.microsoft.com/office/drawing/2014/main" id="{0D0E04B8-AE74-8C1B-B65C-4FE7B83D2637}"/>
              </a:ext>
            </a:extLst>
          </p:cNvPr>
          <p:cNvSpPr txBox="1"/>
          <p:nvPr/>
        </p:nvSpPr>
        <p:spPr>
          <a:xfrm>
            <a:off x="495519" y="6086302"/>
            <a:ext cx="8148833" cy="270732"/>
          </a:xfrm>
          <a:prstGeom prst="rect">
            <a:avLst/>
          </a:prstGeom>
          <a:noFill/>
        </p:spPr>
        <p:txBody>
          <a:bodyPr wrap="square" rtlCol="0">
            <a:spAutoFit/>
          </a:bodyPr>
          <a:lstStyle/>
          <a:p>
            <a:pPr fontAlgn="b"/>
            <a:r>
              <a:rPr lang="de-DE" sz="1161" dirty="0">
                <a:solidFill>
                  <a:srgbClr val="000000"/>
                </a:solidFill>
                <a:latin typeface="Calibri"/>
              </a:rPr>
              <a:t>Points per statement: 0 "not fulfilled" (or not specified) 1 "partially fulfilled" 2 (almost) "fully fulfilled" </a:t>
            </a:r>
          </a:p>
        </p:txBody>
      </p:sp>
      <p:graphicFrame>
        <p:nvGraphicFramePr>
          <p:cNvPr id="6" name="Tabelle 5"/>
          <p:cNvGraphicFramePr>
            <a:graphicFrameLocks noGrp="1"/>
          </p:cNvGraphicFramePr>
          <p:nvPr>
            <p:extLst>
              <p:ext uri="{D42A27DB-BD31-4B8C-83A1-F6EECF244321}">
                <p14:modId xmlns:p14="http://schemas.microsoft.com/office/powerpoint/2010/main" val="299918557"/>
              </p:ext>
            </p:extLst>
          </p:nvPr>
        </p:nvGraphicFramePr>
        <p:xfrm>
          <a:off x="539367" y="998420"/>
          <a:ext cx="9366633" cy="5327049"/>
        </p:xfrm>
        <a:graphic>
          <a:graphicData uri="http://schemas.openxmlformats.org/drawingml/2006/table">
            <a:tbl>
              <a:tblPr/>
              <a:tblGrid>
                <a:gridCol w="278561">
                  <a:extLst>
                    <a:ext uri="{9D8B030D-6E8A-4147-A177-3AD203B41FA5}">
                      <a16:colId xmlns:a16="http://schemas.microsoft.com/office/drawing/2014/main" val="20000"/>
                    </a:ext>
                  </a:extLst>
                </a:gridCol>
                <a:gridCol w="7486343">
                  <a:extLst>
                    <a:ext uri="{9D8B030D-6E8A-4147-A177-3AD203B41FA5}">
                      <a16:colId xmlns:a16="http://schemas.microsoft.com/office/drawing/2014/main" val="20001"/>
                    </a:ext>
                  </a:extLst>
                </a:gridCol>
                <a:gridCol w="557123">
                  <a:extLst>
                    <a:ext uri="{9D8B030D-6E8A-4147-A177-3AD203B41FA5}">
                      <a16:colId xmlns:a16="http://schemas.microsoft.com/office/drawing/2014/main" val="20002"/>
                    </a:ext>
                  </a:extLst>
                </a:gridCol>
                <a:gridCol w="1044606">
                  <a:extLst>
                    <a:ext uri="{9D8B030D-6E8A-4147-A177-3AD203B41FA5}">
                      <a16:colId xmlns:a16="http://schemas.microsoft.com/office/drawing/2014/main" val="20003"/>
                    </a:ext>
                  </a:extLst>
                </a:gridCol>
              </a:tblGrid>
              <a:tr h="217789">
                <a:tc>
                  <a:txBody>
                    <a:bodyPr/>
                    <a:lstStyle/>
                    <a:p>
                      <a:pPr algn="ctr" fontAlgn="t"/>
                      <a:r>
                        <a:rPr lang="de-DE" sz="1200" b="1" i="0" u="none" strike="noStrike" dirty="0">
                          <a:solidFill>
                            <a:srgbClr val="000000"/>
                          </a:solidFill>
                          <a:effectLst/>
                          <a:latin typeface="Calibri"/>
                        </a:rPr>
                        <a:t> </a:t>
                      </a:r>
                    </a:p>
                  </a:txBody>
                  <a:tcPr marL="34820" marR="34820" marT="17410" marB="17410">
                    <a:lnL>
                      <a:noFill/>
                    </a:lnL>
                    <a:lnR>
                      <a:noFill/>
                    </a:lnR>
                    <a:lnT>
                      <a:noFill/>
                    </a:lnT>
                    <a:lnB>
                      <a:noFill/>
                    </a:lnB>
                    <a:solidFill>
                      <a:srgbClr val="33CCFF"/>
                    </a:solidFill>
                  </a:tcPr>
                </a:tc>
                <a:tc>
                  <a:txBody>
                    <a:bodyPr/>
                    <a:lstStyle/>
                    <a:p>
                      <a:pPr algn="l" fontAlgn="b"/>
                      <a:r>
                        <a:rPr lang="de-DE" sz="1200" b="1" i="0" u="none" strike="noStrike" dirty="0">
                          <a:solidFill>
                            <a:srgbClr val="000000"/>
                          </a:solidFill>
                          <a:effectLst/>
                          <a:latin typeface="Calibri"/>
                        </a:rPr>
                        <a:t>Early </a:t>
                      </a:r>
                      <a:r>
                        <a:rPr lang="de-DE" sz="1200" b="1" i="0" u="none" strike="noStrike" dirty="0" err="1">
                          <a:solidFill>
                            <a:srgbClr val="000000"/>
                          </a:solidFill>
                          <a:effectLst/>
                          <a:latin typeface="Calibri"/>
                        </a:rPr>
                        <a:t>crisis</a:t>
                      </a:r>
                      <a:r>
                        <a:rPr lang="de-DE" sz="1200" b="1" i="0" u="none" strike="noStrike" dirty="0">
                          <a:solidFill>
                            <a:srgbClr val="000000"/>
                          </a:solidFill>
                          <a:effectLst/>
                          <a:latin typeface="Calibri"/>
                        </a:rPr>
                        <a:t> </a:t>
                      </a:r>
                      <a:r>
                        <a:rPr lang="de-DE" sz="1200" b="1" i="0" u="none" strike="noStrike" dirty="0" err="1">
                          <a:solidFill>
                            <a:srgbClr val="000000"/>
                          </a:solidFill>
                          <a:effectLst/>
                          <a:latin typeface="Calibri"/>
                        </a:rPr>
                        <a:t>detection</a:t>
                      </a:r>
                      <a:r>
                        <a:rPr lang="de-DE" sz="1200" b="1" i="0" u="none" strike="noStrike" dirty="0">
                          <a:solidFill>
                            <a:srgbClr val="000000"/>
                          </a:solidFill>
                          <a:effectLst/>
                          <a:latin typeface="Calibri"/>
                        </a:rPr>
                        <a:t> (§ </a:t>
                      </a:r>
                      <a:r>
                        <a:rPr lang="de-DE" sz="1200" b="1" i="0" u="none" strike="noStrike" dirty="0" err="1">
                          <a:solidFill>
                            <a:srgbClr val="000000"/>
                          </a:solidFill>
                          <a:effectLst/>
                          <a:latin typeface="Calibri"/>
                        </a:rPr>
                        <a:t>Section</a:t>
                      </a:r>
                      <a:r>
                        <a:rPr lang="de-DE" sz="1200" b="1" i="0" u="none" strike="noStrike" dirty="0">
                          <a:solidFill>
                            <a:srgbClr val="000000"/>
                          </a:solidFill>
                          <a:effectLst/>
                          <a:latin typeface="Calibri"/>
                        </a:rPr>
                        <a:t> 91 (2), (3) AktG </a:t>
                      </a:r>
                      <a:r>
                        <a:rPr lang="de-DE" sz="1200" b="1" i="0" u="none" strike="noStrike" dirty="0" err="1">
                          <a:solidFill>
                            <a:srgbClr val="000000"/>
                          </a:solidFill>
                          <a:effectLst/>
                          <a:latin typeface="Calibri"/>
                        </a:rPr>
                        <a:t>and</a:t>
                      </a:r>
                      <a:r>
                        <a:rPr lang="de-DE" sz="1200" b="1" i="0" u="none" strike="noStrike" dirty="0">
                          <a:solidFill>
                            <a:srgbClr val="000000"/>
                          </a:solidFill>
                          <a:effectLst/>
                          <a:latin typeface="Calibri"/>
                        </a:rPr>
                        <a:t> </a:t>
                      </a:r>
                      <a:r>
                        <a:rPr lang="de-DE" sz="1200" b="1" i="0" u="none" strike="noStrike" dirty="0" err="1">
                          <a:solidFill>
                            <a:srgbClr val="000000"/>
                          </a:solidFill>
                          <a:effectLst/>
                          <a:latin typeface="Calibri"/>
                        </a:rPr>
                        <a:t>Section</a:t>
                      </a:r>
                      <a:r>
                        <a:rPr lang="de-DE" sz="1200" b="1" i="0" u="none" strike="noStrike" dirty="0">
                          <a:solidFill>
                            <a:srgbClr val="000000"/>
                          </a:solidFill>
                          <a:effectLst/>
                          <a:latin typeface="Calibri"/>
                        </a:rPr>
                        <a:t> 1 German StaRUG )</a:t>
                      </a:r>
                    </a:p>
                  </a:txBody>
                  <a:tcPr marL="34820" marR="34820" marT="17410" marB="17410">
                    <a:lnL>
                      <a:noFill/>
                    </a:lnL>
                    <a:lnR>
                      <a:noFill/>
                    </a:lnR>
                    <a:lnT>
                      <a:noFill/>
                    </a:lnT>
                    <a:lnB>
                      <a:noFill/>
                    </a:lnB>
                    <a:solidFill>
                      <a:srgbClr val="33CCFF"/>
                    </a:solidFill>
                  </a:tcPr>
                </a:tc>
                <a:tc>
                  <a:txBody>
                    <a:bodyPr/>
                    <a:lstStyle/>
                    <a:p>
                      <a:pPr algn="ctr" fontAlgn="b"/>
                      <a:r>
                        <a:rPr lang="de-DE" sz="1200" b="1" i="0" u="none" strike="noStrike">
                          <a:solidFill>
                            <a:srgbClr val="000000"/>
                          </a:solidFill>
                          <a:effectLst/>
                          <a:latin typeface="Calibri"/>
                        </a:rPr>
                        <a:t>Points</a:t>
                      </a:r>
                    </a:p>
                  </a:txBody>
                  <a:tcPr marL="34820" marR="34820" marT="17410" marB="17410">
                    <a:lnL>
                      <a:noFill/>
                    </a:lnL>
                    <a:lnR>
                      <a:noFill/>
                    </a:lnR>
                    <a:lnT>
                      <a:noFill/>
                    </a:lnT>
                    <a:lnB w="6350" cap="flat" cmpd="sng" algn="ctr">
                      <a:solidFill>
                        <a:srgbClr val="000000"/>
                      </a:solidFill>
                      <a:prstDash val="solid"/>
                      <a:round/>
                      <a:headEnd type="none" w="med" len="med"/>
                      <a:tailEnd type="none" w="med" len="med"/>
                    </a:lnB>
                    <a:solidFill>
                      <a:srgbClr val="33CCFF"/>
                    </a:solidFill>
                  </a:tcPr>
                </a:tc>
                <a:tc>
                  <a:txBody>
                    <a:bodyPr/>
                    <a:lstStyle/>
                    <a:p>
                      <a:pPr algn="l" fontAlgn="b"/>
                      <a:endParaRPr lang="de-DE" sz="1200" b="1" i="0" u="none" strike="noStrike">
                        <a:solidFill>
                          <a:srgbClr val="000000"/>
                        </a:solidFill>
                        <a:effectLst/>
                        <a:latin typeface="Calibri"/>
                      </a:endParaRPr>
                    </a:p>
                  </a:txBody>
                  <a:tcPr marL="34820" marR="34820" marT="17410" marB="17410">
                    <a:lnL>
                      <a:noFill/>
                    </a:lnL>
                    <a:lnR>
                      <a:noFill/>
                    </a:lnR>
                    <a:lnT>
                      <a:noFill/>
                    </a:lnT>
                    <a:lnB>
                      <a:noFill/>
                    </a:lnB>
                  </a:tcPr>
                </a:tc>
                <a:extLst>
                  <a:ext uri="{0D108BD9-81ED-4DB2-BD59-A6C34878D82A}">
                    <a16:rowId xmlns:a16="http://schemas.microsoft.com/office/drawing/2014/main" val="10000"/>
                  </a:ext>
                </a:extLst>
              </a:tr>
              <a:tr h="583725">
                <a:tc>
                  <a:txBody>
                    <a:bodyPr/>
                    <a:lstStyle/>
                    <a:p>
                      <a:pPr algn="ctr" fontAlgn="t"/>
                      <a:r>
                        <a:rPr lang="de-DE" sz="1200" b="1" i="0" u="none" strike="noStrike" dirty="0">
                          <a:solidFill>
                            <a:srgbClr val="000000"/>
                          </a:solidFill>
                          <a:effectLst/>
                          <a:latin typeface="Calibri"/>
                        </a:rPr>
                        <a:t>1</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There is a documented and explained risk management system (Section 91 (3) AktG) whose organization and processes appear appropriate and effective (in particular for identifying, analyzing and monitoring risks).</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400757">
                <a:tc>
                  <a:txBody>
                    <a:bodyPr/>
                    <a:lstStyle/>
                    <a:p>
                      <a:pPr algn="ctr" fontAlgn="t"/>
                      <a:r>
                        <a:rPr lang="de-DE" sz="1200" b="1" i="0" u="none" strike="noStrike" dirty="0">
                          <a:solidFill>
                            <a:srgbClr val="000000"/>
                          </a:solidFill>
                          <a:effectLst/>
                          <a:latin typeface="Calibri"/>
                        </a:rPr>
                        <a:t>2</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Risk aggregation is available and is carried out using an appropriate method (Monte Carlo simulation) and with reference to corporate planning.</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448323">
                <a:tc>
                  <a:txBody>
                    <a:bodyPr/>
                    <a:lstStyle/>
                    <a:p>
                      <a:pPr algn="ctr" fontAlgn="t"/>
                      <a:r>
                        <a:rPr lang="de-DE" sz="1200" b="1" i="0" u="none" strike="noStrike" dirty="0">
                          <a:solidFill>
                            <a:srgbClr val="000000"/>
                          </a:solidFill>
                          <a:effectLst/>
                          <a:latin typeface="Calibri"/>
                        </a:rPr>
                        <a:t>3</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All material net risks (threats and opportunities) are analyzed, including those that only or primarily have an impact on liquidity or the balance sheet (risks are not only considered in terms of their impact on earnings).</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400757">
                <a:tc>
                  <a:txBody>
                    <a:bodyPr/>
                    <a:lstStyle/>
                    <a:p>
                      <a:pPr algn="ctr" fontAlgn="t"/>
                      <a:r>
                        <a:rPr lang="de-DE" sz="1200" b="1" i="0" u="none" strike="noStrike" dirty="0">
                          <a:solidFill>
                            <a:srgbClr val="000000"/>
                          </a:solidFill>
                          <a:effectLst/>
                          <a:latin typeface="Calibri"/>
                        </a:rPr>
                        <a:t>4</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The risk management system considers rare but relevant "extreme risks" with potential effects that could jeopardize the company as a going concern (e.g. possible economic crises).</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400757">
                <a:tc>
                  <a:txBody>
                    <a:bodyPr/>
                    <a:lstStyle/>
                    <a:p>
                      <a:pPr algn="ctr" fontAlgn="t"/>
                      <a:r>
                        <a:rPr lang="de-DE" sz="1200" b="1" i="0" u="none" strike="noStrike" dirty="0">
                          <a:solidFill>
                            <a:srgbClr val="000000"/>
                          </a:solidFill>
                          <a:effectLst/>
                          <a:latin typeface="Calibri"/>
                        </a:rPr>
                        <a:t>5</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Risk quantification is carried out appropriately, i.e. suitable distribution functions are used (and risk quantification is not based solely on probability of occurrence and (expected) loss amount).</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400757">
                <a:tc>
                  <a:txBody>
                    <a:bodyPr/>
                    <a:lstStyle/>
                    <a:p>
                      <a:pPr algn="ctr" fontAlgn="t"/>
                      <a:r>
                        <a:rPr lang="de-DE" sz="1200" b="1" i="0" u="none" strike="noStrike" dirty="0">
                          <a:solidFill>
                            <a:srgbClr val="000000"/>
                          </a:solidFill>
                          <a:effectLst/>
                          <a:latin typeface="Calibri"/>
                        </a:rPr>
                        <a:t>6</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The term "going concern risk" is properly operationalized (taking into account, for example, possible threats to ratings and covenants) and there is a key figure for the "degree of going concern risk".</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400757">
                <a:tc>
                  <a:txBody>
                    <a:bodyPr/>
                    <a:lstStyle/>
                    <a:p>
                      <a:pPr algn="ctr" fontAlgn="t"/>
                      <a:r>
                        <a:rPr lang="de-DE" sz="1200" b="1" i="0" u="none" strike="noStrike" dirty="0">
                          <a:solidFill>
                            <a:srgbClr val="000000"/>
                          </a:solidFill>
                          <a:effectLst/>
                          <a:latin typeface="Calibri"/>
                        </a:rPr>
                        <a:t>7</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There is a threshold value for the key figures on the threat to the company's existence, above which (1) "suitable countermeasures" are initiated and (2) the supervisory body is informed (Section 1 German StaRUG).</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17789">
                <a:tc>
                  <a:txBody>
                    <a:bodyPr/>
                    <a:lstStyle/>
                    <a:p>
                      <a:pPr algn="ctr" fontAlgn="t"/>
                      <a:endParaRPr lang="de-DE" sz="1200" b="0" i="0" u="none" strike="noStrike" dirty="0">
                        <a:solidFill>
                          <a:srgbClr val="000000"/>
                        </a:solidFill>
                        <a:effectLst/>
                        <a:latin typeface="Calibri"/>
                      </a:endParaRPr>
                    </a:p>
                  </a:txBody>
                  <a:tcPr marL="34820" marR="34820" marT="17410" marB="17410">
                    <a:lnL>
                      <a:noFill/>
                    </a:lnL>
                    <a:lnR>
                      <a:noFill/>
                    </a:lnR>
                    <a:lnT w="25400" cap="flat" cmpd="dbl" algn="ctr">
                      <a:no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a:noFill/>
                    </a:lnL>
                    <a:lnR>
                      <a:noFill/>
                    </a:lnR>
                    <a:lnT w="25400" cap="flat" cmpd="dbl" algn="ctr">
                      <a:noFill/>
                      <a:prstDash val="solid"/>
                      <a:round/>
                      <a:headEnd type="none" w="med" len="med"/>
                      <a:tailEnd type="none" w="med" len="med"/>
                    </a:lnT>
                    <a:lnB>
                      <a:noFill/>
                    </a:lnB>
                  </a:tcPr>
                </a:tc>
                <a:tc>
                  <a:txBody>
                    <a:bodyPr/>
                    <a:lstStyle/>
                    <a:p>
                      <a:pPr algn="ctr" fontAlgn="t"/>
                      <a:r>
                        <a:rPr lang="de-DE" sz="1200" b="1" i="0" u="none" strike="noStrike" dirty="0">
                          <a:solidFill>
                            <a:srgbClr val="000000"/>
                          </a:solidFill>
                          <a:effectLst/>
                          <a:latin typeface="Calibri"/>
                        </a:rPr>
                        <a:t>0</a:t>
                      </a:r>
                    </a:p>
                  </a:txBody>
                  <a:tcPr marL="34820" marR="34820" marT="17410" marB="1741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effectLst/>
                          <a:latin typeface="Calibri"/>
                        </a:rPr>
                        <a:t>from 14 points</a:t>
                      </a:r>
                    </a:p>
                  </a:txBody>
                  <a:tcPr marL="34820" marR="34820" marT="17410" marB="17410">
                    <a:lnL>
                      <a:noFill/>
                    </a:lnL>
                    <a:lnR>
                      <a:noFill/>
                    </a:lnR>
                    <a:lnT>
                      <a:noFill/>
                    </a:lnT>
                    <a:lnB>
                      <a:noFill/>
                    </a:lnB>
                  </a:tcPr>
                </a:tc>
                <a:extLst>
                  <a:ext uri="{0D108BD9-81ED-4DB2-BD59-A6C34878D82A}">
                    <a16:rowId xmlns:a16="http://schemas.microsoft.com/office/drawing/2014/main" val="10008"/>
                  </a:ext>
                </a:extLst>
              </a:tr>
              <a:tr h="217789">
                <a:tc>
                  <a:txBody>
                    <a:bodyPr/>
                    <a:lstStyle/>
                    <a:p>
                      <a:pPr algn="ctr" fontAlgn="t"/>
                      <a:r>
                        <a:rPr lang="de-DE" sz="1200" b="1" i="0" u="none" strike="noStrike" dirty="0">
                          <a:solidFill>
                            <a:srgbClr val="000000"/>
                          </a:solidFill>
                          <a:effectLst/>
                          <a:latin typeface="Calibri"/>
                        </a:rPr>
                        <a:t> </a:t>
                      </a:r>
                    </a:p>
                  </a:txBody>
                  <a:tcPr marL="34820" marR="34820" marT="17410" marB="17410">
                    <a:lnL>
                      <a:noFill/>
                    </a:lnL>
                    <a:lnR>
                      <a:noFill/>
                    </a:lnR>
                    <a:lnT>
                      <a:noFill/>
                    </a:lnT>
                    <a:lnB>
                      <a:noFill/>
                    </a:lnB>
                    <a:solidFill>
                      <a:srgbClr val="33CCFF"/>
                    </a:solidFill>
                  </a:tcPr>
                </a:tc>
                <a:tc>
                  <a:txBody>
                    <a:bodyPr/>
                    <a:lstStyle/>
                    <a:p>
                      <a:pPr algn="l" fontAlgn="b"/>
                      <a:r>
                        <a:rPr lang="de-DE" sz="1200" b="1" i="0" u="none" strike="noStrike" dirty="0" err="1">
                          <a:solidFill>
                            <a:srgbClr val="000000"/>
                          </a:solidFill>
                          <a:effectLst/>
                          <a:latin typeface="Calibri"/>
                        </a:rPr>
                        <a:t>Preparation</a:t>
                      </a:r>
                      <a:r>
                        <a:rPr lang="de-DE" sz="1200" b="1" i="0" u="none" strike="noStrike" dirty="0">
                          <a:solidFill>
                            <a:srgbClr val="000000"/>
                          </a:solidFill>
                          <a:effectLst/>
                          <a:latin typeface="Calibri"/>
                        </a:rPr>
                        <a:t> of decisions / business </a:t>
                      </a:r>
                      <a:r>
                        <a:rPr lang="de-DE" sz="1200" b="1" i="0" u="none" strike="noStrike" dirty="0" err="1">
                          <a:solidFill>
                            <a:srgbClr val="000000"/>
                          </a:solidFill>
                          <a:effectLst/>
                          <a:latin typeface="Calibri"/>
                        </a:rPr>
                        <a:t>judgment</a:t>
                      </a:r>
                      <a:r>
                        <a:rPr lang="de-DE" sz="1200" b="1" i="0" u="none" strike="noStrike" dirty="0">
                          <a:solidFill>
                            <a:srgbClr val="000000"/>
                          </a:solidFill>
                          <a:effectLst/>
                          <a:latin typeface="Calibri"/>
                        </a:rPr>
                        <a:t> </a:t>
                      </a:r>
                      <a:r>
                        <a:rPr lang="de-DE" sz="1200" b="1" i="0" u="none" strike="noStrike" dirty="0" err="1">
                          <a:solidFill>
                            <a:srgbClr val="000000"/>
                          </a:solidFill>
                          <a:effectLst/>
                          <a:latin typeface="Calibri"/>
                        </a:rPr>
                        <a:t>rule</a:t>
                      </a:r>
                      <a:r>
                        <a:rPr lang="de-DE" sz="1200" b="1" i="0" u="none" strike="noStrike" dirty="0">
                          <a:solidFill>
                            <a:srgbClr val="000000"/>
                          </a:solidFill>
                          <a:effectLst/>
                          <a:latin typeface="Calibri"/>
                        </a:rPr>
                        <a:t> (§ </a:t>
                      </a:r>
                      <a:r>
                        <a:rPr lang="de-DE" sz="1200" b="1" i="0" u="none" strike="noStrike" dirty="0" err="1">
                          <a:solidFill>
                            <a:srgbClr val="000000"/>
                          </a:solidFill>
                          <a:effectLst/>
                          <a:latin typeface="Calibri"/>
                        </a:rPr>
                        <a:t>Section</a:t>
                      </a:r>
                      <a:r>
                        <a:rPr lang="de-DE" sz="1200" b="1" i="0" u="none" strike="noStrike" dirty="0">
                          <a:solidFill>
                            <a:srgbClr val="000000"/>
                          </a:solidFill>
                          <a:effectLst/>
                          <a:latin typeface="Calibri"/>
                        </a:rPr>
                        <a:t> 93 German AktG)</a:t>
                      </a:r>
                    </a:p>
                  </a:txBody>
                  <a:tcPr marL="34820" marR="34820" marT="17410" marB="17410">
                    <a:lnL>
                      <a:noFill/>
                    </a:lnL>
                    <a:lnR>
                      <a:noFill/>
                    </a:lnR>
                    <a:lnT>
                      <a:noFill/>
                    </a:lnT>
                    <a:lnB>
                      <a:noFill/>
                    </a:lnB>
                    <a:solidFill>
                      <a:srgbClr val="33CCFF"/>
                    </a:solidFill>
                  </a:tcPr>
                </a:tc>
                <a:tc>
                  <a:txBody>
                    <a:bodyPr/>
                    <a:lstStyle/>
                    <a:p>
                      <a:pPr algn="ctr" fontAlgn="t"/>
                      <a:r>
                        <a:rPr lang="de-DE" sz="1200" b="1" i="0" u="none" strike="noStrike" dirty="0">
                          <a:solidFill>
                            <a:srgbClr val="000000"/>
                          </a:solidFill>
                          <a:effectLst/>
                          <a:latin typeface="Calibri"/>
                        </a:rPr>
                        <a:t> </a:t>
                      </a:r>
                    </a:p>
                  </a:txBody>
                  <a:tcPr marL="34820" marR="34820" marT="17410" marB="17410">
                    <a:lnL>
                      <a:noFill/>
                    </a:lnL>
                    <a:lnR>
                      <a:noFill/>
                    </a:lnR>
                    <a:lnT>
                      <a:noFill/>
                    </a:lnT>
                    <a:lnB w="6350" cap="flat" cmpd="sng" algn="ctr">
                      <a:solidFill>
                        <a:srgbClr val="000000"/>
                      </a:solidFill>
                      <a:prstDash val="solid"/>
                      <a:round/>
                      <a:headEnd type="none" w="med" len="med"/>
                      <a:tailEnd type="none" w="med" len="med"/>
                    </a:lnB>
                    <a:solidFill>
                      <a:srgbClr val="33CCFF"/>
                    </a:solidFill>
                  </a:tcPr>
                </a:tc>
                <a:tc>
                  <a:txBody>
                    <a:bodyPr/>
                    <a:lstStyle/>
                    <a:p>
                      <a:pPr algn="l" fontAlgn="b"/>
                      <a:endParaRPr lang="de-DE" sz="1200" b="1" i="0" u="none" strike="noStrike">
                        <a:solidFill>
                          <a:srgbClr val="000000"/>
                        </a:solidFill>
                        <a:effectLst/>
                        <a:latin typeface="Calibri"/>
                      </a:endParaRPr>
                    </a:p>
                  </a:txBody>
                  <a:tcPr marL="34820" marR="34820" marT="17410" marB="17410">
                    <a:lnL>
                      <a:noFill/>
                    </a:lnL>
                    <a:lnR>
                      <a:noFill/>
                    </a:lnR>
                    <a:lnT>
                      <a:noFill/>
                    </a:lnT>
                    <a:lnB>
                      <a:noFill/>
                    </a:lnB>
                  </a:tcPr>
                </a:tc>
                <a:extLst>
                  <a:ext uri="{0D108BD9-81ED-4DB2-BD59-A6C34878D82A}">
                    <a16:rowId xmlns:a16="http://schemas.microsoft.com/office/drawing/2014/main" val="10009"/>
                  </a:ext>
                </a:extLst>
              </a:tr>
              <a:tr h="583725">
                <a:tc>
                  <a:txBody>
                    <a:bodyPr/>
                    <a:lstStyle/>
                    <a:p>
                      <a:pPr algn="ctr" fontAlgn="t"/>
                      <a:r>
                        <a:rPr lang="de-DE" sz="1200" b="1" i="0" u="none" strike="noStrike" dirty="0">
                          <a:solidFill>
                            <a:srgbClr val="000000"/>
                          </a:solidFill>
                          <a:effectLst/>
                          <a:latin typeface="Calibri"/>
                        </a:rPr>
                        <a:t>8</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There are regulations and processes in place to provide and document verifiably appropriate information for "entrepreneurial decisions" by the management, e.g. the risks associated with the decisions.</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FF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400757">
                <a:tc>
                  <a:txBody>
                    <a:bodyPr/>
                    <a:lstStyle/>
                    <a:p>
                      <a:pPr algn="ctr" fontAlgn="t"/>
                      <a:r>
                        <a:rPr lang="de-DE" sz="1200" b="1" i="0" u="none" strike="noStrike" dirty="0">
                          <a:solidFill>
                            <a:srgbClr val="000000"/>
                          </a:solidFill>
                          <a:effectLst/>
                          <a:latin typeface="Calibri"/>
                        </a:rPr>
                        <a:t>9</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The decision templates contain neutral and quantitative risk information, the effect of the decision on the company's overall risk exposure is calculated and taken into account in the decision calculation.</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FF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17789">
                <a:tc>
                  <a:txBody>
                    <a:bodyPr/>
                    <a:lstStyle/>
                    <a:p>
                      <a:pPr algn="ctr" fontAlgn="t"/>
                      <a:r>
                        <a:rPr lang="de-DE" sz="1200" b="1" i="0" u="none" strike="noStrike" dirty="0">
                          <a:solidFill>
                            <a:srgbClr val="000000"/>
                          </a:solidFill>
                          <a:effectLst/>
                          <a:latin typeface="Calibri"/>
                        </a:rPr>
                        <a:t>10</a:t>
                      </a:r>
                    </a:p>
                  </a:txBody>
                  <a:tcPr marL="34820" marR="34820" marT="17410" marB="17410">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t"/>
                      <a:r>
                        <a:rPr lang="de-DE" sz="1200" b="0" i="0" u="none" strike="noStrike" dirty="0">
                          <a:solidFill>
                            <a:srgbClr val="000000"/>
                          </a:solidFill>
                          <a:effectLst/>
                          <a:latin typeface="Calibri"/>
                        </a:rPr>
                        <a:t>Easily identifiable risks, e.g. uncertain planning assumptions, are analyzed in the decision documents.</a:t>
                      </a:r>
                    </a:p>
                  </a:txBody>
                  <a:tcPr marL="34820" marR="34820" marT="17410" marB="17410">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FF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17789">
                <a:tc>
                  <a:txBody>
                    <a:bodyPr/>
                    <a:lstStyle/>
                    <a:p>
                      <a:pPr algn="ctr" fontAlgn="t"/>
                      <a:endParaRPr lang="de-DE" sz="1200" b="0" i="0" u="none" strike="noStrike">
                        <a:solidFill>
                          <a:srgbClr val="000000"/>
                        </a:solidFill>
                        <a:effectLst/>
                        <a:latin typeface="Calibri"/>
                      </a:endParaRPr>
                    </a:p>
                  </a:txBody>
                  <a:tcPr marL="34820" marR="34820" marT="17410" marB="17410">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200" b="1" i="0" u="none" strike="noStrike" dirty="0">
                          <a:solidFill>
                            <a:srgbClr val="000000"/>
                          </a:solidFill>
                          <a:effectLst/>
                          <a:latin typeface="Calibri"/>
                        </a:rPr>
                        <a:t>0</a:t>
                      </a:r>
                    </a:p>
                  </a:txBody>
                  <a:tcPr marL="34820" marR="34820" marT="17410" marB="17410">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Calibri"/>
                        </a:rPr>
                        <a:t>from 6 points</a:t>
                      </a:r>
                    </a:p>
                  </a:txBody>
                  <a:tcPr marL="34820" marR="34820" marT="17410" marB="17410">
                    <a:lnL>
                      <a:noFill/>
                    </a:lnL>
                    <a:lnR>
                      <a:noFill/>
                    </a:lnR>
                    <a:lnT>
                      <a:noFill/>
                    </a:lnT>
                    <a:lnB>
                      <a:noFill/>
                    </a:lnB>
                  </a:tcPr>
                </a:tc>
                <a:extLst>
                  <a:ext uri="{0D108BD9-81ED-4DB2-BD59-A6C34878D82A}">
                    <a16:rowId xmlns:a16="http://schemas.microsoft.com/office/drawing/2014/main" val="10013"/>
                  </a:ext>
                </a:extLst>
              </a:tr>
              <a:tr h="217789">
                <a:tc>
                  <a:txBody>
                    <a:bodyPr/>
                    <a:lstStyle/>
                    <a:p>
                      <a:pPr algn="ctr" fontAlgn="t"/>
                      <a:endParaRPr lang="de-DE" sz="1200" b="0" i="0" u="none" strike="noStrike">
                        <a:solidFill>
                          <a:srgbClr val="000000"/>
                        </a:solidFill>
                        <a:effectLst/>
                        <a:latin typeface="Calibri"/>
                      </a:endParaRPr>
                    </a:p>
                  </a:txBody>
                  <a:tcPr marL="34820" marR="34820" marT="17410" marB="17410">
                    <a:lnL>
                      <a:noFill/>
                    </a:lnL>
                    <a:lnR>
                      <a:noFill/>
                    </a:lnR>
                    <a:lnT>
                      <a:noFill/>
                    </a:lnT>
                    <a:lnB>
                      <a:noFill/>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de-DE" sz="1200" b="1" i="0" u="none" strike="noStrike" dirty="0">
                        <a:solidFill>
                          <a:srgbClr val="000000"/>
                        </a:solidFill>
                        <a:effectLst/>
                        <a:latin typeface="Calibri"/>
                      </a:endParaRPr>
                    </a:p>
                  </a:txBody>
                  <a:tcPr marL="34820" marR="34820" marT="17410" marB="174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algn="l" fontAlgn="b"/>
                      <a:r>
                        <a:rPr lang="de-DE" sz="1200" b="0" i="0" u="none" strike="noStrike" dirty="0">
                          <a:solidFill>
                            <a:srgbClr val="000000"/>
                          </a:solidFill>
                          <a:effectLst/>
                          <a:latin typeface="Calibri"/>
                        </a:rPr>
                        <a:t>from 20 points</a:t>
                      </a:r>
                    </a:p>
                  </a:txBody>
                  <a:tcPr marL="34820" marR="34820" marT="17410" marB="1741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87628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Criteria for level 3 ("regulatory minimum requirements")</a:t>
            </a:r>
          </a:p>
        </p:txBody>
      </p:sp>
      <p:sp>
        <p:nvSpPr>
          <p:cNvPr id="2" name="Inhaltsplatzhalter 1"/>
          <p:cNvSpPr>
            <a:spLocks noGrp="1"/>
          </p:cNvSpPr>
          <p:nvPr>
            <p:ph sz="quarter" idx="13"/>
          </p:nvPr>
        </p:nvSpPr>
        <p:spPr/>
        <p:txBody>
          <a:bodyPr/>
          <a:lstStyle/>
          <a:p>
            <a:pPr marL="0" indent="0"/>
            <a:r>
              <a:rPr lang="de-DE" dirty="0"/>
              <a:t>Source: Gleißner, W. (2018): Prüfung des Risikomanagements – ein Reifegradmodell, in: Der Aufsichtsrat, </a:t>
            </a:r>
            <a:r>
              <a:rPr lang="de-DE" dirty="0" err="1"/>
              <a:t>No</a:t>
            </a:r>
            <a:r>
              <a:rPr lang="de-DE" dirty="0"/>
              <a:t> 2/2018, pp. 18–21.​</a:t>
            </a:r>
            <a:endParaRPr lang="de-DE" dirty="0">
              <a:latin typeface="Arial"/>
            </a:endParaRPr>
          </a:p>
        </p:txBody>
      </p:sp>
      <p:graphicFrame>
        <p:nvGraphicFramePr>
          <p:cNvPr id="4" name="Tabelle 3"/>
          <p:cNvGraphicFramePr>
            <a:graphicFrameLocks noGrp="1"/>
          </p:cNvGraphicFramePr>
          <p:nvPr>
            <p:extLst>
              <p:ext uri="{D42A27DB-BD31-4B8C-83A1-F6EECF244321}">
                <p14:modId xmlns:p14="http://schemas.microsoft.com/office/powerpoint/2010/main" val="1266764114"/>
              </p:ext>
            </p:extLst>
          </p:nvPr>
        </p:nvGraphicFramePr>
        <p:xfrm>
          <a:off x="1064567" y="1510000"/>
          <a:ext cx="7128793" cy="4079240"/>
        </p:xfrm>
        <a:graphic>
          <a:graphicData uri="http://schemas.openxmlformats.org/drawingml/2006/table">
            <a:tbl>
              <a:tblPr bandRow="1">
                <a:tableStyleId>{5C22544A-7EE6-4342-B048-85BDC9FD1C3A}</a:tableStyleId>
              </a:tblPr>
              <a:tblGrid>
                <a:gridCol w="377783">
                  <a:extLst>
                    <a:ext uri="{9D8B030D-6E8A-4147-A177-3AD203B41FA5}">
                      <a16:colId xmlns:a16="http://schemas.microsoft.com/office/drawing/2014/main" val="20000"/>
                    </a:ext>
                  </a:extLst>
                </a:gridCol>
                <a:gridCol w="5158544">
                  <a:extLst>
                    <a:ext uri="{9D8B030D-6E8A-4147-A177-3AD203B41FA5}">
                      <a16:colId xmlns:a16="http://schemas.microsoft.com/office/drawing/2014/main" val="20001"/>
                    </a:ext>
                  </a:extLst>
                </a:gridCol>
                <a:gridCol w="530822">
                  <a:extLst>
                    <a:ext uri="{9D8B030D-6E8A-4147-A177-3AD203B41FA5}">
                      <a16:colId xmlns:a16="http://schemas.microsoft.com/office/drawing/2014/main" val="20002"/>
                    </a:ext>
                  </a:extLst>
                </a:gridCol>
                <a:gridCol w="530822">
                  <a:extLst>
                    <a:ext uri="{9D8B030D-6E8A-4147-A177-3AD203B41FA5}">
                      <a16:colId xmlns:a16="http://schemas.microsoft.com/office/drawing/2014/main" val="20003"/>
                    </a:ext>
                  </a:extLst>
                </a:gridCol>
                <a:gridCol w="530822">
                  <a:extLst>
                    <a:ext uri="{9D8B030D-6E8A-4147-A177-3AD203B41FA5}">
                      <a16:colId xmlns:a16="http://schemas.microsoft.com/office/drawing/2014/main" val="20004"/>
                    </a:ext>
                  </a:extLst>
                </a:gridCol>
              </a:tblGrid>
              <a:tr h="370840">
                <a:tc>
                  <a:txBody>
                    <a:bodyPr/>
                    <a:lstStyle/>
                    <a:p>
                      <a:endParaRPr lang="de-DE" sz="900" dirty="0"/>
                    </a:p>
                  </a:txBody>
                  <a:tcPr anchor="ctr"/>
                </a:tc>
                <a:tc>
                  <a:txBody>
                    <a:bodyPr/>
                    <a:lstStyle/>
                    <a:p>
                      <a:r>
                        <a:rPr lang="en-US" sz="900" b="1" dirty="0"/>
                        <a:t>Level 3: Regulatory Risk Management</a:t>
                      </a:r>
                      <a:endParaRPr lang="de-DE" sz="900" b="1" dirty="0"/>
                    </a:p>
                  </a:txBody>
                  <a:tcPr anchor="ctr"/>
                </a:tc>
                <a:tc>
                  <a:txBody>
                    <a:bodyPr/>
                    <a:lstStyle/>
                    <a:p>
                      <a:pPr algn="ctr"/>
                      <a:r>
                        <a:rPr lang="de-DE" sz="900" b="1" dirty="0" err="1"/>
                        <a:t>Fulfilled</a:t>
                      </a:r>
                      <a:endParaRPr lang="de-DE" sz="900" b="1" dirty="0"/>
                    </a:p>
                  </a:txBody>
                  <a:tcPr marL="0" marR="0" anchor="ctr"/>
                </a:tc>
                <a:tc>
                  <a:txBody>
                    <a:bodyPr/>
                    <a:lstStyle/>
                    <a:p>
                      <a:pPr algn="ctr"/>
                      <a:r>
                        <a:rPr lang="de-DE" sz="900" b="1" dirty="0" err="1"/>
                        <a:t>Partly</a:t>
                      </a:r>
                      <a:r>
                        <a:rPr lang="de-DE" sz="900" b="1" baseline="0" dirty="0"/>
                        <a:t> </a:t>
                      </a:r>
                      <a:r>
                        <a:rPr lang="de-DE" sz="900" b="1" baseline="0" dirty="0" err="1"/>
                        <a:t>fulfilled</a:t>
                      </a:r>
                      <a:endParaRPr lang="de-DE" sz="900" b="1" dirty="0"/>
                    </a:p>
                  </a:txBody>
                  <a:tcPr marL="0" marR="0" anchor="ctr"/>
                </a:tc>
                <a:tc>
                  <a:txBody>
                    <a:bodyPr/>
                    <a:lstStyle/>
                    <a:p>
                      <a:pPr algn="ctr"/>
                      <a:r>
                        <a:rPr lang="de-DE" sz="900" b="1" dirty="0"/>
                        <a:t>Not </a:t>
                      </a:r>
                      <a:r>
                        <a:rPr lang="de-DE" sz="900" b="1" dirty="0" err="1"/>
                        <a:t>fulfilled</a:t>
                      </a:r>
                      <a:endParaRPr lang="de-DE" sz="900" b="1" dirty="0"/>
                    </a:p>
                  </a:txBody>
                  <a:tcPr marL="0" marR="0" anchor="ctr"/>
                </a:tc>
                <a:extLst>
                  <a:ext uri="{0D108BD9-81ED-4DB2-BD59-A6C34878D82A}">
                    <a16:rowId xmlns:a16="http://schemas.microsoft.com/office/drawing/2014/main" val="10000"/>
                  </a:ext>
                </a:extLst>
              </a:tr>
              <a:tr h="370840">
                <a:tc>
                  <a:txBody>
                    <a:bodyPr/>
                    <a:lstStyle/>
                    <a:p>
                      <a:pPr algn="ctr"/>
                      <a:r>
                        <a:rPr lang="de-DE" sz="900" b="1" dirty="0"/>
                        <a:t>1</a:t>
                      </a:r>
                    </a:p>
                  </a:txBody>
                  <a:tcPr anchor="ctr"/>
                </a:tc>
                <a:tc>
                  <a:txBody>
                    <a:bodyPr/>
                    <a:lstStyle/>
                    <a:p>
                      <a:r>
                        <a:rPr lang="en-US" sz="900" dirty="0"/>
                        <a:t>Are tasks and responsibilities in risk management clearly assigned?</a:t>
                      </a:r>
                      <a:endParaRPr lang="de-DE" sz="900" dirty="0"/>
                    </a:p>
                  </a:txBody>
                  <a:tcPr anchor="ctr"/>
                </a:tc>
                <a:tc>
                  <a:txBody>
                    <a:bodyPr/>
                    <a:lstStyle/>
                    <a:p>
                      <a:endParaRPr lang="de-DE" sz="900" dirty="0"/>
                    </a:p>
                  </a:txBody>
                  <a:tcPr marL="0" marR="0" anchor="ctr"/>
                </a:tc>
                <a:tc>
                  <a:txBody>
                    <a:bodyPr/>
                    <a:lstStyle/>
                    <a:p>
                      <a:endParaRPr lang="de-DE" sz="900"/>
                    </a:p>
                  </a:txBody>
                  <a:tcPr marL="0" marR="0" anchor="ctr"/>
                </a:tc>
                <a:tc>
                  <a:txBody>
                    <a:bodyPr/>
                    <a:lstStyle/>
                    <a:p>
                      <a:endParaRPr lang="de-DE" sz="900"/>
                    </a:p>
                  </a:txBody>
                  <a:tcPr marL="0" marR="0" anchor="ctr"/>
                </a:tc>
                <a:extLst>
                  <a:ext uri="{0D108BD9-81ED-4DB2-BD59-A6C34878D82A}">
                    <a16:rowId xmlns:a16="http://schemas.microsoft.com/office/drawing/2014/main" val="10001"/>
                  </a:ext>
                </a:extLst>
              </a:tr>
              <a:tr h="370840">
                <a:tc>
                  <a:txBody>
                    <a:bodyPr/>
                    <a:lstStyle/>
                    <a:p>
                      <a:pPr algn="ctr"/>
                      <a:r>
                        <a:rPr lang="de-DE" sz="900" b="1" dirty="0"/>
                        <a:t>2</a:t>
                      </a:r>
                    </a:p>
                  </a:txBody>
                  <a:tcPr anchor="ctr"/>
                </a:tc>
                <a:tc>
                  <a:txBody>
                    <a:bodyPr/>
                    <a:lstStyle/>
                    <a:p>
                      <a:r>
                        <a:rPr lang="en-US" sz="900" dirty="0"/>
                        <a:t>Are all regulations regarding the identification, quantification, and monitoring of risks appropriate, effective, and clearly documented in a way that is understandable to third parties?</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2"/>
                  </a:ext>
                </a:extLst>
              </a:tr>
              <a:tr h="370840">
                <a:tc>
                  <a:txBody>
                    <a:bodyPr/>
                    <a:lstStyle/>
                    <a:p>
                      <a:pPr algn="ctr"/>
                      <a:r>
                        <a:rPr lang="de-DE" sz="900" b="1" dirty="0"/>
                        <a:t>3</a:t>
                      </a:r>
                    </a:p>
                  </a:txBody>
                  <a:tcPr anchor="ctr"/>
                </a:tc>
                <a:tc>
                  <a:txBody>
                    <a:bodyPr/>
                    <a:lstStyle/>
                    <a:p>
                      <a:r>
                        <a:rPr lang="en-US" sz="900" dirty="0"/>
                        <a:t>Are appropriate types of probability distributions used for risk quantification (for example, triangular distribution with minimum, most likely, and maximum values for cost growth)?</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a:p>
                  </a:txBody>
                  <a:tcPr marL="0" marR="0" anchor="ctr"/>
                </a:tc>
                <a:extLst>
                  <a:ext uri="{0D108BD9-81ED-4DB2-BD59-A6C34878D82A}">
                    <a16:rowId xmlns:a16="http://schemas.microsoft.com/office/drawing/2014/main" val="10003"/>
                  </a:ext>
                </a:extLst>
              </a:tr>
              <a:tr h="370840">
                <a:tc>
                  <a:txBody>
                    <a:bodyPr/>
                    <a:lstStyle/>
                    <a:p>
                      <a:pPr algn="ctr"/>
                      <a:r>
                        <a:rPr lang="de-DE" sz="900" b="1" dirty="0"/>
                        <a:t>4</a:t>
                      </a:r>
                    </a:p>
                  </a:txBody>
                  <a:tcPr anchor="ctr"/>
                </a:tc>
                <a:tc>
                  <a:txBody>
                    <a:bodyPr/>
                    <a:lstStyle/>
                    <a:p>
                      <a:r>
                        <a:rPr lang="en-US" sz="900" dirty="0"/>
                        <a:t>Are the existing risk mitigation measures taken into account as part of the risk quantification?</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a:p>
                  </a:txBody>
                  <a:tcPr marL="0" marR="0" anchor="ctr"/>
                </a:tc>
                <a:extLst>
                  <a:ext uri="{0D108BD9-81ED-4DB2-BD59-A6C34878D82A}">
                    <a16:rowId xmlns:a16="http://schemas.microsoft.com/office/drawing/2014/main" val="10004"/>
                  </a:ext>
                </a:extLst>
              </a:tr>
              <a:tr h="370840">
                <a:tc>
                  <a:txBody>
                    <a:bodyPr/>
                    <a:lstStyle/>
                    <a:p>
                      <a:pPr algn="ctr"/>
                      <a:r>
                        <a:rPr lang="de-DE" sz="900" b="1" dirty="0"/>
                        <a:t>5</a:t>
                      </a:r>
                    </a:p>
                  </a:txBody>
                  <a:tcPr anchor="ctr"/>
                </a:tc>
                <a:tc>
                  <a:txBody>
                    <a:bodyPr/>
                    <a:lstStyle/>
                    <a:p>
                      <a:r>
                        <a:rPr lang="en-US" sz="900" dirty="0"/>
                        <a:t>Is there a suitable and consistently used risk measure to quantitatively compare and prioritize individual risks?</a:t>
                      </a:r>
                      <a:endParaRPr lang="de-DE" sz="900" dirty="0"/>
                    </a:p>
                  </a:txBody>
                  <a:tcPr anchor="ctr"/>
                </a:tc>
                <a:tc>
                  <a:txBody>
                    <a:bodyPr/>
                    <a:lstStyle/>
                    <a:p>
                      <a:endParaRPr lang="de-DE" sz="90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5"/>
                  </a:ext>
                </a:extLst>
              </a:tr>
              <a:tr h="370840">
                <a:tc>
                  <a:txBody>
                    <a:bodyPr/>
                    <a:lstStyle/>
                    <a:p>
                      <a:pPr algn="ctr"/>
                      <a:r>
                        <a:rPr lang="de-DE" sz="900" b="1" dirty="0"/>
                        <a:t>6</a:t>
                      </a:r>
                    </a:p>
                  </a:txBody>
                  <a:tcPr anchor="ctr"/>
                </a:tc>
                <a:tc>
                  <a:txBody>
                    <a:bodyPr/>
                    <a:lstStyle/>
                    <a:p>
                      <a:r>
                        <a:rPr lang="en-US" sz="900" dirty="0"/>
                        <a:t>Is it clearly explained what constitutes a “development that endangers the company’s continued existence” (§ 91 of the German Stock Corporation Act), e.g. violation of covenants?</a:t>
                      </a:r>
                      <a:endParaRPr lang="de-DE" sz="900" dirty="0"/>
                    </a:p>
                  </a:txBody>
                  <a:tcPr anchor="ctr"/>
                </a:tc>
                <a:tc>
                  <a:txBody>
                    <a:bodyPr/>
                    <a:lstStyle/>
                    <a:p>
                      <a:endParaRPr lang="de-DE" sz="90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6"/>
                  </a:ext>
                </a:extLst>
              </a:tr>
              <a:tr h="370840">
                <a:tc>
                  <a:txBody>
                    <a:bodyPr/>
                    <a:lstStyle/>
                    <a:p>
                      <a:pPr algn="ctr"/>
                      <a:r>
                        <a:rPr lang="de-DE" sz="900" b="1" dirty="0"/>
                        <a:t>7</a:t>
                      </a:r>
                    </a:p>
                  </a:txBody>
                  <a:tcPr anchor="ctr"/>
                </a:tc>
                <a:tc>
                  <a:txBody>
                    <a:bodyPr/>
                    <a:lstStyle/>
                    <a:p>
                      <a:r>
                        <a:rPr lang="en-US" sz="900" dirty="0"/>
                        <a:t>Is risk aggregation carried out regularly to identify developments that could endanger the company’s existence due to the combination effects of individual risks?</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7"/>
                  </a:ext>
                </a:extLst>
              </a:tr>
              <a:tr h="370840">
                <a:tc>
                  <a:txBody>
                    <a:bodyPr/>
                    <a:lstStyle/>
                    <a:p>
                      <a:pPr algn="ctr"/>
                      <a:r>
                        <a:rPr lang="de-DE" sz="900" b="1" dirty="0"/>
                        <a:t>8</a:t>
                      </a:r>
                    </a:p>
                  </a:txBody>
                  <a:tcPr anchor="ctr"/>
                </a:tc>
                <a:tc>
                  <a:txBody>
                    <a:bodyPr/>
                    <a:lstStyle/>
                    <a:p>
                      <a:r>
                        <a:rPr lang="en-US" sz="900" dirty="0"/>
                        <a:t>Are the processes for efficient internal risk reporting and risk communication (with reference to appropriate thresholds) clearly defined?</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8"/>
                  </a:ext>
                </a:extLst>
              </a:tr>
              <a:tr h="370840">
                <a:tc>
                  <a:txBody>
                    <a:bodyPr/>
                    <a:lstStyle/>
                    <a:p>
                      <a:pPr algn="ctr"/>
                      <a:r>
                        <a:rPr lang="de-DE" sz="900" b="1" dirty="0"/>
                        <a:t>9</a:t>
                      </a:r>
                    </a:p>
                  </a:txBody>
                  <a:tcPr anchor="ctr"/>
                </a:tc>
                <a:tc>
                  <a:txBody>
                    <a:bodyPr/>
                    <a:lstStyle/>
                    <a:p>
                      <a:r>
                        <a:rPr lang="en-US" sz="900" dirty="0"/>
                        <a:t>Is there an adequate procedure regarding "ad hoc disclosures" about risks and their impacts?</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9"/>
                  </a:ext>
                </a:extLst>
              </a:tr>
              <a:tr h="370840">
                <a:tc>
                  <a:txBody>
                    <a:bodyPr/>
                    <a:lstStyle/>
                    <a:p>
                      <a:pPr algn="ctr"/>
                      <a:r>
                        <a:rPr lang="de-DE" sz="900" b="1" dirty="0"/>
                        <a:t>10</a:t>
                      </a:r>
                    </a:p>
                  </a:txBody>
                  <a:tcPr anchor="ctr"/>
                </a:tc>
                <a:tc>
                  <a:txBody>
                    <a:bodyPr/>
                    <a:lstStyle/>
                    <a:p>
                      <a:r>
                        <a:rPr lang="en-US" sz="900" dirty="0"/>
                        <a:t>Are the management board and supervisory board regularly informed about individual risks and the overall risk exposure?</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729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Criteria for level 4 ("decision-oriented risk management")</a:t>
            </a:r>
          </a:p>
        </p:txBody>
      </p:sp>
      <p:sp>
        <p:nvSpPr>
          <p:cNvPr id="2" name="Inhaltsplatzhalter 1"/>
          <p:cNvSpPr>
            <a:spLocks noGrp="1"/>
          </p:cNvSpPr>
          <p:nvPr>
            <p:ph sz="quarter" idx="13"/>
          </p:nvPr>
        </p:nvSpPr>
        <p:spPr/>
        <p:txBody>
          <a:bodyPr/>
          <a:lstStyle/>
          <a:p>
            <a:pPr marL="0" indent="0"/>
            <a:r>
              <a:rPr lang="de-DE" dirty="0"/>
              <a:t>Source: Gleißner, W. (2018): Prüfung des Risikomanagements – ein Reifegradmodell, in: Der Aufsichtsrat, </a:t>
            </a:r>
            <a:r>
              <a:rPr lang="de-DE" dirty="0" err="1"/>
              <a:t>No</a:t>
            </a:r>
            <a:r>
              <a:rPr lang="de-DE" dirty="0"/>
              <a:t> 2/2018, pp. 18 – 21​</a:t>
            </a:r>
            <a:endParaRPr lang="de-DE" dirty="0">
              <a:latin typeface="Arial"/>
            </a:endParaRPr>
          </a:p>
        </p:txBody>
      </p:sp>
      <p:graphicFrame>
        <p:nvGraphicFramePr>
          <p:cNvPr id="5" name="Tabelle 4"/>
          <p:cNvGraphicFramePr>
            <a:graphicFrameLocks noGrp="1"/>
          </p:cNvGraphicFramePr>
          <p:nvPr>
            <p:extLst>
              <p:ext uri="{D42A27DB-BD31-4B8C-83A1-F6EECF244321}">
                <p14:modId xmlns:p14="http://schemas.microsoft.com/office/powerpoint/2010/main" val="2635513086"/>
              </p:ext>
            </p:extLst>
          </p:nvPr>
        </p:nvGraphicFramePr>
        <p:xfrm>
          <a:off x="1064567" y="1510000"/>
          <a:ext cx="7128793" cy="4211320"/>
        </p:xfrm>
        <a:graphic>
          <a:graphicData uri="http://schemas.openxmlformats.org/drawingml/2006/table">
            <a:tbl>
              <a:tblPr bandRow="1">
                <a:tableStyleId>{5C22544A-7EE6-4342-B048-85BDC9FD1C3A}</a:tableStyleId>
              </a:tblPr>
              <a:tblGrid>
                <a:gridCol w="377783">
                  <a:extLst>
                    <a:ext uri="{9D8B030D-6E8A-4147-A177-3AD203B41FA5}">
                      <a16:colId xmlns:a16="http://schemas.microsoft.com/office/drawing/2014/main" val="20000"/>
                    </a:ext>
                  </a:extLst>
                </a:gridCol>
                <a:gridCol w="5158544">
                  <a:extLst>
                    <a:ext uri="{9D8B030D-6E8A-4147-A177-3AD203B41FA5}">
                      <a16:colId xmlns:a16="http://schemas.microsoft.com/office/drawing/2014/main" val="20001"/>
                    </a:ext>
                  </a:extLst>
                </a:gridCol>
                <a:gridCol w="530822">
                  <a:extLst>
                    <a:ext uri="{9D8B030D-6E8A-4147-A177-3AD203B41FA5}">
                      <a16:colId xmlns:a16="http://schemas.microsoft.com/office/drawing/2014/main" val="20002"/>
                    </a:ext>
                  </a:extLst>
                </a:gridCol>
                <a:gridCol w="530822">
                  <a:extLst>
                    <a:ext uri="{9D8B030D-6E8A-4147-A177-3AD203B41FA5}">
                      <a16:colId xmlns:a16="http://schemas.microsoft.com/office/drawing/2014/main" val="20003"/>
                    </a:ext>
                  </a:extLst>
                </a:gridCol>
                <a:gridCol w="530822">
                  <a:extLst>
                    <a:ext uri="{9D8B030D-6E8A-4147-A177-3AD203B41FA5}">
                      <a16:colId xmlns:a16="http://schemas.microsoft.com/office/drawing/2014/main" val="20004"/>
                    </a:ext>
                  </a:extLst>
                </a:gridCol>
              </a:tblGrid>
              <a:tr h="370840">
                <a:tc>
                  <a:txBody>
                    <a:bodyPr/>
                    <a:lstStyle/>
                    <a:p>
                      <a:endParaRPr lang="de-DE" sz="900" dirty="0"/>
                    </a:p>
                  </a:txBody>
                  <a:tcPr anchor="ctr"/>
                </a:tc>
                <a:tc>
                  <a:txBody>
                    <a:bodyPr/>
                    <a:lstStyle/>
                    <a:p>
                      <a:r>
                        <a:rPr lang="en-US" sz="900" b="1" dirty="0"/>
                        <a:t>Level 4: economic risk management (decision-supporting)</a:t>
                      </a:r>
                      <a:endParaRPr lang="de-DE" sz="900" b="1" dirty="0"/>
                    </a:p>
                  </a:txBody>
                  <a:tcPr anchor="ctr"/>
                </a:tc>
                <a:tc>
                  <a:txBody>
                    <a:bodyPr/>
                    <a:lstStyle/>
                    <a:p>
                      <a:pPr algn="ctr"/>
                      <a:r>
                        <a:rPr lang="de-DE" sz="900" b="1" dirty="0" err="1"/>
                        <a:t>Fulfilled</a:t>
                      </a:r>
                      <a:endParaRPr lang="de-DE" sz="900" b="1" dirty="0"/>
                    </a:p>
                  </a:txBody>
                  <a:tcPr marL="0" marR="0" anchor="ctr"/>
                </a:tc>
                <a:tc>
                  <a:txBody>
                    <a:bodyPr/>
                    <a:lstStyle/>
                    <a:p>
                      <a:pPr algn="ctr"/>
                      <a:r>
                        <a:rPr lang="de-DE" sz="900" b="1" dirty="0" err="1"/>
                        <a:t>Partly</a:t>
                      </a:r>
                      <a:r>
                        <a:rPr lang="de-DE" sz="900" b="1" baseline="0" dirty="0"/>
                        <a:t> </a:t>
                      </a:r>
                      <a:r>
                        <a:rPr lang="de-DE" sz="900" b="1" baseline="0" dirty="0" err="1"/>
                        <a:t>fulfilled</a:t>
                      </a:r>
                      <a:endParaRPr lang="de-DE" sz="900" b="1" dirty="0"/>
                    </a:p>
                  </a:txBody>
                  <a:tcPr marL="0" marR="0" anchor="ctr"/>
                </a:tc>
                <a:tc>
                  <a:txBody>
                    <a:bodyPr/>
                    <a:lstStyle/>
                    <a:p>
                      <a:pPr algn="ctr"/>
                      <a:r>
                        <a:rPr lang="de-DE" sz="900" b="1" dirty="0"/>
                        <a:t>Not </a:t>
                      </a:r>
                      <a:r>
                        <a:rPr lang="de-DE" sz="900" b="1" dirty="0" err="1"/>
                        <a:t>fulfilled</a:t>
                      </a:r>
                      <a:endParaRPr lang="de-DE" sz="900" b="1" dirty="0"/>
                    </a:p>
                  </a:txBody>
                  <a:tcPr marL="0" marR="0" anchor="ctr"/>
                </a:tc>
                <a:extLst>
                  <a:ext uri="{0D108BD9-81ED-4DB2-BD59-A6C34878D82A}">
                    <a16:rowId xmlns:a16="http://schemas.microsoft.com/office/drawing/2014/main" val="10000"/>
                  </a:ext>
                </a:extLst>
              </a:tr>
              <a:tr h="370840">
                <a:tc>
                  <a:txBody>
                    <a:bodyPr/>
                    <a:lstStyle/>
                    <a:p>
                      <a:pPr algn="ctr"/>
                      <a:r>
                        <a:rPr lang="de-DE" sz="900" b="1" dirty="0"/>
                        <a:t>1</a:t>
                      </a:r>
                    </a:p>
                  </a:txBody>
                  <a:tcPr anchor="ctr"/>
                </a:tc>
                <a:tc>
                  <a:txBody>
                    <a:bodyPr/>
                    <a:lstStyle/>
                    <a:p>
                      <a:r>
                        <a:rPr lang="en-US" sz="900" dirty="0"/>
                        <a:t>Are opportunities and threats (risks) considered in relation to planned values (risks as a key cause of deviations from the plan)?</a:t>
                      </a:r>
                      <a:endParaRPr lang="de-DE" sz="900" dirty="0"/>
                    </a:p>
                  </a:txBody>
                  <a:tcPr anchor="ctr"/>
                </a:tc>
                <a:tc>
                  <a:txBody>
                    <a:bodyPr/>
                    <a:lstStyle/>
                    <a:p>
                      <a:endParaRPr lang="de-DE" sz="900" dirty="0"/>
                    </a:p>
                  </a:txBody>
                  <a:tcPr marL="0" marR="0" anchor="ctr"/>
                </a:tc>
                <a:tc>
                  <a:txBody>
                    <a:bodyPr/>
                    <a:lstStyle/>
                    <a:p>
                      <a:endParaRPr lang="de-DE" sz="900"/>
                    </a:p>
                  </a:txBody>
                  <a:tcPr marL="0" marR="0" anchor="ctr"/>
                </a:tc>
                <a:tc>
                  <a:txBody>
                    <a:bodyPr/>
                    <a:lstStyle/>
                    <a:p>
                      <a:endParaRPr lang="de-DE" sz="900"/>
                    </a:p>
                  </a:txBody>
                  <a:tcPr marL="0" marR="0" anchor="ctr"/>
                </a:tc>
                <a:extLst>
                  <a:ext uri="{0D108BD9-81ED-4DB2-BD59-A6C34878D82A}">
                    <a16:rowId xmlns:a16="http://schemas.microsoft.com/office/drawing/2014/main" val="10001"/>
                  </a:ext>
                </a:extLst>
              </a:tr>
              <a:tr h="370840">
                <a:tc>
                  <a:txBody>
                    <a:bodyPr/>
                    <a:lstStyle/>
                    <a:p>
                      <a:pPr algn="ctr"/>
                      <a:r>
                        <a:rPr lang="de-DE" sz="900" b="1" dirty="0"/>
                        <a:t>2</a:t>
                      </a:r>
                    </a:p>
                  </a:txBody>
                  <a:tcPr anchor="ctr"/>
                </a:tc>
                <a:tc>
                  <a:txBody>
                    <a:bodyPr/>
                    <a:lstStyle/>
                    <a:p>
                      <a:r>
                        <a:rPr lang="en-US" sz="900" dirty="0"/>
                        <a:t>Are strategic risks also identified and regularly discussed in corporate management, especially threats to the company’s success potential?</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2"/>
                  </a:ext>
                </a:extLst>
              </a:tr>
              <a:tr h="370840">
                <a:tc>
                  <a:txBody>
                    <a:bodyPr/>
                    <a:lstStyle/>
                    <a:p>
                      <a:pPr algn="ctr"/>
                      <a:r>
                        <a:rPr lang="de-DE" sz="900" b="1" dirty="0"/>
                        <a:t>3</a:t>
                      </a:r>
                    </a:p>
                  </a:txBody>
                  <a:tcPr anchor="ctr"/>
                </a:tc>
                <a:tc>
                  <a:txBody>
                    <a:bodyPr/>
                    <a:lstStyle/>
                    <a:p>
                      <a:r>
                        <a:rPr lang="en-US" sz="900" dirty="0"/>
                        <a:t>Are existing (management) systems, such as controlling, treasury, or quality management, integrated into the risk analysis?</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a:p>
                  </a:txBody>
                  <a:tcPr marL="0" marR="0" anchor="ctr"/>
                </a:tc>
                <a:extLst>
                  <a:ext uri="{0D108BD9-81ED-4DB2-BD59-A6C34878D82A}">
                    <a16:rowId xmlns:a16="http://schemas.microsoft.com/office/drawing/2014/main" val="10003"/>
                  </a:ext>
                </a:extLst>
              </a:tr>
              <a:tr h="370840">
                <a:tc>
                  <a:txBody>
                    <a:bodyPr/>
                    <a:lstStyle/>
                    <a:p>
                      <a:pPr algn="ctr"/>
                      <a:r>
                        <a:rPr lang="de-DE" sz="900" b="1" dirty="0"/>
                        <a:t>4</a:t>
                      </a:r>
                    </a:p>
                  </a:txBody>
                  <a:tcPr anchor="ctr"/>
                </a:tc>
                <a:tc>
                  <a:txBody>
                    <a:bodyPr/>
                    <a:lstStyle/>
                    <a:p>
                      <a:r>
                        <a:rPr lang="en-US" sz="900" dirty="0"/>
                        <a:t>Is risk aggregation performed over multiple years within the context of integrated corporate planning, meaning that risks are assigned to the positions where they can cause deviations?</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a:p>
                  </a:txBody>
                  <a:tcPr marL="0" marR="0" anchor="ctr"/>
                </a:tc>
                <a:extLst>
                  <a:ext uri="{0D108BD9-81ED-4DB2-BD59-A6C34878D82A}">
                    <a16:rowId xmlns:a16="http://schemas.microsoft.com/office/drawing/2014/main" val="10004"/>
                  </a:ext>
                </a:extLst>
              </a:tr>
              <a:tr h="370840">
                <a:tc>
                  <a:txBody>
                    <a:bodyPr/>
                    <a:lstStyle/>
                    <a:p>
                      <a:pPr algn="ctr"/>
                      <a:r>
                        <a:rPr lang="de-DE" sz="900" b="1" dirty="0"/>
                        <a:t>5</a:t>
                      </a:r>
                    </a:p>
                  </a:txBody>
                  <a:tcPr anchor="ctr"/>
                </a:tc>
                <a:tc>
                  <a:txBody>
                    <a:bodyPr/>
                    <a:lstStyle/>
                    <a:p>
                      <a:r>
                        <a:rPr lang="en-US" sz="900" dirty="0"/>
                        <a:t>Are documented risk analyses conducted to prepare executive board decisions, showing how the scope of risk would change as a result of those decisions (§ 93 German Stock Corporation Act)?</a:t>
                      </a:r>
                      <a:endParaRPr lang="de-DE" sz="900" dirty="0"/>
                    </a:p>
                  </a:txBody>
                  <a:tcPr anchor="ctr"/>
                </a:tc>
                <a:tc>
                  <a:txBody>
                    <a:bodyPr/>
                    <a:lstStyle/>
                    <a:p>
                      <a:endParaRPr lang="de-DE" sz="90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5"/>
                  </a:ext>
                </a:extLst>
              </a:tr>
              <a:tr h="370840">
                <a:tc>
                  <a:txBody>
                    <a:bodyPr/>
                    <a:lstStyle/>
                    <a:p>
                      <a:pPr algn="ctr"/>
                      <a:r>
                        <a:rPr lang="de-DE" sz="900" b="1" dirty="0"/>
                        <a:t>6</a:t>
                      </a:r>
                    </a:p>
                  </a:txBody>
                  <a:tcPr anchor="ctr"/>
                </a:tc>
                <a:tc>
                  <a:txBody>
                    <a:bodyPr/>
                    <a:lstStyle/>
                    <a:p>
                      <a:r>
                        <a:rPr lang="en-US" sz="900" dirty="0"/>
                        <a:t>Are the implementation and effectiveness of risk mitigation measures assessed and monitored?</a:t>
                      </a:r>
                      <a:endParaRPr lang="de-DE" sz="900" dirty="0"/>
                    </a:p>
                  </a:txBody>
                  <a:tcPr anchor="ctr"/>
                </a:tc>
                <a:tc>
                  <a:txBody>
                    <a:bodyPr/>
                    <a:lstStyle/>
                    <a:p>
                      <a:endParaRPr lang="de-DE" sz="90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6"/>
                  </a:ext>
                </a:extLst>
              </a:tr>
              <a:tr h="370840">
                <a:tc>
                  <a:txBody>
                    <a:bodyPr/>
                    <a:lstStyle/>
                    <a:p>
                      <a:pPr algn="ctr"/>
                      <a:r>
                        <a:rPr lang="de-DE" sz="900" b="1" dirty="0"/>
                        <a:t>7</a:t>
                      </a:r>
                    </a:p>
                  </a:txBody>
                  <a:tcPr anchor="ctr"/>
                </a:tc>
                <a:tc>
                  <a:txBody>
                    <a:bodyPr/>
                    <a:lstStyle/>
                    <a:p>
                      <a:r>
                        <a:rPr lang="en-US" sz="900" dirty="0"/>
                        <a:t>Is a risk policy formulated that is consistent with the company strategy and defines the framework for risk management and risk-oriented corporate governance?</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7"/>
                  </a:ext>
                </a:extLst>
              </a:tr>
              <a:tr h="370840">
                <a:tc>
                  <a:txBody>
                    <a:bodyPr/>
                    <a:lstStyle/>
                    <a:p>
                      <a:pPr algn="ctr"/>
                      <a:r>
                        <a:rPr lang="de-DE" sz="900" b="1" dirty="0"/>
                        <a:t>8</a:t>
                      </a:r>
                    </a:p>
                  </a:txBody>
                  <a:tcPr anchor="ctr"/>
                </a:tc>
                <a:tc>
                  <a:txBody>
                    <a:bodyPr/>
                    <a:lstStyle/>
                    <a:p>
                      <a:r>
                        <a:rPr lang="en-US" sz="900" dirty="0"/>
                        <a:t>Does the risk manager have the necessary skills, resources, and authority (for example, the right to access information about all potentially risky activities such as planned acquisitions or investments)?</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8"/>
                  </a:ext>
                </a:extLst>
              </a:tr>
              <a:tr h="370840">
                <a:tc>
                  <a:txBody>
                    <a:bodyPr/>
                    <a:lstStyle/>
                    <a:p>
                      <a:pPr algn="ctr"/>
                      <a:r>
                        <a:rPr lang="de-DE" sz="900" b="1" dirty="0"/>
                        <a:t>9</a:t>
                      </a:r>
                    </a:p>
                  </a:txBody>
                  <a:tcPr anchor="ctr"/>
                </a:tc>
                <a:tc>
                  <a:txBody>
                    <a:bodyPr/>
                    <a:lstStyle/>
                    <a:p>
                      <a:r>
                        <a:rPr lang="en-US" sz="900" dirty="0"/>
                        <a:t>Are the implications of risk analyses evaluated regarding the financing structure (equity requirements) and appropriate debt conditions?</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09"/>
                  </a:ext>
                </a:extLst>
              </a:tr>
              <a:tr h="370840">
                <a:tc>
                  <a:txBody>
                    <a:bodyPr/>
                    <a:lstStyle/>
                    <a:p>
                      <a:pPr algn="ctr"/>
                      <a:r>
                        <a:rPr lang="de-DE" sz="900" b="1" dirty="0"/>
                        <a:t>10</a:t>
                      </a:r>
                    </a:p>
                  </a:txBody>
                  <a:tcPr anchor="ctr"/>
                </a:tc>
                <a:tc>
                  <a:txBody>
                    <a:bodyPr/>
                    <a:lstStyle/>
                    <a:p>
                      <a:r>
                        <a:rPr lang="en-US" sz="900" dirty="0"/>
                        <a:t>Is risk considered an important factor in strategy development when selecting strategic options (goal: robust strategy)?</a:t>
                      </a:r>
                      <a:endParaRPr lang="de-DE" sz="900" dirty="0"/>
                    </a:p>
                  </a:txBody>
                  <a:tcPr anchor="ctr"/>
                </a:tc>
                <a:tc>
                  <a:txBody>
                    <a:bodyPr/>
                    <a:lstStyle/>
                    <a:p>
                      <a:endParaRPr lang="de-DE" sz="900" dirty="0"/>
                    </a:p>
                  </a:txBody>
                  <a:tcPr marL="0" marR="0" anchor="ctr"/>
                </a:tc>
                <a:tc>
                  <a:txBody>
                    <a:bodyPr/>
                    <a:lstStyle/>
                    <a:p>
                      <a:endParaRPr lang="de-DE" sz="900" dirty="0"/>
                    </a:p>
                  </a:txBody>
                  <a:tcPr marL="0" marR="0" anchor="ctr"/>
                </a:tc>
                <a:tc>
                  <a:txBody>
                    <a:bodyPr/>
                    <a:lstStyle/>
                    <a:p>
                      <a:endParaRPr lang="de-DE" sz="900" dirty="0"/>
                    </a:p>
                  </a:txBody>
                  <a:tcPr marL="0" marR="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0733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altLang="de-DE" dirty="0"/>
              <a:t>Value-</a:t>
            </a:r>
            <a:r>
              <a:rPr lang="de-DE" altLang="de-DE" dirty="0" err="1"/>
              <a:t>based</a:t>
            </a:r>
            <a:r>
              <a:rPr lang="de-DE" altLang="de-DE" dirty="0"/>
              <a:t> </a:t>
            </a:r>
            <a:r>
              <a:rPr lang="de-DE" altLang="de-DE" dirty="0" err="1"/>
              <a:t>management</a:t>
            </a:r>
            <a:r>
              <a:rPr lang="de-DE" altLang="de-DE" dirty="0"/>
              <a:t> &amp; </a:t>
            </a:r>
            <a:r>
              <a:rPr lang="de-DE" altLang="de-DE" dirty="0" err="1"/>
              <a:t>valuation</a:t>
            </a:r>
            <a:r>
              <a:rPr lang="de-DE" altLang="de-DE" dirty="0"/>
              <a:t> of a strategic </a:t>
            </a:r>
            <a:r>
              <a:rPr lang="de-DE" altLang="de-DE" dirty="0" err="1"/>
              <a:t>option</a:t>
            </a:r>
            <a:r>
              <a:rPr lang="de-DE" altLang="de-DE" dirty="0"/>
              <a:t> </a:t>
            </a:r>
            <a:br>
              <a:rPr lang="de-DE" altLang="de-DE" dirty="0"/>
            </a:br>
            <a:r>
              <a:rPr lang="de-DE" altLang="de-DE" dirty="0"/>
              <a:t>(strategy evaluation: </a:t>
            </a:r>
            <a:r>
              <a:rPr lang="de-DE" altLang="de-DE" dirty="0" err="1"/>
              <a:t>valuation</a:t>
            </a:r>
            <a:r>
              <a:rPr lang="de-DE" altLang="de-DE" dirty="0"/>
              <a:t> </a:t>
            </a:r>
            <a:r>
              <a:rPr lang="de-DE" altLang="de-DE" dirty="0" err="1"/>
              <a:t>of</a:t>
            </a:r>
            <a:r>
              <a:rPr lang="de-DE" altLang="de-DE" dirty="0"/>
              <a:t> the risk-return profile)</a:t>
            </a:r>
            <a:endParaRPr lang="de-DE" dirty="0"/>
          </a:p>
        </p:txBody>
      </p:sp>
      <p:sp>
        <p:nvSpPr>
          <p:cNvPr id="7" name="Rechteck 6"/>
          <p:cNvSpPr/>
          <p:nvPr/>
        </p:nvSpPr>
        <p:spPr>
          <a:xfrm>
            <a:off x="454728" y="933910"/>
            <a:ext cx="8866757" cy="767259"/>
          </a:xfrm>
          <a:prstGeom prst="rect">
            <a:avLst/>
          </a:prstGeom>
        </p:spPr>
        <p:txBody>
          <a:bodyPr wrap="square" lIns="84516" tIns="42258" rIns="84516" bIns="42258">
            <a:spAutoFit/>
          </a:bodyPr>
          <a:lstStyle/>
          <a:p>
            <a:r>
              <a:rPr lang="de-DE" altLang="de-DE" sz="1477" b="1" kern="0" dirty="0">
                <a:latin typeface="Arial"/>
                <a:ea typeface="+mj-ea"/>
                <a:cs typeface="+mj-cs"/>
              </a:rPr>
              <a:t>The value of a payment series is the certain amount of money that </a:t>
            </a:r>
            <a:r>
              <a:rPr lang="de-DE" altLang="de-DE" sz="1477" b="1" kern="0" dirty="0">
                <a:ea typeface="+mj-ea"/>
                <a:cs typeface="+mj-cs"/>
              </a:rPr>
              <a:t>is </a:t>
            </a:r>
            <a:r>
              <a:rPr lang="de-DE" altLang="de-DE" sz="1477" b="1" kern="0" dirty="0">
                <a:latin typeface="Arial"/>
                <a:ea typeface="+mj-ea"/>
                <a:cs typeface="+mj-cs"/>
              </a:rPr>
              <a:t>"equivalent</a:t>
            </a:r>
            <a:r>
              <a:rPr lang="de-DE" altLang="de-DE" sz="1477" b="1" kern="0" dirty="0">
                <a:ea typeface="+mj-ea"/>
                <a:cs typeface="+mj-cs"/>
              </a:rPr>
              <a:t>" to the (uncertain) payments to be valued </a:t>
            </a:r>
            <a:r>
              <a:rPr lang="de-DE" altLang="de-DE" sz="1477" b="1" kern="0" dirty="0">
                <a:latin typeface="Arial"/>
                <a:ea typeface="+mj-ea"/>
                <a:cs typeface="+mj-cs"/>
              </a:rPr>
              <a:t>("provides the same benefit").</a:t>
            </a:r>
          </a:p>
          <a:p>
            <a:r>
              <a:rPr lang="de-DE" altLang="de-DE" sz="1477" b="1" u="sng" kern="0" dirty="0">
                <a:latin typeface="Arial"/>
                <a:ea typeface="+mj-ea"/>
                <a:cs typeface="+mj-cs"/>
              </a:rPr>
              <a:t>Therefore</a:t>
            </a:r>
            <a:r>
              <a:rPr lang="de-DE" altLang="de-DE" sz="1477" b="1" kern="0" dirty="0">
                <a:latin typeface="Arial"/>
                <a:ea typeface="+mj-ea"/>
                <a:cs typeface="+mj-cs"/>
              </a:rPr>
              <a:t>: cost of capital from earnings risk, not capital market data (CAPM beta) </a:t>
            </a:r>
            <a:endParaRPr lang="de-DE" sz="1477" dirty="0"/>
          </a:p>
        </p:txBody>
      </p:sp>
      <p:graphicFrame>
        <p:nvGraphicFramePr>
          <p:cNvPr id="8" name="Tabelle 7"/>
          <p:cNvGraphicFramePr>
            <a:graphicFrameLocks noGrp="1"/>
          </p:cNvGraphicFramePr>
          <p:nvPr>
            <p:extLst>
              <p:ext uri="{D42A27DB-BD31-4B8C-83A1-F6EECF244321}">
                <p14:modId xmlns:p14="http://schemas.microsoft.com/office/powerpoint/2010/main" val="603242092"/>
              </p:ext>
            </p:extLst>
          </p:nvPr>
        </p:nvGraphicFramePr>
        <p:xfrm>
          <a:off x="461705" y="1843079"/>
          <a:ext cx="8882455" cy="2376434"/>
        </p:xfrm>
        <a:graphic>
          <a:graphicData uri="http://schemas.openxmlformats.org/drawingml/2006/table">
            <a:tbl>
              <a:tblPr/>
              <a:tblGrid>
                <a:gridCol w="3304835">
                  <a:extLst>
                    <a:ext uri="{9D8B030D-6E8A-4147-A177-3AD203B41FA5}">
                      <a16:colId xmlns:a16="http://schemas.microsoft.com/office/drawing/2014/main" val="20000"/>
                    </a:ext>
                  </a:extLst>
                </a:gridCol>
                <a:gridCol w="1326148">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gridCol w="3159351">
                  <a:extLst>
                    <a:ext uri="{9D8B030D-6E8A-4147-A177-3AD203B41FA5}">
                      <a16:colId xmlns:a16="http://schemas.microsoft.com/office/drawing/2014/main" val="20003"/>
                    </a:ext>
                  </a:extLst>
                </a:gridCol>
              </a:tblGrid>
              <a:tr h="309614">
                <a:tc>
                  <a:txBody>
                    <a:bodyPr/>
                    <a:lstStyle/>
                    <a:p>
                      <a:pPr algn="l" fontAlgn="b"/>
                      <a:r>
                        <a:rPr lang="de-DE" sz="1500" b="1" i="0" u="none" strike="noStrike" dirty="0">
                          <a:solidFill>
                            <a:srgbClr val="FFFFFF"/>
                          </a:solidFill>
                          <a:effectLst/>
                          <a:latin typeface="Calibri"/>
                        </a:rPr>
                        <a:t> </a:t>
                      </a:r>
                    </a:p>
                  </a:txBody>
                  <a:tcPr marL="36015" marR="36015" marT="33330" marB="33330" anchor="b">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945"/>
                    </a:solidFill>
                  </a:tcPr>
                </a:tc>
                <a:tc>
                  <a:txBody>
                    <a:bodyPr/>
                    <a:lstStyle/>
                    <a:p>
                      <a:pPr lvl="0" algn="ctr" fontAlgn="b"/>
                      <a:r>
                        <a:rPr lang="de-DE" sz="1500" b="1" i="0" u="none" strike="noStrike" dirty="0">
                          <a:solidFill>
                            <a:srgbClr val="FFFFFF"/>
                          </a:solidFill>
                          <a:effectLst/>
                          <a:latin typeface="Calibri"/>
                        </a:rPr>
                        <a:t>Status quo</a:t>
                      </a:r>
                    </a:p>
                  </a:txBody>
                  <a:tcPr marL="36015" marR="36015" marT="33330" marB="3333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945"/>
                    </a:solidFill>
                  </a:tcPr>
                </a:tc>
                <a:tc gridSpan="2">
                  <a:txBody>
                    <a:bodyPr/>
                    <a:lstStyle/>
                    <a:p>
                      <a:pPr algn="l" fontAlgn="b"/>
                      <a:r>
                        <a:rPr lang="de-DE" sz="1500" b="1" i="0" u="none" strike="noStrike" dirty="0">
                          <a:solidFill>
                            <a:srgbClr val="FFFFFF"/>
                          </a:solidFill>
                          <a:effectLst/>
                          <a:latin typeface="Calibri"/>
                        </a:rPr>
                        <a:t>Option for action: foreign expansion </a:t>
                      </a:r>
                    </a:p>
                  </a:txBody>
                  <a:tcPr marL="36015" marR="36015" marT="33330" marB="33330" anchor="b">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2945"/>
                    </a:solidFill>
                  </a:tcPr>
                </a:tc>
                <a:tc hMerge="1">
                  <a:txBody>
                    <a:bodyPr/>
                    <a:lstStyle/>
                    <a:p>
                      <a:endParaRPr lang="de-DE"/>
                    </a:p>
                  </a:txBody>
                  <a:tcPr/>
                </a:tc>
                <a:extLst>
                  <a:ext uri="{0D108BD9-81ED-4DB2-BD59-A6C34878D82A}">
                    <a16:rowId xmlns:a16="http://schemas.microsoft.com/office/drawing/2014/main" val="10000"/>
                  </a:ext>
                </a:extLst>
              </a:tr>
              <a:tr h="292316">
                <a:tc>
                  <a:txBody>
                    <a:bodyPr/>
                    <a:lstStyle/>
                    <a:p>
                      <a:pPr algn="l" fontAlgn="b"/>
                      <a:r>
                        <a:rPr lang="de-DE" sz="1500" b="0" i="0" u="none" strike="noStrike" dirty="0">
                          <a:solidFill>
                            <a:srgbClr val="000000"/>
                          </a:solidFill>
                          <a:effectLst/>
                          <a:latin typeface="Calibri"/>
                        </a:rPr>
                        <a:t>Earnings (EBIT, plan 2025)</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defTabSz="1031626" rtl="0" eaLnBrk="1" fontAlgn="b" latinLnBrk="0" hangingPunct="1"/>
                      <a:r>
                        <a:rPr lang="de-DE" sz="1500" b="0" i="0" u="none" strike="noStrike" kern="1200" dirty="0">
                          <a:solidFill>
                            <a:srgbClr val="000000"/>
                          </a:solidFill>
                          <a:effectLst/>
                          <a:latin typeface="Calibri"/>
                          <a:ea typeface="+mn-ea"/>
                          <a:cs typeface="+mn-cs"/>
                        </a:rPr>
                        <a:t>16</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361950" lvl="1" indent="0" algn="l" defTabSz="1031626" rtl="0" eaLnBrk="1" fontAlgn="b" latinLnBrk="0" hangingPunct="1"/>
                      <a:r>
                        <a:rPr lang="de-DE" sz="1500" b="0" i="0" u="none" strike="noStrike" kern="1200" dirty="0">
                          <a:solidFill>
                            <a:srgbClr val="000000"/>
                          </a:solidFill>
                          <a:effectLst/>
                          <a:latin typeface="Calibri"/>
                          <a:ea typeface="+mn-ea"/>
                          <a:cs typeface="+mn-cs"/>
                        </a:rPr>
                        <a:t>18,5</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marL="0" lvl="1" indent="0" algn="l" defTabSz="1031626" rtl="0" eaLnBrk="1" fontAlgn="b" latinLnBrk="0" hangingPunct="1"/>
                      <a:r>
                        <a:rPr lang="de-DE" sz="1500" b="0" i="0" u="none" strike="noStrike" kern="1200" dirty="0">
                          <a:solidFill>
                            <a:srgbClr val="000000"/>
                          </a:solidFill>
                          <a:effectLst/>
                          <a:latin typeface="Calibri"/>
                          <a:ea typeface="+mn-ea"/>
                          <a:cs typeface="+mn-cs"/>
                        </a:rPr>
                        <a:t>Significant increase in earnings</a:t>
                      </a:r>
                    </a:p>
                  </a:txBody>
                  <a:tcPr marL="36015" marR="36015" marT="33330" marB="33330" anchor="b">
                    <a:lnL>
                      <a:noFill/>
                    </a:lnL>
                    <a:lnR>
                      <a:noFill/>
                    </a:lnR>
                    <a:lnT>
                      <a:noFill/>
                    </a:lnT>
                    <a:lnB>
                      <a:noFill/>
                    </a:lnB>
                    <a:solidFill>
                      <a:srgbClr val="92D050"/>
                    </a:solidFill>
                  </a:tcPr>
                </a:tc>
                <a:extLst>
                  <a:ext uri="{0D108BD9-81ED-4DB2-BD59-A6C34878D82A}">
                    <a16:rowId xmlns:a16="http://schemas.microsoft.com/office/drawing/2014/main" val="10001"/>
                  </a:ext>
                </a:extLst>
              </a:tr>
              <a:tr h="292316">
                <a:tc>
                  <a:txBody>
                    <a:bodyPr/>
                    <a:lstStyle/>
                    <a:p>
                      <a:pPr algn="l" fontAlgn="b"/>
                      <a:r>
                        <a:rPr lang="de-DE" sz="1500" b="0" i="0" u="none" strike="noStrike" dirty="0">
                          <a:solidFill>
                            <a:srgbClr val="000000"/>
                          </a:solidFill>
                          <a:effectLst/>
                          <a:latin typeface="Calibri"/>
                        </a:rPr>
                        <a:t>Risk (coefficient of variation return)</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19%</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marL="361950" lvl="1" indent="0" algn="l" fontAlgn="b"/>
                      <a:r>
                        <a:rPr lang="de-DE" sz="1500" b="0" i="0" u="none" strike="noStrike" dirty="0">
                          <a:solidFill>
                            <a:srgbClr val="000000"/>
                          </a:solidFill>
                          <a:effectLst/>
                          <a:latin typeface="Calibri"/>
                        </a:rPr>
                        <a:t>21%</a:t>
                      </a:r>
                    </a:p>
                  </a:txBody>
                  <a:tcPr marL="36015" marR="36015" marT="33330" marB="3333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l" fontAlgn="b"/>
                      <a:r>
                        <a:rPr lang="de-DE" sz="1500" b="0" i="0" u="none" strike="noStrike" dirty="0">
                          <a:solidFill>
                            <a:srgbClr val="000000"/>
                          </a:solidFill>
                          <a:effectLst/>
                          <a:latin typeface="Calibri"/>
                        </a:rPr>
                        <a:t> Moderately increased risk</a:t>
                      </a:r>
                    </a:p>
                  </a:txBody>
                  <a:tcPr marL="36015" marR="36015" marT="33330" marB="33330" anchor="b">
                    <a:lnL>
                      <a:noFill/>
                    </a:lnL>
                    <a:lnR>
                      <a:noFill/>
                    </a:lnR>
                    <a:lnT>
                      <a:no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2316">
                <a:tc>
                  <a:txBody>
                    <a:bodyPr/>
                    <a:lstStyle/>
                    <a:p>
                      <a:pPr algn="l" fontAlgn="b"/>
                      <a:r>
                        <a:rPr lang="de-DE" sz="1500" b="0" i="0" u="none" strike="noStrike" dirty="0">
                          <a:solidFill>
                            <a:srgbClr val="000000"/>
                          </a:solidFill>
                          <a:effectLst/>
                          <a:latin typeface="Calibri"/>
                        </a:rPr>
                        <a:t>Cost of capital (k)</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5,50%</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5,70%</a:t>
                      </a:r>
                    </a:p>
                  </a:txBody>
                  <a:tcPr marL="36015" marR="36015" marT="33330" marB="3333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E7E8E9"/>
                    </a:solidFill>
                  </a:tcPr>
                </a:tc>
                <a:tc>
                  <a:txBody>
                    <a:bodyPr/>
                    <a:lstStyle/>
                    <a:p>
                      <a:pPr lvl="0" algn="l" fontAlgn="b"/>
                      <a:endParaRPr lang="de-DE" sz="1500" b="0" i="0" u="none" strike="noStrike" dirty="0">
                        <a:solidFill>
                          <a:srgbClr val="000000"/>
                        </a:solidFill>
                        <a:effectLst/>
                        <a:latin typeface="Calibri"/>
                      </a:endParaRPr>
                    </a:p>
                  </a:txBody>
                  <a:tcPr marL="36015" marR="36015" marT="33330" marB="33330" anchor="b">
                    <a:lnL>
                      <a:noFill/>
                    </a:lnL>
                    <a:lnR>
                      <a:noFill/>
                    </a:lnR>
                    <a:lnT w="12700" cap="flat" cmpd="sng" algn="ctr">
                      <a:solidFill>
                        <a:schemeClr val="tx1"/>
                      </a:solidFill>
                      <a:prstDash val="solid"/>
                      <a:round/>
                      <a:headEnd type="none" w="med" len="med"/>
                      <a:tailEnd type="none" w="med" len="med"/>
                    </a:lnT>
                    <a:lnB>
                      <a:noFill/>
                    </a:lnB>
                    <a:solidFill>
                      <a:srgbClr val="E7E8E9"/>
                    </a:solidFill>
                  </a:tcPr>
                </a:tc>
                <a:extLst>
                  <a:ext uri="{0D108BD9-81ED-4DB2-BD59-A6C34878D82A}">
                    <a16:rowId xmlns:a16="http://schemas.microsoft.com/office/drawing/2014/main" val="10003"/>
                  </a:ext>
                </a:extLst>
              </a:tr>
              <a:tr h="292316">
                <a:tc>
                  <a:txBody>
                    <a:bodyPr/>
                    <a:lstStyle/>
                    <a:p>
                      <a:pPr algn="l" fontAlgn="b"/>
                      <a:r>
                        <a:rPr lang="de-DE" sz="1500" b="0" i="0" u="none" strike="noStrike" dirty="0">
                          <a:solidFill>
                            <a:srgbClr val="000000"/>
                          </a:solidFill>
                          <a:effectLst/>
                          <a:latin typeface="Calibri"/>
                        </a:rPr>
                        <a:t>Rating</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CBCDCF"/>
                    </a:solidFill>
                  </a:tcPr>
                </a:tc>
                <a:tc>
                  <a:txBody>
                    <a:bodyPr/>
                    <a:lstStyle/>
                    <a:p>
                      <a:pPr lvl="0" algn="l" fontAlgn="b"/>
                      <a:endParaRPr lang="de-DE" sz="1500" b="0" i="0" u="none" strike="noStrike" dirty="0">
                        <a:solidFill>
                          <a:srgbClr val="000000"/>
                        </a:solidFill>
                        <a:effectLst/>
                        <a:latin typeface="Calibri"/>
                      </a:endParaRPr>
                    </a:p>
                  </a:txBody>
                  <a:tcPr marL="36015" marR="36015" marT="33330" marB="33330" anchor="b">
                    <a:lnL>
                      <a:noFill/>
                    </a:lnL>
                    <a:lnR>
                      <a:noFill/>
                    </a:lnR>
                    <a:lnT>
                      <a:noFill/>
                    </a:lnT>
                    <a:lnB>
                      <a:noFill/>
                    </a:lnB>
                    <a:solidFill>
                      <a:srgbClr val="CBCDCF"/>
                    </a:solidFill>
                  </a:tcPr>
                </a:tc>
                <a:extLst>
                  <a:ext uri="{0D108BD9-81ED-4DB2-BD59-A6C34878D82A}">
                    <a16:rowId xmlns:a16="http://schemas.microsoft.com/office/drawing/2014/main" val="10004"/>
                  </a:ext>
                </a:extLst>
              </a:tr>
              <a:tr h="292316">
                <a:tc>
                  <a:txBody>
                    <a:bodyPr/>
                    <a:lstStyle/>
                    <a:p>
                      <a:pPr algn="l" fontAlgn="b"/>
                      <a:r>
                        <a:rPr lang="de-DE" sz="1500" b="0" i="0" u="none" strike="noStrike" dirty="0">
                          <a:solidFill>
                            <a:srgbClr val="000000"/>
                          </a:solidFill>
                          <a:effectLst/>
                          <a:latin typeface="Calibri"/>
                        </a:rPr>
                        <a:t>Rating (stress scenario)</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E7E8E9"/>
                    </a:solidFill>
                  </a:tcPr>
                </a:tc>
                <a:tc>
                  <a:txBody>
                    <a:bodyPr/>
                    <a:lstStyle/>
                    <a:p>
                      <a:pPr lvl="0" algn="l" fontAlgn="b"/>
                      <a:r>
                        <a:rPr lang="de-DE" sz="1500" b="0" i="0" u="none" strike="noStrike" dirty="0">
                          <a:solidFill>
                            <a:srgbClr val="000000"/>
                          </a:solidFill>
                          <a:effectLst/>
                          <a:latin typeface="Calibri"/>
                        </a:rPr>
                        <a:t>Stable rating </a:t>
                      </a:r>
                    </a:p>
                  </a:txBody>
                  <a:tcPr marL="36015" marR="36015" marT="33330" marB="33330" anchor="b">
                    <a:lnL>
                      <a:noFill/>
                    </a:lnL>
                    <a:lnR>
                      <a:noFill/>
                    </a:lnR>
                    <a:lnT>
                      <a:noFill/>
                    </a:lnT>
                    <a:lnB>
                      <a:noFill/>
                    </a:lnB>
                    <a:solidFill>
                      <a:srgbClr val="E7E8E9"/>
                    </a:solidFill>
                  </a:tcPr>
                </a:tc>
                <a:extLst>
                  <a:ext uri="{0D108BD9-81ED-4DB2-BD59-A6C34878D82A}">
                    <a16:rowId xmlns:a16="http://schemas.microsoft.com/office/drawing/2014/main" val="10005"/>
                  </a:ext>
                </a:extLst>
              </a:tr>
              <a:tr h="292316">
                <a:tc>
                  <a:txBody>
                    <a:bodyPr/>
                    <a:lstStyle/>
                    <a:p>
                      <a:pPr algn="l" fontAlgn="b"/>
                      <a:r>
                        <a:rPr lang="de-DE" sz="1500" b="0" i="0" u="none" strike="noStrike" dirty="0">
                          <a:solidFill>
                            <a:srgbClr val="000000"/>
                          </a:solidFill>
                          <a:effectLst/>
                          <a:latin typeface="Calibri"/>
                        </a:rPr>
                        <a:t>Value (in </a:t>
                      </a:r>
                      <a:r>
                        <a:rPr lang="de-DE" sz="1500" b="0" i="0" u="none" strike="noStrike" baseline="0" dirty="0">
                          <a:solidFill>
                            <a:srgbClr val="000000"/>
                          </a:solidFill>
                          <a:effectLst/>
                          <a:latin typeface="Calibri"/>
                        </a:rPr>
                        <a:t>€ </a:t>
                      </a:r>
                      <a:r>
                        <a:rPr lang="de-DE" sz="1500" b="0" i="0" u="none" strike="noStrike" dirty="0">
                          <a:solidFill>
                            <a:srgbClr val="000000"/>
                          </a:solidFill>
                          <a:effectLst/>
                          <a:latin typeface="Calibri"/>
                        </a:rPr>
                        <a:t>million</a:t>
                      </a:r>
                      <a:r>
                        <a:rPr lang="de-DE" sz="1500" b="0" i="0" u="none" strike="noStrike" baseline="0" dirty="0">
                          <a:solidFill>
                            <a:srgbClr val="000000"/>
                          </a:solidFill>
                          <a:effectLst/>
                          <a:latin typeface="Calibri"/>
                        </a:rPr>
                        <a:t>)</a:t>
                      </a:r>
                      <a:endParaRPr lang="de-DE" sz="1500" b="0" i="0" u="none" strike="noStrike" dirty="0">
                        <a:solidFill>
                          <a:srgbClr val="000000"/>
                        </a:solidFill>
                        <a:effectLst/>
                        <a:latin typeface="Calibri"/>
                      </a:endParaRP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153</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361950" lvl="1" indent="0" algn="l" fontAlgn="b"/>
                      <a:r>
                        <a:rPr lang="de-DE" sz="1500" b="0" i="0" u="none" strike="noStrike" dirty="0">
                          <a:solidFill>
                            <a:srgbClr val="000000"/>
                          </a:solidFill>
                          <a:effectLst/>
                          <a:latin typeface="Calibri"/>
                        </a:rPr>
                        <a:t>168</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lvl="0" algn="l" fontAlgn="b"/>
                      <a:r>
                        <a:rPr lang="de-DE" sz="1500" b="0" i="0" u="none" strike="noStrike" dirty="0">
                          <a:solidFill>
                            <a:srgbClr val="000000"/>
                          </a:solidFill>
                          <a:effectLst/>
                          <a:latin typeface="Calibri"/>
                        </a:rPr>
                        <a:t>Clear increase in value</a:t>
                      </a:r>
                    </a:p>
                  </a:txBody>
                  <a:tcPr marL="36015" marR="36015" marT="33330" marB="33330" anchor="b">
                    <a:lnL>
                      <a:noFill/>
                    </a:lnL>
                    <a:lnR>
                      <a:noFill/>
                    </a:lnR>
                    <a:lnT>
                      <a:noFill/>
                    </a:lnT>
                    <a:lnB>
                      <a:noFill/>
                    </a:lnB>
                    <a:solidFill>
                      <a:srgbClr val="92D050"/>
                    </a:solidFill>
                  </a:tcPr>
                </a:tc>
                <a:extLst>
                  <a:ext uri="{0D108BD9-81ED-4DB2-BD59-A6C34878D82A}">
                    <a16:rowId xmlns:a16="http://schemas.microsoft.com/office/drawing/2014/main" val="10006"/>
                  </a:ext>
                </a:extLst>
              </a:tr>
              <a:tr h="292146">
                <a:tc>
                  <a:txBody>
                    <a:bodyPr/>
                    <a:lstStyle/>
                    <a:p>
                      <a:pPr algn="l" fontAlgn="b"/>
                      <a:r>
                        <a:rPr lang="de-DE" sz="1500" b="0" i="0" u="none" strike="noStrike" dirty="0">
                          <a:solidFill>
                            <a:srgbClr val="000000"/>
                          </a:solidFill>
                          <a:effectLst/>
                          <a:latin typeface="Calibri"/>
                        </a:rPr>
                        <a:t>Strategic fitting</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algn="l" fontAlgn="b"/>
                      <a:r>
                        <a:rPr lang="de-DE" sz="1500" b="0" i="0" u="none" strike="noStrike" dirty="0">
                          <a:solidFill>
                            <a:srgbClr val="000000"/>
                          </a:solidFill>
                          <a:effectLst/>
                          <a:latin typeface="Calibri"/>
                        </a:rPr>
                        <a:t> </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0" lvl="0" algn="l" defTabSz="1030182" rtl="0" eaLnBrk="1" fontAlgn="b" latinLnBrk="0" hangingPunct="1"/>
                      <a:endParaRPr lang="de-DE" sz="1500" b="0" i="0" u="none" strike="noStrike" kern="1200" dirty="0">
                        <a:solidFill>
                          <a:srgbClr val="000000"/>
                        </a:solidFill>
                        <a:effectLst/>
                        <a:latin typeface="Calibri"/>
                        <a:ea typeface="+mn-ea"/>
                        <a:cs typeface="+mn-cs"/>
                      </a:endParaRPr>
                    </a:p>
                  </a:txBody>
                  <a:tcPr marL="36015" marR="36015" marT="33330" marB="3333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E7E8E9"/>
                    </a:solidFill>
                  </a:tcPr>
                </a:tc>
                <a:tc>
                  <a:txBody>
                    <a:bodyPr/>
                    <a:lstStyle/>
                    <a:p>
                      <a:pPr marL="0" marR="0" lvl="0" indent="0" algn="l" defTabSz="1030182" rtl="0" eaLnBrk="1" fontAlgn="b" latinLnBrk="0" hangingPunct="1">
                        <a:lnSpc>
                          <a:spcPct val="100000"/>
                        </a:lnSpc>
                        <a:spcBef>
                          <a:spcPts val="0"/>
                        </a:spcBef>
                        <a:spcAft>
                          <a:spcPts val="0"/>
                        </a:spcAft>
                        <a:buClrTx/>
                        <a:buSzTx/>
                        <a:buFontTx/>
                        <a:buNone/>
                        <a:tabLst/>
                        <a:defRPr/>
                      </a:pPr>
                      <a:r>
                        <a:rPr lang="de-DE" sz="1500" b="0" i="0" u="none" strike="noStrike" kern="1200" dirty="0">
                          <a:solidFill>
                            <a:srgbClr val="000000"/>
                          </a:solidFill>
                          <a:effectLst/>
                          <a:latin typeface="Calibri"/>
                          <a:ea typeface="+mn-ea"/>
                          <a:cs typeface="+mn-cs"/>
                        </a:rPr>
                        <a:t>Competencies available</a:t>
                      </a:r>
                    </a:p>
                  </a:txBody>
                  <a:tcPr marL="36015" marR="36015" marT="33330" marB="3333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7"/>
                  </a:ext>
                </a:extLst>
              </a:tr>
            </a:tbl>
          </a:graphicData>
        </a:graphic>
      </p:graphicFrame>
      <p:sp>
        <p:nvSpPr>
          <p:cNvPr id="4" name="Inhaltsplatzhalter 1">
            <a:extLst>
              <a:ext uri="{FF2B5EF4-FFF2-40B4-BE49-F238E27FC236}">
                <a16:creationId xmlns:a16="http://schemas.microsoft.com/office/drawing/2014/main" id="{6A552064-073B-A9C9-3C33-ABDABD5C7B42}"/>
              </a:ext>
            </a:extLst>
          </p:cNvPr>
          <p:cNvSpPr>
            <a:spLocks noGrp="1"/>
          </p:cNvSpPr>
          <p:nvPr>
            <p:ph sz="quarter" idx="13"/>
          </p:nvPr>
        </p:nvSpPr>
        <p:spPr>
          <a:xfrm>
            <a:off x="430241" y="5804567"/>
            <a:ext cx="8843239" cy="598385"/>
          </a:xfrm>
        </p:spPr>
        <p:txBody>
          <a:bodyPr/>
          <a:lstStyle/>
          <a:p>
            <a:pPr marL="0" indent="0">
              <a:buNone/>
            </a:pPr>
            <a:r>
              <a:rPr lang="de-DE" i="0" dirty="0"/>
              <a:t>Source: Gleißner, W. (2015): Controlling und Risikoanalyse bei der Vorbereitung von Top- Management-Entscheidungen – Von der Optimierung der Risikobewältigungsmaßnahmen zur Beurteilung des Ertrag-Risiko-Profils aller Maßnahmen, in: Controller Magazin, </a:t>
            </a:r>
            <a:r>
              <a:rPr lang="de-DE" i="0" dirty="0" err="1"/>
              <a:t>No</a:t>
            </a:r>
            <a:r>
              <a:rPr lang="de-DE" i="0" dirty="0"/>
              <a:t> 4/2015, pp. 4–12; Gleißner, W. (2019): </a:t>
            </a:r>
            <a:r>
              <a:rPr lang="de-DE" i="0" dirty="0" err="1"/>
              <a:t>Cost</a:t>
            </a:r>
            <a:r>
              <a:rPr lang="de-DE" i="0" dirty="0"/>
              <a:t> </a:t>
            </a:r>
            <a:r>
              <a:rPr lang="de-DE" i="0" dirty="0" err="1"/>
              <a:t>of</a:t>
            </a:r>
            <a:r>
              <a:rPr lang="de-DE" i="0" dirty="0"/>
              <a:t> </a:t>
            </a:r>
            <a:r>
              <a:rPr lang="de-DE" i="0" dirty="0" err="1"/>
              <a:t>capital</a:t>
            </a:r>
            <a:r>
              <a:rPr lang="de-DE" i="0" dirty="0"/>
              <a:t> and </a:t>
            </a:r>
            <a:r>
              <a:rPr lang="de-DE" i="0" dirty="0" err="1"/>
              <a:t>probability</a:t>
            </a:r>
            <a:r>
              <a:rPr lang="de-DE" i="0" dirty="0"/>
              <a:t> </a:t>
            </a:r>
            <a:r>
              <a:rPr lang="de-DE" i="0" dirty="0" err="1"/>
              <a:t>of</a:t>
            </a:r>
            <a:r>
              <a:rPr lang="de-DE" i="0" dirty="0"/>
              <a:t> </a:t>
            </a:r>
            <a:r>
              <a:rPr lang="de-DE" i="0" dirty="0" err="1"/>
              <a:t>default</a:t>
            </a:r>
            <a:r>
              <a:rPr lang="de-DE" i="0" dirty="0"/>
              <a:t> in </a:t>
            </a:r>
            <a:r>
              <a:rPr lang="de-DE" i="0" dirty="0" err="1"/>
              <a:t>value-based</a:t>
            </a:r>
            <a:r>
              <a:rPr lang="de-DE" i="0" dirty="0"/>
              <a:t> </a:t>
            </a:r>
            <a:r>
              <a:rPr lang="de-DE" i="0" dirty="0" err="1"/>
              <a:t>risk</a:t>
            </a:r>
            <a:r>
              <a:rPr lang="de-DE" i="0" dirty="0"/>
              <a:t> </a:t>
            </a:r>
            <a:r>
              <a:rPr lang="de-DE" i="0" dirty="0" err="1"/>
              <a:t>management</a:t>
            </a:r>
            <a:r>
              <a:rPr lang="de-DE" i="0" dirty="0"/>
              <a:t>, in: Management Research Review (MRR), Vol. 42, </a:t>
            </a:r>
            <a:r>
              <a:rPr lang="de-DE" i="0" dirty="0" err="1"/>
              <a:t>No</a:t>
            </a:r>
            <a:r>
              <a:rPr lang="de-DE" i="0" dirty="0"/>
              <a:t>. 11, pp. 1243–1258 </a:t>
            </a:r>
            <a:r>
              <a:rPr lang="de-DE" i="0" dirty="0" err="1"/>
              <a:t>and</a:t>
            </a:r>
            <a:r>
              <a:rPr lang="de-DE" i="0" dirty="0"/>
              <a:t> Gleißner, W. / Ernst, D. (2024): Neue Wege der Unternehmensbewertung – Der BGH-Beschluss zur Bestimmung der angemessenen Abfindung und seine Auswirkungen, in: BFuP, </a:t>
            </a:r>
            <a:r>
              <a:rPr lang="de-DE" i="0" dirty="0" err="1"/>
              <a:t>No</a:t>
            </a:r>
            <a:r>
              <a:rPr lang="de-DE" i="0" dirty="0"/>
              <a:t> 4, S. 414–431.​</a:t>
            </a:r>
          </a:p>
        </p:txBody>
      </p:sp>
    </p:spTree>
    <p:extLst>
      <p:ext uri="{BB962C8B-B14F-4D97-AF65-F5344CB8AC3E}">
        <p14:creationId xmlns:p14="http://schemas.microsoft.com/office/powerpoint/2010/main" val="9966525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t>Problems of the CAPM: alternative ways of calculating the cost of capital required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936016"/>
            <a:ext cx="8300349" cy="479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1">
            <a:extLst>
              <a:ext uri="{FF2B5EF4-FFF2-40B4-BE49-F238E27FC236}">
                <a16:creationId xmlns:a16="http://schemas.microsoft.com/office/drawing/2014/main" id="{6A5320E6-9201-D0E1-AE43-A348F3FA0FB3}"/>
              </a:ext>
            </a:extLst>
          </p:cNvPr>
          <p:cNvSpPr>
            <a:spLocks noGrp="1"/>
          </p:cNvSpPr>
          <p:nvPr>
            <p:ph sz="quarter" idx="13"/>
          </p:nvPr>
        </p:nvSpPr>
        <p:spPr>
          <a:xfrm>
            <a:off x="468000" y="5804567"/>
            <a:ext cx="8640000" cy="598385"/>
          </a:xfrm>
        </p:spPr>
        <p:txBody>
          <a:bodyPr/>
          <a:lstStyle/>
          <a:p>
            <a:pPr marL="0" indent="0">
              <a:buNone/>
            </a:pPr>
            <a:r>
              <a:rPr lang="de-DE" i="0" dirty="0"/>
              <a:t>Source: Gleißner, W. (2014): Kapitalmarktorientierte Unternehmensbewertung: Erkenntnisse der empirischen Kapitalmarktforschung und alternative Bewertungsmethoden, in: Corporate Finance, 4/2014, pp. 151–167 und Gleißner, W. (2019): </a:t>
            </a:r>
            <a:r>
              <a:rPr lang="de-DE" i="0" dirty="0" err="1"/>
              <a:t>Cost</a:t>
            </a:r>
            <a:r>
              <a:rPr lang="de-DE" i="0" dirty="0"/>
              <a:t> </a:t>
            </a:r>
            <a:r>
              <a:rPr lang="de-DE" i="0" dirty="0" err="1"/>
              <a:t>of</a:t>
            </a:r>
            <a:r>
              <a:rPr lang="de-DE" i="0" dirty="0"/>
              <a:t> </a:t>
            </a:r>
            <a:r>
              <a:rPr lang="de-DE" i="0" dirty="0" err="1"/>
              <a:t>capital</a:t>
            </a:r>
            <a:r>
              <a:rPr lang="de-DE" i="0" dirty="0"/>
              <a:t> and </a:t>
            </a:r>
            <a:r>
              <a:rPr lang="de-DE" i="0" dirty="0" err="1"/>
              <a:t>probability</a:t>
            </a:r>
            <a:r>
              <a:rPr lang="de-DE" i="0" dirty="0"/>
              <a:t> </a:t>
            </a:r>
            <a:r>
              <a:rPr lang="de-DE" i="0" dirty="0" err="1"/>
              <a:t>of</a:t>
            </a:r>
            <a:r>
              <a:rPr lang="de-DE" i="0" dirty="0"/>
              <a:t> </a:t>
            </a:r>
            <a:r>
              <a:rPr lang="de-DE" i="0" dirty="0" err="1"/>
              <a:t>default</a:t>
            </a:r>
            <a:r>
              <a:rPr lang="de-DE" i="0" dirty="0"/>
              <a:t> in </a:t>
            </a:r>
            <a:r>
              <a:rPr lang="de-DE" i="0" dirty="0" err="1"/>
              <a:t>value-based</a:t>
            </a:r>
            <a:r>
              <a:rPr lang="de-DE" i="0" dirty="0"/>
              <a:t> </a:t>
            </a:r>
            <a:r>
              <a:rPr lang="de-DE" i="0" dirty="0" err="1"/>
              <a:t>risk</a:t>
            </a:r>
            <a:r>
              <a:rPr lang="de-DE" i="0" dirty="0"/>
              <a:t> </a:t>
            </a:r>
            <a:r>
              <a:rPr lang="de-DE" i="0" dirty="0" err="1"/>
              <a:t>management</a:t>
            </a:r>
            <a:r>
              <a:rPr lang="de-DE" i="0" dirty="0"/>
              <a:t>, in: Management Research Review (MRR), Vol. 42, </a:t>
            </a:r>
            <a:r>
              <a:rPr lang="de-DE" i="0" dirty="0" err="1"/>
              <a:t>No</a:t>
            </a:r>
            <a:r>
              <a:rPr lang="de-DE" i="0" dirty="0"/>
              <a:t>. 11, pp. 1243–1258.​</a:t>
            </a:r>
          </a:p>
        </p:txBody>
      </p:sp>
    </p:spTree>
    <p:extLst>
      <p:ext uri="{BB962C8B-B14F-4D97-AF65-F5344CB8AC3E}">
        <p14:creationId xmlns:p14="http://schemas.microsoft.com/office/powerpoint/2010/main" val="10817771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el 16"/>
          <p:cNvSpPr>
            <a:spLocks noGrp="1"/>
          </p:cNvSpPr>
          <p:nvPr>
            <p:ph type="title"/>
          </p:nvPr>
        </p:nvSpPr>
        <p:spPr>
          <a:xfrm>
            <a:off x="468000" y="144000"/>
            <a:ext cx="8640000" cy="648000"/>
          </a:xfrm>
        </p:spPr>
        <p:txBody>
          <a:bodyPr/>
          <a:lstStyle/>
          <a:p>
            <a:r>
              <a:rPr lang="de-DE" sz="1801" dirty="0"/>
              <a:t>From risk analysis to risk-adequate valuation: effects on the </a:t>
            </a:r>
            <a:r>
              <a:rPr lang="de-DE" sz="1801" dirty="0" err="1"/>
              <a:t>expected</a:t>
            </a:r>
            <a:r>
              <a:rPr lang="de-DE" sz="1801" dirty="0"/>
              <a:t> </a:t>
            </a:r>
            <a:br>
              <a:rPr lang="de-DE" sz="1801" dirty="0"/>
            </a:br>
            <a:r>
              <a:rPr lang="de-DE" sz="1801" dirty="0" err="1"/>
              <a:t>value</a:t>
            </a:r>
            <a:r>
              <a:rPr lang="de-DE" sz="1801" dirty="0"/>
              <a:t> of cash flow, insolvency risk and discount rate</a:t>
            </a:r>
          </a:p>
        </p:txBody>
      </p:sp>
      <p:graphicFrame>
        <p:nvGraphicFramePr>
          <p:cNvPr id="14" name="Tabelle 13"/>
          <p:cNvGraphicFramePr>
            <a:graphicFrameLocks noGrp="1"/>
          </p:cNvGraphicFramePr>
          <p:nvPr>
            <p:extLst>
              <p:ext uri="{D42A27DB-BD31-4B8C-83A1-F6EECF244321}">
                <p14:modId xmlns:p14="http://schemas.microsoft.com/office/powerpoint/2010/main" val="155520550"/>
              </p:ext>
            </p:extLst>
          </p:nvPr>
        </p:nvGraphicFramePr>
        <p:xfrm>
          <a:off x="653405" y="959707"/>
          <a:ext cx="7940442" cy="4917565"/>
        </p:xfrm>
        <a:graphic>
          <a:graphicData uri="http://schemas.openxmlformats.org/drawingml/2006/table">
            <a:tbl>
              <a:tblPr bandRow="1">
                <a:tableStyleId>{5C22544A-7EE6-4342-B048-85BDC9FD1C3A}</a:tableStyleId>
              </a:tblPr>
              <a:tblGrid>
                <a:gridCol w="5712328">
                  <a:extLst>
                    <a:ext uri="{9D8B030D-6E8A-4147-A177-3AD203B41FA5}">
                      <a16:colId xmlns:a16="http://schemas.microsoft.com/office/drawing/2014/main" val="20000"/>
                    </a:ext>
                  </a:extLst>
                </a:gridCol>
                <a:gridCol w="2228114">
                  <a:extLst>
                    <a:ext uri="{9D8B030D-6E8A-4147-A177-3AD203B41FA5}">
                      <a16:colId xmlns:a16="http://schemas.microsoft.com/office/drawing/2014/main" val="20001"/>
                    </a:ext>
                  </a:extLst>
                </a:gridCol>
              </a:tblGrid>
              <a:tr h="35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dirty="0">
                          <a:cs typeface="Tahoma" pitchFamily="34" charset="0"/>
                        </a:rPr>
                        <a:t>1. earnings risk of the company as a basis</a:t>
                      </a: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dirty="0">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5"/>
                    </a:solidFill>
                  </a:tcPr>
                </a:tc>
                <a:extLst>
                  <a:ext uri="{0D108BD9-81ED-4DB2-BD59-A6C34878D82A}">
                    <a16:rowId xmlns:a16="http://schemas.microsoft.com/office/drawing/2014/main" val="10000"/>
                  </a:ext>
                </a:extLst>
              </a:tr>
              <a:tr h="1424405">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e-DE" sz="1400" dirty="0">
                          <a:solidFill>
                            <a:schemeClr val="tx1"/>
                          </a:solidFill>
                          <a:cs typeface="Tahoma" pitchFamily="34" charset="0"/>
                        </a:rPr>
                        <a:t>In contrast to the capital market-based models (e.g. CAPM), </a:t>
                      </a:r>
                      <a:r>
                        <a:rPr kumimoji="0" lang="de-DE" sz="1400" b="1" i="0" dirty="0">
                          <a:solidFill>
                            <a:schemeClr val="tx1"/>
                          </a:solidFill>
                          <a:cs typeface="Tahoma" pitchFamily="34" charset="0"/>
                        </a:rPr>
                        <a:t>the expected values and the valuation-relevant risks are determined </a:t>
                      </a:r>
                      <a:r>
                        <a:rPr kumimoji="0" lang="de-DE" sz="1400" dirty="0">
                          <a:solidFill>
                            <a:schemeClr val="tx1"/>
                          </a:solidFill>
                          <a:cs typeface="Tahoma" pitchFamily="34" charset="0"/>
                        </a:rPr>
                        <a:t>on the basis of the </a:t>
                      </a:r>
                      <a:r>
                        <a:rPr kumimoji="0" lang="de-DE" sz="1400" b="1" i="0" kern="1200" dirty="0">
                          <a:solidFill>
                            <a:schemeClr val="tx1"/>
                          </a:solidFill>
                          <a:latin typeface="+mn-lt"/>
                          <a:ea typeface="+mn-ea"/>
                          <a:cs typeface="Tahoma" pitchFamily="34" charset="0"/>
                        </a:rPr>
                        <a:t>uncertain income/cash flows </a:t>
                      </a:r>
                      <a:r>
                        <a:rPr kumimoji="0" lang="de-DE" sz="1400" dirty="0">
                          <a:solidFill>
                            <a:schemeClr val="tx1"/>
                          </a:solidFill>
                          <a:cs typeface="Tahoma" pitchFamily="34" charset="0"/>
                        </a:rPr>
                        <a:t>to be valued (risk discount) and no recourse to (historical) capital market data is necessary </a:t>
                      </a:r>
                      <a:r>
                        <a:rPr kumimoji="0" lang="de-DE" sz="1400" baseline="0" dirty="0">
                          <a:solidFill>
                            <a:schemeClr val="tx1"/>
                          </a:solidFill>
                          <a:cs typeface="Tahoma" pitchFamily="34" charset="0"/>
                        </a:rPr>
                        <a:t>(risk-value model, "imperfect replication").</a:t>
                      </a:r>
                      <a:endParaRPr kumimoji="0" lang="en-GB" sz="1400" dirty="0">
                        <a:solidFill>
                          <a:schemeClr val="tx1"/>
                        </a:solidFill>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tc>
                  <a:txBody>
                    <a:bodyPr/>
                    <a:lstStyle/>
                    <a:p>
                      <a:pPr marL="180975" marR="0" indent="-180975"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400" dirty="0">
                        <a:solidFill>
                          <a:schemeClr val="tx1"/>
                        </a:solidFill>
                        <a:cs typeface="Tahoma" pitchFamily="34" charset="0"/>
                      </a:endParaRPr>
                    </a:p>
                  </a:txBody>
                  <a:tcPr marL="84231" marR="84231" marT="71815" marB="71815"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10001"/>
                  </a:ext>
                </a:extLst>
              </a:tr>
              <a:tr h="35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dirty="0">
                          <a:cs typeface="Tahoma" pitchFamily="34" charset="0"/>
                        </a:rPr>
                        <a:t>2. simulation-based valuation approaches</a:t>
                      </a: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dirty="0">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extLst>
                  <a:ext uri="{0D108BD9-81ED-4DB2-BD59-A6C34878D82A}">
                    <a16:rowId xmlns:a16="http://schemas.microsoft.com/office/drawing/2014/main" val="10002"/>
                  </a:ext>
                </a:extLst>
              </a:tr>
              <a:tr h="1210942">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e-DE" sz="1400" kern="1200" dirty="0">
                          <a:solidFill>
                            <a:schemeClr val="tx1"/>
                          </a:solidFill>
                          <a:latin typeface="+mn-lt"/>
                          <a:ea typeface="+mn-ea"/>
                          <a:cs typeface="Tahoma" pitchFamily="34" charset="0"/>
                        </a:rPr>
                        <a:t>The </a:t>
                      </a:r>
                      <a:r>
                        <a:rPr kumimoji="0" lang="de-DE" sz="1400" b="1" i="0" kern="1200" dirty="0">
                          <a:solidFill>
                            <a:schemeClr val="tx1"/>
                          </a:solidFill>
                          <a:latin typeface="+mn-lt"/>
                          <a:ea typeface="+mn-ea"/>
                          <a:cs typeface="Tahoma" pitchFamily="34" charset="0"/>
                        </a:rPr>
                        <a:t>uncertain payments </a:t>
                      </a:r>
                      <a:r>
                        <a:rPr kumimoji="0" lang="de-DE" sz="1400" kern="1200" dirty="0">
                          <a:solidFill>
                            <a:schemeClr val="tx1"/>
                          </a:solidFill>
                          <a:latin typeface="+mn-lt"/>
                          <a:ea typeface="+mn-ea"/>
                          <a:cs typeface="Tahoma" pitchFamily="34" charset="0"/>
                        </a:rPr>
                        <a:t>to be valued are determined on a forward-looking basis using a </a:t>
                      </a:r>
                      <a:r>
                        <a:rPr kumimoji="0" lang="de-DE" sz="1400" b="1" i="0" kern="1200" dirty="0">
                          <a:solidFill>
                            <a:schemeClr val="tx1"/>
                          </a:solidFill>
                          <a:latin typeface="+mn-lt"/>
                          <a:ea typeface="+mn-ea"/>
                          <a:cs typeface="Tahoma" pitchFamily="34" charset="0"/>
                        </a:rPr>
                        <a:t>stochastic planning model </a:t>
                      </a:r>
                      <a:r>
                        <a:rPr kumimoji="0" lang="de-DE" sz="1400" kern="1200" dirty="0">
                          <a:solidFill>
                            <a:schemeClr val="tx1"/>
                          </a:solidFill>
                          <a:latin typeface="+mn-lt"/>
                          <a:ea typeface="+mn-ea"/>
                          <a:cs typeface="Tahoma" pitchFamily="34" charset="0"/>
                        </a:rPr>
                        <a:t>for the valuation object by means of </a:t>
                      </a:r>
                      <a:r>
                        <a:rPr kumimoji="0" lang="de-DE" sz="1400" b="1" i="0" kern="1200" dirty="0">
                          <a:solidFill>
                            <a:schemeClr val="tx1"/>
                          </a:solidFill>
                          <a:latin typeface="+mn-lt"/>
                          <a:ea typeface="+mn-ea"/>
                          <a:cs typeface="Tahoma" pitchFamily="34" charset="0"/>
                        </a:rPr>
                        <a:t>Monte Carlo simulation</a:t>
                      </a:r>
                      <a:r>
                        <a:rPr kumimoji="0" lang="de-DE" sz="1400" kern="1200" dirty="0">
                          <a:solidFill>
                            <a:schemeClr val="tx1"/>
                          </a:solidFill>
                          <a:latin typeface="+mn-lt"/>
                          <a:ea typeface="+mn-ea"/>
                          <a:cs typeface="Tahoma" pitchFamily="34" charset="0"/>
                        </a:rPr>
                        <a:t>. This makes it possible to link </a:t>
                      </a:r>
                      <a:r>
                        <a:rPr kumimoji="0" lang="de-DE" sz="1400" b="1" i="0" kern="1200" dirty="0">
                          <a:solidFill>
                            <a:schemeClr val="tx1"/>
                          </a:solidFill>
                          <a:latin typeface="+mn-lt"/>
                          <a:ea typeface="+mn-ea"/>
                          <a:cs typeface="Tahoma" pitchFamily="34" charset="0"/>
                        </a:rPr>
                        <a:t>operational planning and all uncertainties</a:t>
                      </a:r>
                      <a:r>
                        <a:rPr kumimoji="0" lang="de-DE" sz="1400" kern="1200" dirty="0">
                          <a:solidFill>
                            <a:schemeClr val="tx1"/>
                          </a:solidFill>
                          <a:latin typeface="+mn-lt"/>
                          <a:ea typeface="+mn-ea"/>
                          <a:cs typeface="Tahoma" pitchFamily="34" charset="0"/>
                        </a:rPr>
                        <a:t>.</a:t>
                      </a:r>
                      <a:endParaRPr kumimoji="0" lang="en-GB" sz="140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40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10003"/>
                  </a:ext>
                </a:extLst>
              </a:tr>
              <a:tr h="35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dirty="0">
                          <a:cs typeface="Tahoma" pitchFamily="34" charset="0"/>
                        </a:rPr>
                        <a:t>3. </a:t>
                      </a:r>
                      <a:r>
                        <a:rPr kumimoji="0" lang="en-GB" sz="1400" b="1" dirty="0" err="1">
                          <a:cs typeface="Tahoma" pitchFamily="34" charset="0"/>
                        </a:rPr>
                        <a:t>insolvency risk </a:t>
                      </a:r>
                      <a:r>
                        <a:rPr kumimoji="0" lang="en-GB" sz="1400" b="1" baseline="0" dirty="0">
                          <a:cs typeface="Tahoma" pitchFamily="34" charset="0"/>
                        </a:rPr>
                        <a:t>&amp; </a:t>
                      </a:r>
                      <a:r>
                        <a:rPr kumimoji="0" lang="en-GB" sz="1400" b="1" dirty="0">
                          <a:cs typeface="Tahoma" pitchFamily="34" charset="0"/>
                        </a:rPr>
                        <a:t>risk coverage approach (rating restrictions)</a:t>
                      </a: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dirty="0">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extLst>
                  <a:ext uri="{0D108BD9-81ED-4DB2-BD59-A6C34878D82A}">
                    <a16:rowId xmlns:a16="http://schemas.microsoft.com/office/drawing/2014/main" val="10004"/>
                  </a:ext>
                </a:extLst>
              </a:tr>
              <a:tr h="1210942">
                <a:tc>
                  <a:txBody>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e-DE" sz="1400" kern="1200" dirty="0">
                          <a:solidFill>
                            <a:schemeClr val="tx1"/>
                          </a:solidFill>
                          <a:latin typeface="+mn-lt"/>
                          <a:ea typeface="+mn-ea"/>
                          <a:cs typeface="Tahoma" pitchFamily="34" charset="0"/>
                        </a:rPr>
                        <a:t>The "</a:t>
                      </a:r>
                      <a:r>
                        <a:rPr kumimoji="0" lang="de-DE" sz="1400" b="1" i="0" kern="1200" dirty="0">
                          <a:solidFill>
                            <a:schemeClr val="tx1"/>
                          </a:solidFill>
                          <a:latin typeface="+mn-lt"/>
                          <a:ea typeface="+mn-ea"/>
                          <a:cs typeface="Tahoma" pitchFamily="34" charset="0"/>
                        </a:rPr>
                        <a:t>finiteness</a:t>
                      </a:r>
                      <a:r>
                        <a:rPr kumimoji="0" lang="de-DE" sz="1400" kern="1200" dirty="0">
                          <a:solidFill>
                            <a:schemeClr val="tx1"/>
                          </a:solidFill>
                          <a:latin typeface="+mn-lt"/>
                          <a:ea typeface="+mn-ea"/>
                          <a:cs typeface="Tahoma" pitchFamily="34" charset="0"/>
                        </a:rPr>
                        <a:t>" of a </a:t>
                      </a:r>
                      <a:r>
                        <a:rPr kumimoji="0" lang="de-DE" sz="1400" b="1" i="0" kern="1200" dirty="0">
                          <a:solidFill>
                            <a:schemeClr val="tx1"/>
                          </a:solidFill>
                          <a:latin typeface="+mn-lt"/>
                          <a:ea typeface="+mn-ea"/>
                          <a:cs typeface="Tahoma" pitchFamily="34" charset="0"/>
                        </a:rPr>
                        <a:t>company</a:t>
                      </a:r>
                      <a:r>
                        <a:rPr kumimoji="0" lang="de-DE" sz="1400" kern="1200" dirty="0">
                          <a:solidFill>
                            <a:schemeClr val="tx1"/>
                          </a:solidFill>
                          <a:latin typeface="+mn-lt"/>
                          <a:ea typeface="+mn-ea"/>
                          <a:cs typeface="Tahoma" pitchFamily="34" charset="0"/>
                        </a:rPr>
                        <a:t>'s existence (or the income stream for the owners) due to </a:t>
                      </a:r>
                      <a:r>
                        <a:rPr kumimoji="0" lang="de-DE" sz="1400" b="1" i="0" kern="1200" dirty="0">
                          <a:solidFill>
                            <a:schemeClr val="tx1"/>
                          </a:solidFill>
                          <a:latin typeface="+mn-lt"/>
                          <a:ea typeface="+mn-ea"/>
                          <a:cs typeface="Tahoma" pitchFamily="34" charset="0"/>
                        </a:rPr>
                        <a:t>insolvency (</a:t>
                      </a:r>
                      <a:r>
                        <a:rPr kumimoji="0" lang="de-DE" sz="1400" b="1" i="0" kern="1200" dirty="0" err="1">
                          <a:solidFill>
                            <a:schemeClr val="tx1"/>
                          </a:solidFill>
                          <a:latin typeface="+mn-lt"/>
                          <a:ea typeface="+mn-ea"/>
                          <a:cs typeface="Tahoma" pitchFamily="34" charset="0"/>
                        </a:rPr>
                        <a:t>probability</a:t>
                      </a:r>
                      <a:r>
                        <a:rPr kumimoji="0" lang="de-DE" sz="1400" b="1" i="0" kern="1200" dirty="0">
                          <a:solidFill>
                            <a:schemeClr val="tx1"/>
                          </a:solidFill>
                          <a:latin typeface="+mn-lt"/>
                          <a:ea typeface="+mn-ea"/>
                          <a:cs typeface="Tahoma" pitchFamily="34" charset="0"/>
                        </a:rPr>
                        <a:t>, p) </a:t>
                      </a:r>
                      <a:r>
                        <a:rPr kumimoji="0" lang="de-DE" sz="1400" kern="1200" baseline="0" dirty="0">
                          <a:solidFill>
                            <a:schemeClr val="tx1"/>
                          </a:solidFill>
                          <a:latin typeface="+mn-lt"/>
                          <a:ea typeface="+mn-ea"/>
                          <a:cs typeface="Tahoma" pitchFamily="34" charset="0"/>
                        </a:rPr>
                        <a:t>must</a:t>
                      </a:r>
                      <a:r>
                        <a:rPr kumimoji="0" lang="de-DE" sz="1400" kern="1200" dirty="0">
                          <a:solidFill>
                            <a:schemeClr val="tx1"/>
                          </a:solidFill>
                          <a:latin typeface="+mn-lt"/>
                          <a:ea typeface="+mn-ea"/>
                          <a:cs typeface="Tahoma" pitchFamily="34" charset="0"/>
                        </a:rPr>
                        <a:t> be taken into account</a:t>
                      </a:r>
                      <a:r>
                        <a:rPr kumimoji="0" lang="de-DE" sz="1400" b="1" i="0" kern="1200" dirty="0">
                          <a:solidFill>
                            <a:schemeClr val="tx1"/>
                          </a:solidFill>
                          <a:latin typeface="+mn-lt"/>
                          <a:ea typeface="+mn-ea"/>
                          <a:cs typeface="Tahoma" pitchFamily="34" charset="0"/>
                        </a:rPr>
                        <a:t>. </a:t>
                      </a:r>
                      <a:r>
                        <a:rPr kumimoji="0" lang="de-DE" sz="1400" b="1" kern="1200" dirty="0">
                          <a:solidFill>
                            <a:schemeClr val="tx1"/>
                          </a:solidFill>
                          <a:latin typeface="+mn-lt"/>
                          <a:ea typeface="+mn-ea"/>
                          <a:cs typeface="Tahoma" pitchFamily="34" charset="0"/>
                        </a:rPr>
                        <a:t>The risk coverage approach </a:t>
                      </a:r>
                      <a:r>
                        <a:rPr kumimoji="0" lang="de-DE" sz="1400" kern="1200" dirty="0">
                          <a:solidFill>
                            <a:schemeClr val="tx1"/>
                          </a:solidFill>
                          <a:latin typeface="+mn-lt"/>
                          <a:ea typeface="+mn-ea"/>
                          <a:cs typeface="Tahoma" pitchFamily="34" charset="0"/>
                        </a:rPr>
                        <a:t>also takes existing </a:t>
                      </a:r>
                      <a:r>
                        <a:rPr kumimoji="0" lang="de-DE" sz="1400" b="1" i="0" kern="1200" dirty="0">
                          <a:solidFill>
                            <a:schemeClr val="tx1"/>
                          </a:solidFill>
                          <a:latin typeface="+mn-lt"/>
                          <a:ea typeface="+mn-ea"/>
                          <a:cs typeface="Tahoma" pitchFamily="34" charset="0"/>
                        </a:rPr>
                        <a:t>rating and financing restrictions </a:t>
                      </a:r>
                      <a:r>
                        <a:rPr kumimoji="0" lang="de-DE" sz="1400" kern="1200" dirty="0">
                          <a:solidFill>
                            <a:schemeClr val="tx1"/>
                          </a:solidFill>
                          <a:latin typeface="+mn-lt"/>
                          <a:ea typeface="+mn-ea"/>
                          <a:cs typeface="Tahoma" pitchFamily="34" charset="0"/>
                        </a:rPr>
                        <a:t>into account in the valuation.</a:t>
                      </a:r>
                      <a:endParaRPr kumimoji="0" lang="en-GB" sz="1400" i="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no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40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225307" name="Picture 10"/>
          <p:cNvPicPr>
            <a:picLocks noChangeAspect="1" noChangeArrowheads="1"/>
          </p:cNvPicPr>
          <p:nvPr/>
        </p:nvPicPr>
        <p:blipFill>
          <a:blip r:embed="rId3">
            <a:extLst>
              <a:ext uri="{28A0092B-C50C-407E-A947-70E740481C1C}">
                <a14:useLocalDpi xmlns:a14="http://schemas.microsoft.com/office/drawing/2010/main" val="0"/>
              </a:ext>
            </a:extLst>
          </a:blip>
          <a:srcRect l="8328" t="28935" r="5875" b="7935"/>
          <a:stretch>
            <a:fillRect/>
          </a:stretch>
        </p:blipFill>
        <p:spPr bwMode="auto">
          <a:xfrm>
            <a:off x="6512266" y="3143417"/>
            <a:ext cx="1988804" cy="97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816" y="4669742"/>
            <a:ext cx="1713699" cy="68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kt 1"/>
          <p:cNvGraphicFramePr>
            <a:graphicFrameLocks noChangeAspect="1"/>
          </p:cNvGraphicFramePr>
          <p:nvPr>
            <p:extLst>
              <p:ext uri="{D42A27DB-BD31-4B8C-83A1-F6EECF244321}">
                <p14:modId xmlns:p14="http://schemas.microsoft.com/office/powerpoint/2010/main" val="990224887"/>
              </p:ext>
            </p:extLst>
          </p:nvPr>
        </p:nvGraphicFramePr>
        <p:xfrm>
          <a:off x="6408738" y="1543050"/>
          <a:ext cx="1998662" cy="263525"/>
        </p:xfrm>
        <a:graphic>
          <a:graphicData uri="http://schemas.openxmlformats.org/presentationml/2006/ole">
            <mc:AlternateContent xmlns:mc="http://schemas.openxmlformats.org/markup-compatibility/2006">
              <mc:Choice xmlns:v="urn:schemas-microsoft-com:vml" Requires="v">
                <p:oleObj name="Equation" r:id="rId5" imgW="1358640" imgH="203040" progId="Equation.DSMT4">
                  <p:embed/>
                </p:oleObj>
              </mc:Choice>
              <mc:Fallback>
                <p:oleObj name="Equation" r:id="rId5" imgW="1358640" imgH="203040" progId="Equation.DSMT4">
                  <p:embed/>
                  <p:pic>
                    <p:nvPicPr>
                      <p:cNvPr id="2" name="Objekt 1"/>
                      <p:cNvPicPr>
                        <a:picLocks noChangeAspect="1" noChangeArrowheads="1"/>
                      </p:cNvPicPr>
                      <p:nvPr/>
                    </p:nvPicPr>
                    <p:blipFill>
                      <a:blip r:embed="rId6"/>
                      <a:srcRect/>
                      <a:stretch>
                        <a:fillRect/>
                      </a:stretch>
                    </p:blipFill>
                    <p:spPr bwMode="auto">
                      <a:xfrm>
                        <a:off x="6408738" y="1543050"/>
                        <a:ext cx="1998662" cy="263525"/>
                      </a:xfrm>
                      <a:prstGeom prst="rect">
                        <a:avLst/>
                      </a:prstGeom>
                      <a:noFill/>
                      <a:ln>
                        <a:noFill/>
                      </a:ln>
                      <a:effec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239264949"/>
              </p:ext>
            </p:extLst>
          </p:nvPr>
        </p:nvGraphicFramePr>
        <p:xfrm>
          <a:off x="6799263" y="2022475"/>
          <a:ext cx="1412875" cy="519113"/>
        </p:xfrm>
        <a:graphic>
          <a:graphicData uri="http://schemas.openxmlformats.org/presentationml/2006/ole">
            <mc:AlternateContent xmlns:mc="http://schemas.openxmlformats.org/markup-compatibility/2006">
              <mc:Choice xmlns:v="urn:schemas-microsoft-com:vml" Requires="v">
                <p:oleObj name="Equation" r:id="rId7" imgW="1307880" imgH="444240" progId="Equation.DSMT4">
                  <p:embed/>
                </p:oleObj>
              </mc:Choice>
              <mc:Fallback>
                <p:oleObj name="Equation" r:id="rId7" imgW="1307880" imgH="444240" progId="Equation.DSMT4">
                  <p:embed/>
                  <p:pic>
                    <p:nvPicPr>
                      <p:cNvPr id="7" name="Objekt 6"/>
                      <p:cNvPicPr>
                        <a:picLocks noChangeAspect="1" noChangeArrowheads="1"/>
                      </p:cNvPicPr>
                      <p:nvPr/>
                    </p:nvPicPr>
                    <p:blipFill>
                      <a:blip r:embed="rId8"/>
                      <a:srcRect/>
                      <a:stretch>
                        <a:fillRect/>
                      </a:stretch>
                    </p:blipFill>
                    <p:spPr bwMode="auto">
                      <a:xfrm>
                        <a:off x="6799263" y="2022475"/>
                        <a:ext cx="1412875" cy="519113"/>
                      </a:xfrm>
                      <a:prstGeom prst="rect">
                        <a:avLst/>
                      </a:prstGeom>
                      <a:noFill/>
                      <a:ln>
                        <a:noFill/>
                      </a:ln>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392224193"/>
              </p:ext>
            </p:extLst>
          </p:nvPr>
        </p:nvGraphicFramePr>
        <p:xfrm>
          <a:off x="6535738" y="5335588"/>
          <a:ext cx="1946275" cy="693737"/>
        </p:xfrm>
        <a:graphic>
          <a:graphicData uri="http://schemas.openxmlformats.org/presentationml/2006/ole">
            <mc:AlternateContent xmlns:mc="http://schemas.openxmlformats.org/markup-compatibility/2006">
              <mc:Choice xmlns:v="urn:schemas-microsoft-com:vml" Requires="v">
                <p:oleObj name="Equation" r:id="rId9" imgW="1714320" imgH="609480" progId="Equation.DSMT4">
                  <p:embed/>
                </p:oleObj>
              </mc:Choice>
              <mc:Fallback>
                <p:oleObj name="Equation" r:id="rId9" imgW="1714320" imgH="609480" progId="Equation.DSMT4">
                  <p:embed/>
                  <p:pic>
                    <p:nvPicPr>
                      <p:cNvPr id="9" name="Objekt 8"/>
                      <p:cNvPicPr>
                        <a:picLocks noChangeAspect="1" noChangeArrowheads="1"/>
                      </p:cNvPicPr>
                      <p:nvPr/>
                    </p:nvPicPr>
                    <p:blipFill>
                      <a:blip r:embed="rId10"/>
                      <a:srcRect/>
                      <a:stretch>
                        <a:fillRect/>
                      </a:stretch>
                    </p:blipFill>
                    <p:spPr bwMode="auto">
                      <a:xfrm>
                        <a:off x="6535738" y="5335588"/>
                        <a:ext cx="1946275" cy="693737"/>
                      </a:xfrm>
                      <a:prstGeom prst="rect">
                        <a:avLst/>
                      </a:prstGeom>
                      <a:noFill/>
                    </p:spPr>
                  </p:pic>
                </p:oleObj>
              </mc:Fallback>
            </mc:AlternateContent>
          </a:graphicData>
        </a:graphic>
      </p:graphicFrame>
      <p:sp>
        <p:nvSpPr>
          <p:cNvPr id="3" name="Textfeld 2"/>
          <p:cNvSpPr txBox="1"/>
          <p:nvPr/>
        </p:nvSpPr>
        <p:spPr>
          <a:xfrm>
            <a:off x="584488" y="5899295"/>
            <a:ext cx="8544976" cy="584775"/>
          </a:xfrm>
          <a:prstGeom prst="rect">
            <a:avLst/>
          </a:prstGeom>
          <a:noFill/>
        </p:spPr>
        <p:txBody>
          <a:bodyPr wrap="square" rtlCol="0">
            <a:spAutoFit/>
          </a:bodyPr>
          <a:lstStyle/>
          <a:p>
            <a:pPr defTabSz="1028121"/>
            <a:r>
              <a:rPr lang="de-DE" sz="800" dirty="0" err="1">
                <a:solidFill>
                  <a:schemeClr val="tx1">
                    <a:lumMod val="75000"/>
                  </a:schemeClr>
                </a:solidFill>
              </a:rPr>
              <a:t>Cost</a:t>
            </a:r>
            <a:r>
              <a:rPr lang="de-DE" sz="800" dirty="0">
                <a:solidFill>
                  <a:schemeClr val="tx1">
                    <a:lumMod val="75000"/>
                  </a:schemeClr>
                </a:solidFill>
              </a:rPr>
              <a:t> </a:t>
            </a:r>
            <a:r>
              <a:rPr lang="de-DE" sz="800" dirty="0" err="1">
                <a:solidFill>
                  <a:schemeClr val="tx1">
                    <a:lumMod val="75000"/>
                  </a:schemeClr>
                </a:solidFill>
              </a:rPr>
              <a:t>of</a:t>
            </a:r>
            <a:r>
              <a:rPr lang="de-DE" sz="800" dirty="0">
                <a:solidFill>
                  <a:schemeClr val="tx1">
                    <a:lumMod val="75000"/>
                  </a:schemeClr>
                </a:solidFill>
              </a:rPr>
              <a:t> </a:t>
            </a:r>
            <a:r>
              <a:rPr lang="de-DE" sz="800" dirty="0" err="1">
                <a:solidFill>
                  <a:schemeClr val="tx1">
                    <a:lumMod val="75000"/>
                  </a:schemeClr>
                </a:solidFill>
              </a:rPr>
              <a:t>capital</a:t>
            </a:r>
            <a:r>
              <a:rPr lang="de-DE" sz="800" dirty="0">
                <a:solidFill>
                  <a:schemeClr val="tx1">
                    <a:lumMod val="75000"/>
                  </a:schemeClr>
                </a:solidFill>
              </a:rPr>
              <a:t> (c), </a:t>
            </a:r>
            <a:r>
              <a:rPr lang="de-DE" sz="800" dirty="0" err="1">
                <a:solidFill>
                  <a:schemeClr val="tx1">
                    <a:lumMod val="75000"/>
                  </a:schemeClr>
                </a:solidFill>
              </a:rPr>
              <a:t>risk-free</a:t>
            </a:r>
            <a:r>
              <a:rPr lang="de-DE" sz="800" dirty="0">
                <a:solidFill>
                  <a:schemeClr val="tx1">
                    <a:lumMod val="75000"/>
                  </a:schemeClr>
                </a:solidFill>
              </a:rPr>
              <a:t> rate (r</a:t>
            </a:r>
            <a:r>
              <a:rPr lang="de-DE" sz="800" baseline="-25000" dirty="0">
                <a:solidFill>
                  <a:schemeClr val="tx1">
                    <a:lumMod val="75000"/>
                  </a:schemeClr>
                </a:solidFill>
              </a:rPr>
              <a:t>f</a:t>
            </a:r>
            <a:r>
              <a:rPr lang="de-DE" sz="800" dirty="0">
                <a:solidFill>
                  <a:schemeClr val="tx1">
                    <a:lumMod val="75000"/>
                  </a:schemeClr>
                </a:solidFill>
              </a:rPr>
              <a:t>), Sharpe Ratio (</a:t>
            </a:r>
            <a:r>
              <a:rPr lang="el-GR" sz="800" dirty="0">
                <a:solidFill>
                  <a:schemeClr val="tx1">
                    <a:lumMod val="75000"/>
                  </a:schemeClr>
                </a:solidFill>
              </a:rPr>
              <a:t>λ</a:t>
            </a:r>
            <a:r>
              <a:rPr lang="de-DE" sz="800" dirty="0">
                <a:solidFill>
                  <a:schemeClr val="tx1">
                    <a:lumMod val="75000"/>
                  </a:schemeClr>
                </a:solidFill>
              </a:rPr>
              <a:t>), </a:t>
            </a:r>
            <a:r>
              <a:rPr lang="de-DE" sz="800" dirty="0" err="1">
                <a:solidFill>
                  <a:schemeClr val="tx1">
                    <a:lumMod val="75000"/>
                  </a:schemeClr>
                </a:solidFill>
              </a:rPr>
              <a:t>Coefficient</a:t>
            </a:r>
            <a:r>
              <a:rPr lang="de-DE" sz="800" dirty="0">
                <a:solidFill>
                  <a:schemeClr val="tx1">
                    <a:lumMod val="75000"/>
                  </a:schemeClr>
                </a:solidFill>
              </a:rPr>
              <a:t> </a:t>
            </a:r>
            <a:r>
              <a:rPr lang="de-DE" sz="800" dirty="0" err="1">
                <a:solidFill>
                  <a:schemeClr val="tx1">
                    <a:lumMod val="75000"/>
                  </a:schemeClr>
                </a:solidFill>
              </a:rPr>
              <a:t>of</a:t>
            </a:r>
            <a:r>
              <a:rPr lang="de-DE" sz="800" dirty="0">
                <a:solidFill>
                  <a:schemeClr val="tx1">
                    <a:lumMod val="75000"/>
                  </a:schemeClr>
                </a:solidFill>
              </a:rPr>
              <a:t> </a:t>
            </a:r>
            <a:r>
              <a:rPr lang="de-DE" sz="800" dirty="0" err="1">
                <a:solidFill>
                  <a:schemeClr val="tx1">
                    <a:lumMod val="75000"/>
                  </a:schemeClr>
                </a:solidFill>
              </a:rPr>
              <a:t>variation</a:t>
            </a:r>
            <a:r>
              <a:rPr lang="de-DE" sz="800" dirty="0">
                <a:solidFill>
                  <a:schemeClr val="tx1">
                    <a:lumMod val="75000"/>
                  </a:schemeClr>
                </a:solidFill>
              </a:rPr>
              <a:t> </a:t>
            </a:r>
            <a:r>
              <a:rPr lang="de-DE" sz="800" dirty="0" err="1">
                <a:solidFill>
                  <a:schemeClr val="tx1">
                    <a:lumMod val="75000"/>
                  </a:schemeClr>
                </a:solidFill>
              </a:rPr>
              <a:t>of</a:t>
            </a:r>
            <a:r>
              <a:rPr lang="de-DE" sz="800" dirty="0">
                <a:solidFill>
                  <a:schemeClr val="tx1">
                    <a:lumMod val="75000"/>
                  </a:schemeClr>
                </a:solidFill>
              </a:rPr>
              <a:t> </a:t>
            </a:r>
            <a:r>
              <a:rPr lang="de-DE" sz="800" dirty="0" err="1">
                <a:solidFill>
                  <a:schemeClr val="tx1">
                    <a:lumMod val="75000"/>
                  </a:schemeClr>
                </a:solidFill>
              </a:rPr>
              <a:t>return</a:t>
            </a:r>
            <a:r>
              <a:rPr lang="de-DE" sz="800" dirty="0">
                <a:solidFill>
                  <a:schemeClr val="tx1">
                    <a:lumMod val="75000"/>
                  </a:schemeClr>
                </a:solidFill>
              </a:rPr>
              <a:t> (V(EBT)), Risk </a:t>
            </a:r>
            <a:r>
              <a:rPr lang="de-DE" sz="800" dirty="0" err="1">
                <a:solidFill>
                  <a:schemeClr val="tx1">
                    <a:lumMod val="75000"/>
                  </a:schemeClr>
                </a:solidFill>
              </a:rPr>
              <a:t>diversification</a:t>
            </a:r>
            <a:r>
              <a:rPr lang="de-DE" sz="800" dirty="0">
                <a:solidFill>
                  <a:schemeClr val="tx1">
                    <a:lumMod val="75000"/>
                  </a:schemeClr>
                </a:solidFill>
              </a:rPr>
              <a:t> </a:t>
            </a:r>
            <a:r>
              <a:rPr lang="de-DE" sz="800" dirty="0" err="1">
                <a:solidFill>
                  <a:schemeClr val="tx1">
                    <a:lumMod val="75000"/>
                  </a:schemeClr>
                </a:solidFill>
              </a:rPr>
              <a:t>factor</a:t>
            </a:r>
            <a:r>
              <a:rPr lang="de-DE" sz="800" dirty="0">
                <a:solidFill>
                  <a:schemeClr val="tx1">
                    <a:lumMod val="75000"/>
                  </a:schemeClr>
                </a:solidFill>
              </a:rPr>
              <a:t> (d), Cf. Gleißner, W. (2014): Kapitalmarktorientierte Unternehmensbewertung: Neue Erkenntnisse der empirischen Kapitalmarktforschung und Relevanz einer investitionstheoretischen Bewertung, in: CF, 4/2014, pp. 151-167; Gleißner, W. (2019): </a:t>
            </a:r>
            <a:r>
              <a:rPr lang="de-DE" sz="800" dirty="0" err="1">
                <a:solidFill>
                  <a:schemeClr val="tx1">
                    <a:lumMod val="75000"/>
                  </a:schemeClr>
                </a:solidFill>
              </a:rPr>
              <a:t>Cost</a:t>
            </a:r>
            <a:r>
              <a:rPr lang="de-DE" sz="800" dirty="0">
                <a:solidFill>
                  <a:schemeClr val="tx1">
                    <a:lumMod val="75000"/>
                  </a:schemeClr>
                </a:solidFill>
              </a:rPr>
              <a:t> </a:t>
            </a:r>
            <a:r>
              <a:rPr lang="de-DE" sz="800" dirty="0" err="1">
                <a:solidFill>
                  <a:schemeClr val="tx1">
                    <a:lumMod val="75000"/>
                  </a:schemeClr>
                </a:solidFill>
              </a:rPr>
              <a:t>of</a:t>
            </a:r>
            <a:r>
              <a:rPr lang="de-DE" sz="800" dirty="0">
                <a:solidFill>
                  <a:schemeClr val="tx1">
                    <a:lumMod val="75000"/>
                  </a:schemeClr>
                </a:solidFill>
              </a:rPr>
              <a:t> </a:t>
            </a:r>
            <a:r>
              <a:rPr lang="de-DE" sz="800" dirty="0" err="1">
                <a:solidFill>
                  <a:schemeClr val="tx1">
                    <a:lumMod val="75000"/>
                  </a:schemeClr>
                </a:solidFill>
              </a:rPr>
              <a:t>capital</a:t>
            </a:r>
            <a:r>
              <a:rPr lang="de-DE" sz="800" dirty="0">
                <a:solidFill>
                  <a:schemeClr val="tx1">
                    <a:lumMod val="75000"/>
                  </a:schemeClr>
                </a:solidFill>
              </a:rPr>
              <a:t> and </a:t>
            </a:r>
            <a:r>
              <a:rPr lang="de-DE" sz="800" dirty="0" err="1">
                <a:solidFill>
                  <a:schemeClr val="tx1">
                    <a:lumMod val="75000"/>
                  </a:schemeClr>
                </a:solidFill>
              </a:rPr>
              <a:t>probability</a:t>
            </a:r>
            <a:r>
              <a:rPr lang="de-DE" sz="800" dirty="0">
                <a:solidFill>
                  <a:schemeClr val="tx1">
                    <a:lumMod val="75000"/>
                  </a:schemeClr>
                </a:solidFill>
              </a:rPr>
              <a:t> </a:t>
            </a:r>
            <a:r>
              <a:rPr lang="de-DE" sz="800" dirty="0" err="1">
                <a:solidFill>
                  <a:schemeClr val="tx1">
                    <a:lumMod val="75000"/>
                  </a:schemeClr>
                </a:solidFill>
              </a:rPr>
              <a:t>of</a:t>
            </a:r>
            <a:r>
              <a:rPr lang="de-DE" sz="800" dirty="0">
                <a:solidFill>
                  <a:schemeClr val="tx1">
                    <a:lumMod val="75000"/>
                  </a:schemeClr>
                </a:solidFill>
              </a:rPr>
              <a:t> </a:t>
            </a:r>
            <a:r>
              <a:rPr lang="de-DE" sz="800" dirty="0" err="1">
                <a:solidFill>
                  <a:schemeClr val="tx1">
                    <a:lumMod val="75000"/>
                  </a:schemeClr>
                </a:solidFill>
              </a:rPr>
              <a:t>default</a:t>
            </a:r>
            <a:r>
              <a:rPr lang="de-DE" sz="800" dirty="0">
                <a:solidFill>
                  <a:schemeClr val="tx1">
                    <a:lumMod val="75000"/>
                  </a:schemeClr>
                </a:solidFill>
              </a:rPr>
              <a:t> in </a:t>
            </a:r>
            <a:r>
              <a:rPr lang="de-DE" sz="800" dirty="0" err="1">
                <a:solidFill>
                  <a:schemeClr val="tx1">
                    <a:lumMod val="75000"/>
                  </a:schemeClr>
                </a:solidFill>
              </a:rPr>
              <a:t>value-based</a:t>
            </a:r>
            <a:r>
              <a:rPr lang="de-DE" sz="800" dirty="0">
                <a:solidFill>
                  <a:schemeClr val="tx1">
                    <a:lumMod val="75000"/>
                  </a:schemeClr>
                </a:solidFill>
              </a:rPr>
              <a:t> </a:t>
            </a:r>
            <a:r>
              <a:rPr lang="de-DE" sz="800" dirty="0" err="1">
                <a:solidFill>
                  <a:schemeClr val="tx1">
                    <a:lumMod val="75000"/>
                  </a:schemeClr>
                </a:solidFill>
              </a:rPr>
              <a:t>risk</a:t>
            </a:r>
            <a:r>
              <a:rPr lang="de-DE" sz="800" dirty="0">
                <a:solidFill>
                  <a:schemeClr val="tx1">
                    <a:lumMod val="75000"/>
                  </a:schemeClr>
                </a:solidFill>
              </a:rPr>
              <a:t> </a:t>
            </a:r>
            <a:r>
              <a:rPr lang="de-DE" sz="800" dirty="0" err="1">
                <a:solidFill>
                  <a:schemeClr val="tx1">
                    <a:lumMod val="75000"/>
                  </a:schemeClr>
                </a:solidFill>
              </a:rPr>
              <a:t>management</a:t>
            </a:r>
            <a:r>
              <a:rPr lang="de-DE" sz="800" dirty="0">
                <a:solidFill>
                  <a:schemeClr val="tx1">
                    <a:lumMod val="75000"/>
                  </a:schemeClr>
                </a:solidFill>
              </a:rPr>
              <a:t>, in: MRR, Vol. 42, </a:t>
            </a:r>
            <a:r>
              <a:rPr lang="de-DE" sz="800" dirty="0" err="1">
                <a:solidFill>
                  <a:schemeClr val="tx1">
                    <a:lumMod val="75000"/>
                  </a:schemeClr>
                </a:solidFill>
              </a:rPr>
              <a:t>No</a:t>
            </a:r>
            <a:r>
              <a:rPr lang="de-DE" sz="800" dirty="0">
                <a:solidFill>
                  <a:schemeClr val="tx1">
                    <a:lumMod val="75000"/>
                  </a:schemeClr>
                </a:solidFill>
              </a:rPr>
              <a:t>. 11, pp. 1243-1258 und Gleißner, W./Follert, F. (2022): </a:t>
            </a:r>
            <a:r>
              <a:rPr lang="de-DE" sz="800" dirty="0" err="1">
                <a:solidFill>
                  <a:schemeClr val="tx1">
                    <a:lumMod val="75000"/>
                  </a:schemeClr>
                </a:solidFill>
              </a:rPr>
              <a:t>Unternehmensbewer-tung</a:t>
            </a:r>
            <a:r>
              <a:rPr lang="de-DE" sz="800" dirty="0">
                <a:solidFill>
                  <a:schemeClr val="tx1">
                    <a:lumMod val="75000"/>
                  </a:schemeClr>
                </a:solidFill>
              </a:rPr>
              <a:t> im Spannungsfeld zwischen </a:t>
            </a:r>
            <a:r>
              <a:rPr lang="de-DE" sz="800" dirty="0" err="1">
                <a:solidFill>
                  <a:schemeClr val="tx1">
                    <a:lumMod val="75000"/>
                  </a:schemeClr>
                </a:solidFill>
              </a:rPr>
              <a:t>Zweckadäquanz</a:t>
            </a:r>
            <a:r>
              <a:rPr lang="de-DE" sz="800" dirty="0">
                <a:solidFill>
                  <a:schemeClr val="tx1">
                    <a:lumMod val="75000"/>
                  </a:schemeClr>
                </a:solidFill>
              </a:rPr>
              <a:t> und Praktikabilität. Ein Lösungsansatz für die gerichtliche Abfindungsbemessung, in: BFuP, 74. Vol., </a:t>
            </a:r>
            <a:r>
              <a:rPr lang="de-DE" sz="800" dirty="0" err="1">
                <a:solidFill>
                  <a:schemeClr val="tx1">
                    <a:lumMod val="75000"/>
                  </a:schemeClr>
                </a:solidFill>
              </a:rPr>
              <a:t>No</a:t>
            </a:r>
            <a:r>
              <a:rPr lang="de-DE" sz="800" dirty="0">
                <a:solidFill>
                  <a:schemeClr val="tx1">
                    <a:lumMod val="75000"/>
                  </a:schemeClr>
                </a:solidFill>
              </a:rPr>
              <a:t> 4, pp. 395-419..​</a:t>
            </a:r>
          </a:p>
        </p:txBody>
      </p:sp>
    </p:spTree>
    <p:extLst>
      <p:ext uri="{BB962C8B-B14F-4D97-AF65-F5344CB8AC3E}">
        <p14:creationId xmlns:p14="http://schemas.microsoft.com/office/powerpoint/2010/main" val="23429998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08000"/>
            <a:ext cx="9309536" cy="646661"/>
          </a:xfrm>
        </p:spPr>
        <p:txBody>
          <a:bodyPr/>
          <a:lstStyle/>
          <a:p>
            <a:r>
              <a:rPr lang="de-DE" sz="1900" spc="-20" dirty="0"/>
              <a:t>The </a:t>
            </a:r>
            <a:r>
              <a:rPr lang="de-DE" sz="1900" spc="-20" dirty="0" err="1"/>
              <a:t>value</a:t>
            </a:r>
            <a:r>
              <a:rPr lang="de-DE" sz="1900" spc="-20" dirty="0"/>
              <a:t> (V) as a performance measure combines </a:t>
            </a:r>
            <a:r>
              <a:rPr lang="de-DE" sz="1900" spc="-20" dirty="0" err="1"/>
              <a:t>expected</a:t>
            </a:r>
            <a:r>
              <a:rPr lang="de-DE" sz="1900" spc="-20" dirty="0"/>
              <a:t> </a:t>
            </a:r>
            <a:r>
              <a:rPr lang="de-DE" sz="1900" spc="-20" dirty="0" err="1"/>
              <a:t>cashflows</a:t>
            </a:r>
            <a:r>
              <a:rPr lang="de-DE" sz="1900" spc="-20" dirty="0"/>
              <a:t> (CF) </a:t>
            </a:r>
            <a:r>
              <a:rPr lang="de-DE" sz="1900" spc="-20" dirty="0" err="1"/>
              <a:t>and</a:t>
            </a:r>
            <a:r>
              <a:rPr lang="de-DE" sz="1900" spc="-20" dirty="0"/>
              <a:t> </a:t>
            </a:r>
            <a:r>
              <a:rPr lang="de-DE" sz="1900" spc="-20" dirty="0" err="1"/>
              <a:t>risks</a:t>
            </a:r>
            <a:r>
              <a:rPr lang="de-DE" sz="1900" spc="-20" dirty="0"/>
              <a:t>—</a:t>
            </a:r>
            <a:r>
              <a:rPr lang="de-DE" sz="1900" spc="-20" dirty="0" err="1"/>
              <a:t>often</a:t>
            </a:r>
            <a:r>
              <a:rPr lang="de-DE" sz="1900" spc="-20" dirty="0"/>
              <a:t> via the cost of </a:t>
            </a:r>
            <a:r>
              <a:rPr lang="de-DE" sz="1900" spc="-20" dirty="0" err="1"/>
              <a:t>capital</a:t>
            </a:r>
            <a:r>
              <a:rPr lang="de-DE" sz="1900" spc="-20" dirty="0"/>
              <a:t> (C) as a risk-adjusted return requirement </a:t>
            </a:r>
          </a:p>
        </p:txBody>
      </p:sp>
      <p:sp>
        <p:nvSpPr>
          <p:cNvPr id="18" name="Textfeld 17"/>
          <p:cNvSpPr txBox="1"/>
          <p:nvPr/>
        </p:nvSpPr>
        <p:spPr>
          <a:xfrm>
            <a:off x="2949424" y="1376403"/>
            <a:ext cx="4138445" cy="69749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269" tIns="33135" rIns="66269" bIns="33135"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71" b="1" dirty="0">
                <a:solidFill>
                  <a:srgbClr val="152236"/>
                </a:solidFill>
              </a:rPr>
              <a:t>(A) Payment series</a:t>
            </a:r>
            <a:r>
              <a:rPr lang="de-DE" sz="1471" dirty="0">
                <a:solidFill>
                  <a:srgbClr val="152236"/>
                </a:solidFill>
              </a:rPr>
              <a:t>: expected values(!) of the result variable</a:t>
            </a:r>
          </a:p>
        </p:txBody>
      </p:sp>
      <p:sp>
        <p:nvSpPr>
          <p:cNvPr id="19" name="Textfeld 18"/>
          <p:cNvSpPr txBox="1"/>
          <p:nvPr/>
        </p:nvSpPr>
        <p:spPr>
          <a:xfrm>
            <a:off x="3313608" y="3795079"/>
            <a:ext cx="2317529" cy="95312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6269" tIns="33135" rIns="66269" bIns="33135" rtlCol="0" anchor="ctr"/>
          <a:lstStyle>
            <a:defPPr>
              <a:defRPr lang="de-DE"/>
            </a:defPPr>
            <a:lvl1pPr algn="ctr">
              <a:defRPr sz="1600" b="1">
                <a:solidFill>
                  <a:srgbClr val="152236"/>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71" dirty="0"/>
              <a:t>(B) Risk</a:t>
            </a:r>
            <a:r>
              <a:rPr lang="de-DE" sz="1471" b="0" dirty="0"/>
              <a:t>: risk-adjusted cost of capital</a:t>
            </a:r>
            <a:br>
              <a:rPr lang="de-DE" sz="1471" b="0" dirty="0"/>
            </a:br>
            <a:r>
              <a:rPr lang="de-DE" sz="1471" b="0" dirty="0"/>
              <a:t>as discounting factor</a:t>
            </a:r>
          </a:p>
        </p:txBody>
      </p:sp>
      <p:sp>
        <p:nvSpPr>
          <p:cNvPr id="20" name="Textfeld 19"/>
          <p:cNvSpPr txBox="1"/>
          <p:nvPr/>
        </p:nvSpPr>
        <p:spPr>
          <a:xfrm>
            <a:off x="6409669" y="3795079"/>
            <a:ext cx="2830191" cy="953127"/>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135" tIns="33135" rIns="33135" bIns="33135" rtlCol="0" anchor="ctr"/>
          <a:lstStyle>
            <a:defPPr>
              <a:defRPr lang="de-DE"/>
            </a:defPPr>
            <a:lvl1pPr algn="ctr">
              <a:defRPr sz="1600" b="1">
                <a:solidFill>
                  <a:srgbClr val="152236"/>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71" dirty="0"/>
              <a:t>(C) Rating</a:t>
            </a:r>
            <a:r>
              <a:rPr lang="de-DE" sz="1471" b="0" dirty="0"/>
              <a:t>: Probability of insolvency</a:t>
            </a:r>
            <a:br>
              <a:rPr lang="de-DE" sz="1471" b="0" dirty="0"/>
            </a:br>
            <a:r>
              <a:rPr lang="de-DE" sz="1471" b="0" dirty="0"/>
              <a:t>as "negative growth rate"</a:t>
            </a:r>
          </a:p>
        </p:txBody>
      </p:sp>
      <p:sp>
        <p:nvSpPr>
          <p:cNvPr id="13" name="Abgerundetes Rechteck 12"/>
          <p:cNvSpPr/>
          <p:nvPr/>
        </p:nvSpPr>
        <p:spPr>
          <a:xfrm>
            <a:off x="3032815" y="2336565"/>
            <a:ext cx="860797" cy="58633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17" name="Abgerundetes Rechteck 16"/>
          <p:cNvSpPr/>
          <p:nvPr/>
        </p:nvSpPr>
        <p:spPr>
          <a:xfrm>
            <a:off x="6228149" y="2336565"/>
            <a:ext cx="860797" cy="58633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2" name="Abgerundetes Rechteck 21"/>
          <p:cNvSpPr/>
          <p:nvPr/>
        </p:nvSpPr>
        <p:spPr>
          <a:xfrm>
            <a:off x="3441797" y="2998519"/>
            <a:ext cx="364183" cy="58633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3" name="Abgerundetes Rechteck 22"/>
          <p:cNvSpPr/>
          <p:nvPr/>
        </p:nvSpPr>
        <p:spPr>
          <a:xfrm>
            <a:off x="4599485" y="2998519"/>
            <a:ext cx="364183" cy="58633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4" name="Abgerundetes Rechteck 23"/>
          <p:cNvSpPr/>
          <p:nvPr/>
        </p:nvSpPr>
        <p:spPr>
          <a:xfrm>
            <a:off x="5378050" y="2998519"/>
            <a:ext cx="364183" cy="58633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5" name="Abgerundetes Rechteck 24"/>
          <p:cNvSpPr/>
          <p:nvPr/>
        </p:nvSpPr>
        <p:spPr>
          <a:xfrm>
            <a:off x="6460945" y="2998519"/>
            <a:ext cx="364183" cy="586336"/>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graphicFrame>
        <p:nvGraphicFramePr>
          <p:cNvPr id="5" name="Objekt 4"/>
          <p:cNvGraphicFramePr>
            <a:graphicFrameLocks noChangeAspect="1"/>
          </p:cNvGraphicFramePr>
          <p:nvPr>
            <p:extLst>
              <p:ext uri="{D42A27DB-BD31-4B8C-83A1-F6EECF244321}">
                <p14:modId xmlns:p14="http://schemas.microsoft.com/office/powerpoint/2010/main" val="3359401654"/>
              </p:ext>
            </p:extLst>
          </p:nvPr>
        </p:nvGraphicFramePr>
        <p:xfrm>
          <a:off x="1330325" y="2463800"/>
          <a:ext cx="6616700" cy="981075"/>
        </p:xfrm>
        <a:graphic>
          <a:graphicData uri="http://schemas.openxmlformats.org/presentationml/2006/ole">
            <mc:AlternateContent xmlns:mc="http://schemas.openxmlformats.org/markup-compatibility/2006">
              <mc:Choice xmlns:v="urn:schemas-microsoft-com:vml" Requires="v">
                <p:oleObj name="Equation" r:id="rId3" imgW="6642000" imgH="965160" progId="Equation.DSMT4">
                  <p:embed/>
                </p:oleObj>
              </mc:Choice>
              <mc:Fallback>
                <p:oleObj name="Equation" r:id="rId3" imgW="6642000" imgH="965160" progId="Equation.DSMT4">
                  <p:embed/>
                  <p:pic>
                    <p:nvPicPr>
                      <p:cNvPr id="5" name="Objekt 4"/>
                      <p:cNvPicPr>
                        <a:picLocks noChangeAspect="1" noChangeArrowheads="1"/>
                      </p:cNvPicPr>
                      <p:nvPr/>
                    </p:nvPicPr>
                    <p:blipFill>
                      <a:blip r:embed="rId4"/>
                      <a:srcRect/>
                      <a:stretch>
                        <a:fillRect/>
                      </a:stretch>
                    </p:blipFill>
                    <p:spPr bwMode="auto">
                      <a:xfrm>
                        <a:off x="1330325" y="2463800"/>
                        <a:ext cx="6616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 name="Textfeld 2">
            <a:extLst>
              <a:ext uri="{FF2B5EF4-FFF2-40B4-BE49-F238E27FC236}">
                <a16:creationId xmlns:a16="http://schemas.microsoft.com/office/drawing/2014/main" id="{2545C823-A756-4108-835A-87A6BFFCFE88}"/>
              </a:ext>
            </a:extLst>
          </p:cNvPr>
          <p:cNvSpPr txBox="1"/>
          <p:nvPr/>
        </p:nvSpPr>
        <p:spPr>
          <a:xfrm>
            <a:off x="612297" y="4941895"/>
            <a:ext cx="8807347" cy="1440853"/>
          </a:xfrm>
          <a:prstGeom prst="rect">
            <a:avLst/>
          </a:prstGeom>
          <a:noFill/>
        </p:spPr>
        <p:txBody>
          <a:bodyPr wrap="square" lIns="72035" tIns="36017" rIns="72035" bIns="36017" rtlCol="0">
            <a:noAutofit/>
          </a:bodyPr>
          <a:lstStyle/>
          <a:p>
            <a:pPr marL="343071" indent="-343071">
              <a:buAutoNum type="arabicPeriod"/>
            </a:pPr>
            <a:r>
              <a:rPr lang="de-DE" sz="1601" b="1" dirty="0">
                <a:solidFill>
                  <a:srgbClr val="002945"/>
                </a:solidFill>
              </a:rPr>
              <a:t>Generation : </a:t>
            </a:r>
            <a:r>
              <a:rPr lang="de-DE" sz="1601" dirty="0">
                <a:solidFill>
                  <a:srgbClr val="002945"/>
                </a:solidFill>
              </a:rPr>
              <a:t>Derivation of capital costs from historical share return fluctuations (CAPM); neglect of insolvency risks (rating and financing restrictions) </a:t>
            </a:r>
          </a:p>
          <a:p>
            <a:pPr marL="343071" indent="-343071">
              <a:buAutoNum type="arabicPeriod"/>
            </a:pPr>
            <a:r>
              <a:rPr lang="de-DE" sz="1601" b="1" dirty="0">
                <a:solidFill>
                  <a:srgbClr val="002945"/>
                </a:solidFill>
              </a:rPr>
              <a:t>Generation : </a:t>
            </a:r>
            <a:r>
              <a:rPr lang="de-DE" sz="1601" dirty="0">
                <a:solidFill>
                  <a:srgbClr val="002945"/>
                </a:solidFill>
              </a:rPr>
              <a:t>simulation-based valuation based on planning and risk analysis takes into account earnings and insolvency risks (higher earnings risks lead to </a:t>
            </a:r>
            <a:r>
              <a:rPr lang="de-DE" sz="1601" dirty="0" err="1">
                <a:solidFill>
                  <a:srgbClr val="002945"/>
                </a:solidFill>
              </a:rPr>
              <a:t>higher </a:t>
            </a:r>
            <a:r>
              <a:rPr lang="de-DE" sz="1601" dirty="0">
                <a:solidFill>
                  <a:srgbClr val="002945"/>
                </a:solidFill>
              </a:rPr>
              <a:t>equity requirements and higher capital costs) </a:t>
            </a:r>
          </a:p>
        </p:txBody>
      </p:sp>
    </p:spTree>
    <p:extLst>
      <p:ext uri="{BB962C8B-B14F-4D97-AF65-F5344CB8AC3E}">
        <p14:creationId xmlns:p14="http://schemas.microsoft.com/office/powerpoint/2010/main" val="124070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normAutofit fontScale="90000"/>
          </a:bodyPr>
          <a:lstStyle/>
          <a:p>
            <a:pPr algn="l"/>
            <a:r>
              <a:rPr lang="de-DE" sz="2201" dirty="0"/>
              <a:t>Q1 ... Q4: "financial </a:t>
            </a:r>
            <a:r>
              <a:rPr lang="de-DE" sz="2201" dirty="0" err="1"/>
              <a:t>sustainability</a:t>
            </a:r>
            <a:r>
              <a:rPr lang="de-DE" sz="2201" dirty="0"/>
              <a:t>"—</a:t>
            </a:r>
            <a:r>
              <a:rPr lang="de-DE" sz="2201" dirty="0" err="1"/>
              <a:t>calculation</a:t>
            </a:r>
            <a:r>
              <a:rPr lang="de-DE" sz="2201" dirty="0"/>
              <a:t> requires risk analysis and risk </a:t>
            </a:r>
            <a:r>
              <a:rPr lang="de-DE" sz="2201" dirty="0" err="1"/>
              <a:t>aggregation</a:t>
            </a:r>
            <a:r>
              <a:rPr lang="de-DE" sz="2201" dirty="0"/>
              <a:t> </a:t>
            </a:r>
            <a:r>
              <a:rPr lang="de-DE" sz="1101" dirty="0" err="1"/>
              <a:t>Example</a:t>
            </a:r>
            <a:r>
              <a:rPr lang="de-DE" sz="1101" dirty="0"/>
              <a:t> evaluation based on </a:t>
            </a:r>
            <a:r>
              <a:rPr lang="de-DE" sz="1101" dirty="0" err="1"/>
              <a:t>public</a:t>
            </a:r>
            <a:r>
              <a:rPr lang="de-DE" sz="1101" dirty="0"/>
              <a:t> </a:t>
            </a:r>
            <a:r>
              <a:rPr lang="de-DE" sz="1101" dirty="0" err="1"/>
              <a:t>information</a:t>
            </a:r>
            <a:endParaRPr lang="de-DE" sz="1101" b="0" dirty="0"/>
          </a:p>
        </p:txBody>
      </p:sp>
      <p:graphicFrame>
        <p:nvGraphicFramePr>
          <p:cNvPr id="4" name="Inhaltsplatzhalter 3">
            <a:extLst>
              <a:ext uri="{FF2B5EF4-FFF2-40B4-BE49-F238E27FC236}">
                <a16:creationId xmlns:a16="http://schemas.microsoft.com/office/drawing/2014/main" id="{AD621B19-EA33-4453-813A-2E1DC20C1562}"/>
              </a:ext>
            </a:extLst>
          </p:cNvPr>
          <p:cNvGraphicFramePr>
            <a:graphicFrameLocks noGrp="1"/>
          </p:cNvGraphicFramePr>
          <p:nvPr>
            <p:ph idx="4294967295"/>
            <p:extLst>
              <p:ext uri="{D42A27DB-BD31-4B8C-83A1-F6EECF244321}">
                <p14:modId xmlns:p14="http://schemas.microsoft.com/office/powerpoint/2010/main" val="2034403932"/>
              </p:ext>
            </p:extLst>
          </p:nvPr>
        </p:nvGraphicFramePr>
        <p:xfrm>
          <a:off x="430458" y="1077898"/>
          <a:ext cx="6243114" cy="2136513"/>
        </p:xfrm>
        <a:graphic>
          <a:graphicData uri="http://schemas.openxmlformats.org/drawingml/2006/table">
            <a:tbl>
              <a:tblPr firstRow="1" bandRow="1">
                <a:tableStyleId>{5C22544A-7EE6-4342-B048-85BDC9FD1C3A}</a:tableStyleId>
              </a:tblPr>
              <a:tblGrid>
                <a:gridCol w="357290">
                  <a:extLst>
                    <a:ext uri="{9D8B030D-6E8A-4147-A177-3AD203B41FA5}">
                      <a16:colId xmlns:a16="http://schemas.microsoft.com/office/drawing/2014/main" val="1248602452"/>
                    </a:ext>
                  </a:extLst>
                </a:gridCol>
                <a:gridCol w="1818180">
                  <a:extLst>
                    <a:ext uri="{9D8B030D-6E8A-4147-A177-3AD203B41FA5}">
                      <a16:colId xmlns:a16="http://schemas.microsoft.com/office/drawing/2014/main" val="3574750488"/>
                    </a:ext>
                  </a:extLst>
                </a:gridCol>
                <a:gridCol w="593520">
                  <a:extLst>
                    <a:ext uri="{9D8B030D-6E8A-4147-A177-3AD203B41FA5}">
                      <a16:colId xmlns:a16="http://schemas.microsoft.com/office/drawing/2014/main" val="478342760"/>
                    </a:ext>
                  </a:extLst>
                </a:gridCol>
                <a:gridCol w="3474124">
                  <a:extLst>
                    <a:ext uri="{9D8B030D-6E8A-4147-A177-3AD203B41FA5}">
                      <a16:colId xmlns:a16="http://schemas.microsoft.com/office/drawing/2014/main" val="2554425653"/>
                    </a:ext>
                  </a:extLst>
                </a:gridCol>
              </a:tblGrid>
              <a:tr h="484569">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No.</a:t>
                      </a:r>
                    </a:p>
                  </a:txBody>
                  <a:tcPr marL="38016" marR="47520" marT="19007" marB="19007" anchor="ctr"/>
                </a:tc>
                <a:tc>
                  <a:txBody>
                    <a:bodyPr/>
                    <a:lstStyle/>
                    <a:p>
                      <a:pPr>
                        <a:spcBef>
                          <a:spcPts val="600"/>
                        </a:spcBef>
                        <a:spcAft>
                          <a:spcPts val="600"/>
                        </a:spcAft>
                      </a:pPr>
                      <a:r>
                        <a:rPr lang="de-DE" sz="1000" dirty="0">
                          <a:latin typeface="Calibri" panose="020F0502020204030204" pitchFamily="34" charset="0"/>
                          <a:cs typeface="Calibri" panose="020F0502020204030204" pitchFamily="34" charset="0"/>
                        </a:rPr>
                        <a:t>Topic</a:t>
                      </a:r>
                    </a:p>
                  </a:txBody>
                  <a:tcPr marL="38016" marR="47520" marT="19007" marB="19007" anchor="ctr"/>
                </a:tc>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Result</a:t>
                      </a:r>
                    </a:p>
                  </a:txBody>
                  <a:tcPr marL="38016" marR="47520" marT="19007" marB="19007" anchor="ctr"/>
                </a:tc>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Explanations and potential for improvement</a:t>
                      </a:r>
                    </a:p>
                  </a:txBody>
                  <a:tcPr marL="38016" marR="47520" marT="19007" marB="19007" anchor="ctr"/>
                </a:tc>
                <a:extLst>
                  <a:ext uri="{0D108BD9-81ED-4DB2-BD59-A6C34878D82A}">
                    <a16:rowId xmlns:a16="http://schemas.microsoft.com/office/drawing/2014/main" val="1163033084"/>
                  </a:ext>
                </a:extLst>
              </a:tr>
              <a:tr h="571824">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Q1</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Real growth </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63 %</a:t>
                      </a:r>
                    </a:p>
                  </a:txBody>
                  <a:tcPr marL="38016" marR="47520" marT="19007" marB="19007"/>
                </a:tc>
                <a:tc>
                  <a:txBody>
                    <a:bodyPr/>
                    <a:lstStyle/>
                    <a:p>
                      <a:pPr marL="285750" indent="-285750" algn="l">
                        <a:spcBef>
                          <a:spcPts val="600"/>
                        </a:spcBef>
                        <a:spcAft>
                          <a:spcPts val="0"/>
                        </a:spcAft>
                        <a:buFont typeface="Arial" panose="020B0604020202020204" pitchFamily="34" charset="0"/>
                        <a:buChar char="•"/>
                      </a:pPr>
                      <a:r>
                        <a:rPr lang="de-DE" sz="1000" b="0" dirty="0">
                          <a:latin typeface="Calibri" panose="020F0502020204030204" pitchFamily="34" charset="0"/>
                          <a:cs typeface="Calibri" panose="020F0502020204030204" pitchFamily="34" charset="0"/>
                        </a:rPr>
                        <a:t>Positive real</a:t>
                      </a:r>
                      <a:r>
                        <a:rPr lang="de-DE" sz="1000" b="0" baseline="0" dirty="0">
                          <a:latin typeface="Calibri" panose="020F0502020204030204" pitchFamily="34" charset="0"/>
                          <a:cs typeface="Calibri" panose="020F0502020204030204" pitchFamily="34" charset="0"/>
                        </a:rPr>
                        <a:t>, but only slightly above-average growth (especially in the cloud segment).</a:t>
                      </a:r>
                    </a:p>
                    <a:p>
                      <a:pPr marL="285750" indent="-285750" algn="l">
                        <a:spcBef>
                          <a:spcPts val="0"/>
                        </a:spcBef>
                        <a:spcAft>
                          <a:spcPts val="600"/>
                        </a:spcAft>
                        <a:buFont typeface="Arial" panose="020B0604020202020204" pitchFamily="34" charset="0"/>
                        <a:buChar char="•"/>
                      </a:pPr>
                      <a:r>
                        <a:rPr lang="de-DE" sz="1000" b="0" baseline="0" dirty="0">
                          <a:latin typeface="Calibri" panose="020F0502020204030204" pitchFamily="34" charset="0"/>
                          <a:cs typeface="Calibri" panose="020F0502020204030204" pitchFamily="34" charset="0"/>
                        </a:rPr>
                        <a:t>No significant increase in market share.</a:t>
                      </a:r>
                      <a:endParaRPr lang="de-DE" sz="1000" b="0" dirty="0">
                        <a:latin typeface="Calibri" panose="020F0502020204030204" pitchFamily="34" charset="0"/>
                        <a:cs typeface="Calibri" panose="020F0502020204030204" pitchFamily="34" charset="0"/>
                      </a:endParaRPr>
                    </a:p>
                  </a:txBody>
                  <a:tcPr marL="38016" marR="47520" marT="19007" marB="19007"/>
                </a:tc>
                <a:extLst>
                  <a:ext uri="{0D108BD9-81ED-4DB2-BD59-A6C34878D82A}">
                    <a16:rowId xmlns:a16="http://schemas.microsoft.com/office/drawing/2014/main" val="3424826708"/>
                  </a:ext>
                </a:extLst>
              </a:tr>
              <a:tr h="360040">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Q2</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Financial stability and creditworthiness</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93 %</a:t>
                      </a:r>
                    </a:p>
                  </a:txBody>
                  <a:tcPr marL="38016" marR="47520" marT="19007" marB="19007"/>
                </a:tc>
                <a:tc>
                  <a:txBody>
                    <a:bodyPr/>
                    <a:lstStyle/>
                    <a:p>
                      <a:pPr marL="285750" indent="-285750" algn="l">
                        <a:spcBef>
                          <a:spcPts val="600"/>
                        </a:spcBef>
                        <a:spcAft>
                          <a:spcPts val="600"/>
                        </a:spcAft>
                        <a:buFont typeface="Arial" panose="020B0604020202020204" pitchFamily="34" charset="0"/>
                        <a:buChar char="•"/>
                      </a:pPr>
                      <a:r>
                        <a:rPr lang="de-DE" sz="1000" dirty="0">
                          <a:latin typeface="Calibri" panose="020F0502020204030204" pitchFamily="34" charset="0"/>
                          <a:cs typeface="Calibri" panose="020F0502020204030204" pitchFamily="34" charset="0"/>
                        </a:rPr>
                        <a:t>A Rating (probability of insolvency </a:t>
                      </a:r>
                      <a:r>
                        <a:rPr lang="de-DE" sz="1000" baseline="0" dirty="0">
                          <a:latin typeface="Calibri" panose="020F0502020204030204" pitchFamily="34" charset="0"/>
                          <a:cs typeface="Calibri" panose="020F0502020204030204" pitchFamily="34" charset="0"/>
                        </a:rPr>
                        <a:t>max. p = 0.3 %)</a:t>
                      </a:r>
                    </a:p>
                  </a:txBody>
                  <a:tcPr marL="38016" marR="47520" marT="19007" marB="19007"/>
                </a:tc>
                <a:extLst>
                  <a:ext uri="{0D108BD9-81ED-4DB2-BD59-A6C34878D82A}">
                    <a16:rowId xmlns:a16="http://schemas.microsoft.com/office/drawing/2014/main" val="4219236671"/>
                  </a:ext>
                </a:extLst>
              </a:tr>
              <a:tr h="342961">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Q3</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Low corporate risk</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92 %</a:t>
                      </a:r>
                    </a:p>
                  </a:txBody>
                  <a:tcPr marL="38016" marR="47520" marT="19007" marB="19007"/>
                </a:tc>
                <a:tc>
                  <a:txBody>
                    <a:bodyPr/>
                    <a:lstStyle/>
                    <a:p>
                      <a:pPr marL="285750" indent="-285750" algn="l">
                        <a:spcBef>
                          <a:spcPts val="600"/>
                        </a:spcBef>
                        <a:spcAft>
                          <a:spcPts val="600"/>
                        </a:spcAft>
                        <a:buFont typeface="Arial" panose="020B0604020202020204" pitchFamily="34" charset="0"/>
                        <a:buChar char="•"/>
                      </a:pPr>
                      <a:r>
                        <a:rPr lang="de-DE" sz="1000" dirty="0">
                          <a:latin typeface="Calibri" panose="020F0502020204030204" pitchFamily="34" charset="0"/>
                          <a:cs typeface="Calibri" panose="020F0502020204030204" pitchFamily="34" charset="0"/>
                        </a:rPr>
                        <a:t>High planning reliability / low earnings uncertainty (coefficient of variation of profit = 13.6 %)</a:t>
                      </a:r>
                    </a:p>
                  </a:txBody>
                  <a:tcPr marL="38016" marR="47520" marT="19007" marB="19007"/>
                </a:tc>
                <a:extLst>
                  <a:ext uri="{0D108BD9-81ED-4DB2-BD59-A6C34878D82A}">
                    <a16:rowId xmlns:a16="http://schemas.microsoft.com/office/drawing/2014/main" val="2835160017"/>
                  </a:ext>
                </a:extLst>
              </a:tr>
              <a:tr h="377119">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Q4</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Profitability and </a:t>
                      </a:r>
                      <a:r>
                        <a:rPr lang="de-DE" sz="1000" b="1" dirty="0" err="1">
                          <a:latin typeface="Calibri" panose="020F0502020204030204" pitchFamily="34" charset="0"/>
                          <a:ea typeface="Times New Roman" panose="02020603050405020304" pitchFamily="18" charset="0"/>
                          <a:cs typeface="Calibri" panose="020F0502020204030204" pitchFamily="34" charset="0"/>
                        </a:rPr>
                        <a:t>value</a:t>
                      </a:r>
                      <a:r>
                        <a:rPr lang="de-DE" sz="1000" b="1" dirty="0">
                          <a:latin typeface="Calibri" panose="020F0502020204030204" pitchFamily="34" charset="0"/>
                          <a:ea typeface="Times New Roman" panose="02020603050405020304" pitchFamily="18" charset="0"/>
                          <a:cs typeface="Calibri" panose="020F0502020204030204" pitchFamily="34" charset="0"/>
                        </a:rPr>
                        <a:t> </a:t>
                      </a:r>
                      <a:r>
                        <a:rPr lang="de-DE" sz="1000" b="1" dirty="0" err="1">
                          <a:latin typeface="Calibri" panose="020F0502020204030204" pitchFamily="34" charset="0"/>
                          <a:ea typeface="Times New Roman" panose="02020603050405020304" pitchFamily="18" charset="0"/>
                          <a:cs typeface="Calibri" panose="020F0502020204030204" pitchFamily="34" charset="0"/>
                        </a:rPr>
                        <a:t>genera-tion</a:t>
                      </a:r>
                      <a:r>
                        <a:rPr lang="de-DE" sz="1000" b="1" dirty="0">
                          <a:latin typeface="Calibri" panose="020F0502020204030204" pitchFamily="34" charset="0"/>
                          <a:ea typeface="Times New Roman" panose="02020603050405020304" pitchFamily="18" charset="0"/>
                          <a:cs typeface="Calibri" panose="020F0502020204030204" pitchFamily="34" charset="0"/>
                        </a:rPr>
                        <a:t> (return &gt; cost of capital)</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80 %</a:t>
                      </a:r>
                    </a:p>
                  </a:txBody>
                  <a:tcPr marL="38016" marR="47520" marT="19007" marB="19007"/>
                </a:tc>
                <a:tc>
                  <a:txBody>
                    <a:bodyPr/>
                    <a:lstStyle/>
                    <a:p>
                      <a:pPr marL="285750" indent="-285750" algn="l">
                        <a:spcBef>
                          <a:spcPts val="600"/>
                        </a:spcBef>
                        <a:spcAft>
                          <a:spcPts val="600"/>
                        </a:spcAft>
                        <a:buFont typeface="Arial" panose="020B0604020202020204" pitchFamily="34" charset="0"/>
                        <a:buChar char="•"/>
                      </a:pPr>
                      <a:r>
                        <a:rPr lang="de-DE" sz="1000" dirty="0">
                          <a:latin typeface="Calibri" panose="020F0502020204030204" pitchFamily="34" charset="0"/>
                          <a:cs typeface="Calibri" panose="020F0502020204030204" pitchFamily="34" charset="0"/>
                        </a:rPr>
                        <a:t>High return on capital, far higher than the risk-dependent cost of capital (positive value </a:t>
                      </a:r>
                      <a:r>
                        <a:rPr lang="de-DE" sz="1000" dirty="0" err="1">
                          <a:latin typeface="Calibri" panose="020F0502020204030204" pitchFamily="34" charset="0"/>
                          <a:cs typeface="Calibri" panose="020F0502020204030204" pitchFamily="34" charset="0"/>
                        </a:rPr>
                        <a:t>spread</a:t>
                      </a:r>
                      <a:r>
                        <a:rPr lang="de-DE" sz="1000" dirty="0">
                          <a:latin typeface="Calibri" panose="020F0502020204030204" pitchFamily="34" charset="0"/>
                          <a:cs typeface="Calibri" panose="020F0502020204030204" pitchFamily="34" charset="0"/>
                        </a:rPr>
                        <a:t>)</a:t>
                      </a:r>
                    </a:p>
                  </a:txBody>
                  <a:tcPr marL="38016" marR="38016" marT="19007" marB="19007"/>
                </a:tc>
                <a:extLst>
                  <a:ext uri="{0D108BD9-81ED-4DB2-BD59-A6C34878D82A}">
                    <a16:rowId xmlns:a16="http://schemas.microsoft.com/office/drawing/2014/main" val="2936011535"/>
                  </a:ext>
                </a:extLst>
              </a:tr>
            </a:tbl>
          </a:graphicData>
        </a:graphic>
      </p:graphicFrame>
      <p:sp>
        <p:nvSpPr>
          <p:cNvPr id="45" name="Freihandform 44"/>
          <p:cNvSpPr/>
          <p:nvPr/>
        </p:nvSpPr>
        <p:spPr>
          <a:xfrm>
            <a:off x="7735796" y="3206879"/>
            <a:ext cx="261918" cy="258298"/>
          </a:xfrm>
          <a:custGeom>
            <a:avLst/>
            <a:gdLst>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509588">
                <a:moveTo>
                  <a:pt x="250031" y="0"/>
                </a:moveTo>
                <a:cubicBezTo>
                  <a:pt x="164306" y="61118"/>
                  <a:pt x="71438" y="146051"/>
                  <a:pt x="0" y="254794"/>
                </a:cubicBezTo>
                <a:cubicBezTo>
                  <a:pt x="54769" y="339725"/>
                  <a:pt x="142874" y="438944"/>
                  <a:pt x="250031" y="509588"/>
                </a:cubicBezTo>
                <a:cubicBezTo>
                  <a:pt x="350837" y="448470"/>
                  <a:pt x="415925" y="394494"/>
                  <a:pt x="516731" y="254794"/>
                </a:cubicBezTo>
                <a:cubicBezTo>
                  <a:pt x="434975" y="119857"/>
                  <a:pt x="343694" y="56356"/>
                  <a:pt x="250031"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50" b="1" dirty="0">
                <a:solidFill>
                  <a:schemeClr val="bg1"/>
                </a:solidFill>
                <a:latin typeface="Times New Roman" panose="02020603050405020304" pitchFamily="18" charset="0"/>
                <a:ea typeface="Symbola" panose="02020503060805020204" pitchFamily="18" charset="0"/>
                <a:cs typeface="Times New Roman" panose="02020603050405020304" pitchFamily="18" charset="0"/>
              </a:rPr>
              <a:t>Q</a:t>
            </a:r>
          </a:p>
        </p:txBody>
      </p:sp>
      <p:sp>
        <p:nvSpPr>
          <p:cNvPr id="46" name="Freihandform 45"/>
          <p:cNvSpPr/>
          <p:nvPr/>
        </p:nvSpPr>
        <p:spPr>
          <a:xfrm rot="5400000">
            <a:off x="7867357" y="3115175"/>
            <a:ext cx="222088" cy="219673"/>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47" name="Freihandform 46"/>
          <p:cNvSpPr/>
          <p:nvPr/>
        </p:nvSpPr>
        <p:spPr>
          <a:xfrm rot="16200000">
            <a:off x="7641650" y="3334849"/>
            <a:ext cx="222088" cy="219673"/>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48" name="Freihandform 47"/>
          <p:cNvSpPr/>
          <p:nvPr/>
        </p:nvSpPr>
        <p:spPr>
          <a:xfrm rot="10800000">
            <a:off x="7863737" y="3338469"/>
            <a:ext cx="222088" cy="219673"/>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49" name="Freihandform 48"/>
          <p:cNvSpPr/>
          <p:nvPr/>
        </p:nvSpPr>
        <p:spPr>
          <a:xfrm>
            <a:off x="7646478" y="3113940"/>
            <a:ext cx="222088" cy="219673"/>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0" name="Ellipse 49"/>
          <p:cNvSpPr/>
          <p:nvPr/>
        </p:nvSpPr>
        <p:spPr>
          <a:xfrm rot="2700000">
            <a:off x="7638786" y="2500327"/>
            <a:ext cx="1062329" cy="1062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1" name="Ellipse 50"/>
          <p:cNvSpPr/>
          <p:nvPr/>
        </p:nvSpPr>
        <p:spPr>
          <a:xfrm rot="2700000">
            <a:off x="7030205" y="3108908"/>
            <a:ext cx="1062329" cy="1062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2" name="Ellipse 51"/>
          <p:cNvSpPr/>
          <p:nvPr/>
        </p:nvSpPr>
        <p:spPr>
          <a:xfrm rot="8100000">
            <a:off x="7638786" y="3108908"/>
            <a:ext cx="1062329" cy="1062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3" name="Ellipse 52"/>
          <p:cNvSpPr/>
          <p:nvPr/>
        </p:nvSpPr>
        <p:spPr>
          <a:xfrm rot="8100000">
            <a:off x="7030205" y="2500326"/>
            <a:ext cx="1062329" cy="1062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4" name="Textfeld 53"/>
          <p:cNvSpPr txBox="1"/>
          <p:nvPr/>
        </p:nvSpPr>
        <p:spPr>
          <a:xfrm rot="18900000">
            <a:off x="6537176" y="2631864"/>
            <a:ext cx="784644" cy="218970"/>
          </a:xfrm>
          <a:prstGeom prst="rect">
            <a:avLst/>
          </a:prstGeom>
          <a:noFill/>
        </p:spPr>
        <p:txBody>
          <a:bodyPr wrap="square" lIns="0" tIns="0" rIns="0" bIns="0" rtlCol="0" anchor="ctr">
            <a:noAutofit/>
          </a:bodyPr>
          <a:lstStyle/>
          <a:p>
            <a:pPr algn="ctr"/>
            <a:r>
              <a:rPr lang="de-DE" sz="845" dirty="0">
                <a:solidFill>
                  <a:srgbClr val="001F36"/>
                </a:solidFill>
              </a:rPr>
              <a:t>Growth </a:t>
            </a:r>
          </a:p>
          <a:p>
            <a:pPr algn="ctr"/>
            <a:r>
              <a:rPr lang="de-DE" sz="845" dirty="0">
                <a:solidFill>
                  <a:srgbClr val="001F36"/>
                </a:solidFill>
              </a:rPr>
              <a:t>w &gt; 0</a:t>
            </a:r>
          </a:p>
        </p:txBody>
      </p:sp>
      <p:sp>
        <p:nvSpPr>
          <p:cNvPr id="55" name="Textfeld 54"/>
          <p:cNvSpPr txBox="1"/>
          <p:nvPr/>
        </p:nvSpPr>
        <p:spPr>
          <a:xfrm rot="2700000">
            <a:off x="8418950" y="2631864"/>
            <a:ext cx="784644" cy="218970"/>
          </a:xfrm>
          <a:prstGeom prst="rect">
            <a:avLst/>
          </a:prstGeom>
          <a:noFill/>
        </p:spPr>
        <p:txBody>
          <a:bodyPr wrap="square" lIns="0" tIns="0" rIns="0" bIns="0" rtlCol="0" anchor="ctr">
            <a:noAutofit/>
          </a:bodyPr>
          <a:lstStyle/>
          <a:p>
            <a:pPr algn="ctr"/>
            <a:r>
              <a:rPr lang="de-DE" sz="845" dirty="0">
                <a:solidFill>
                  <a:srgbClr val="001F36"/>
                </a:solidFill>
              </a:rPr>
              <a:t>Earnings risk </a:t>
            </a:r>
          </a:p>
          <a:p>
            <a:pPr algn="ctr"/>
            <a:r>
              <a:rPr lang="de-DE" sz="845" dirty="0">
                <a:solidFill>
                  <a:srgbClr val="001F36"/>
                </a:solidFill>
              </a:rPr>
              <a:t>&lt; x</a:t>
            </a:r>
            <a:r>
              <a:rPr lang="de-DE" sz="845" baseline="-25000" dirty="0">
                <a:solidFill>
                  <a:srgbClr val="001F36"/>
                </a:solidFill>
              </a:rPr>
              <a:t>1</a:t>
            </a:r>
          </a:p>
        </p:txBody>
      </p:sp>
      <p:sp>
        <p:nvSpPr>
          <p:cNvPr id="56" name="Textfeld 55"/>
          <p:cNvSpPr txBox="1"/>
          <p:nvPr/>
        </p:nvSpPr>
        <p:spPr>
          <a:xfrm rot="2700000">
            <a:off x="6605661" y="4079321"/>
            <a:ext cx="784644" cy="218970"/>
          </a:xfrm>
          <a:prstGeom prst="rect">
            <a:avLst/>
          </a:prstGeom>
          <a:noFill/>
        </p:spPr>
        <p:txBody>
          <a:bodyPr wrap="square" lIns="0" tIns="0" rIns="0" bIns="0" rtlCol="0" anchor="ctr">
            <a:noAutofit/>
          </a:bodyPr>
          <a:lstStyle/>
          <a:p>
            <a:pPr algn="ctr"/>
            <a:r>
              <a:rPr lang="de-DE" sz="845" dirty="0" err="1">
                <a:solidFill>
                  <a:srgbClr val="001F36"/>
                </a:solidFill>
              </a:rPr>
              <a:t>Probability</a:t>
            </a:r>
            <a:r>
              <a:rPr lang="de-DE" sz="845" dirty="0">
                <a:solidFill>
                  <a:srgbClr val="001F36"/>
                </a:solidFill>
              </a:rPr>
              <a:t> of insolvency</a:t>
            </a:r>
          </a:p>
          <a:p>
            <a:pPr algn="ctr"/>
            <a:r>
              <a:rPr lang="de-DE" sz="845" dirty="0">
                <a:solidFill>
                  <a:srgbClr val="001F36"/>
                </a:solidFill>
              </a:rPr>
              <a:t> &lt; x</a:t>
            </a:r>
            <a:r>
              <a:rPr lang="de-DE" sz="845" baseline="-25000" dirty="0">
                <a:solidFill>
                  <a:srgbClr val="001F36"/>
                </a:solidFill>
              </a:rPr>
              <a:t>2</a:t>
            </a:r>
          </a:p>
        </p:txBody>
      </p:sp>
      <p:sp>
        <p:nvSpPr>
          <p:cNvPr id="57" name="Textfeld 56"/>
          <p:cNvSpPr txBox="1"/>
          <p:nvPr/>
        </p:nvSpPr>
        <p:spPr>
          <a:xfrm rot="18900000">
            <a:off x="8443902" y="3972795"/>
            <a:ext cx="784644" cy="218970"/>
          </a:xfrm>
          <a:prstGeom prst="rect">
            <a:avLst/>
          </a:prstGeom>
          <a:noFill/>
        </p:spPr>
        <p:txBody>
          <a:bodyPr wrap="square" lIns="0" tIns="0" rIns="0" bIns="0" rtlCol="0" anchor="ctr">
            <a:noAutofit/>
          </a:bodyPr>
          <a:lstStyle/>
          <a:p>
            <a:pPr algn="ctr"/>
            <a:r>
              <a:rPr lang="de-DE" sz="845" dirty="0">
                <a:solidFill>
                  <a:srgbClr val="001F36"/>
                </a:solidFill>
              </a:rPr>
              <a:t>Return</a:t>
            </a:r>
          </a:p>
          <a:p>
            <a:pPr algn="ctr"/>
            <a:r>
              <a:rPr lang="de-DE" sz="845" dirty="0">
                <a:solidFill>
                  <a:srgbClr val="001F36"/>
                </a:solidFill>
              </a:rPr>
              <a:t> &gt; Cost of capital</a:t>
            </a:r>
          </a:p>
        </p:txBody>
      </p:sp>
      <p:cxnSp>
        <p:nvCxnSpPr>
          <p:cNvPr id="58" name="Gerader Verbinder 27"/>
          <p:cNvCxnSpPr>
            <a:cxnSpLocks/>
            <a:stCxn id="45" idx="3"/>
            <a:endCxn id="59" idx="1"/>
          </p:cNvCxnSpPr>
          <p:nvPr/>
        </p:nvCxnSpPr>
        <p:spPr>
          <a:xfrm>
            <a:off x="7997715" y="3336029"/>
            <a:ext cx="678285" cy="419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8676000" y="3170165"/>
            <a:ext cx="1462166" cy="415698"/>
          </a:xfrm>
          <a:prstGeom prst="rect">
            <a:avLst/>
          </a:prstGeom>
          <a:noFill/>
        </p:spPr>
        <p:txBody>
          <a:bodyPr wrap="square" rtlCol="0">
            <a:spAutoFit/>
          </a:bodyPr>
          <a:lstStyle/>
          <a:p>
            <a:r>
              <a:rPr lang="de-DE" sz="700" b="1" dirty="0">
                <a:solidFill>
                  <a:srgbClr val="001F36"/>
                </a:solidFill>
              </a:rPr>
              <a:t>financially sustainable </a:t>
            </a:r>
          </a:p>
          <a:p>
            <a:r>
              <a:rPr lang="de-DE" sz="700" b="1" dirty="0">
                <a:solidFill>
                  <a:srgbClr val="001F36"/>
                </a:solidFill>
              </a:rPr>
              <a:t>The company</a:t>
            </a:r>
          </a:p>
          <a:p>
            <a:r>
              <a:rPr lang="de-DE" sz="700" b="1" dirty="0">
                <a:solidFill>
                  <a:srgbClr val="001F36"/>
                </a:solidFill>
              </a:rPr>
              <a:t>"Quality company"</a:t>
            </a:r>
          </a:p>
        </p:txBody>
      </p:sp>
      <p:sp>
        <p:nvSpPr>
          <p:cNvPr id="60" name="Textfeld 59"/>
          <p:cNvSpPr txBox="1"/>
          <p:nvPr/>
        </p:nvSpPr>
        <p:spPr>
          <a:xfrm rot="18900000">
            <a:off x="7016658" y="2774539"/>
            <a:ext cx="784644" cy="218970"/>
          </a:xfrm>
          <a:prstGeom prst="rect">
            <a:avLst/>
          </a:prstGeom>
          <a:noFill/>
        </p:spPr>
        <p:txBody>
          <a:bodyPr wrap="square" lIns="0" tIns="0" rIns="0" bIns="0" rtlCol="0" anchor="ctr">
            <a:noAutofit/>
          </a:bodyPr>
          <a:lstStyle/>
          <a:p>
            <a:pPr algn="ctr"/>
            <a:r>
              <a:rPr lang="de-DE" sz="950" b="1" dirty="0">
                <a:solidFill>
                  <a:srgbClr val="001F36"/>
                </a:solidFill>
              </a:rPr>
              <a:t>3,2 %</a:t>
            </a:r>
          </a:p>
        </p:txBody>
      </p:sp>
      <p:sp>
        <p:nvSpPr>
          <p:cNvPr id="61" name="Textfeld 60"/>
          <p:cNvSpPr txBox="1"/>
          <p:nvPr/>
        </p:nvSpPr>
        <p:spPr>
          <a:xfrm rot="2728698">
            <a:off x="7930528" y="2775267"/>
            <a:ext cx="784644" cy="218970"/>
          </a:xfrm>
          <a:prstGeom prst="rect">
            <a:avLst/>
          </a:prstGeom>
          <a:noFill/>
        </p:spPr>
        <p:txBody>
          <a:bodyPr wrap="square" lIns="0" tIns="0" rIns="0" bIns="0" rtlCol="0" anchor="ctr">
            <a:noAutofit/>
          </a:bodyPr>
          <a:lstStyle/>
          <a:p>
            <a:pPr algn="ctr"/>
            <a:r>
              <a:rPr lang="de-DE" sz="950" b="1" dirty="0">
                <a:solidFill>
                  <a:srgbClr val="001F36"/>
                </a:solidFill>
              </a:rPr>
              <a:t>13,6 %</a:t>
            </a:r>
          </a:p>
        </p:txBody>
      </p:sp>
      <p:sp>
        <p:nvSpPr>
          <p:cNvPr id="62" name="Textfeld 61"/>
          <p:cNvSpPr txBox="1"/>
          <p:nvPr/>
        </p:nvSpPr>
        <p:spPr>
          <a:xfrm rot="18900000">
            <a:off x="7870285" y="3668962"/>
            <a:ext cx="883280" cy="218970"/>
          </a:xfrm>
          <a:prstGeom prst="rect">
            <a:avLst/>
          </a:prstGeom>
          <a:noFill/>
        </p:spPr>
        <p:txBody>
          <a:bodyPr wrap="square" lIns="0" tIns="0" rIns="0" bIns="0" rtlCol="0" anchor="ctr">
            <a:noAutofit/>
          </a:bodyPr>
          <a:lstStyle/>
          <a:p>
            <a:pPr algn="ctr"/>
            <a:r>
              <a:rPr lang="de-DE" sz="950" b="1" dirty="0">
                <a:solidFill>
                  <a:srgbClr val="001F36"/>
                </a:solidFill>
              </a:rPr>
              <a:t>16,2 % &gt; 6,0 %</a:t>
            </a:r>
          </a:p>
        </p:txBody>
      </p:sp>
      <p:sp>
        <p:nvSpPr>
          <p:cNvPr id="63" name="Textfeld 62"/>
          <p:cNvSpPr txBox="1"/>
          <p:nvPr/>
        </p:nvSpPr>
        <p:spPr>
          <a:xfrm rot="2728698">
            <a:off x="7024767" y="3686431"/>
            <a:ext cx="784644" cy="218970"/>
          </a:xfrm>
          <a:prstGeom prst="rect">
            <a:avLst/>
          </a:prstGeom>
          <a:noFill/>
        </p:spPr>
        <p:txBody>
          <a:bodyPr wrap="square" lIns="0" tIns="0" rIns="0" bIns="0" rtlCol="0" anchor="ctr">
            <a:noAutofit/>
          </a:bodyPr>
          <a:lstStyle/>
          <a:p>
            <a:pPr algn="ctr"/>
            <a:r>
              <a:rPr lang="de-DE" sz="950" b="1" dirty="0">
                <a:solidFill>
                  <a:srgbClr val="001F36"/>
                </a:solidFill>
              </a:rPr>
              <a:t>&lt; 0,3 %</a:t>
            </a:r>
          </a:p>
        </p:txBody>
      </p:sp>
      <p:pic>
        <p:nvPicPr>
          <p:cNvPr id="3" name="Picture 2">
            <a:extLst>
              <a:ext uri="{FF2B5EF4-FFF2-40B4-BE49-F238E27FC236}">
                <a16:creationId xmlns:a16="http://schemas.microsoft.com/office/drawing/2014/main" id="{E269CC13-45A1-A10C-ED0B-A64F1B036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57" y="3482340"/>
            <a:ext cx="6229658" cy="160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a:extLst>
              <a:ext uri="{FF2B5EF4-FFF2-40B4-BE49-F238E27FC236}">
                <a16:creationId xmlns:a16="http://schemas.microsoft.com/office/drawing/2014/main" id="{3C10EDB7-3ACA-3178-3E0C-5878DCE6E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304" y="5271668"/>
            <a:ext cx="1772502" cy="118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BBECD7E3-B4F3-E4F4-FD8B-0A2FFC9AC7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395" y="5271668"/>
            <a:ext cx="3039437" cy="114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a:extLst>
              <a:ext uri="{FF2B5EF4-FFF2-40B4-BE49-F238E27FC236}">
                <a16:creationId xmlns:a16="http://schemas.microsoft.com/office/drawing/2014/main" id="{318CCBE6-5839-FA52-87F2-8F04278A9BDD}"/>
              </a:ext>
            </a:extLst>
          </p:cNvPr>
          <p:cNvSpPr txBox="1"/>
          <p:nvPr/>
        </p:nvSpPr>
        <p:spPr>
          <a:xfrm>
            <a:off x="2092699" y="5294065"/>
            <a:ext cx="364732" cy="366555"/>
          </a:xfrm>
          <a:prstGeom prst="rect">
            <a:avLst/>
          </a:prstGeom>
          <a:noFill/>
        </p:spPr>
        <p:txBody>
          <a:bodyPr wrap="none" lIns="38016" tIns="19007" rIns="38016" bIns="19007" rtlCol="0">
            <a:noAutofit/>
          </a:bodyPr>
          <a:lstStyle/>
          <a:p>
            <a:pPr>
              <a:lnSpc>
                <a:spcPct val="120000"/>
              </a:lnSpc>
              <a:spcBef>
                <a:spcPts val="316"/>
              </a:spcBef>
              <a:spcAft>
                <a:spcPts val="316"/>
              </a:spcAft>
            </a:pPr>
            <a:r>
              <a:rPr lang="de-DE" sz="475" b="1" dirty="0">
                <a:solidFill>
                  <a:srgbClr val="002945"/>
                </a:solidFill>
                <a:latin typeface="Arial" panose="020B0604020202020204" pitchFamily="34" charset="0"/>
                <a:cs typeface="Arial" panose="020B0604020202020204" pitchFamily="34" charset="0"/>
              </a:rPr>
              <a:t>2021</a:t>
            </a:r>
          </a:p>
        </p:txBody>
      </p:sp>
      <p:graphicFrame>
        <p:nvGraphicFramePr>
          <p:cNvPr id="10" name="Tabelle 9"/>
          <p:cNvGraphicFramePr>
            <a:graphicFrameLocks noGrp="1"/>
          </p:cNvGraphicFramePr>
          <p:nvPr>
            <p:extLst>
              <p:ext uri="{D42A27DB-BD31-4B8C-83A1-F6EECF244321}">
                <p14:modId xmlns:p14="http://schemas.microsoft.com/office/powerpoint/2010/main" val="2365561629"/>
              </p:ext>
            </p:extLst>
          </p:nvPr>
        </p:nvGraphicFramePr>
        <p:xfrm>
          <a:off x="3589963" y="5298226"/>
          <a:ext cx="3966810" cy="1105962"/>
        </p:xfrm>
        <a:graphic>
          <a:graphicData uri="http://schemas.openxmlformats.org/drawingml/2006/table">
            <a:tbl>
              <a:tblPr bandRow="1">
                <a:tableStyleId>{F5AB1C69-6EDB-4FF4-983F-18BD219EF322}</a:tableStyleId>
              </a:tblPr>
              <a:tblGrid>
                <a:gridCol w="2659181">
                  <a:extLst>
                    <a:ext uri="{9D8B030D-6E8A-4147-A177-3AD203B41FA5}">
                      <a16:colId xmlns:a16="http://schemas.microsoft.com/office/drawing/2014/main" val="20000"/>
                    </a:ext>
                  </a:extLst>
                </a:gridCol>
                <a:gridCol w="576065">
                  <a:extLst>
                    <a:ext uri="{9D8B030D-6E8A-4147-A177-3AD203B41FA5}">
                      <a16:colId xmlns:a16="http://schemas.microsoft.com/office/drawing/2014/main" val="20001"/>
                    </a:ext>
                  </a:extLst>
                </a:gridCol>
                <a:gridCol w="731564">
                  <a:extLst>
                    <a:ext uri="{9D8B030D-6E8A-4147-A177-3AD203B41FA5}">
                      <a16:colId xmlns:a16="http://schemas.microsoft.com/office/drawing/2014/main" val="20002"/>
                    </a:ext>
                  </a:extLst>
                </a:gridCol>
              </a:tblGrid>
              <a:tr h="368654">
                <a:tc>
                  <a:txBody>
                    <a:bodyPr/>
                    <a:lstStyle/>
                    <a:p>
                      <a:pPr>
                        <a:lnSpc>
                          <a:spcPts val="1000"/>
                        </a:lnSpc>
                      </a:pPr>
                      <a:r>
                        <a:rPr lang="en-US" sz="1000" b="1" dirty="0">
                          <a:latin typeface="Calibri" panose="020F0502020204030204" pitchFamily="34" charset="0"/>
                          <a:cs typeface="Calibri" panose="020F0502020204030204" pitchFamily="34" charset="0"/>
                        </a:rPr>
                        <a:t>Risk to going concern </a:t>
                      </a:r>
                      <a:r>
                        <a:rPr lang="en-US" sz="1000" b="0" dirty="0">
                          <a:latin typeface="Calibri" panose="020F0502020204030204" pitchFamily="34" charset="0"/>
                          <a:cs typeface="Calibri" panose="020F0502020204030204" pitchFamily="34" charset="0"/>
                        </a:rPr>
                        <a:t>2021: PD according to financial rating </a:t>
                      </a:r>
                      <a:endParaRPr lang="de-DE" sz="1000" b="0" dirty="0">
                        <a:latin typeface="Calibri" panose="020F0502020204030204" pitchFamily="34" charset="0"/>
                        <a:cs typeface="Calibri" panose="020F0502020204030204" pitchFamily="34" charset="0"/>
                      </a:endParaRPr>
                    </a:p>
                  </a:txBody>
                  <a:tcPr/>
                </a:tc>
                <a:tc>
                  <a:txBody>
                    <a:bodyPr/>
                    <a:lstStyle/>
                    <a:p>
                      <a:pPr>
                        <a:lnSpc>
                          <a:spcPts val="1000"/>
                        </a:lnSpc>
                      </a:pPr>
                      <a:r>
                        <a:rPr lang="de-DE" sz="1000" dirty="0">
                          <a:latin typeface="Calibri" panose="020F0502020204030204" pitchFamily="34" charset="0"/>
                          <a:cs typeface="Calibri" panose="020F0502020204030204" pitchFamily="34" charset="0"/>
                        </a:rPr>
                        <a:t>0.3 %</a:t>
                      </a:r>
                    </a:p>
                  </a:txBody>
                  <a:tcPr/>
                </a:tc>
                <a:tc>
                  <a:txBody>
                    <a:bodyPr/>
                    <a:lstStyle/>
                    <a:p>
                      <a:pPr algn="ctr">
                        <a:lnSpc>
                          <a:spcPts val="1000"/>
                        </a:lnSpc>
                      </a:pPr>
                      <a:r>
                        <a:rPr lang="de-DE" sz="1000" b="1" dirty="0" err="1">
                          <a:latin typeface="Calibri" panose="020F0502020204030204" pitchFamily="34" charset="0"/>
                          <a:cs typeface="Calibri" panose="020F0502020204030204" pitchFamily="34" charset="0"/>
                        </a:rPr>
                        <a:t>Indicative</a:t>
                      </a:r>
                      <a:r>
                        <a:rPr lang="de-DE" sz="1000" b="1" dirty="0">
                          <a:latin typeface="Calibri" panose="020F0502020204030204" pitchFamily="34" charset="0"/>
                          <a:cs typeface="Calibri" panose="020F0502020204030204" pitchFamily="34" charset="0"/>
                        </a:rPr>
                        <a:t> Rating</a:t>
                      </a:r>
                    </a:p>
                  </a:txBody>
                  <a:tcPr/>
                </a:tc>
                <a:extLst>
                  <a:ext uri="{0D108BD9-81ED-4DB2-BD59-A6C34878D82A}">
                    <a16:rowId xmlns:a16="http://schemas.microsoft.com/office/drawing/2014/main" val="10000"/>
                  </a:ext>
                </a:extLst>
              </a:tr>
              <a:tr h="368654">
                <a:tc>
                  <a:txBody>
                    <a:bodyPr/>
                    <a:lstStyle/>
                    <a:p>
                      <a:pPr>
                        <a:lnSpc>
                          <a:spcPts val="1000"/>
                        </a:lnSpc>
                      </a:pPr>
                      <a:r>
                        <a:rPr lang="en-US" sz="1000" b="1" dirty="0">
                          <a:latin typeface="Calibri" panose="020F0502020204030204" pitchFamily="34" charset="0"/>
                          <a:cs typeface="Calibri" panose="020F0502020204030204" pitchFamily="34" charset="0"/>
                        </a:rPr>
                        <a:t>Risk to going concern </a:t>
                      </a:r>
                      <a:r>
                        <a:rPr lang="en-US" sz="1000" dirty="0">
                          <a:latin typeface="Calibri" panose="020F0502020204030204" pitchFamily="34" charset="0"/>
                          <a:cs typeface="Calibri" panose="020F0502020204030204" pitchFamily="34" charset="0"/>
                        </a:rPr>
                        <a:t>2021: PD according to simulation </a:t>
                      </a:r>
                      <a:endParaRPr lang="de-DE" sz="1000" dirty="0">
                        <a:latin typeface="Calibri" panose="020F0502020204030204" pitchFamily="34" charset="0"/>
                        <a:cs typeface="Calibri" panose="020F0502020204030204" pitchFamily="34" charset="0"/>
                      </a:endParaRPr>
                    </a:p>
                  </a:txBody>
                  <a:tcPr/>
                </a:tc>
                <a:tc>
                  <a:txBody>
                    <a:bodyPr/>
                    <a:lstStyle/>
                    <a:p>
                      <a:pPr>
                        <a:lnSpc>
                          <a:spcPts val="1000"/>
                        </a:lnSpc>
                      </a:pPr>
                      <a:r>
                        <a:rPr lang="de-DE" sz="1000" dirty="0">
                          <a:latin typeface="Calibri" panose="020F0502020204030204" pitchFamily="34" charset="0"/>
                          <a:cs typeface="Calibri" panose="020F0502020204030204" pitchFamily="34" charset="0"/>
                        </a:rPr>
                        <a:t>0.1 %</a:t>
                      </a:r>
                    </a:p>
                  </a:txBody>
                  <a:tcPr/>
                </a:tc>
                <a:tc rowSpan="2">
                  <a:txBody>
                    <a:bodyPr/>
                    <a:lstStyle/>
                    <a:p>
                      <a:pPr algn="ctr">
                        <a:lnSpc>
                          <a:spcPts val="4000"/>
                        </a:lnSpc>
                      </a:pPr>
                      <a:r>
                        <a:rPr lang="de-DE" sz="4000" b="1" dirty="0">
                          <a:latin typeface="Calibri" panose="020F0502020204030204" pitchFamily="34" charset="0"/>
                          <a:cs typeface="Calibri" panose="020F0502020204030204" pitchFamily="34" charset="0"/>
                        </a:rPr>
                        <a:t>A</a:t>
                      </a:r>
                    </a:p>
                  </a:txBody>
                  <a:tcPr anchor="ctr"/>
                </a:tc>
                <a:extLst>
                  <a:ext uri="{0D108BD9-81ED-4DB2-BD59-A6C34878D82A}">
                    <a16:rowId xmlns:a16="http://schemas.microsoft.com/office/drawing/2014/main" val="10001"/>
                  </a:ext>
                </a:extLst>
              </a:tr>
              <a:tr h="368654">
                <a:tc>
                  <a:txBody>
                    <a:bodyPr/>
                    <a:lstStyle/>
                    <a:p>
                      <a:pPr>
                        <a:lnSpc>
                          <a:spcPts val="1000"/>
                        </a:lnSpc>
                      </a:pPr>
                      <a:r>
                        <a:rPr lang="en-US" sz="1000" b="1" dirty="0">
                          <a:latin typeface="Calibri" panose="020F0502020204030204" pitchFamily="34" charset="0"/>
                          <a:cs typeface="Calibri" panose="020F0502020204030204" pitchFamily="34" charset="0"/>
                        </a:rPr>
                        <a:t>Probability of endangerment </a:t>
                      </a:r>
                      <a:r>
                        <a:rPr lang="en-US" sz="1000" dirty="0">
                          <a:latin typeface="Calibri" panose="020F0502020204030204" pitchFamily="34" charset="0"/>
                          <a:cs typeface="Calibri" panose="020F0502020204030204" pitchFamily="34" charset="0"/>
                        </a:rPr>
                        <a:t>2021: Failure to meet the minimum rating B– </a:t>
                      </a:r>
                      <a:endParaRPr lang="de-DE" sz="1000" dirty="0">
                        <a:latin typeface="Calibri" panose="020F0502020204030204" pitchFamily="34" charset="0"/>
                        <a:cs typeface="Calibri" panose="020F0502020204030204" pitchFamily="34" charset="0"/>
                      </a:endParaRPr>
                    </a:p>
                  </a:txBody>
                  <a:tcPr/>
                </a:tc>
                <a:tc>
                  <a:txBody>
                    <a:bodyPr/>
                    <a:lstStyle/>
                    <a:p>
                      <a:pPr>
                        <a:lnSpc>
                          <a:spcPts val="1000"/>
                        </a:lnSpc>
                      </a:pPr>
                      <a:r>
                        <a:rPr lang="de-DE" sz="1000" dirty="0">
                          <a:latin typeface="Calibri" panose="020F0502020204030204" pitchFamily="34" charset="0"/>
                          <a:cs typeface="Calibri" panose="020F0502020204030204" pitchFamily="34" charset="0"/>
                        </a:rPr>
                        <a:t>&lt; 1.0 %</a:t>
                      </a:r>
                    </a:p>
                  </a:txBody>
                  <a:tcPr/>
                </a:tc>
                <a:tc vMerge="1">
                  <a:txBody>
                    <a:bodyPr/>
                    <a:lstStyle/>
                    <a:p>
                      <a:endParaRPr lang="de-DE"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9572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468000" y="144000"/>
            <a:ext cx="8640000" cy="648000"/>
          </a:xfrm>
        </p:spPr>
        <p:txBody>
          <a:bodyPr/>
          <a:lstStyle/>
          <a:p>
            <a:r>
              <a:rPr lang="de-DE" altLang="de-DE" dirty="0"/>
              <a:t>Methodology: How do you capture risks in company valuation? Discount rate from the "earnings risk" according to risk analysis</a:t>
            </a:r>
          </a:p>
        </p:txBody>
      </p:sp>
      <p:sp>
        <p:nvSpPr>
          <p:cNvPr id="4" name="Inhaltsplatzhalter 3"/>
          <p:cNvSpPr>
            <a:spLocks noGrp="1"/>
          </p:cNvSpPr>
          <p:nvPr>
            <p:ph sz="quarter" idx="4294967295"/>
          </p:nvPr>
        </p:nvSpPr>
        <p:spPr>
          <a:xfrm>
            <a:off x="272480" y="5823537"/>
            <a:ext cx="9361040" cy="853798"/>
          </a:xfrm>
        </p:spPr>
        <p:txBody>
          <a:bodyPr/>
          <a:lstStyle/>
          <a:p>
            <a:pPr marL="0" indent="0">
              <a:lnSpc>
                <a:spcPct val="100000"/>
              </a:lnSpc>
              <a:spcAft>
                <a:spcPts val="0"/>
              </a:spcAft>
              <a:buNone/>
              <a:defRPr/>
            </a:pPr>
            <a:r>
              <a:rPr lang="de-DE" sz="1000" dirty="0">
                <a:solidFill>
                  <a:srgbClr val="5F5F5F"/>
                </a:solidFill>
              </a:rPr>
              <a:t>Source: Gleißner, W.: Die risikogerechte Bewertung alternativer Unternehmensstrategien: ein Fallbeispiel jenseits CAPM, in: Bewertungspraktiker, 3/2013, pp. 82 – 89; Gleißner, W. (2011): Risikoanalyse und Replikation für Unternehmensbewertung und wertorientierte Unternehmenssteuerung, in: </a:t>
            </a:r>
            <a:r>
              <a:rPr lang="de-DE" sz="1000" dirty="0" err="1">
                <a:solidFill>
                  <a:srgbClr val="5F5F5F"/>
                </a:solidFill>
              </a:rPr>
              <a:t>WiSt</a:t>
            </a:r>
            <a:r>
              <a:rPr lang="de-DE" sz="1000" dirty="0">
                <a:solidFill>
                  <a:srgbClr val="5F5F5F"/>
                </a:solidFill>
              </a:rPr>
              <a:t>, 7/11, pp. 345 – 352 Gleißner, W. (2019): </a:t>
            </a:r>
            <a:r>
              <a:rPr lang="de-DE" sz="1000" dirty="0" err="1">
                <a:solidFill>
                  <a:srgbClr val="5F5F5F"/>
                </a:solidFill>
              </a:rPr>
              <a:t>Cost</a:t>
            </a:r>
            <a:r>
              <a:rPr lang="de-DE" sz="1000" dirty="0">
                <a:solidFill>
                  <a:srgbClr val="5F5F5F"/>
                </a:solidFill>
              </a:rPr>
              <a:t> </a:t>
            </a:r>
            <a:r>
              <a:rPr lang="de-DE" sz="1000" dirty="0" err="1">
                <a:solidFill>
                  <a:srgbClr val="5F5F5F"/>
                </a:solidFill>
              </a:rPr>
              <a:t>of</a:t>
            </a:r>
            <a:r>
              <a:rPr lang="de-DE" sz="1000" dirty="0">
                <a:solidFill>
                  <a:srgbClr val="5F5F5F"/>
                </a:solidFill>
              </a:rPr>
              <a:t> </a:t>
            </a:r>
            <a:r>
              <a:rPr lang="de-DE" sz="1000" dirty="0" err="1">
                <a:solidFill>
                  <a:srgbClr val="5F5F5F"/>
                </a:solidFill>
              </a:rPr>
              <a:t>capital</a:t>
            </a:r>
            <a:r>
              <a:rPr lang="de-DE" sz="1000" dirty="0">
                <a:solidFill>
                  <a:srgbClr val="5F5F5F"/>
                </a:solidFill>
              </a:rPr>
              <a:t> and </a:t>
            </a:r>
            <a:r>
              <a:rPr lang="de-DE" sz="1000" dirty="0" err="1">
                <a:solidFill>
                  <a:srgbClr val="5F5F5F"/>
                </a:solidFill>
              </a:rPr>
              <a:t>probability</a:t>
            </a:r>
            <a:r>
              <a:rPr lang="de-DE" sz="1000" dirty="0">
                <a:solidFill>
                  <a:srgbClr val="5F5F5F"/>
                </a:solidFill>
              </a:rPr>
              <a:t> </a:t>
            </a:r>
            <a:r>
              <a:rPr lang="de-DE" sz="1000" dirty="0" err="1">
                <a:solidFill>
                  <a:srgbClr val="5F5F5F"/>
                </a:solidFill>
              </a:rPr>
              <a:t>of</a:t>
            </a:r>
            <a:r>
              <a:rPr lang="de-DE" sz="1000" dirty="0">
                <a:solidFill>
                  <a:srgbClr val="5F5F5F"/>
                </a:solidFill>
              </a:rPr>
              <a:t> </a:t>
            </a:r>
            <a:r>
              <a:rPr lang="de-DE" sz="1000" dirty="0" err="1">
                <a:solidFill>
                  <a:srgbClr val="5F5F5F"/>
                </a:solidFill>
              </a:rPr>
              <a:t>default</a:t>
            </a:r>
            <a:r>
              <a:rPr lang="de-DE" sz="1000" dirty="0">
                <a:solidFill>
                  <a:srgbClr val="5F5F5F"/>
                </a:solidFill>
              </a:rPr>
              <a:t> in </a:t>
            </a:r>
            <a:r>
              <a:rPr lang="de-DE" sz="1000" dirty="0" err="1">
                <a:solidFill>
                  <a:srgbClr val="5F5F5F"/>
                </a:solidFill>
              </a:rPr>
              <a:t>value-based</a:t>
            </a:r>
            <a:r>
              <a:rPr lang="de-DE" sz="1000" dirty="0">
                <a:solidFill>
                  <a:srgbClr val="5F5F5F"/>
                </a:solidFill>
              </a:rPr>
              <a:t> </a:t>
            </a:r>
            <a:r>
              <a:rPr lang="de-DE" sz="1000" dirty="0" err="1">
                <a:solidFill>
                  <a:srgbClr val="5F5F5F"/>
                </a:solidFill>
              </a:rPr>
              <a:t>risk</a:t>
            </a:r>
            <a:r>
              <a:rPr lang="de-DE" sz="1000" dirty="0">
                <a:solidFill>
                  <a:srgbClr val="5F5F5F"/>
                </a:solidFill>
              </a:rPr>
              <a:t> </a:t>
            </a:r>
            <a:r>
              <a:rPr lang="de-DE" sz="1000" dirty="0" err="1">
                <a:solidFill>
                  <a:srgbClr val="5F5F5F"/>
                </a:solidFill>
              </a:rPr>
              <a:t>management</a:t>
            </a:r>
            <a:r>
              <a:rPr lang="de-DE" sz="1000" dirty="0">
                <a:solidFill>
                  <a:srgbClr val="5F5F5F"/>
                </a:solidFill>
              </a:rPr>
              <a:t>, in: Management Research Review, Vol. 42, </a:t>
            </a:r>
            <a:r>
              <a:rPr lang="de-DE" sz="1000" dirty="0" err="1">
                <a:solidFill>
                  <a:srgbClr val="5F5F5F"/>
                </a:solidFill>
              </a:rPr>
              <a:t>No</a:t>
            </a:r>
            <a:r>
              <a:rPr lang="de-DE" sz="1000" dirty="0">
                <a:solidFill>
                  <a:srgbClr val="5F5F5F"/>
                </a:solidFill>
              </a:rPr>
              <a:t>. 11, pp. 1243-1258 und </a:t>
            </a:r>
            <a:r>
              <a:rPr lang="de-DE" sz="1000" dirty="0" err="1">
                <a:solidFill>
                  <a:srgbClr val="5F5F5F"/>
                </a:solidFill>
              </a:rPr>
              <a:t>Dorfleitner</a:t>
            </a:r>
            <a:r>
              <a:rPr lang="de-DE" sz="1000" dirty="0">
                <a:solidFill>
                  <a:srgbClr val="5F5F5F"/>
                </a:solidFill>
              </a:rPr>
              <a:t>, G./Gleißner, W. (2018): </a:t>
            </a:r>
            <a:r>
              <a:rPr lang="de-DE" sz="1000" dirty="0" err="1">
                <a:solidFill>
                  <a:srgbClr val="5F5F5F"/>
                </a:solidFill>
              </a:rPr>
              <a:t>Valuing</a:t>
            </a:r>
            <a:r>
              <a:rPr lang="de-DE" sz="1000" dirty="0">
                <a:solidFill>
                  <a:srgbClr val="5F5F5F"/>
                </a:solidFill>
              </a:rPr>
              <a:t> </a:t>
            </a:r>
            <a:r>
              <a:rPr lang="de-DE" sz="1000" dirty="0" err="1">
                <a:solidFill>
                  <a:srgbClr val="5F5F5F"/>
                </a:solidFill>
              </a:rPr>
              <a:t>streams</a:t>
            </a:r>
            <a:r>
              <a:rPr lang="de-DE" sz="1000" dirty="0">
                <a:solidFill>
                  <a:srgbClr val="5F5F5F"/>
                </a:solidFill>
              </a:rPr>
              <a:t> </a:t>
            </a:r>
            <a:r>
              <a:rPr lang="de-DE" sz="1000" dirty="0" err="1">
                <a:solidFill>
                  <a:srgbClr val="5F5F5F"/>
                </a:solidFill>
              </a:rPr>
              <a:t>of</a:t>
            </a:r>
            <a:r>
              <a:rPr lang="de-DE" sz="1000" dirty="0">
                <a:solidFill>
                  <a:srgbClr val="5F5F5F"/>
                </a:solidFill>
              </a:rPr>
              <a:t> </a:t>
            </a:r>
            <a:r>
              <a:rPr lang="de-DE" sz="1000" dirty="0" err="1">
                <a:solidFill>
                  <a:srgbClr val="5F5F5F"/>
                </a:solidFill>
              </a:rPr>
              <a:t>risky</a:t>
            </a:r>
            <a:r>
              <a:rPr lang="de-DE" sz="1000" dirty="0">
                <a:solidFill>
                  <a:srgbClr val="5F5F5F"/>
                </a:solidFill>
              </a:rPr>
              <a:t> </a:t>
            </a:r>
            <a:r>
              <a:rPr lang="de-DE" sz="1000" dirty="0" err="1">
                <a:solidFill>
                  <a:srgbClr val="5F5F5F"/>
                </a:solidFill>
              </a:rPr>
              <a:t>cashflows</a:t>
            </a:r>
            <a:r>
              <a:rPr lang="de-DE" sz="1000" dirty="0">
                <a:solidFill>
                  <a:srgbClr val="5F5F5F"/>
                </a:solidFill>
              </a:rPr>
              <a:t> </a:t>
            </a:r>
            <a:r>
              <a:rPr lang="de-DE" sz="1000" dirty="0" err="1">
                <a:solidFill>
                  <a:srgbClr val="5F5F5F"/>
                </a:solidFill>
              </a:rPr>
              <a:t>with</a:t>
            </a:r>
            <a:r>
              <a:rPr lang="de-DE" sz="1000" dirty="0">
                <a:solidFill>
                  <a:srgbClr val="5F5F5F"/>
                </a:solidFill>
              </a:rPr>
              <a:t> </a:t>
            </a:r>
            <a:r>
              <a:rPr lang="de-DE" sz="1000" dirty="0" err="1">
                <a:solidFill>
                  <a:srgbClr val="5F5F5F"/>
                </a:solidFill>
              </a:rPr>
              <a:t>risk-value</a:t>
            </a:r>
            <a:r>
              <a:rPr lang="de-DE" sz="1000" dirty="0">
                <a:solidFill>
                  <a:srgbClr val="5F5F5F"/>
                </a:solidFill>
              </a:rPr>
              <a:t> </a:t>
            </a:r>
            <a:r>
              <a:rPr lang="de-DE" sz="1000" dirty="0" err="1">
                <a:solidFill>
                  <a:srgbClr val="5F5F5F"/>
                </a:solidFill>
              </a:rPr>
              <a:t>models</a:t>
            </a:r>
            <a:r>
              <a:rPr lang="de-DE" sz="1000" dirty="0">
                <a:solidFill>
                  <a:srgbClr val="5F5F5F"/>
                </a:solidFill>
              </a:rPr>
              <a:t>, in: Journal </a:t>
            </a:r>
            <a:r>
              <a:rPr lang="de-DE" sz="1000" dirty="0" err="1">
                <a:solidFill>
                  <a:srgbClr val="5F5F5F"/>
                </a:solidFill>
              </a:rPr>
              <a:t>of</a:t>
            </a:r>
            <a:r>
              <a:rPr lang="de-DE" sz="1000" dirty="0">
                <a:solidFill>
                  <a:srgbClr val="5F5F5F"/>
                </a:solidFill>
              </a:rPr>
              <a:t> Risk, Vol. 20, </a:t>
            </a:r>
            <a:r>
              <a:rPr lang="de-DE" sz="1000" dirty="0" err="1">
                <a:solidFill>
                  <a:srgbClr val="5F5F5F"/>
                </a:solidFill>
              </a:rPr>
              <a:t>No</a:t>
            </a:r>
            <a:r>
              <a:rPr lang="de-DE" sz="1000" dirty="0">
                <a:solidFill>
                  <a:srgbClr val="5F5F5F"/>
                </a:solidFill>
              </a:rPr>
              <a:t>. 3 (</a:t>
            </a:r>
            <a:r>
              <a:rPr lang="de-DE" sz="1000" dirty="0" err="1">
                <a:solidFill>
                  <a:srgbClr val="5F5F5F"/>
                </a:solidFill>
              </a:rPr>
              <a:t>February</a:t>
            </a:r>
            <a:r>
              <a:rPr lang="de-DE" sz="1000" dirty="0">
                <a:solidFill>
                  <a:srgbClr val="5F5F5F"/>
                </a:solidFill>
              </a:rPr>
              <a:t> 2018), pp. 1-27.​</a:t>
            </a:r>
            <a:endParaRPr sz="1000" dirty="0">
              <a:solidFill>
                <a:srgbClr val="5F5F5F"/>
              </a:solidFill>
            </a:endParaRPr>
          </a:p>
        </p:txBody>
      </p:sp>
      <p:sp>
        <p:nvSpPr>
          <p:cNvPr id="6" name="Textplatzhalter 5"/>
          <p:cNvSpPr>
            <a:spLocks noGrp="1"/>
          </p:cNvSpPr>
          <p:nvPr>
            <p:ph idx="4294967295"/>
          </p:nvPr>
        </p:nvSpPr>
        <p:spPr>
          <a:xfrm>
            <a:off x="671780" y="884832"/>
            <a:ext cx="8895392" cy="4865054"/>
          </a:xfrm>
        </p:spPr>
        <p:txBody>
          <a:bodyPr>
            <a:noAutofit/>
          </a:bodyPr>
          <a:lstStyle/>
          <a:p>
            <a:pPr>
              <a:spcBef>
                <a:spcPts val="0"/>
              </a:spcBef>
              <a:spcAft>
                <a:spcPts val="0"/>
              </a:spcAft>
              <a:defRPr/>
            </a:pPr>
            <a:r>
              <a:rPr lang="de-DE" sz="1398" b="1" dirty="0"/>
              <a:t>How do you achieve "risk equivalence"? The problem</a:t>
            </a:r>
            <a:r>
              <a:rPr lang="de-DE" sz="1398" dirty="0"/>
              <a:t>: From </a:t>
            </a:r>
            <a:r>
              <a:rPr lang="de-DE" sz="1398" u="heavy" dirty="0"/>
              <a:t>historical stock returns </a:t>
            </a:r>
            <a:br>
              <a:rPr lang="de-DE" sz="1398" u="heavy" dirty="0"/>
            </a:br>
            <a:r>
              <a:rPr lang="de-DE" sz="1398" i="1" dirty="0">
                <a:latin typeface="Times New Roman" pitchFamily="18" charset="0"/>
                <a:cs typeface="Times New Roman" pitchFamily="18" charset="0"/>
                <a:sym typeface="Symbol"/>
              </a:rPr>
              <a:t>(</a:t>
            </a:r>
            <a:r>
              <a:rPr lang="de-DE" sz="1398" dirty="0">
                <a:sym typeface="Symbol"/>
              </a:rPr>
              <a:t> - factor from CAPM) cannot be used in an imperfect capital market to infer the </a:t>
            </a:r>
            <a:r>
              <a:rPr lang="de-DE" sz="1398" u="heavy" dirty="0">
                <a:sym typeface="Symbol"/>
              </a:rPr>
              <a:t>risks of future cash flows </a:t>
            </a:r>
            <a:r>
              <a:rPr lang="de-DE" sz="1398" dirty="0">
                <a:sym typeface="Symbol"/>
              </a:rPr>
              <a:t>(and thus the cost of capital or discount rate) of a company, a strategy, a business unit or a project. But practice wants cost of capital rates (discount rate) for DCF!</a:t>
            </a:r>
          </a:p>
          <a:p>
            <a:pPr>
              <a:spcBef>
                <a:spcPts val="0"/>
              </a:spcBef>
              <a:spcAft>
                <a:spcPts val="0"/>
              </a:spcAft>
              <a:defRPr/>
            </a:pPr>
            <a:r>
              <a:rPr lang="de-DE" sz="1398" b="1" dirty="0">
                <a:sym typeface="Symbol"/>
              </a:rPr>
              <a:t>Solution approach based on the aggregated risk scope R(Z), i.e. earnings risk </a:t>
            </a:r>
            <a:br>
              <a:rPr lang="de-DE" sz="1398" b="1" dirty="0">
                <a:sym typeface="Symbol"/>
              </a:rPr>
            </a:br>
            <a:r>
              <a:rPr lang="de-DE" sz="1398" dirty="0">
                <a:sym typeface="Symbol"/>
              </a:rPr>
              <a:t>(with probability of insolvency p = 0 or recorded in E(..)): </a:t>
            </a:r>
          </a:p>
          <a:p>
            <a:pPr indent="0">
              <a:spcBef>
                <a:spcPts val="0"/>
              </a:spcBef>
              <a:spcAft>
                <a:spcPts val="0"/>
              </a:spcAft>
              <a:buNone/>
              <a:tabLst>
                <a:tab pos="3040704" algn="l"/>
              </a:tabLst>
              <a:defRPr/>
            </a:pPr>
            <a:r>
              <a:rPr lang="de-DE" sz="1398" dirty="0">
                <a:sym typeface="Symbol"/>
              </a:rPr>
              <a:t>Valuation possible via (1) risk-adjusted cost of capital </a:t>
            </a:r>
            <a:r>
              <a:rPr lang="de-DE" sz="1398" i="1" dirty="0">
                <a:latin typeface="Times New Roman" pitchFamily="18" charset="0"/>
                <a:cs typeface="Times New Roman" pitchFamily="18" charset="0"/>
                <a:sym typeface="Symbol"/>
              </a:rPr>
              <a:t>k </a:t>
            </a:r>
            <a:r>
              <a:rPr lang="de-DE" sz="1398" u="sng" dirty="0">
                <a:sym typeface="Symbol"/>
              </a:rPr>
              <a:t>or</a:t>
            </a:r>
            <a:br>
              <a:rPr lang="de-DE" sz="1398" u="sng" dirty="0">
                <a:sym typeface="Symbol"/>
              </a:rPr>
            </a:br>
            <a:r>
              <a:rPr lang="de-DE" sz="1398" dirty="0">
                <a:sym typeface="Symbol"/>
              </a:rPr>
              <a:t>	(2) risk discount from the expected value of the payment </a:t>
            </a:r>
            <a:r>
              <a:rPr lang="de-DE" sz="1398" i="1" dirty="0">
                <a:latin typeface="Times New Roman" panose="02020603050405020304" pitchFamily="18" charset="0"/>
                <a:cs typeface="Times New Roman" panose="02020603050405020304" pitchFamily="18" charset="0"/>
                <a:sym typeface="Symbol"/>
              </a:rPr>
              <a:t>Z</a:t>
            </a:r>
          </a:p>
          <a:p>
            <a:pPr indent="0">
              <a:spcBef>
                <a:spcPts val="0"/>
              </a:spcBef>
              <a:spcAft>
                <a:spcPts val="0"/>
              </a:spcAft>
              <a:buNone/>
              <a:tabLst>
                <a:tab pos="3040704" algn="l"/>
              </a:tabLst>
              <a:defRPr/>
            </a:pPr>
            <a:r>
              <a:rPr lang="de-DE" sz="1398" b="1" dirty="0">
                <a:sym typeface="Symbol"/>
              </a:rPr>
              <a:t>Assumption for deriving the valuation equation using "incomplete replication": Two payments have the same value if they match in (a) time, (b) expected value and (c) risk measure! Here: For alternative investments (a) German government bonds (r</a:t>
            </a:r>
            <a:r>
              <a:rPr lang="de-DE" sz="1398" b="1" baseline="-25000" dirty="0">
                <a:sym typeface="Symbol"/>
              </a:rPr>
              <a:t>f</a:t>
            </a:r>
            <a:r>
              <a:rPr lang="de-DE" sz="1398" b="1" dirty="0">
                <a:sym typeface="Symbol"/>
              </a:rPr>
              <a:t> ) and (b) global equity index</a:t>
            </a:r>
          </a:p>
          <a:p>
            <a:pPr marL="0" indent="0">
              <a:spcBef>
                <a:spcPts val="0"/>
              </a:spcBef>
              <a:spcAft>
                <a:spcPts val="0"/>
              </a:spcAft>
              <a:buNone/>
              <a:defRPr/>
            </a:pPr>
            <a:endParaRPr lang="de-DE" dirty="0">
              <a:sym typeface="Symbol"/>
            </a:endParaRPr>
          </a:p>
          <a:p>
            <a:pPr marL="0" indent="0">
              <a:spcBef>
                <a:spcPts val="0"/>
              </a:spcBef>
              <a:spcAft>
                <a:spcPts val="0"/>
              </a:spcAft>
              <a:buNone/>
              <a:defRPr/>
            </a:pPr>
            <a:endParaRPr lang="de-DE" dirty="0">
              <a:sym typeface="Symbol"/>
            </a:endParaRPr>
          </a:p>
          <a:p>
            <a:pPr marL="0" indent="0">
              <a:spcBef>
                <a:spcPts val="0"/>
              </a:spcBef>
              <a:spcAft>
                <a:spcPts val="0"/>
              </a:spcAft>
              <a:buNone/>
              <a:defRPr/>
            </a:pPr>
            <a:r>
              <a:rPr lang="de-DE" dirty="0">
                <a:sym typeface="Symbol"/>
              </a:rPr>
              <a:t>							</a:t>
            </a:r>
          </a:p>
        </p:txBody>
      </p:sp>
      <p:sp>
        <p:nvSpPr>
          <p:cNvPr id="77829" name="Rectangle 2"/>
          <p:cNvSpPr>
            <a:spLocks noChangeArrowheads="1"/>
          </p:cNvSpPr>
          <p:nvPr/>
        </p:nvSpPr>
        <p:spPr bwMode="auto">
          <a:xfrm>
            <a:off x="390449" y="-223501"/>
            <a:ext cx="21599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18" tIns="53460" rIns="106918" bIns="53460" anchor="ctr">
            <a:spAutoFit/>
          </a:bodyPr>
          <a:lstStyle>
            <a:lvl1pPr defTabSz="1028700" eaLnBrk="0" hangingPunct="0">
              <a:defRPr sz="1600" b="1">
                <a:solidFill>
                  <a:schemeClr val="tx1"/>
                </a:solidFill>
                <a:latin typeface="Arial" pitchFamily="34" charset="0"/>
              </a:defRPr>
            </a:lvl1pPr>
            <a:lvl2pPr marL="742950" indent="-285750" defTabSz="1028700" eaLnBrk="0" hangingPunct="0">
              <a:defRPr sz="1600" b="1">
                <a:solidFill>
                  <a:schemeClr val="tx1"/>
                </a:solidFill>
                <a:latin typeface="Arial" pitchFamily="34" charset="0"/>
              </a:defRPr>
            </a:lvl2pPr>
            <a:lvl3pPr marL="1143000" indent="-228600" defTabSz="1028700" eaLnBrk="0" hangingPunct="0">
              <a:defRPr sz="1600" b="1">
                <a:solidFill>
                  <a:schemeClr val="tx1"/>
                </a:solidFill>
                <a:latin typeface="Arial" pitchFamily="34" charset="0"/>
              </a:defRPr>
            </a:lvl3pPr>
            <a:lvl4pPr marL="1600200" indent="-228600" defTabSz="1028700" eaLnBrk="0" hangingPunct="0">
              <a:defRPr sz="1600" b="1">
                <a:solidFill>
                  <a:schemeClr val="tx1"/>
                </a:solidFill>
                <a:latin typeface="Arial" pitchFamily="34" charset="0"/>
              </a:defRPr>
            </a:lvl4pPr>
            <a:lvl5pPr marL="2057400" indent="-228600" defTabSz="1028700" eaLnBrk="0" hangingPunct="0">
              <a:defRPr sz="1600" b="1">
                <a:solidFill>
                  <a:schemeClr val="tx1"/>
                </a:solidFill>
                <a:latin typeface="Arial" pitchFamily="34" charset="0"/>
              </a:defRPr>
            </a:lvl5pPr>
            <a:lvl6pPr marL="2514600" indent="-228600" defTabSz="1028700" eaLnBrk="0" fontAlgn="base" hangingPunct="0">
              <a:spcBef>
                <a:spcPct val="0"/>
              </a:spcBef>
              <a:spcAft>
                <a:spcPct val="0"/>
              </a:spcAft>
              <a:defRPr sz="1600" b="1">
                <a:solidFill>
                  <a:schemeClr val="tx1"/>
                </a:solidFill>
                <a:latin typeface="Arial" pitchFamily="34" charset="0"/>
              </a:defRPr>
            </a:lvl6pPr>
            <a:lvl7pPr marL="2971800" indent="-228600" defTabSz="1028700" eaLnBrk="0" fontAlgn="base" hangingPunct="0">
              <a:spcBef>
                <a:spcPct val="0"/>
              </a:spcBef>
              <a:spcAft>
                <a:spcPct val="0"/>
              </a:spcAft>
              <a:defRPr sz="1600" b="1">
                <a:solidFill>
                  <a:schemeClr val="tx1"/>
                </a:solidFill>
                <a:latin typeface="Arial" pitchFamily="34" charset="0"/>
              </a:defRPr>
            </a:lvl7pPr>
            <a:lvl8pPr marL="3429000" indent="-228600" defTabSz="1028700" eaLnBrk="0" fontAlgn="base" hangingPunct="0">
              <a:spcBef>
                <a:spcPct val="0"/>
              </a:spcBef>
              <a:spcAft>
                <a:spcPct val="0"/>
              </a:spcAft>
              <a:defRPr sz="1600" b="1">
                <a:solidFill>
                  <a:schemeClr val="tx1"/>
                </a:solidFill>
                <a:latin typeface="Arial" pitchFamily="34" charset="0"/>
              </a:defRPr>
            </a:lvl8pPr>
            <a:lvl9pPr marL="3886200" indent="-228600" defTabSz="1028700" eaLnBrk="0" fontAlgn="base" hangingPunct="0">
              <a:spcBef>
                <a:spcPct val="0"/>
              </a:spcBef>
              <a:spcAft>
                <a:spcPct val="0"/>
              </a:spcAft>
              <a:defRPr sz="1600" b="1">
                <a:solidFill>
                  <a:schemeClr val="tx1"/>
                </a:solidFill>
                <a:latin typeface="Arial" pitchFamily="34" charset="0"/>
              </a:defRPr>
            </a:lvl9pPr>
          </a:lstStyle>
          <a:p>
            <a:pPr eaLnBrk="1" hangingPunct="1"/>
            <a:endParaRPr lang="de-DE" altLang="de-DE" sz="2295">
              <a:solidFill>
                <a:srgbClr val="002945"/>
              </a:solidFill>
            </a:endParaRPr>
          </a:p>
        </p:txBody>
      </p:sp>
      <p:sp>
        <p:nvSpPr>
          <p:cNvPr id="7" name="Textfeld 6"/>
          <p:cNvSpPr txBox="1">
            <a:spLocks noRot="1" noChangeAspect="1" noMove="1" noResize="1" noEditPoints="1" noAdjustHandles="1" noChangeArrowheads="1" noChangeShapeType="1" noTextEdit="1"/>
          </p:cNvSpPr>
          <p:nvPr/>
        </p:nvSpPr>
        <p:spPr>
          <a:xfrm>
            <a:off x="5283195" y="4497511"/>
            <a:ext cx="3490555" cy="783848"/>
          </a:xfrm>
          <a:prstGeom prst="rect">
            <a:avLst/>
          </a:prstGeom>
          <a:blipFill rotWithShape="1">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a:blipFill>
        </p:spPr>
        <p:txBody>
          <a:bodyPr lIns="106918" tIns="53460" rIns="106918" bIns="53460"/>
          <a:lstStyle/>
          <a:p>
            <a:pPr defTabSz="1069257"/>
            <a:r>
              <a:rPr lang="de-DE" sz="2096" dirty="0">
                <a:solidFill>
                  <a:srgbClr val="00A2DF"/>
                </a:solidFill>
              </a:rPr>
              <a:t> </a:t>
            </a:r>
          </a:p>
        </p:txBody>
      </p:sp>
      <p:sp>
        <p:nvSpPr>
          <p:cNvPr id="8" name="Textfeld 7"/>
          <p:cNvSpPr txBox="1">
            <a:spLocks noRot="1" noChangeAspect="1" noMove="1" noResize="1" noEditPoints="1" noAdjustHandles="1" noChangeArrowheads="1" noChangeShapeType="1" noTextEdit="1"/>
          </p:cNvSpPr>
          <p:nvPr/>
        </p:nvSpPr>
        <p:spPr>
          <a:xfrm>
            <a:off x="7504003" y="5327815"/>
            <a:ext cx="1412784" cy="518620"/>
          </a:xfrm>
          <a:prstGeom prst="rect">
            <a:avLst/>
          </a:prstGeom>
          <a:blipFill rotWithShape="1">
            <a:blip r:embed="rId5">
              <a:extLst>
                <a:ext uri="{BEBA8EAE-BF5A-486C-A8C5-ECC9F3942E4B}">
                  <a14:imgProps xmlns:a14="http://schemas.microsoft.com/office/drawing/2010/main">
                    <a14:imgLayer r:embed="rId6">
                      <a14:imgEffect>
                        <a14:brightnessContrast bright="-10000"/>
                      </a14:imgEffect>
                    </a14:imgLayer>
                  </a14:imgProps>
                </a:ext>
              </a:extLst>
            </a:blip>
            <a:stretch>
              <a:fillRect/>
            </a:stretch>
          </a:blipFill>
        </p:spPr>
        <p:txBody>
          <a:bodyPr lIns="106918" tIns="53460" rIns="106918" bIns="53460"/>
          <a:lstStyle/>
          <a:p>
            <a:pPr defTabSz="1069257"/>
            <a:r>
              <a:rPr lang="de-DE" sz="2096">
                <a:solidFill>
                  <a:srgbClr val="00A2DF"/>
                </a:solidFill>
              </a:rPr>
              <a:t> </a:t>
            </a:r>
          </a:p>
        </p:txBody>
      </p:sp>
      <p:sp>
        <p:nvSpPr>
          <p:cNvPr id="3" name="Geschweifte Klammer rechts 2"/>
          <p:cNvSpPr/>
          <p:nvPr/>
        </p:nvSpPr>
        <p:spPr>
          <a:xfrm rot="5400000">
            <a:off x="2037727" y="5031463"/>
            <a:ext cx="179628" cy="536362"/>
          </a:xfrm>
          <a:prstGeom prst="rightBrace">
            <a:avLst/>
          </a:prstGeom>
          <a:ln w="25400">
            <a:solidFill>
              <a:srgbClr val="002945"/>
            </a:solidFill>
          </a:ln>
        </p:spPr>
        <p:style>
          <a:lnRef idx="1">
            <a:schemeClr val="accent1"/>
          </a:lnRef>
          <a:fillRef idx="0">
            <a:schemeClr val="accent1"/>
          </a:fillRef>
          <a:effectRef idx="0">
            <a:schemeClr val="accent1"/>
          </a:effectRef>
          <a:fontRef idx="minor">
            <a:schemeClr val="tx1"/>
          </a:fontRef>
        </p:style>
        <p:txBody>
          <a:bodyPr lIns="106918" tIns="53460" rIns="106918" bIns="53460" rtlCol="0" anchor="ctr"/>
          <a:lstStyle/>
          <a:p>
            <a:pPr algn="ctr" defTabSz="1069257"/>
            <a:endParaRPr lang="de-DE" sz="2096">
              <a:solidFill>
                <a:srgbClr val="002945"/>
              </a:solidFill>
            </a:endParaRPr>
          </a:p>
        </p:txBody>
      </p:sp>
      <p:sp>
        <p:nvSpPr>
          <p:cNvPr id="5" name="Textfeld 4"/>
          <p:cNvSpPr txBox="1"/>
          <p:nvPr/>
        </p:nvSpPr>
        <p:spPr>
          <a:xfrm>
            <a:off x="1343868" y="5413710"/>
            <a:ext cx="3572731" cy="395325"/>
          </a:xfrm>
          <a:prstGeom prst="rect">
            <a:avLst/>
          </a:prstGeom>
          <a:noFill/>
        </p:spPr>
        <p:txBody>
          <a:bodyPr wrap="none" lIns="84187" tIns="42094" rIns="84187" bIns="42094" rtlCol="0">
            <a:noAutofit/>
          </a:bodyPr>
          <a:lstStyle/>
          <a:p>
            <a:pPr algn="ctr" defTabSz="1069257"/>
            <a:r>
              <a:rPr lang="de-DE" sz="1198" dirty="0">
                <a:solidFill>
                  <a:srgbClr val="002945"/>
                </a:solidFill>
              </a:rPr>
              <a:t>(1) Risk-adjusted cost of capital</a:t>
            </a:r>
          </a:p>
        </p:txBody>
      </p:sp>
      <p:sp>
        <p:nvSpPr>
          <p:cNvPr id="16" name="Geschweifte Klammer rechts 15"/>
          <p:cNvSpPr/>
          <p:nvPr/>
        </p:nvSpPr>
        <p:spPr>
          <a:xfrm rot="16200000">
            <a:off x="3471265" y="3638258"/>
            <a:ext cx="179628" cy="1642314"/>
          </a:xfrm>
          <a:prstGeom prst="rightBrace">
            <a:avLst/>
          </a:prstGeom>
          <a:ln w="25400">
            <a:solidFill>
              <a:srgbClr val="002945"/>
            </a:solidFill>
          </a:ln>
        </p:spPr>
        <p:style>
          <a:lnRef idx="1">
            <a:schemeClr val="accent1"/>
          </a:lnRef>
          <a:fillRef idx="0">
            <a:schemeClr val="accent1"/>
          </a:fillRef>
          <a:effectRef idx="0">
            <a:schemeClr val="accent1"/>
          </a:effectRef>
          <a:fontRef idx="minor">
            <a:schemeClr val="tx1"/>
          </a:fontRef>
        </p:style>
        <p:txBody>
          <a:bodyPr lIns="106918" tIns="53460" rIns="106918" bIns="53460" rtlCol="0" anchor="ctr"/>
          <a:lstStyle/>
          <a:p>
            <a:pPr algn="ctr" defTabSz="1069257"/>
            <a:endParaRPr lang="de-DE" sz="2096">
              <a:solidFill>
                <a:srgbClr val="002945"/>
              </a:solidFill>
            </a:endParaRPr>
          </a:p>
        </p:txBody>
      </p:sp>
      <p:sp>
        <p:nvSpPr>
          <p:cNvPr id="17" name="Textfeld 16"/>
          <p:cNvSpPr txBox="1"/>
          <p:nvPr/>
        </p:nvSpPr>
        <p:spPr>
          <a:xfrm>
            <a:off x="2901593" y="3933056"/>
            <a:ext cx="1368747" cy="395325"/>
          </a:xfrm>
          <a:prstGeom prst="rect">
            <a:avLst/>
          </a:prstGeom>
          <a:noFill/>
        </p:spPr>
        <p:txBody>
          <a:bodyPr wrap="none" lIns="84187" tIns="42094" rIns="84187" bIns="42094" rtlCol="0">
            <a:noAutofit/>
          </a:bodyPr>
          <a:lstStyle/>
          <a:p>
            <a:pPr algn="ctr" defTabSz="1069257"/>
            <a:r>
              <a:rPr lang="de-DE" sz="1198" dirty="0">
                <a:solidFill>
                  <a:srgbClr val="002945"/>
                </a:solidFill>
              </a:rPr>
              <a:t>(2) Risk discount </a:t>
            </a:r>
            <a:br>
              <a:rPr lang="de-DE" sz="1198" dirty="0">
                <a:solidFill>
                  <a:srgbClr val="002945"/>
                </a:solidFill>
              </a:rPr>
            </a:br>
            <a:r>
              <a:rPr lang="de-DE" sz="1198" dirty="0">
                <a:solidFill>
                  <a:srgbClr val="002945"/>
                </a:solidFill>
              </a:rPr>
              <a:t>from the expected value</a:t>
            </a:r>
          </a:p>
        </p:txBody>
      </p:sp>
      <p:graphicFrame>
        <p:nvGraphicFramePr>
          <p:cNvPr id="9" name="Objekt 8"/>
          <p:cNvGraphicFramePr>
            <a:graphicFrameLocks noChangeAspect="1"/>
          </p:cNvGraphicFramePr>
          <p:nvPr>
            <p:extLst>
              <p:ext uri="{D42A27DB-BD31-4B8C-83A1-F6EECF244321}">
                <p14:modId xmlns:p14="http://schemas.microsoft.com/office/powerpoint/2010/main" val="3311499403"/>
              </p:ext>
            </p:extLst>
          </p:nvPr>
        </p:nvGraphicFramePr>
        <p:xfrm>
          <a:off x="1218763" y="4622880"/>
          <a:ext cx="3271010" cy="594729"/>
        </p:xfrm>
        <a:graphic>
          <a:graphicData uri="http://schemas.openxmlformats.org/presentationml/2006/ole">
            <mc:AlternateContent xmlns:mc="http://schemas.openxmlformats.org/markup-compatibility/2006">
              <mc:Choice xmlns:v="urn:schemas-microsoft-com:vml" Requires="v">
                <p:oleObj name="Equation" r:id="rId7" imgW="2095200" imgH="380880" progId="Equation.DSMT4">
                  <p:embed/>
                </p:oleObj>
              </mc:Choice>
              <mc:Fallback>
                <p:oleObj name="Equation" r:id="rId7" imgW="2095200" imgH="380880" progId="Equation.DSMT4">
                  <p:embed/>
                  <p:pic>
                    <p:nvPicPr>
                      <p:cNvPr id="9" name="Objekt 8"/>
                      <p:cNvPicPr/>
                      <p:nvPr/>
                    </p:nvPicPr>
                    <p:blipFill>
                      <a:blip r:embed="rId8"/>
                      <a:stretch>
                        <a:fillRect/>
                      </a:stretch>
                    </p:blipFill>
                    <p:spPr>
                      <a:xfrm>
                        <a:off x="1218763" y="4622880"/>
                        <a:ext cx="3271010" cy="594729"/>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406661262"/>
              </p:ext>
            </p:extLst>
          </p:nvPr>
        </p:nvGraphicFramePr>
        <p:xfrm>
          <a:off x="5632450" y="3206750"/>
          <a:ext cx="1943100" cy="520700"/>
        </p:xfrm>
        <a:graphic>
          <a:graphicData uri="http://schemas.openxmlformats.org/presentationml/2006/ole">
            <mc:AlternateContent xmlns:mc="http://schemas.openxmlformats.org/markup-compatibility/2006">
              <mc:Choice xmlns:v="urn:schemas-microsoft-com:vml" Requires="v">
                <p:oleObj name="Equation" r:id="rId9" imgW="1942920" imgH="520560" progId="Equation.DSMT4">
                  <p:embed/>
                </p:oleObj>
              </mc:Choice>
              <mc:Fallback>
                <p:oleObj name="Equation" r:id="rId9" imgW="1942920" imgH="520560" progId="Equation.DSMT4">
                  <p:embed/>
                  <p:pic>
                    <p:nvPicPr>
                      <p:cNvPr id="10" name="Objekt 9"/>
                      <p:cNvPicPr/>
                      <p:nvPr/>
                    </p:nvPicPr>
                    <p:blipFill>
                      <a:blip r:embed="rId10"/>
                      <a:stretch>
                        <a:fillRect/>
                      </a:stretch>
                    </p:blipFill>
                    <p:spPr>
                      <a:xfrm>
                        <a:off x="5632450" y="3206750"/>
                        <a:ext cx="1943100" cy="520700"/>
                      </a:xfrm>
                      <a:prstGeom prst="rect">
                        <a:avLst/>
                      </a:prstGeom>
                    </p:spPr>
                  </p:pic>
                </p:oleObj>
              </mc:Fallback>
            </mc:AlternateContent>
          </a:graphicData>
        </a:graphic>
      </p:graphicFrame>
    </p:spTree>
    <p:extLst>
      <p:ext uri="{BB962C8B-B14F-4D97-AF65-F5344CB8AC3E}">
        <p14:creationId xmlns:p14="http://schemas.microsoft.com/office/powerpoint/2010/main" val="561627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Insolvency risk and expected duration of existence</a:t>
            </a:r>
          </a:p>
        </p:txBody>
      </p:sp>
      <p:graphicFrame>
        <p:nvGraphicFramePr>
          <p:cNvPr id="5" name="Inhaltsplatzhalter 4"/>
          <p:cNvGraphicFramePr>
            <a:graphicFrameLocks noGrp="1"/>
          </p:cNvGraphicFramePr>
          <p:nvPr>
            <p:ph sz="quarter" idx="4294967295"/>
            <p:extLst>
              <p:ext uri="{D42A27DB-BD31-4B8C-83A1-F6EECF244321}">
                <p14:modId xmlns:p14="http://schemas.microsoft.com/office/powerpoint/2010/main" val="3054100168"/>
              </p:ext>
            </p:extLst>
          </p:nvPr>
        </p:nvGraphicFramePr>
        <p:xfrm>
          <a:off x="662300" y="3933056"/>
          <a:ext cx="3731601" cy="2382334"/>
        </p:xfrm>
        <a:graphic>
          <a:graphicData uri="http://schemas.openxmlformats.org/drawingml/2006/table">
            <a:tbl>
              <a:tblPr firstRow="1" firstCol="1" bandRow="1">
                <a:tableStyleId>{5C22544A-7EE6-4342-B048-85BDC9FD1C3A}</a:tableStyleId>
              </a:tblPr>
              <a:tblGrid>
                <a:gridCol w="953441">
                  <a:extLst>
                    <a:ext uri="{9D8B030D-6E8A-4147-A177-3AD203B41FA5}">
                      <a16:colId xmlns:a16="http://schemas.microsoft.com/office/drawing/2014/main" val="20000"/>
                    </a:ext>
                  </a:extLst>
                </a:gridCol>
                <a:gridCol w="953441">
                  <a:extLst>
                    <a:ext uri="{9D8B030D-6E8A-4147-A177-3AD203B41FA5}">
                      <a16:colId xmlns:a16="http://schemas.microsoft.com/office/drawing/2014/main" val="20001"/>
                    </a:ext>
                  </a:extLst>
                </a:gridCol>
                <a:gridCol w="1824719">
                  <a:extLst>
                    <a:ext uri="{9D8B030D-6E8A-4147-A177-3AD203B41FA5}">
                      <a16:colId xmlns:a16="http://schemas.microsoft.com/office/drawing/2014/main" val="20002"/>
                    </a:ext>
                  </a:extLst>
                </a:gridCol>
              </a:tblGrid>
              <a:tr h="619769">
                <a:tc>
                  <a:txBody>
                    <a:bodyPr/>
                    <a:lstStyle/>
                    <a:p>
                      <a:pPr algn="ctr">
                        <a:spcAft>
                          <a:spcPts val="0"/>
                        </a:spcAft>
                      </a:pPr>
                      <a:r>
                        <a:rPr lang="de-DE" sz="1100" dirty="0">
                          <a:effectLst/>
                        </a:rPr>
                        <a:t>Rating</a:t>
                      </a:r>
                      <a:endParaRPr lang="de-DE" sz="1100" dirty="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p (per year)</a:t>
                      </a:r>
                      <a:endParaRPr lang="de-DE" sz="1100" dirty="0">
                        <a:effectLst/>
                        <a:latin typeface="Arial"/>
                        <a:ea typeface="Times New Roman"/>
                        <a:cs typeface="Times New Roman"/>
                      </a:endParaRPr>
                    </a:p>
                  </a:txBody>
                  <a:tcPr marL="55621" marR="55621" marT="29416" marB="14450"/>
                </a:tc>
                <a:tc>
                  <a:txBody>
                    <a:bodyPr/>
                    <a:lstStyle/>
                    <a:p>
                      <a:pPr algn="ctr">
                        <a:spcAft>
                          <a:spcPts val="0"/>
                        </a:spcAft>
                      </a:pPr>
                      <a:r>
                        <a:rPr lang="de-DE" sz="1100" dirty="0">
                          <a:effectLst/>
                        </a:rPr>
                        <a:t>Expected service life </a:t>
                      </a:r>
                      <a:br>
                        <a:rPr lang="de-DE" sz="1100" dirty="0">
                          <a:effectLst/>
                        </a:rPr>
                      </a:br>
                      <a:r>
                        <a:rPr lang="de-DE" sz="1100" dirty="0">
                          <a:effectLst/>
                        </a:rPr>
                        <a:t>(= 1/p)</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0"/>
                  </a:ext>
                </a:extLst>
              </a:tr>
              <a:tr h="352513">
                <a:tc>
                  <a:txBody>
                    <a:bodyPr/>
                    <a:lstStyle/>
                    <a:p>
                      <a:pPr algn="ctr">
                        <a:spcAft>
                          <a:spcPts val="0"/>
                        </a:spcAft>
                      </a:pPr>
                      <a:r>
                        <a:rPr lang="de-DE" sz="900">
                          <a:effectLst/>
                        </a:rPr>
                        <a:t>A</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0.1 percent</a:t>
                      </a:r>
                      <a:endParaRPr lang="de-DE" sz="1100" dirty="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1000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1"/>
                  </a:ext>
                </a:extLst>
              </a:tr>
              <a:tr h="352513">
                <a:tc>
                  <a:txBody>
                    <a:bodyPr/>
                    <a:lstStyle/>
                    <a:p>
                      <a:pPr algn="ctr">
                        <a:spcAft>
                          <a:spcPts val="0"/>
                        </a:spcAft>
                      </a:pPr>
                      <a:r>
                        <a:rPr lang="de-DE" sz="900">
                          <a:effectLst/>
                        </a:rPr>
                        <a:t>BBB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0.5 percent</a:t>
                      </a:r>
                      <a:endParaRPr lang="de-DE" sz="1100" dirty="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200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2"/>
                  </a:ext>
                </a:extLst>
              </a:tr>
              <a:tr h="352513">
                <a:tc>
                  <a:txBody>
                    <a:bodyPr/>
                    <a:lstStyle/>
                    <a:p>
                      <a:pPr algn="ctr">
                        <a:spcAft>
                          <a:spcPts val="0"/>
                        </a:spcAft>
                      </a:pPr>
                      <a:r>
                        <a:rPr lang="de-DE" sz="900">
                          <a:effectLst/>
                        </a:rPr>
                        <a:t>BB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1.0 percent</a:t>
                      </a:r>
                      <a:endParaRPr lang="de-DE" sz="1100" dirty="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100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3"/>
                  </a:ext>
                </a:extLst>
              </a:tr>
              <a:tr h="352513">
                <a:tc>
                  <a:txBody>
                    <a:bodyPr/>
                    <a:lstStyle/>
                    <a:p>
                      <a:pPr algn="ctr">
                        <a:spcAft>
                          <a:spcPts val="0"/>
                        </a:spcAft>
                      </a:pPr>
                      <a:r>
                        <a:rPr lang="de-DE" sz="900">
                          <a:effectLst/>
                        </a:rPr>
                        <a:t>BB-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a:effectLst/>
                        </a:rPr>
                        <a:t>2.0 percent</a:t>
                      </a:r>
                      <a:endParaRPr lang="de-DE" sz="110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50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4"/>
                  </a:ext>
                </a:extLst>
              </a:tr>
              <a:tr h="352513">
                <a:tc>
                  <a:txBody>
                    <a:bodyPr/>
                    <a:lstStyle/>
                    <a:p>
                      <a:pPr algn="ctr">
                        <a:spcAft>
                          <a:spcPts val="0"/>
                        </a:spcAft>
                      </a:pPr>
                      <a:r>
                        <a:rPr lang="de-DE" sz="900">
                          <a:effectLst/>
                        </a:rPr>
                        <a:t>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a:effectLst/>
                        </a:rPr>
                        <a:t>5.0 percent</a:t>
                      </a:r>
                      <a:endParaRPr lang="de-DE" sz="110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20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5"/>
                  </a:ext>
                </a:extLst>
              </a:tr>
            </a:tbl>
          </a:graphicData>
        </a:graphic>
      </p:graphicFrame>
      <p:sp>
        <p:nvSpPr>
          <p:cNvPr id="2" name="Inhaltsplatzhalter 1"/>
          <p:cNvSpPr>
            <a:spLocks noGrp="1"/>
          </p:cNvSpPr>
          <p:nvPr>
            <p:ph idx="4294967295"/>
          </p:nvPr>
        </p:nvSpPr>
        <p:spPr>
          <a:xfrm>
            <a:off x="468000" y="1124744"/>
            <a:ext cx="8775700" cy="3536950"/>
          </a:xfrm>
        </p:spPr>
        <p:txBody>
          <a:bodyPr/>
          <a:lstStyle/>
          <a:p>
            <a:pPr marL="0" indent="0">
              <a:buNone/>
            </a:pPr>
            <a:r>
              <a:rPr lang="de-DE" dirty="0"/>
              <a:t>The primary effect of insolvency risk is that a company does not exist forever. Like insolvency costs, this influences the amount and timing of expected cash flows/income. </a:t>
            </a:r>
          </a:p>
          <a:p>
            <a:pPr marL="0" indent="0">
              <a:buNone/>
            </a:pPr>
            <a:r>
              <a:rPr lang="de-DE" dirty="0"/>
              <a:t>Even with an insolvency probability of p &gt; 0, companies can exist indefinitely, i.e. there is no certain point in time at which they will cease to exist. </a:t>
            </a:r>
          </a:p>
          <a:p>
            <a:pPr marL="0" indent="0">
              <a:buNone/>
            </a:pPr>
            <a:r>
              <a:rPr lang="de-DE" dirty="0"/>
              <a:t>The probability of insolvency thus leads to a </a:t>
            </a:r>
            <a:r>
              <a:rPr lang="de-DE" u="sng" dirty="0"/>
              <a:t>finite expected value of the service life</a:t>
            </a:r>
            <a:r>
              <a:rPr lang="de-DE" dirty="0"/>
              <a:t>, but not to a </a:t>
            </a:r>
            <a:r>
              <a:rPr lang="de-DE" u="sng" dirty="0"/>
              <a:t>limit on the service life</a:t>
            </a:r>
            <a:r>
              <a:rPr lang="de-DE" dirty="0"/>
              <a:t>. </a:t>
            </a:r>
          </a:p>
          <a:p>
            <a:pPr marL="0" indent="0">
              <a:buNone/>
            </a:pPr>
            <a:endParaRPr lang="de-DE" dirty="0"/>
          </a:p>
        </p:txBody>
      </p:sp>
      <p:sp>
        <p:nvSpPr>
          <p:cNvPr id="7" name="Inhaltsplatzhalter 1">
            <a:extLst>
              <a:ext uri="{FF2B5EF4-FFF2-40B4-BE49-F238E27FC236}">
                <a16:creationId xmlns:a16="http://schemas.microsoft.com/office/drawing/2014/main" id="{E4CEDFE2-81D5-4153-864B-8FC073E2B096}"/>
              </a:ext>
            </a:extLst>
          </p:cNvPr>
          <p:cNvSpPr txBox="1">
            <a:spLocks/>
          </p:cNvSpPr>
          <p:nvPr/>
        </p:nvSpPr>
        <p:spPr>
          <a:xfrm>
            <a:off x="4953000" y="3789040"/>
            <a:ext cx="3731602" cy="1227261"/>
          </a:xfrm>
          <a:prstGeom prst="rect">
            <a:avLst/>
          </a:prstGeom>
        </p:spPr>
        <p:txBody>
          <a:bodyPr vert="horz" lIns="71960" tIns="35979" rIns="71960" bIns="35979" rtlCol="0">
            <a:noAutofit/>
          </a:bodyPr>
          <a:lstStyle>
            <a:lvl1pPr marL="361278" indent="-361278"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3049" indent="-351772"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4328" indent="-361278"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5606" indent="-361278"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87377" indent="-351772"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1707"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6562"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1420"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6275"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dirty="0"/>
              <a:t>Of particular relevance to the valuation is the probability </a:t>
            </a:r>
            <a:r>
              <a:rPr lang="de-DE" i="1" dirty="0"/>
              <a:t>p </a:t>
            </a:r>
            <a:r>
              <a:rPr lang="de-DE" dirty="0"/>
              <a:t>that the cash flow will be interrupted within a year, because the payments to the owners are usually zero anyway in the event of insolvency. </a:t>
            </a:r>
          </a:p>
        </p:txBody>
      </p:sp>
      <p:sp>
        <p:nvSpPr>
          <p:cNvPr id="3" name="Inhaltsplatzhalter 3">
            <a:extLst>
              <a:ext uri="{FF2B5EF4-FFF2-40B4-BE49-F238E27FC236}">
                <a16:creationId xmlns:a16="http://schemas.microsoft.com/office/drawing/2014/main" id="{15F06D1A-6C30-53F1-2EAA-CCAF1443BA19}"/>
              </a:ext>
            </a:extLst>
          </p:cNvPr>
          <p:cNvSpPr txBox="1">
            <a:spLocks/>
          </p:cNvSpPr>
          <p:nvPr/>
        </p:nvSpPr>
        <p:spPr>
          <a:xfrm>
            <a:off x="4661780" y="5661248"/>
            <a:ext cx="4899732" cy="853798"/>
          </a:xfrm>
          <a:prstGeom prst="rect">
            <a:avLst/>
          </a:prstGeom>
        </p:spPr>
        <p:txBody>
          <a:bodyPr vert="horz" lIns="72000" tIns="36000" rIns="72000" bIns="36000" rtlCol="0">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00000"/>
              </a:lnSpc>
              <a:spcAft>
                <a:spcPts val="0"/>
              </a:spcAft>
              <a:buFont typeface="Arial" pitchFamily="34" charset="0"/>
              <a:buNone/>
              <a:defRPr/>
            </a:pPr>
            <a:r>
              <a:rPr lang="de-DE" sz="1000" dirty="0">
                <a:solidFill>
                  <a:srgbClr val="5F5F5F"/>
                </a:solidFill>
              </a:rPr>
              <a:t>Source: Gleißner, W. (2010): Unternehmenswert, Rating und Risiko, in: WPg, 14/2010, 63. Vol., pp. 735–743 und Franken, L./Gleißner, W./Schulte, J. (2020): Insolvenzrisiko und Berücksichtigung des Verschuldungsgrads bei der Bewertung von Unternehmen – Stand der Diskussion nach Veröffentlichung des IDW Praxishinweises 2/2018, in: Corporate Finance, </a:t>
            </a:r>
            <a:r>
              <a:rPr lang="de-DE" sz="1000" dirty="0" err="1">
                <a:solidFill>
                  <a:srgbClr val="5F5F5F"/>
                </a:solidFill>
              </a:rPr>
              <a:t>No</a:t>
            </a:r>
            <a:r>
              <a:rPr lang="de-DE" sz="1000" dirty="0">
                <a:solidFill>
                  <a:srgbClr val="5F5F5F"/>
                </a:solidFill>
              </a:rPr>
              <a:t> 03-04 vom 30.03.2020, pp. 84-96.​</a:t>
            </a:r>
          </a:p>
        </p:txBody>
      </p:sp>
    </p:spTree>
    <p:extLst>
      <p:ext uri="{BB962C8B-B14F-4D97-AF65-F5344CB8AC3E}">
        <p14:creationId xmlns:p14="http://schemas.microsoft.com/office/powerpoint/2010/main" val="1512600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The probability of insolvency must be taken into account in the detailed planning and updating phase</a:t>
            </a:r>
          </a:p>
        </p:txBody>
      </p:sp>
      <p:sp>
        <p:nvSpPr>
          <p:cNvPr id="2" name="Inhaltsplatzhalter 1"/>
          <p:cNvSpPr>
            <a:spLocks noGrp="1"/>
          </p:cNvSpPr>
          <p:nvPr>
            <p:ph sz="quarter" idx="4294967295"/>
          </p:nvPr>
        </p:nvSpPr>
        <p:spPr>
          <a:xfrm>
            <a:off x="504713" y="5733256"/>
            <a:ext cx="9051502" cy="980744"/>
          </a:xfrm>
          <a:prstGeom prst="rect">
            <a:avLst/>
          </a:prstGeom>
        </p:spPr>
        <p:txBody>
          <a:bodyPr/>
          <a:lstStyle/>
          <a:p>
            <a:pPr marL="0" indent="0">
              <a:lnSpc>
                <a:spcPct val="100000"/>
              </a:lnSpc>
              <a:spcAft>
                <a:spcPts val="0"/>
              </a:spcAft>
              <a:buNone/>
            </a:pPr>
            <a:r>
              <a:rPr lang="de-DE" sz="1000" dirty="0">
                <a:solidFill>
                  <a:srgbClr val="5F5F5F"/>
                </a:solidFill>
              </a:rPr>
              <a:t>Gleißner, W. (2017): Das Insolvenzrisiko beeinflusst den Unternehmenswert: Eine Klarstellung in 10 Punkten, in: </a:t>
            </a:r>
            <a:r>
              <a:rPr lang="de-DE" sz="1000" dirty="0" err="1">
                <a:solidFill>
                  <a:srgbClr val="5F5F5F"/>
                </a:solidFill>
              </a:rPr>
              <a:t>BewertungsPraktiker</a:t>
            </a:r>
            <a:r>
              <a:rPr lang="de-DE" sz="1000" dirty="0">
                <a:solidFill>
                  <a:srgbClr val="5F5F5F"/>
                </a:solidFill>
              </a:rPr>
              <a:t>, 2/2017, pp. 41-50.; Lobe, S.,/Hölzl, A. (2011): Ewigkeit, Insolvenz und Unternehmensbewertung: Globale Evidenz, in: CFB, </a:t>
            </a:r>
            <a:r>
              <a:rPr lang="de-DE" sz="1000" dirty="0" err="1">
                <a:solidFill>
                  <a:srgbClr val="5F5F5F"/>
                </a:solidFill>
              </a:rPr>
              <a:t>No</a:t>
            </a:r>
            <a:r>
              <a:rPr lang="de-DE" sz="1000" dirty="0">
                <a:solidFill>
                  <a:srgbClr val="5F5F5F"/>
                </a:solidFill>
              </a:rPr>
              <a:t> 04, pp. 252-257; Gleißner, W. (2010): </a:t>
            </a:r>
            <a:r>
              <a:rPr lang="de-DE" sz="1000" dirty="0" err="1">
                <a:solidFill>
                  <a:srgbClr val="5F5F5F"/>
                </a:solidFill>
              </a:rPr>
              <a:t>Unterneh-menswert</a:t>
            </a:r>
            <a:r>
              <a:rPr lang="de-DE" sz="1000" dirty="0">
                <a:solidFill>
                  <a:srgbClr val="5F5F5F"/>
                </a:solidFill>
              </a:rPr>
              <a:t>, Rating und Risiko, in: Die Wirtschaftsprüfung, 14/2010, 63. Vol., pp. 735–743.; Friedrich, T. (2015): Unternehmensbewertung bei Insolvenzrisiko und Gleißner, W. (2002): Wertorientierte Analyse der Unternehmensplanung auf Basis des Risikomanagements, in: Finanz Betrieb, </a:t>
            </a:r>
            <a:r>
              <a:rPr lang="de-DE" sz="1000" dirty="0" err="1">
                <a:solidFill>
                  <a:srgbClr val="5F5F5F"/>
                </a:solidFill>
              </a:rPr>
              <a:t>No</a:t>
            </a:r>
            <a:r>
              <a:rPr lang="de-DE" sz="1000" dirty="0">
                <a:solidFill>
                  <a:srgbClr val="5F5F5F"/>
                </a:solidFill>
              </a:rPr>
              <a:t> 7-8/2002, pp. 417-427.​</a:t>
            </a:r>
          </a:p>
        </p:txBody>
      </p:sp>
      <p:graphicFrame>
        <p:nvGraphicFramePr>
          <p:cNvPr id="6" name="Tabelle 5"/>
          <p:cNvGraphicFramePr>
            <a:graphicFrameLocks noGrp="1"/>
          </p:cNvGraphicFramePr>
          <p:nvPr>
            <p:extLst>
              <p:ext uri="{D42A27DB-BD31-4B8C-83A1-F6EECF244321}">
                <p14:modId xmlns:p14="http://schemas.microsoft.com/office/powerpoint/2010/main" val="2003909360"/>
              </p:ext>
            </p:extLst>
          </p:nvPr>
        </p:nvGraphicFramePr>
        <p:xfrm>
          <a:off x="868661" y="2641921"/>
          <a:ext cx="8175931" cy="1905364"/>
        </p:xfrm>
        <a:graphic>
          <a:graphicData uri="http://schemas.openxmlformats.org/drawingml/2006/table">
            <a:tbl>
              <a:tblPr firstRow="1" bandRow="1">
                <a:tableStyleId>{5C22544A-7EE6-4342-B048-85BDC9FD1C3A}</a:tableStyleId>
              </a:tblPr>
              <a:tblGrid>
                <a:gridCol w="3748010">
                  <a:extLst>
                    <a:ext uri="{9D8B030D-6E8A-4147-A177-3AD203B41FA5}">
                      <a16:colId xmlns:a16="http://schemas.microsoft.com/office/drawing/2014/main" val="20000"/>
                    </a:ext>
                  </a:extLst>
                </a:gridCol>
                <a:gridCol w="1074909">
                  <a:extLst>
                    <a:ext uri="{9D8B030D-6E8A-4147-A177-3AD203B41FA5}">
                      <a16:colId xmlns:a16="http://schemas.microsoft.com/office/drawing/2014/main" val="20001"/>
                    </a:ext>
                  </a:extLst>
                </a:gridCol>
                <a:gridCol w="1074909">
                  <a:extLst>
                    <a:ext uri="{9D8B030D-6E8A-4147-A177-3AD203B41FA5}">
                      <a16:colId xmlns:a16="http://schemas.microsoft.com/office/drawing/2014/main" val="20002"/>
                    </a:ext>
                  </a:extLst>
                </a:gridCol>
                <a:gridCol w="1074909">
                  <a:extLst>
                    <a:ext uri="{9D8B030D-6E8A-4147-A177-3AD203B41FA5}">
                      <a16:colId xmlns:a16="http://schemas.microsoft.com/office/drawing/2014/main" val="20003"/>
                    </a:ext>
                  </a:extLst>
                </a:gridCol>
                <a:gridCol w="1203194">
                  <a:extLst>
                    <a:ext uri="{9D8B030D-6E8A-4147-A177-3AD203B41FA5}">
                      <a16:colId xmlns:a16="http://schemas.microsoft.com/office/drawing/2014/main" val="20004"/>
                    </a:ext>
                  </a:extLst>
                </a:gridCol>
              </a:tblGrid>
              <a:tr h="366696">
                <a:tc>
                  <a:txBody>
                    <a:bodyPr/>
                    <a:lstStyle/>
                    <a:p>
                      <a:pPr marL="71755">
                        <a:lnSpc>
                          <a:spcPct val="120000"/>
                        </a:lnSpc>
                        <a:spcAft>
                          <a:spcPts val="0"/>
                        </a:spcAft>
                      </a:pPr>
                      <a:r>
                        <a:rPr lang="de-DE" sz="1500" dirty="0">
                          <a:effectLst/>
                        </a:rPr>
                        <a:t>Time (t)</a:t>
                      </a:r>
                      <a:endParaRPr lang="de-DE" sz="1500" b="1"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a:t>
                      </a:r>
                      <a:endParaRPr lang="de-DE" sz="1500" b="1">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2</a:t>
                      </a:r>
                      <a:endParaRPr lang="de-DE" sz="1500" b="1">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3</a:t>
                      </a:r>
                      <a:endParaRPr lang="de-DE" sz="1500" b="1">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4 ff.</a:t>
                      </a:r>
                      <a:endParaRPr lang="de-DE" sz="1500" b="1">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0"/>
                  </a:ext>
                </a:extLst>
              </a:tr>
              <a:tr h="366696">
                <a:tc>
                  <a:txBody>
                    <a:bodyPr/>
                    <a:lstStyle/>
                    <a:p>
                      <a:pPr marL="71755">
                        <a:lnSpc>
                          <a:spcPct val="120000"/>
                        </a:lnSpc>
                        <a:spcAft>
                          <a:spcPts val="0"/>
                        </a:spcAft>
                      </a:pPr>
                      <a:r>
                        <a:rPr lang="de-DE" sz="1500" dirty="0">
                          <a:effectLst/>
                        </a:rPr>
                        <a:t>E(CF) </a:t>
                      </a:r>
                      <a:r>
                        <a:rPr lang="de-DE" sz="1500" dirty="0" err="1">
                          <a:effectLst/>
                        </a:rPr>
                        <a:t>without</a:t>
                      </a:r>
                      <a:r>
                        <a:rPr lang="de-DE" sz="1500" dirty="0">
                          <a:effectLst/>
                        </a:rPr>
                        <a:t> insolvency </a:t>
                      </a:r>
                      <a:r>
                        <a:rPr lang="de-DE" sz="900" dirty="0">
                          <a:effectLst/>
                        </a:rPr>
                        <a:t>(conditional)</a:t>
                      </a:r>
                      <a:endParaRPr lang="de-DE" sz="9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10</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15</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20</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20</a:t>
                      </a:r>
                      <a:endParaRPr lang="de-DE" sz="150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1"/>
                  </a:ext>
                </a:extLst>
              </a:tr>
              <a:tr h="366696">
                <a:tc>
                  <a:txBody>
                    <a:bodyPr/>
                    <a:lstStyle/>
                    <a:p>
                      <a:pPr marL="71755">
                        <a:lnSpc>
                          <a:spcPct val="120000"/>
                        </a:lnSpc>
                        <a:spcAft>
                          <a:spcPts val="0"/>
                        </a:spcAft>
                      </a:pPr>
                      <a:r>
                        <a:rPr lang="de-DE" sz="1500" dirty="0">
                          <a:effectLst/>
                        </a:rPr>
                        <a:t>Probability of insolvency </a:t>
                      </a:r>
                      <a:r>
                        <a:rPr lang="de-DE" sz="1500" dirty="0" err="1">
                          <a:effectLst/>
                        </a:rPr>
                        <a:t>p</a:t>
                      </a:r>
                      <a:r>
                        <a:rPr lang="de-DE" sz="1500" baseline="-25000" dirty="0" err="1">
                          <a:effectLst/>
                        </a:rPr>
                        <a:t>t</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2"/>
                  </a:ext>
                </a:extLst>
              </a:tr>
              <a:tr h="438580">
                <a:tc>
                  <a:txBody>
                    <a:bodyPr/>
                    <a:lstStyle/>
                    <a:p>
                      <a:pPr marL="71755">
                        <a:lnSpc>
                          <a:spcPct val="120000"/>
                        </a:lnSpc>
                        <a:spcAft>
                          <a:spcPts val="0"/>
                        </a:spcAft>
                      </a:pPr>
                      <a:r>
                        <a:rPr lang="de-DE" sz="1500" dirty="0">
                          <a:effectLst/>
                        </a:rPr>
                        <a:t>Probability of survival</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0,98</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dirty="0">
                          <a:effectLst/>
                        </a:rPr>
                        <a:t>0,96</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0,94</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(1-p)</a:t>
                      </a:r>
                      <a:r>
                        <a:rPr lang="de-DE" sz="1500" baseline="30000">
                          <a:effectLst/>
                        </a:rPr>
                        <a:t>t</a:t>
                      </a:r>
                      <a:endParaRPr lang="de-DE" sz="150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3"/>
                  </a:ext>
                </a:extLst>
              </a:tr>
              <a:tr h="366696">
                <a:tc>
                  <a:txBody>
                    <a:bodyPr/>
                    <a:lstStyle/>
                    <a:p>
                      <a:pPr marL="71755">
                        <a:lnSpc>
                          <a:spcPct val="120000"/>
                        </a:lnSpc>
                        <a:spcAft>
                          <a:spcPts val="0"/>
                        </a:spcAft>
                      </a:pPr>
                      <a:r>
                        <a:rPr lang="de-DE" sz="1500" dirty="0">
                          <a:effectLst/>
                        </a:rPr>
                        <a:t>Expected </a:t>
                      </a:r>
                      <a:r>
                        <a:rPr lang="de-DE" sz="1500" dirty="0" err="1">
                          <a:effectLst/>
                        </a:rPr>
                        <a:t>value</a:t>
                      </a:r>
                      <a:r>
                        <a:rPr lang="de-DE" sz="1500" dirty="0">
                          <a:effectLst/>
                        </a:rPr>
                        <a:t> (    )</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9,8</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14,4</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18,8</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dirty="0">
                          <a:effectLst/>
                        </a:rPr>
                        <a:t>18,4</a:t>
                      </a:r>
                      <a:endParaRPr lang="de-DE" sz="1500" dirty="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4"/>
                  </a:ext>
                </a:extLst>
              </a:tr>
            </a:tbl>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026465938"/>
              </p:ext>
            </p:extLst>
          </p:nvPr>
        </p:nvGraphicFramePr>
        <p:xfrm>
          <a:off x="2377890" y="4257675"/>
          <a:ext cx="279400" cy="276225"/>
        </p:xfrm>
        <a:graphic>
          <a:graphicData uri="http://schemas.openxmlformats.org/presentationml/2006/ole">
            <mc:AlternateContent xmlns:mc="http://schemas.openxmlformats.org/markup-compatibility/2006">
              <mc:Choice xmlns:v="urn:schemas-microsoft-com:vml" Requires="v">
                <p:oleObj name="Equation" r:id="rId2" imgW="279360" imgH="241200" progId="Equation.DSMT4">
                  <p:embed/>
                </p:oleObj>
              </mc:Choice>
              <mc:Fallback>
                <p:oleObj name="Equation" r:id="rId2" imgW="279360" imgH="241200" progId="Equation.DSMT4">
                  <p:embed/>
                  <p:pic>
                    <p:nvPicPr>
                      <p:cNvPr id="7" name="Objekt 6"/>
                      <p:cNvPicPr>
                        <a:picLocks noChangeAspect="1" noChangeArrowheads="1"/>
                      </p:cNvPicPr>
                      <p:nvPr/>
                    </p:nvPicPr>
                    <p:blipFill>
                      <a:blip r:embed="rId3"/>
                      <a:srcRect/>
                      <a:stretch>
                        <a:fillRect/>
                      </a:stretch>
                    </p:blipFill>
                    <p:spPr bwMode="auto">
                      <a:xfrm>
                        <a:off x="2377890" y="4257675"/>
                        <a:ext cx="279400" cy="276225"/>
                      </a:xfrm>
                      <a:prstGeom prst="rect">
                        <a:avLst/>
                      </a:prstGeom>
                      <a:noFill/>
                    </p:spPr>
                  </p:pic>
                </p:oleObj>
              </mc:Fallback>
            </mc:AlternateContent>
          </a:graphicData>
        </a:graphic>
      </p:graphicFrame>
      <p:sp>
        <p:nvSpPr>
          <p:cNvPr id="8" name="Rectangle 3"/>
          <p:cNvSpPr>
            <a:spLocks noChangeArrowheads="1"/>
          </p:cNvSpPr>
          <p:nvPr/>
        </p:nvSpPr>
        <p:spPr bwMode="auto">
          <a:xfrm>
            <a:off x="3" y="-200545"/>
            <a:ext cx="184749" cy="40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24" tIns="45759" rIns="91524" bIns="45759" numCol="1" anchor="ctr" anchorCtr="0" compatLnSpc="1">
            <a:prstTxWarp prst="textNoShape">
              <a:avLst/>
            </a:prstTxWarp>
            <a:spAutoFit/>
          </a:bodyPr>
          <a:lstStyle/>
          <a:p>
            <a:endParaRPr lang="de-DE"/>
          </a:p>
        </p:txBody>
      </p:sp>
      <p:graphicFrame>
        <p:nvGraphicFramePr>
          <p:cNvPr id="9" name="Objekt 8"/>
          <p:cNvGraphicFramePr>
            <a:graphicFrameLocks noChangeAspect="1"/>
          </p:cNvGraphicFramePr>
          <p:nvPr>
            <p:extLst>
              <p:ext uri="{D42A27DB-BD31-4B8C-83A1-F6EECF244321}">
                <p14:modId xmlns:p14="http://schemas.microsoft.com/office/powerpoint/2010/main" val="2118331821"/>
              </p:ext>
            </p:extLst>
          </p:nvPr>
        </p:nvGraphicFramePr>
        <p:xfrm>
          <a:off x="1525588" y="4689475"/>
          <a:ext cx="7224712" cy="561975"/>
        </p:xfrm>
        <a:graphic>
          <a:graphicData uri="http://schemas.openxmlformats.org/presentationml/2006/ole">
            <mc:AlternateContent xmlns:mc="http://schemas.openxmlformats.org/markup-compatibility/2006">
              <mc:Choice xmlns:v="urn:schemas-microsoft-com:vml" Requires="v">
                <p:oleObj name="Equation" r:id="rId4" imgW="7238880" imgH="545760" progId="Equation.DSMT4">
                  <p:embed/>
                </p:oleObj>
              </mc:Choice>
              <mc:Fallback>
                <p:oleObj name="Equation" r:id="rId4" imgW="7238880" imgH="545760" progId="Equation.DSMT4">
                  <p:embed/>
                  <p:pic>
                    <p:nvPicPr>
                      <p:cNvPr id="9" name="Objekt 8"/>
                      <p:cNvPicPr>
                        <a:picLocks noChangeAspect="1" noChangeArrowheads="1"/>
                      </p:cNvPicPr>
                      <p:nvPr/>
                    </p:nvPicPr>
                    <p:blipFill>
                      <a:blip r:embed="rId5"/>
                      <a:srcRect/>
                      <a:stretch>
                        <a:fillRect/>
                      </a:stretch>
                    </p:blipFill>
                    <p:spPr bwMode="auto">
                      <a:xfrm>
                        <a:off x="1525588" y="4689475"/>
                        <a:ext cx="7224712" cy="561975"/>
                      </a:xfrm>
                      <a:prstGeom prst="rect">
                        <a:avLst/>
                      </a:prstGeom>
                      <a:noFill/>
                    </p:spPr>
                  </p:pic>
                </p:oleObj>
              </mc:Fallback>
            </mc:AlternateContent>
          </a:graphicData>
        </a:graphic>
      </p:graphicFrame>
      <p:sp>
        <p:nvSpPr>
          <p:cNvPr id="10" name="Textfeld 9"/>
          <p:cNvSpPr txBox="1"/>
          <p:nvPr/>
        </p:nvSpPr>
        <p:spPr>
          <a:xfrm>
            <a:off x="468000" y="5344922"/>
            <a:ext cx="8933287" cy="458367"/>
          </a:xfrm>
          <a:prstGeom prst="rect">
            <a:avLst/>
          </a:prstGeom>
          <a:noFill/>
        </p:spPr>
        <p:txBody>
          <a:bodyPr wrap="none" lIns="72066" tIns="36032" rIns="72066" bIns="36032" rtlCol="0">
            <a:noAutofit/>
          </a:bodyPr>
          <a:lstStyle/>
          <a:p>
            <a:r>
              <a:rPr lang="de-DE" sz="1400" dirty="0">
                <a:solidFill>
                  <a:srgbClr val="002945"/>
                </a:solidFill>
                <a:latin typeface="Arial" panose="020B0604020202020204" pitchFamily="34" charset="0"/>
                <a:cs typeface="Arial" panose="020B0604020202020204" pitchFamily="34" charset="0"/>
              </a:rPr>
              <a:t>with a risk-adjusted discount rate of </a:t>
            </a:r>
            <a:r>
              <a:rPr lang="de-DE" sz="1400" dirty="0">
                <a:solidFill>
                  <a:srgbClr val="002945"/>
                </a:solidFill>
                <a:latin typeface="Times New Roman" pitchFamily="18" charset="0"/>
                <a:cs typeface="Times New Roman" pitchFamily="18" charset="0"/>
              </a:rPr>
              <a:t>k=10% </a:t>
            </a:r>
            <a:r>
              <a:rPr lang="de-DE" sz="1400" dirty="0">
                <a:solidFill>
                  <a:srgbClr val="002945"/>
                </a:solidFill>
                <a:latin typeface="+mj-lt"/>
                <a:cs typeface="Times New Roman" pitchFamily="18" charset="0"/>
              </a:rPr>
              <a:t>and a long-term growth rate of </a:t>
            </a:r>
            <a:r>
              <a:rPr lang="de-DE" sz="1400" dirty="0">
                <a:solidFill>
                  <a:srgbClr val="002945"/>
                </a:solidFill>
                <a:latin typeface="Times New Roman" pitchFamily="18" charset="0"/>
                <a:cs typeface="Times New Roman" pitchFamily="18" charset="0"/>
              </a:rPr>
              <a:t>w=0%</a:t>
            </a:r>
          </a:p>
        </p:txBody>
      </p:sp>
      <p:pic>
        <p:nvPicPr>
          <p:cNvPr id="11334"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691" y="1018902"/>
            <a:ext cx="3438196" cy="161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a:extLst>
              <a:ext uri="{FF2B5EF4-FFF2-40B4-BE49-F238E27FC236}">
                <a16:creationId xmlns:a16="http://schemas.microsoft.com/office/drawing/2014/main" id="{B18CB65F-7480-4F7A-A925-0B15091C897F}"/>
              </a:ext>
            </a:extLst>
          </p:cNvPr>
          <p:cNvSpPr/>
          <p:nvPr/>
        </p:nvSpPr>
        <p:spPr>
          <a:xfrm>
            <a:off x="4431762" y="1210689"/>
            <a:ext cx="5143217" cy="1342699"/>
          </a:xfrm>
          <a:prstGeom prst="rect">
            <a:avLst/>
          </a:prstGeom>
        </p:spPr>
        <p:txBody>
          <a:bodyPr wrap="square" lIns="107268" tIns="53634" rIns="107268" bIns="53634">
            <a:spAutoFit/>
          </a:bodyPr>
          <a:lstStyle/>
          <a:p>
            <a:r>
              <a:rPr lang="de-DE" sz="1600" dirty="0">
                <a:solidFill>
                  <a:srgbClr val="002945"/>
                </a:solidFill>
              </a:rPr>
              <a:t>Company-specific (!) insolvency risk must always be considered. </a:t>
            </a:r>
            <a:br>
              <a:rPr lang="de-DE" sz="1600" dirty="0">
                <a:solidFill>
                  <a:srgbClr val="002945"/>
                </a:solidFill>
              </a:rPr>
            </a:br>
            <a:r>
              <a:rPr lang="de-DE" sz="1600" dirty="0">
                <a:solidFill>
                  <a:srgbClr val="002945"/>
                </a:solidFill>
              </a:rPr>
              <a:t>Recording via (1) p surcharge in the usual annuity model (2) binomial tree, which, however, does not allow negative </a:t>
            </a:r>
            <a:r>
              <a:rPr lang="de-DE" sz="1600" dirty="0" err="1">
                <a:solidFill>
                  <a:srgbClr val="002945"/>
                </a:solidFill>
              </a:rPr>
              <a:t>fCf </a:t>
            </a:r>
            <a:r>
              <a:rPr lang="de-DE" sz="1600" dirty="0">
                <a:solidFill>
                  <a:srgbClr val="002945"/>
                </a:solidFill>
              </a:rPr>
              <a:t>(3) Monte Carlo simulation.</a:t>
            </a:r>
          </a:p>
        </p:txBody>
      </p:sp>
    </p:spTree>
    <p:extLst>
      <p:ext uri="{BB962C8B-B14F-4D97-AF65-F5344CB8AC3E}">
        <p14:creationId xmlns:p14="http://schemas.microsoft.com/office/powerpoint/2010/main" val="32532438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468000" y="144000"/>
            <a:ext cx="8640000" cy="648000"/>
          </a:xfrm>
        </p:spPr>
        <p:txBody>
          <a:bodyPr/>
          <a:lstStyle/>
          <a:p>
            <a:r>
              <a:rPr lang="de-DE" altLang="de-DE" dirty="0"/>
              <a:t>Rating </a:t>
            </a:r>
            <a:r>
              <a:rPr lang="de-DE" altLang="de-DE" dirty="0" err="1"/>
              <a:t>forecast</a:t>
            </a:r>
            <a:r>
              <a:rPr lang="de-DE" altLang="de-DE" dirty="0"/>
              <a:t>—</a:t>
            </a:r>
            <a:r>
              <a:rPr lang="de-DE" altLang="de-DE" dirty="0" err="1"/>
              <a:t>comparison</a:t>
            </a:r>
            <a:r>
              <a:rPr lang="de-DE" altLang="de-DE" dirty="0"/>
              <a:t> of base and stress scenario</a:t>
            </a:r>
          </a:p>
        </p:txBody>
      </p:sp>
      <p:pic>
        <p:nvPicPr>
          <p:cNvPr id="5734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443" b="12483"/>
          <a:stretch/>
        </p:blipFill>
        <p:spPr bwMode="auto">
          <a:xfrm>
            <a:off x="417513" y="1988839"/>
            <a:ext cx="9028112" cy="3528393"/>
          </a:xfrm>
          <a:prstGeom prst="rect">
            <a:avLst/>
          </a:prstGeom>
          <a:solidFill>
            <a:schemeClr val="bg1"/>
          </a:solidFill>
          <a:ln>
            <a:noFill/>
          </a:ln>
        </p:spPr>
      </p:pic>
      <p:sp>
        <p:nvSpPr>
          <p:cNvPr id="7" name="Rechteck 6"/>
          <p:cNvSpPr/>
          <p:nvPr/>
        </p:nvSpPr>
        <p:spPr bwMode="auto">
          <a:xfrm>
            <a:off x="525464" y="4329113"/>
            <a:ext cx="3482975" cy="468312"/>
          </a:xfrm>
          <a:prstGeom prst="rect">
            <a:avLst/>
          </a:prstGeom>
          <a:solidFill>
            <a:srgbClr val="FFFFFF"/>
          </a:solidFill>
          <a:ln w="9525" cap="flat" cmpd="sng" algn="ctr">
            <a:noFill/>
            <a:prstDash val="solid"/>
            <a:round/>
            <a:headEnd type="none" w="med" len="med"/>
            <a:tailEnd type="none" w="med" len="med"/>
          </a:ln>
          <a:effectLst/>
        </p:spPr>
        <p:txBody>
          <a:bodyPr lIns="35950" tIns="0" rIns="35950" bIns="0"/>
          <a:lstStyle/>
          <a:p>
            <a:pPr defTabSz="913120">
              <a:lnSpc>
                <a:spcPct val="114000"/>
              </a:lnSpc>
              <a:defRPr/>
            </a:pPr>
            <a:r>
              <a:rPr lang="de-DE" sz="1400" kern="0" dirty="0">
                <a:solidFill>
                  <a:srgbClr val="000000"/>
                </a:solidFill>
                <a:latin typeface="Arial" charset="0"/>
              </a:rPr>
              <a:t>Rating Forecast 2016 Basis (above) and</a:t>
            </a:r>
            <a:br>
              <a:rPr lang="de-DE" sz="1400" kern="0" dirty="0">
                <a:solidFill>
                  <a:srgbClr val="000000"/>
                </a:solidFill>
                <a:latin typeface="Arial" charset="0"/>
              </a:rPr>
            </a:br>
            <a:r>
              <a:rPr lang="de-DE" sz="1400" kern="0" dirty="0">
                <a:solidFill>
                  <a:srgbClr val="000000"/>
                </a:solidFill>
                <a:latin typeface="Arial" charset="0"/>
              </a:rPr>
              <a:t>Rating Forecast 2016 Stress (right)</a:t>
            </a:r>
          </a:p>
        </p:txBody>
      </p:sp>
      <p:sp>
        <p:nvSpPr>
          <p:cNvPr id="57350" name="Rechteck 7"/>
          <p:cNvSpPr>
            <a:spLocks noChangeArrowheads="1"/>
          </p:cNvSpPr>
          <p:nvPr/>
        </p:nvSpPr>
        <p:spPr bwMode="auto">
          <a:xfrm>
            <a:off x="2500314" y="2070100"/>
            <a:ext cx="1508125" cy="1920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12" tIns="45656" rIns="91312" bIns="45656"/>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Tx/>
              <a:buSzTx/>
              <a:buFontTx/>
              <a:buNone/>
            </a:pPr>
            <a:r>
              <a:rPr lang="de-DE" altLang="de-DE" sz="700" dirty="0">
                <a:solidFill>
                  <a:srgbClr val="0933A0"/>
                </a:solidFill>
              </a:rPr>
              <a:t>Financial rating 12/31/2016</a:t>
            </a:r>
          </a:p>
        </p:txBody>
      </p:sp>
      <p:sp>
        <p:nvSpPr>
          <p:cNvPr id="57351" name="Rechteck 8"/>
          <p:cNvSpPr>
            <a:spLocks noChangeArrowheads="1"/>
          </p:cNvSpPr>
          <p:nvPr/>
        </p:nvSpPr>
        <p:spPr bwMode="auto">
          <a:xfrm>
            <a:off x="523876" y="3821113"/>
            <a:ext cx="1744663" cy="254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nSpc>
                <a:spcPct val="125000"/>
              </a:lnSpc>
              <a:spcBef>
                <a:spcPct val="0"/>
              </a:spcBef>
              <a:buClrTx/>
              <a:buSzTx/>
              <a:buFontTx/>
              <a:buNone/>
            </a:pPr>
            <a:r>
              <a:rPr lang="de-DE" altLang="de-DE" sz="700" dirty="0">
                <a:solidFill>
                  <a:srgbClr val="0933A0"/>
                </a:solidFill>
              </a:rPr>
              <a:t>Financial rating 12/31/2013</a:t>
            </a:r>
          </a:p>
          <a:p>
            <a:pPr>
              <a:lnSpc>
                <a:spcPct val="125000"/>
              </a:lnSpc>
              <a:spcBef>
                <a:spcPct val="0"/>
              </a:spcBef>
              <a:buClrTx/>
              <a:buSzTx/>
              <a:buFontTx/>
              <a:buNone/>
            </a:pPr>
            <a:r>
              <a:rPr lang="de-DE" altLang="de-DE" sz="700" dirty="0">
                <a:solidFill>
                  <a:srgbClr val="0933A0"/>
                </a:solidFill>
              </a:rPr>
              <a:t>PD according to financial rating</a:t>
            </a:r>
          </a:p>
        </p:txBody>
      </p:sp>
      <p:sp>
        <p:nvSpPr>
          <p:cNvPr id="57352" name="Rechteck 9"/>
          <p:cNvSpPr>
            <a:spLocks noChangeArrowheads="1"/>
          </p:cNvSpPr>
          <p:nvPr/>
        </p:nvSpPr>
        <p:spPr bwMode="auto">
          <a:xfrm>
            <a:off x="6199189" y="3421064"/>
            <a:ext cx="1508125" cy="1920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12" tIns="45656" rIns="91312" bIns="45656"/>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Tx/>
              <a:buSzTx/>
              <a:buFontTx/>
              <a:buNone/>
            </a:pPr>
            <a:r>
              <a:rPr lang="de-DE" altLang="de-DE" sz="700" dirty="0">
                <a:solidFill>
                  <a:srgbClr val="0933A0"/>
                </a:solidFill>
              </a:rPr>
              <a:t>Financial rating 12/31/2016</a:t>
            </a:r>
          </a:p>
        </p:txBody>
      </p:sp>
      <p:sp>
        <p:nvSpPr>
          <p:cNvPr id="57353" name="Rechteck 10"/>
          <p:cNvSpPr>
            <a:spLocks noChangeArrowheads="1"/>
          </p:cNvSpPr>
          <p:nvPr/>
        </p:nvSpPr>
        <p:spPr bwMode="auto">
          <a:xfrm>
            <a:off x="4222751" y="5170489"/>
            <a:ext cx="1744663" cy="255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nSpc>
                <a:spcPct val="125000"/>
              </a:lnSpc>
              <a:spcBef>
                <a:spcPct val="0"/>
              </a:spcBef>
              <a:buClrTx/>
              <a:buSzTx/>
              <a:buFontTx/>
              <a:buNone/>
            </a:pPr>
            <a:r>
              <a:rPr lang="de-DE" altLang="de-DE" sz="700" dirty="0">
                <a:solidFill>
                  <a:srgbClr val="0933A0"/>
                </a:solidFill>
              </a:rPr>
              <a:t>Financial rating 12/31/2013</a:t>
            </a:r>
          </a:p>
          <a:p>
            <a:pPr>
              <a:lnSpc>
                <a:spcPct val="125000"/>
              </a:lnSpc>
              <a:spcBef>
                <a:spcPct val="0"/>
              </a:spcBef>
              <a:buClrTx/>
              <a:buSzTx/>
              <a:buFontTx/>
              <a:buNone/>
            </a:pPr>
            <a:r>
              <a:rPr lang="de-DE" altLang="de-DE" sz="700" dirty="0">
                <a:solidFill>
                  <a:srgbClr val="0933A0"/>
                </a:solidFill>
              </a:rPr>
              <a:t>PD according to financial rating</a:t>
            </a:r>
          </a:p>
        </p:txBody>
      </p:sp>
      <p:sp>
        <p:nvSpPr>
          <p:cNvPr id="2" name="Textfeld 1"/>
          <p:cNvSpPr txBox="1"/>
          <p:nvPr/>
        </p:nvSpPr>
        <p:spPr>
          <a:xfrm>
            <a:off x="485051" y="985382"/>
            <a:ext cx="8960574" cy="923330"/>
          </a:xfrm>
          <a:prstGeom prst="rect">
            <a:avLst/>
          </a:prstGeom>
          <a:solidFill>
            <a:schemeClr val="bg1">
              <a:lumMod val="85000"/>
            </a:schemeClr>
          </a:solidFill>
          <a:ln w="25400">
            <a:solidFill>
              <a:schemeClr val="accent1"/>
            </a:solidFill>
          </a:ln>
        </p:spPr>
        <p:txBody>
          <a:bodyPr wrap="square" rtlCol="0">
            <a:spAutoFit/>
          </a:bodyPr>
          <a:lstStyle/>
          <a:p>
            <a:r>
              <a:rPr lang="en-US" sz="1800" dirty="0"/>
              <a:t>In the rating forecast, the expected future rating is derived by using the company's financial planning to calculate the key financial ratios that significantly influence the rating.</a:t>
            </a:r>
            <a:endParaRPr lang="de-DE" sz="1800" dirty="0"/>
          </a:p>
        </p:txBody>
      </p:sp>
      <p:sp>
        <p:nvSpPr>
          <p:cNvPr id="12" name="Textfeld 11"/>
          <p:cNvSpPr txBox="1"/>
          <p:nvPr/>
        </p:nvSpPr>
        <p:spPr>
          <a:xfrm>
            <a:off x="451282" y="5568508"/>
            <a:ext cx="8960574" cy="646331"/>
          </a:xfrm>
          <a:prstGeom prst="rect">
            <a:avLst/>
          </a:prstGeom>
          <a:solidFill>
            <a:schemeClr val="bg1">
              <a:lumMod val="85000"/>
            </a:schemeClr>
          </a:solidFill>
          <a:ln w="25400">
            <a:solidFill>
              <a:schemeClr val="accent1"/>
            </a:solidFill>
          </a:ln>
        </p:spPr>
        <p:txBody>
          <a:bodyPr wrap="square" rtlCol="0">
            <a:spAutoFit/>
          </a:bodyPr>
          <a:lstStyle/>
          <a:p>
            <a:r>
              <a:rPr lang="en-US" sz="1800" dirty="0"/>
              <a:t>In the base scenario, the rating improves by one notch to a BBB rating, while in the stress scenario, a drop to a B rating is observed.</a:t>
            </a:r>
            <a:endParaRPr lang="de-DE" sz="1800" dirty="0"/>
          </a:p>
        </p:txBody>
      </p:sp>
      <p:sp>
        <p:nvSpPr>
          <p:cNvPr id="3" name="Textfeld 2"/>
          <p:cNvSpPr txBox="1"/>
          <p:nvPr/>
        </p:nvSpPr>
        <p:spPr>
          <a:xfrm>
            <a:off x="5825642" y="2302582"/>
            <a:ext cx="3594760" cy="648000"/>
          </a:xfrm>
          <a:prstGeom prst="rect">
            <a:avLst/>
          </a:prstGeom>
          <a:solidFill>
            <a:schemeClr val="bg1"/>
          </a:solidFill>
          <a:ln w="28575">
            <a:solidFill>
              <a:schemeClr val="tx1"/>
            </a:solidFill>
          </a:ln>
        </p:spPr>
        <p:txBody>
          <a:bodyPr wrap="square" rtlCol="0" anchor="ctr" anchorCtr="0">
            <a:spAutoFit/>
          </a:bodyPr>
          <a:lstStyle/>
          <a:p>
            <a:r>
              <a:rPr lang="de-DE" sz="1400" dirty="0"/>
              <a:t>Base </a:t>
            </a:r>
            <a:r>
              <a:rPr lang="de-DE" sz="1400" dirty="0" err="1"/>
              <a:t>scenario</a:t>
            </a:r>
            <a:r>
              <a:rPr lang="de-DE" sz="1400" dirty="0"/>
              <a:t>: 6,7 % </a:t>
            </a:r>
            <a:r>
              <a:rPr lang="de-DE" sz="1400" dirty="0" err="1"/>
              <a:t>growth</a:t>
            </a:r>
            <a:endParaRPr lang="de-DE" sz="1400" dirty="0"/>
          </a:p>
          <a:p>
            <a:r>
              <a:rPr lang="de-DE" sz="1400" dirty="0"/>
              <a:t>Stress </a:t>
            </a:r>
            <a:r>
              <a:rPr lang="de-DE" sz="1400" dirty="0" err="1"/>
              <a:t>scenario</a:t>
            </a:r>
            <a:r>
              <a:rPr lang="de-DE" sz="1400" dirty="0"/>
              <a:t>: 20 % </a:t>
            </a:r>
            <a:r>
              <a:rPr lang="de-DE" sz="1400" dirty="0" err="1"/>
              <a:t>drop</a:t>
            </a:r>
            <a:r>
              <a:rPr lang="de-DE" sz="1400" dirty="0"/>
              <a:t> in </a:t>
            </a:r>
            <a:r>
              <a:rPr lang="de-DE" sz="1400" dirty="0" err="1"/>
              <a:t>sales</a:t>
            </a:r>
            <a:endParaRPr lang="de-DE" sz="1400" dirty="0"/>
          </a:p>
        </p:txBody>
      </p:sp>
    </p:spTree>
    <p:extLst>
      <p:ext uri="{BB962C8B-B14F-4D97-AF65-F5344CB8AC3E}">
        <p14:creationId xmlns:p14="http://schemas.microsoft.com/office/powerpoint/2010/main" val="41410890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0361AB1-CFB8-4176-983D-459C4DB3D73A}"/>
              </a:ext>
            </a:extLst>
          </p:cNvPr>
          <p:cNvSpPr>
            <a:spLocks noGrp="1"/>
          </p:cNvSpPr>
          <p:nvPr>
            <p:ph type="title"/>
          </p:nvPr>
        </p:nvSpPr>
        <p:spPr/>
        <p:txBody>
          <a:bodyPr/>
          <a:lstStyle/>
          <a:p>
            <a:pPr lvl="0"/>
            <a:r>
              <a:rPr lang="de-DE" dirty="0"/>
              <a:t>Ten points of clarification on insolvency risk </a:t>
            </a:r>
            <a:br>
              <a:rPr lang="de-DE" dirty="0"/>
            </a:br>
            <a:r>
              <a:rPr lang="de-DE" sz="1400" dirty="0"/>
              <a:t>(which depends on the earnings risk)</a:t>
            </a:r>
          </a:p>
        </p:txBody>
      </p:sp>
      <p:sp>
        <p:nvSpPr>
          <p:cNvPr id="4" name="Inhaltsplatzhalter 3">
            <a:extLst>
              <a:ext uri="{FF2B5EF4-FFF2-40B4-BE49-F238E27FC236}">
                <a16:creationId xmlns:a16="http://schemas.microsoft.com/office/drawing/2014/main" id="{C988EE0A-B7F0-4F30-A236-DF03C77ED563}"/>
              </a:ext>
            </a:extLst>
          </p:cNvPr>
          <p:cNvSpPr>
            <a:spLocks noGrp="1"/>
          </p:cNvSpPr>
          <p:nvPr>
            <p:ph idx="1"/>
          </p:nvPr>
        </p:nvSpPr>
        <p:spPr/>
        <p:txBody>
          <a:bodyPr/>
          <a:lstStyle/>
          <a:p>
            <a:pPr>
              <a:lnSpc>
                <a:spcPct val="113000"/>
              </a:lnSpc>
              <a:spcAft>
                <a:spcPts val="300"/>
              </a:spcAft>
              <a:buFont typeface="+mj-lt"/>
              <a:buAutoNum type="arabicPeriod"/>
            </a:pPr>
            <a:r>
              <a:rPr lang="de-DE" sz="1300" dirty="0"/>
              <a:t>In a perfect market without insolvency costs, there is no need to include insolvency risks in the valuation; but there is also no need for company valuations</a:t>
            </a:r>
          </a:p>
          <a:p>
            <a:pPr>
              <a:lnSpc>
                <a:spcPct val="113000"/>
              </a:lnSpc>
              <a:spcAft>
                <a:spcPts val="300"/>
              </a:spcAft>
              <a:buFont typeface="+mj-lt"/>
              <a:buAutoNum type="arabicPeriod"/>
            </a:pPr>
            <a:r>
              <a:rPr lang="de-DE" sz="1300" dirty="0"/>
              <a:t>Insolvency risk leads to deviations between contractual borrowing rates and borrowing costs</a:t>
            </a:r>
          </a:p>
          <a:p>
            <a:pPr>
              <a:lnSpc>
                <a:spcPct val="113000"/>
              </a:lnSpc>
              <a:spcAft>
                <a:spcPts val="300"/>
              </a:spcAft>
              <a:buFont typeface="+mj-lt"/>
              <a:buAutoNum type="arabicPeriod"/>
            </a:pPr>
            <a:r>
              <a:rPr lang="de-DE" sz="1300" dirty="0"/>
              <a:t>The </a:t>
            </a:r>
            <a:r>
              <a:rPr lang="de-DE" sz="1300" dirty="0" err="1"/>
              <a:t>credit </a:t>
            </a:r>
            <a:r>
              <a:rPr lang="de-DE" sz="1300" dirty="0"/>
              <a:t>spread is usually higher than necessary to compensate for the probability of insolvency (or </a:t>
            </a:r>
            <a:r>
              <a:rPr lang="de-DE" sz="1300" dirty="0" err="1"/>
              <a:t>expected </a:t>
            </a:r>
            <a:r>
              <a:rPr lang="de-DE" sz="1300" dirty="0"/>
              <a:t>loss)</a:t>
            </a:r>
          </a:p>
          <a:p>
            <a:pPr>
              <a:lnSpc>
                <a:spcPct val="113000"/>
              </a:lnSpc>
              <a:spcAft>
                <a:spcPts val="300"/>
              </a:spcAft>
              <a:buFont typeface="+mj-lt"/>
              <a:buAutoNum type="arabicPeriod"/>
            </a:pPr>
            <a:r>
              <a:rPr lang="de-DE" sz="1300" dirty="0"/>
              <a:t>Insolvency costs reduce the value of the company as a whole (entity value)</a:t>
            </a:r>
          </a:p>
          <a:p>
            <a:pPr>
              <a:lnSpc>
                <a:spcPct val="113000"/>
              </a:lnSpc>
              <a:spcAft>
                <a:spcPts val="300"/>
              </a:spcAft>
              <a:buFont typeface="+mj-lt"/>
              <a:buAutoNum type="arabicPeriod"/>
            </a:pPr>
            <a:r>
              <a:rPr lang="de-DE" sz="1300" dirty="0"/>
              <a:t>The possibility of insolvency must be taken into account when deriving the "expected" plan values</a:t>
            </a:r>
          </a:p>
          <a:p>
            <a:pPr>
              <a:lnSpc>
                <a:spcPct val="113000"/>
              </a:lnSpc>
              <a:spcAft>
                <a:spcPts val="300"/>
              </a:spcAft>
              <a:buFont typeface="+mj-lt"/>
              <a:buAutoNum type="arabicPeriod"/>
            </a:pPr>
            <a:r>
              <a:rPr lang="de-DE" sz="1300" dirty="0"/>
              <a:t>The probability of insolvency must be taken into account in the detailed planning </a:t>
            </a:r>
            <a:r>
              <a:rPr lang="de-DE" sz="1300" u="sng" dirty="0"/>
              <a:t>and </a:t>
            </a:r>
            <a:r>
              <a:rPr lang="de-DE" sz="1300" dirty="0"/>
              <a:t>extrapolation phase and also reduces the value of the tax shield (note: if convergence of return against cost of capital is assumed, this may be "implicit")</a:t>
            </a:r>
          </a:p>
          <a:p>
            <a:pPr>
              <a:lnSpc>
                <a:spcPct val="113000"/>
              </a:lnSpc>
              <a:spcAft>
                <a:spcPts val="300"/>
              </a:spcAft>
              <a:buFont typeface="+mj-lt"/>
              <a:buAutoNum type="arabicPeriod"/>
            </a:pPr>
            <a:r>
              <a:rPr lang="de-DE" sz="1300" dirty="0"/>
              <a:t>Recognizing the insolvency risk in the continuation phase requires (a) a probability of insolvency in the denominator (TV formula) and/or (b) a Monte Carlo simulation.</a:t>
            </a:r>
          </a:p>
          <a:p>
            <a:pPr>
              <a:lnSpc>
                <a:spcPct val="113000"/>
              </a:lnSpc>
              <a:spcAft>
                <a:spcPts val="300"/>
              </a:spcAft>
              <a:buFont typeface="+mj-lt"/>
              <a:buAutoNum type="arabicPeriod"/>
            </a:pPr>
            <a:r>
              <a:rPr lang="de-DE" sz="1300" dirty="0"/>
              <a:t>Even with an option valuation model, the insolvency risk does not lead to an increase in company value</a:t>
            </a:r>
          </a:p>
          <a:p>
            <a:pPr>
              <a:lnSpc>
                <a:spcPct val="113000"/>
              </a:lnSpc>
              <a:spcAft>
                <a:spcPts val="300"/>
              </a:spcAft>
              <a:buFont typeface="+mj-lt"/>
              <a:buAutoNum type="arabicPeriod"/>
            </a:pPr>
            <a:r>
              <a:rPr lang="de-DE" sz="1300" dirty="0"/>
              <a:t>Only insolvency scenarios with restructuring can be value-enhancing</a:t>
            </a:r>
          </a:p>
          <a:p>
            <a:pPr>
              <a:lnSpc>
                <a:spcPct val="113000"/>
              </a:lnSpc>
              <a:spcAft>
                <a:spcPts val="300"/>
              </a:spcAft>
              <a:buFont typeface="+mj-lt"/>
              <a:buAutoNum type="arabicPeriod"/>
            </a:pPr>
            <a:r>
              <a:rPr lang="de-DE" sz="1300" dirty="0"/>
              <a:t>Companies with high levels of debt can expect below-average returns on the stock market</a:t>
            </a:r>
          </a:p>
        </p:txBody>
      </p:sp>
      <p:sp>
        <p:nvSpPr>
          <p:cNvPr id="2" name="Inhaltsplatzhalter 1">
            <a:extLst>
              <a:ext uri="{FF2B5EF4-FFF2-40B4-BE49-F238E27FC236}">
                <a16:creationId xmlns:a16="http://schemas.microsoft.com/office/drawing/2014/main" id="{5069EF80-5EF5-43A1-87AA-356B83394808}"/>
              </a:ext>
            </a:extLst>
          </p:cNvPr>
          <p:cNvSpPr>
            <a:spLocks noGrp="1"/>
          </p:cNvSpPr>
          <p:nvPr>
            <p:ph sz="quarter" idx="13"/>
          </p:nvPr>
        </p:nvSpPr>
        <p:spPr/>
        <p:txBody>
          <a:bodyPr/>
          <a:lstStyle/>
          <a:p>
            <a:pPr marL="0" indent="0"/>
            <a:r>
              <a:rPr lang="de-DE" dirty="0">
                <a:solidFill>
                  <a:srgbClr val="5F5F5F"/>
                </a:solidFill>
              </a:rPr>
              <a:t>Source: Gleißner, W. (2017): Das Insolvenzrisiko beeinflusst den Unternehmenswert: Eine Klarstellung in 10 Punkten, in: </a:t>
            </a:r>
            <a:r>
              <a:rPr lang="de-DE" dirty="0" err="1">
                <a:solidFill>
                  <a:srgbClr val="5F5F5F"/>
                </a:solidFill>
              </a:rPr>
              <a:t>BewertungsPraktiker</a:t>
            </a:r>
            <a:r>
              <a:rPr lang="de-DE" dirty="0">
                <a:solidFill>
                  <a:srgbClr val="5F5F5F"/>
                </a:solidFill>
              </a:rPr>
              <a:t>, </a:t>
            </a:r>
            <a:r>
              <a:rPr lang="de-DE" dirty="0" err="1">
                <a:solidFill>
                  <a:srgbClr val="5F5F5F"/>
                </a:solidFill>
              </a:rPr>
              <a:t>No</a:t>
            </a:r>
            <a:r>
              <a:rPr lang="de-DE" dirty="0">
                <a:solidFill>
                  <a:srgbClr val="5F5F5F"/>
                </a:solidFill>
              </a:rPr>
              <a:t> 02, pp. 42-51; </a:t>
            </a:r>
            <a:r>
              <a:rPr lang="en-US" dirty="0">
                <a:solidFill>
                  <a:srgbClr val="5F5F5F"/>
                </a:solidFill>
              </a:rPr>
              <a:t>Gleißner, W. / Ernst, D. (2019): Company valuation as result of risk analysis: replication approach as an alternative to the CAPM, in: Business Valuation OIV Journal, Vol. 1, No 1, pp. 3–18; Gleißner, W. / Ernst, D. (2023): The Simulation-Based Valuation of Companies and Their Strategies – Classification, Methodology and Case Study, in: EBVM – The European Business Valuation Magazine, Vol. 2, No 2, pp. 4-16.</a:t>
            </a:r>
            <a:endParaRPr lang="de-DE" dirty="0">
              <a:solidFill>
                <a:srgbClr val="5F5F5F"/>
              </a:solidFill>
            </a:endParaRPr>
          </a:p>
        </p:txBody>
      </p:sp>
    </p:spTree>
    <p:extLst>
      <p:ext uri="{BB962C8B-B14F-4D97-AF65-F5344CB8AC3E}">
        <p14:creationId xmlns:p14="http://schemas.microsoft.com/office/powerpoint/2010/main" val="2567114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uppieren 95">
            <a:extLst>
              <a:ext uri="{FF2B5EF4-FFF2-40B4-BE49-F238E27FC236}">
                <a16:creationId xmlns:a16="http://schemas.microsoft.com/office/drawing/2014/main" id="{7CDF28CC-619B-412E-AF9F-12740FA4B958}"/>
              </a:ext>
            </a:extLst>
          </p:cNvPr>
          <p:cNvGrpSpPr/>
          <p:nvPr/>
        </p:nvGrpSpPr>
        <p:grpSpPr>
          <a:xfrm>
            <a:off x="4679092" y="1718267"/>
            <a:ext cx="4012562" cy="2129299"/>
            <a:chOff x="5029299" y="1211346"/>
            <a:chExt cx="4385816" cy="2378355"/>
          </a:xfrm>
        </p:grpSpPr>
        <p:grpSp>
          <p:nvGrpSpPr>
            <p:cNvPr id="7" name="Group 11"/>
            <p:cNvGrpSpPr>
              <a:grpSpLocks noChangeAspect="1"/>
            </p:cNvGrpSpPr>
            <p:nvPr/>
          </p:nvGrpSpPr>
          <p:grpSpPr bwMode="auto">
            <a:xfrm>
              <a:off x="5029299" y="1452033"/>
              <a:ext cx="4385816" cy="2137668"/>
              <a:chOff x="2293" y="1824"/>
              <a:chExt cx="3286" cy="1808"/>
            </a:xfrm>
          </p:grpSpPr>
          <p:sp>
            <p:nvSpPr>
              <p:cNvPr id="8" name="Rectangle 12"/>
              <p:cNvSpPr>
                <a:spLocks noChangeAspect="1" noChangeArrowheads="1"/>
              </p:cNvSpPr>
              <p:nvPr/>
            </p:nvSpPr>
            <p:spPr bwMode="auto">
              <a:xfrm>
                <a:off x="2293" y="1824"/>
                <a:ext cx="3286" cy="1808"/>
              </a:xfrm>
              <a:prstGeom prst="rect">
                <a:avLst/>
              </a:prstGeom>
              <a:solidFill>
                <a:srgbClr val="FFFFFF"/>
              </a:solidFill>
              <a:ln w="9360">
                <a:solidFill>
                  <a:srgbClr val="000000"/>
                </a:solidFill>
                <a:miter lim="800000"/>
                <a:headEnd/>
                <a:tailEnd/>
              </a:ln>
            </p:spPr>
            <p:txBody>
              <a:bodyPr wrap="none" anchor="ct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endParaRPr lang="de-DE" altLang="de-DE" sz="1800">
                  <a:solidFill>
                    <a:srgbClr val="1F1F1F"/>
                  </a:solidFill>
                </a:endParaRPr>
              </a:p>
            </p:txBody>
          </p:sp>
          <p:sp>
            <p:nvSpPr>
              <p:cNvPr id="9" name="Line 13"/>
              <p:cNvSpPr>
                <a:spLocks noChangeAspect="1" noChangeShapeType="1"/>
              </p:cNvSpPr>
              <p:nvPr/>
            </p:nvSpPr>
            <p:spPr bwMode="auto">
              <a:xfrm>
                <a:off x="2735" y="3027"/>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 name="Line 14"/>
              <p:cNvSpPr>
                <a:spLocks noChangeAspect="1" noChangeShapeType="1"/>
              </p:cNvSpPr>
              <p:nvPr/>
            </p:nvSpPr>
            <p:spPr bwMode="auto">
              <a:xfrm>
                <a:off x="2735" y="2759"/>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 name="Line 15"/>
              <p:cNvSpPr>
                <a:spLocks noChangeAspect="1" noChangeShapeType="1"/>
              </p:cNvSpPr>
              <p:nvPr/>
            </p:nvSpPr>
            <p:spPr bwMode="auto">
              <a:xfrm>
                <a:off x="2735" y="2491"/>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pic>
            <p:nvPicPr>
              <p:cNvPr id="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 y="2515"/>
                <a:ext cx="116"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 y="2531"/>
                <a:ext cx="117"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Freeform 18"/>
              <p:cNvSpPr>
                <a:spLocks noChangeAspect="1" noChangeArrowheads="1"/>
              </p:cNvSpPr>
              <p:nvPr/>
            </p:nvSpPr>
            <p:spPr bwMode="auto">
              <a:xfrm>
                <a:off x="2836" y="2216"/>
                <a:ext cx="2170" cy="1079"/>
              </a:xfrm>
              <a:custGeom>
                <a:avLst/>
                <a:gdLst>
                  <a:gd name="T0" fmla="*/ 2 w 2849"/>
                  <a:gd name="T1" fmla="*/ 6 h 1190"/>
                  <a:gd name="T2" fmla="*/ 2 w 2849"/>
                  <a:gd name="T3" fmla="*/ 6 h 1190"/>
                  <a:gd name="T4" fmla="*/ 2 w 2849"/>
                  <a:gd name="T5" fmla="*/ 6 h 1190"/>
                  <a:gd name="T6" fmla="*/ 2 w 2849"/>
                  <a:gd name="T7" fmla="*/ 6 h 1190"/>
                  <a:gd name="T8" fmla="*/ 2 w 2849"/>
                  <a:gd name="T9" fmla="*/ 6 h 1190"/>
                  <a:gd name="T10" fmla="*/ 2 w 2849"/>
                  <a:gd name="T11" fmla="*/ 6 h 1190"/>
                  <a:gd name="T12" fmla="*/ 2 w 2849"/>
                  <a:gd name="T13" fmla="*/ 6 h 1190"/>
                  <a:gd name="T14" fmla="*/ 2 w 2849"/>
                  <a:gd name="T15" fmla="*/ 6 h 1190"/>
                  <a:gd name="T16" fmla="*/ 2 w 2849"/>
                  <a:gd name="T17" fmla="*/ 6 h 1190"/>
                  <a:gd name="T18" fmla="*/ 2 w 2849"/>
                  <a:gd name="T19" fmla="*/ 6 h 1190"/>
                  <a:gd name="T20" fmla="*/ 2 w 2849"/>
                  <a:gd name="T21" fmla="*/ 6 h 1190"/>
                  <a:gd name="T22" fmla="*/ 2 w 2849"/>
                  <a:gd name="T23" fmla="*/ 6 h 1190"/>
                  <a:gd name="T24" fmla="*/ 2 w 2849"/>
                  <a:gd name="T25" fmla="*/ 6 h 1190"/>
                  <a:gd name="T26" fmla="*/ 2 w 2849"/>
                  <a:gd name="T27" fmla="*/ 6 h 1190"/>
                  <a:gd name="T28" fmla="*/ 2 w 2849"/>
                  <a:gd name="T29" fmla="*/ 6 h 1190"/>
                  <a:gd name="T30" fmla="*/ 2 w 2849"/>
                  <a:gd name="T31" fmla="*/ 6 h 1190"/>
                  <a:gd name="T32" fmla="*/ 2 w 2849"/>
                  <a:gd name="T33" fmla="*/ 6 h 1190"/>
                  <a:gd name="T34" fmla="*/ 2 w 2849"/>
                  <a:gd name="T35" fmla="*/ 6 h 1190"/>
                  <a:gd name="T36" fmla="*/ 2 w 2849"/>
                  <a:gd name="T37" fmla="*/ 5 h 1190"/>
                  <a:gd name="T38" fmla="*/ 2 w 2849"/>
                  <a:gd name="T39" fmla="*/ 6 h 1190"/>
                  <a:gd name="T40" fmla="*/ 2 w 2849"/>
                  <a:gd name="T41" fmla="*/ 5 h 1190"/>
                  <a:gd name="T42" fmla="*/ 2 w 2849"/>
                  <a:gd name="T43" fmla="*/ 6 h 1190"/>
                  <a:gd name="T44" fmla="*/ 2 w 2849"/>
                  <a:gd name="T45" fmla="*/ 5 h 1190"/>
                  <a:gd name="T46" fmla="*/ 2 w 2849"/>
                  <a:gd name="T47" fmla="*/ 6 h 1190"/>
                  <a:gd name="T48" fmla="*/ 2 w 2849"/>
                  <a:gd name="T49" fmla="*/ 5 h 1190"/>
                  <a:gd name="T50" fmla="*/ 2 w 2849"/>
                  <a:gd name="T51" fmla="*/ 6 h 1190"/>
                  <a:gd name="T52" fmla="*/ 2 w 2849"/>
                  <a:gd name="T53" fmla="*/ 5 h 1190"/>
                  <a:gd name="T54" fmla="*/ 2 w 2849"/>
                  <a:gd name="T55" fmla="*/ 6 h 1190"/>
                  <a:gd name="T56" fmla="*/ 2 w 2849"/>
                  <a:gd name="T57" fmla="*/ 5 h 1190"/>
                  <a:gd name="T58" fmla="*/ 2 w 2849"/>
                  <a:gd name="T59" fmla="*/ 6 h 1190"/>
                  <a:gd name="T60" fmla="*/ 2 w 2849"/>
                  <a:gd name="T61" fmla="*/ 5 h 1190"/>
                  <a:gd name="T62" fmla="*/ 2 w 2849"/>
                  <a:gd name="T63" fmla="*/ 6 h 1190"/>
                  <a:gd name="T64" fmla="*/ 2 w 2849"/>
                  <a:gd name="T65" fmla="*/ 5 h 1190"/>
                  <a:gd name="T66" fmla="*/ 2 w 2849"/>
                  <a:gd name="T67" fmla="*/ 6 h 1190"/>
                  <a:gd name="T68" fmla="*/ 2 w 2849"/>
                  <a:gd name="T69" fmla="*/ 5 h 1190"/>
                  <a:gd name="T70" fmla="*/ 2 w 2849"/>
                  <a:gd name="T71" fmla="*/ 6 h 1190"/>
                  <a:gd name="T72" fmla="*/ 2 w 2849"/>
                  <a:gd name="T73" fmla="*/ 0 h 1190"/>
                  <a:gd name="T74" fmla="*/ 2 w 2849"/>
                  <a:gd name="T75" fmla="*/ 6 h 1190"/>
                  <a:gd name="T76" fmla="*/ 2 w 2849"/>
                  <a:gd name="T77" fmla="*/ 5 h 1190"/>
                  <a:gd name="T78" fmla="*/ 2 w 2849"/>
                  <a:gd name="T79" fmla="*/ 6 h 1190"/>
                  <a:gd name="T80" fmla="*/ 2 w 2849"/>
                  <a:gd name="T81" fmla="*/ 5 h 1190"/>
                  <a:gd name="T82" fmla="*/ 2 w 2849"/>
                  <a:gd name="T83" fmla="*/ 6 h 1190"/>
                  <a:gd name="T84" fmla="*/ 2 w 2849"/>
                  <a:gd name="T85" fmla="*/ 5 h 1190"/>
                  <a:gd name="T86" fmla="*/ 2 w 2849"/>
                  <a:gd name="T87" fmla="*/ 6 h 1190"/>
                  <a:gd name="T88" fmla="*/ 2 w 2849"/>
                  <a:gd name="T89" fmla="*/ 5 h 1190"/>
                  <a:gd name="T90" fmla="*/ 2 w 2849"/>
                  <a:gd name="T91" fmla="*/ 6 h 1190"/>
                  <a:gd name="T92" fmla="*/ 2 w 2849"/>
                  <a:gd name="T93" fmla="*/ 5 h 1190"/>
                  <a:gd name="T94" fmla="*/ 2 w 2849"/>
                  <a:gd name="T95" fmla="*/ 6 h 1190"/>
                  <a:gd name="T96" fmla="*/ 2 w 2849"/>
                  <a:gd name="T97" fmla="*/ 5 h 1190"/>
                  <a:gd name="T98" fmla="*/ 2 w 2849"/>
                  <a:gd name="T99" fmla="*/ 6 h 1190"/>
                  <a:gd name="T100" fmla="*/ 2 w 2849"/>
                  <a:gd name="T101" fmla="*/ 5 h 1190"/>
                  <a:gd name="T102" fmla="*/ 2 w 2849"/>
                  <a:gd name="T103" fmla="*/ 6 h 1190"/>
                  <a:gd name="T104" fmla="*/ 2 w 2849"/>
                  <a:gd name="T105" fmla="*/ 6 h 1190"/>
                  <a:gd name="T106" fmla="*/ 2 w 2849"/>
                  <a:gd name="T107" fmla="*/ 6 h 1190"/>
                  <a:gd name="T108" fmla="*/ 2 w 2849"/>
                  <a:gd name="T109" fmla="*/ 6 h 1190"/>
                  <a:gd name="T110" fmla="*/ 2 w 2849"/>
                  <a:gd name="T111" fmla="*/ 6 h 1190"/>
                  <a:gd name="T112" fmla="*/ 2 w 2849"/>
                  <a:gd name="T113" fmla="*/ 6 h 1190"/>
                  <a:gd name="T114" fmla="*/ 2 w 2849"/>
                  <a:gd name="T115" fmla="*/ 6 h 1190"/>
                  <a:gd name="T116" fmla="*/ 2 w 2849"/>
                  <a:gd name="T117" fmla="*/ 6 h 1190"/>
                  <a:gd name="T118" fmla="*/ 2 w 2849"/>
                  <a:gd name="T119" fmla="*/ 6 h 1190"/>
                  <a:gd name="T120" fmla="*/ 2 w 2849"/>
                  <a:gd name="T121" fmla="*/ 6 h 1190"/>
                  <a:gd name="T122" fmla="*/ 2 w 2849"/>
                  <a:gd name="T123" fmla="*/ 6 h 1190"/>
                  <a:gd name="T124" fmla="*/ 2 w 2849"/>
                  <a:gd name="T125" fmla="*/ 6 h 11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9"/>
                  <a:gd name="T190" fmla="*/ 0 h 1190"/>
                  <a:gd name="T191" fmla="*/ 2849 w 2849"/>
                  <a:gd name="T192" fmla="*/ 1190 h 11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9" h="1190">
                    <a:moveTo>
                      <a:pt x="0" y="1190"/>
                    </a:moveTo>
                    <a:lnTo>
                      <a:pt x="0" y="1156"/>
                    </a:lnTo>
                    <a:lnTo>
                      <a:pt x="10" y="1156"/>
                    </a:lnTo>
                    <a:lnTo>
                      <a:pt x="10" y="1190"/>
                    </a:lnTo>
                    <a:lnTo>
                      <a:pt x="29" y="1190"/>
                    </a:lnTo>
                    <a:lnTo>
                      <a:pt x="29" y="1156"/>
                    </a:lnTo>
                    <a:lnTo>
                      <a:pt x="38" y="1156"/>
                    </a:lnTo>
                    <a:lnTo>
                      <a:pt x="38" y="1190"/>
                    </a:lnTo>
                    <a:lnTo>
                      <a:pt x="57" y="1190"/>
                    </a:lnTo>
                    <a:lnTo>
                      <a:pt x="57" y="1130"/>
                    </a:lnTo>
                    <a:lnTo>
                      <a:pt x="67" y="1130"/>
                    </a:lnTo>
                    <a:lnTo>
                      <a:pt x="67" y="1190"/>
                    </a:lnTo>
                    <a:lnTo>
                      <a:pt x="86" y="1190"/>
                    </a:lnTo>
                    <a:lnTo>
                      <a:pt x="86" y="1173"/>
                    </a:lnTo>
                    <a:lnTo>
                      <a:pt x="96" y="1173"/>
                    </a:lnTo>
                    <a:lnTo>
                      <a:pt x="96" y="1190"/>
                    </a:lnTo>
                    <a:lnTo>
                      <a:pt x="115" y="1190"/>
                    </a:lnTo>
                    <a:lnTo>
                      <a:pt x="115" y="1147"/>
                    </a:lnTo>
                    <a:lnTo>
                      <a:pt x="124" y="1147"/>
                    </a:lnTo>
                    <a:lnTo>
                      <a:pt x="124" y="1190"/>
                    </a:lnTo>
                    <a:lnTo>
                      <a:pt x="143" y="1190"/>
                    </a:lnTo>
                    <a:lnTo>
                      <a:pt x="143" y="1156"/>
                    </a:lnTo>
                    <a:lnTo>
                      <a:pt x="153" y="1156"/>
                    </a:lnTo>
                    <a:lnTo>
                      <a:pt x="153" y="1190"/>
                    </a:lnTo>
                    <a:lnTo>
                      <a:pt x="172" y="1190"/>
                    </a:lnTo>
                    <a:lnTo>
                      <a:pt x="172" y="1182"/>
                    </a:lnTo>
                    <a:lnTo>
                      <a:pt x="182" y="1182"/>
                    </a:lnTo>
                    <a:lnTo>
                      <a:pt x="182" y="1190"/>
                    </a:lnTo>
                    <a:lnTo>
                      <a:pt x="201" y="1190"/>
                    </a:lnTo>
                    <a:lnTo>
                      <a:pt x="201" y="1138"/>
                    </a:lnTo>
                    <a:lnTo>
                      <a:pt x="210" y="1138"/>
                    </a:lnTo>
                    <a:lnTo>
                      <a:pt x="210" y="1190"/>
                    </a:lnTo>
                    <a:lnTo>
                      <a:pt x="230" y="1190"/>
                    </a:lnTo>
                    <a:lnTo>
                      <a:pt x="230" y="1138"/>
                    </a:lnTo>
                    <a:lnTo>
                      <a:pt x="239" y="1138"/>
                    </a:lnTo>
                    <a:lnTo>
                      <a:pt x="239" y="1190"/>
                    </a:lnTo>
                    <a:lnTo>
                      <a:pt x="258" y="1190"/>
                    </a:lnTo>
                    <a:lnTo>
                      <a:pt x="258" y="1147"/>
                    </a:lnTo>
                    <a:lnTo>
                      <a:pt x="268" y="1147"/>
                    </a:lnTo>
                    <a:lnTo>
                      <a:pt x="268" y="1190"/>
                    </a:lnTo>
                    <a:lnTo>
                      <a:pt x="287" y="1190"/>
                    </a:lnTo>
                    <a:lnTo>
                      <a:pt x="287" y="1156"/>
                    </a:lnTo>
                    <a:lnTo>
                      <a:pt x="296" y="1156"/>
                    </a:lnTo>
                    <a:lnTo>
                      <a:pt x="296" y="1190"/>
                    </a:lnTo>
                    <a:lnTo>
                      <a:pt x="316" y="1190"/>
                    </a:lnTo>
                    <a:lnTo>
                      <a:pt x="316" y="1138"/>
                    </a:lnTo>
                    <a:lnTo>
                      <a:pt x="325" y="1138"/>
                    </a:lnTo>
                    <a:lnTo>
                      <a:pt x="325" y="1190"/>
                    </a:lnTo>
                    <a:lnTo>
                      <a:pt x="344" y="1190"/>
                    </a:lnTo>
                    <a:lnTo>
                      <a:pt x="344" y="1121"/>
                    </a:lnTo>
                    <a:lnTo>
                      <a:pt x="354" y="1121"/>
                    </a:lnTo>
                    <a:lnTo>
                      <a:pt x="354" y="1190"/>
                    </a:lnTo>
                    <a:lnTo>
                      <a:pt x="373" y="1190"/>
                    </a:lnTo>
                    <a:lnTo>
                      <a:pt x="373" y="1156"/>
                    </a:lnTo>
                    <a:lnTo>
                      <a:pt x="382" y="1156"/>
                    </a:lnTo>
                    <a:lnTo>
                      <a:pt x="382" y="1190"/>
                    </a:lnTo>
                    <a:lnTo>
                      <a:pt x="402" y="1190"/>
                    </a:lnTo>
                    <a:lnTo>
                      <a:pt x="402" y="1138"/>
                    </a:lnTo>
                    <a:lnTo>
                      <a:pt x="411" y="1138"/>
                    </a:lnTo>
                    <a:lnTo>
                      <a:pt x="411" y="1190"/>
                    </a:lnTo>
                    <a:lnTo>
                      <a:pt x="430" y="1190"/>
                    </a:lnTo>
                    <a:lnTo>
                      <a:pt x="430" y="1121"/>
                    </a:lnTo>
                    <a:lnTo>
                      <a:pt x="440" y="1121"/>
                    </a:lnTo>
                    <a:lnTo>
                      <a:pt x="440" y="1190"/>
                    </a:lnTo>
                    <a:lnTo>
                      <a:pt x="459" y="1190"/>
                    </a:lnTo>
                    <a:lnTo>
                      <a:pt x="459" y="1121"/>
                    </a:lnTo>
                    <a:lnTo>
                      <a:pt x="469" y="1121"/>
                    </a:lnTo>
                    <a:lnTo>
                      <a:pt x="469" y="1190"/>
                    </a:lnTo>
                    <a:lnTo>
                      <a:pt x="488" y="1190"/>
                    </a:lnTo>
                    <a:lnTo>
                      <a:pt x="488" y="1121"/>
                    </a:lnTo>
                    <a:lnTo>
                      <a:pt x="497" y="1121"/>
                    </a:lnTo>
                    <a:lnTo>
                      <a:pt x="497" y="1190"/>
                    </a:lnTo>
                    <a:lnTo>
                      <a:pt x="516" y="1190"/>
                    </a:lnTo>
                    <a:lnTo>
                      <a:pt x="516" y="1147"/>
                    </a:lnTo>
                    <a:lnTo>
                      <a:pt x="526" y="1147"/>
                    </a:lnTo>
                    <a:lnTo>
                      <a:pt x="526" y="1190"/>
                    </a:lnTo>
                    <a:lnTo>
                      <a:pt x="545" y="1190"/>
                    </a:lnTo>
                    <a:lnTo>
                      <a:pt x="545" y="1138"/>
                    </a:lnTo>
                    <a:lnTo>
                      <a:pt x="555" y="1138"/>
                    </a:lnTo>
                    <a:lnTo>
                      <a:pt x="555" y="1190"/>
                    </a:lnTo>
                    <a:lnTo>
                      <a:pt x="574" y="1190"/>
                    </a:lnTo>
                    <a:lnTo>
                      <a:pt x="574" y="1095"/>
                    </a:lnTo>
                    <a:lnTo>
                      <a:pt x="583" y="1095"/>
                    </a:lnTo>
                    <a:lnTo>
                      <a:pt x="583" y="1190"/>
                    </a:lnTo>
                    <a:lnTo>
                      <a:pt x="602" y="1190"/>
                    </a:lnTo>
                    <a:lnTo>
                      <a:pt x="602" y="1130"/>
                    </a:lnTo>
                    <a:lnTo>
                      <a:pt x="612" y="1130"/>
                    </a:lnTo>
                    <a:lnTo>
                      <a:pt x="612" y="1190"/>
                    </a:lnTo>
                    <a:lnTo>
                      <a:pt x="631" y="1190"/>
                    </a:lnTo>
                    <a:lnTo>
                      <a:pt x="631" y="1121"/>
                    </a:lnTo>
                    <a:lnTo>
                      <a:pt x="641" y="1121"/>
                    </a:lnTo>
                    <a:lnTo>
                      <a:pt x="641" y="1190"/>
                    </a:lnTo>
                    <a:lnTo>
                      <a:pt x="660" y="1190"/>
                    </a:lnTo>
                    <a:lnTo>
                      <a:pt x="660" y="1051"/>
                    </a:lnTo>
                    <a:lnTo>
                      <a:pt x="669" y="1051"/>
                    </a:lnTo>
                    <a:lnTo>
                      <a:pt x="669" y="1190"/>
                    </a:lnTo>
                    <a:lnTo>
                      <a:pt x="688" y="1190"/>
                    </a:lnTo>
                    <a:lnTo>
                      <a:pt x="688" y="1060"/>
                    </a:lnTo>
                    <a:lnTo>
                      <a:pt x="698" y="1060"/>
                    </a:lnTo>
                    <a:lnTo>
                      <a:pt x="698" y="1190"/>
                    </a:lnTo>
                    <a:lnTo>
                      <a:pt x="717" y="1190"/>
                    </a:lnTo>
                    <a:lnTo>
                      <a:pt x="717" y="1138"/>
                    </a:lnTo>
                    <a:lnTo>
                      <a:pt x="727" y="1138"/>
                    </a:lnTo>
                    <a:lnTo>
                      <a:pt x="727" y="1190"/>
                    </a:lnTo>
                    <a:lnTo>
                      <a:pt x="746" y="1190"/>
                    </a:lnTo>
                    <a:lnTo>
                      <a:pt x="746" y="1017"/>
                    </a:lnTo>
                    <a:lnTo>
                      <a:pt x="755" y="1017"/>
                    </a:lnTo>
                    <a:lnTo>
                      <a:pt x="755" y="1190"/>
                    </a:lnTo>
                    <a:lnTo>
                      <a:pt x="774" y="1190"/>
                    </a:lnTo>
                    <a:lnTo>
                      <a:pt x="774" y="1034"/>
                    </a:lnTo>
                    <a:lnTo>
                      <a:pt x="784" y="1034"/>
                    </a:lnTo>
                    <a:lnTo>
                      <a:pt x="784" y="1190"/>
                    </a:lnTo>
                    <a:lnTo>
                      <a:pt x="803" y="1190"/>
                    </a:lnTo>
                    <a:lnTo>
                      <a:pt x="803" y="1051"/>
                    </a:lnTo>
                    <a:lnTo>
                      <a:pt x="813" y="1051"/>
                    </a:lnTo>
                    <a:lnTo>
                      <a:pt x="813" y="1190"/>
                    </a:lnTo>
                    <a:lnTo>
                      <a:pt x="832" y="1190"/>
                    </a:lnTo>
                    <a:lnTo>
                      <a:pt x="832" y="1051"/>
                    </a:lnTo>
                    <a:lnTo>
                      <a:pt x="841" y="1051"/>
                    </a:lnTo>
                    <a:lnTo>
                      <a:pt x="841" y="1190"/>
                    </a:lnTo>
                    <a:lnTo>
                      <a:pt x="861" y="1190"/>
                    </a:lnTo>
                    <a:lnTo>
                      <a:pt x="861" y="991"/>
                    </a:lnTo>
                    <a:lnTo>
                      <a:pt x="870" y="991"/>
                    </a:lnTo>
                    <a:lnTo>
                      <a:pt x="870" y="1190"/>
                    </a:lnTo>
                    <a:lnTo>
                      <a:pt x="889" y="1190"/>
                    </a:lnTo>
                    <a:lnTo>
                      <a:pt x="889" y="930"/>
                    </a:lnTo>
                    <a:lnTo>
                      <a:pt x="899" y="930"/>
                    </a:lnTo>
                    <a:lnTo>
                      <a:pt x="899" y="1190"/>
                    </a:lnTo>
                    <a:lnTo>
                      <a:pt x="918" y="1190"/>
                    </a:lnTo>
                    <a:lnTo>
                      <a:pt x="918" y="912"/>
                    </a:lnTo>
                    <a:lnTo>
                      <a:pt x="927" y="912"/>
                    </a:lnTo>
                    <a:lnTo>
                      <a:pt x="927" y="1190"/>
                    </a:lnTo>
                    <a:lnTo>
                      <a:pt x="947" y="1190"/>
                    </a:lnTo>
                    <a:lnTo>
                      <a:pt x="947" y="930"/>
                    </a:lnTo>
                    <a:lnTo>
                      <a:pt x="956" y="930"/>
                    </a:lnTo>
                    <a:lnTo>
                      <a:pt x="956" y="1190"/>
                    </a:lnTo>
                    <a:lnTo>
                      <a:pt x="975" y="1190"/>
                    </a:lnTo>
                    <a:lnTo>
                      <a:pt x="975" y="982"/>
                    </a:lnTo>
                    <a:lnTo>
                      <a:pt x="985" y="982"/>
                    </a:lnTo>
                    <a:lnTo>
                      <a:pt x="985" y="1190"/>
                    </a:lnTo>
                    <a:lnTo>
                      <a:pt x="1004" y="1190"/>
                    </a:lnTo>
                    <a:lnTo>
                      <a:pt x="1004" y="860"/>
                    </a:lnTo>
                    <a:lnTo>
                      <a:pt x="1013" y="860"/>
                    </a:lnTo>
                    <a:lnTo>
                      <a:pt x="1013" y="1190"/>
                    </a:lnTo>
                    <a:lnTo>
                      <a:pt x="1033" y="1190"/>
                    </a:lnTo>
                    <a:lnTo>
                      <a:pt x="1033" y="869"/>
                    </a:lnTo>
                    <a:lnTo>
                      <a:pt x="1042" y="869"/>
                    </a:lnTo>
                    <a:lnTo>
                      <a:pt x="1042" y="1190"/>
                    </a:lnTo>
                    <a:lnTo>
                      <a:pt x="1061" y="1190"/>
                    </a:lnTo>
                    <a:lnTo>
                      <a:pt x="1061" y="817"/>
                    </a:lnTo>
                    <a:lnTo>
                      <a:pt x="1071" y="817"/>
                    </a:lnTo>
                    <a:lnTo>
                      <a:pt x="1071" y="1190"/>
                    </a:lnTo>
                    <a:lnTo>
                      <a:pt x="1090" y="1190"/>
                    </a:lnTo>
                    <a:lnTo>
                      <a:pt x="1090" y="756"/>
                    </a:lnTo>
                    <a:lnTo>
                      <a:pt x="1100" y="756"/>
                    </a:lnTo>
                    <a:lnTo>
                      <a:pt x="1100" y="1190"/>
                    </a:lnTo>
                    <a:lnTo>
                      <a:pt x="1119" y="1190"/>
                    </a:lnTo>
                    <a:lnTo>
                      <a:pt x="1119" y="773"/>
                    </a:lnTo>
                    <a:lnTo>
                      <a:pt x="1128" y="773"/>
                    </a:lnTo>
                    <a:lnTo>
                      <a:pt x="1128" y="1190"/>
                    </a:lnTo>
                    <a:lnTo>
                      <a:pt x="1147" y="1190"/>
                    </a:lnTo>
                    <a:lnTo>
                      <a:pt x="1147" y="686"/>
                    </a:lnTo>
                    <a:lnTo>
                      <a:pt x="1157" y="686"/>
                    </a:lnTo>
                    <a:lnTo>
                      <a:pt x="1157" y="1190"/>
                    </a:lnTo>
                    <a:lnTo>
                      <a:pt x="1176" y="1190"/>
                    </a:lnTo>
                    <a:lnTo>
                      <a:pt x="1176" y="634"/>
                    </a:lnTo>
                    <a:lnTo>
                      <a:pt x="1186" y="634"/>
                    </a:lnTo>
                    <a:lnTo>
                      <a:pt x="1186" y="1190"/>
                    </a:lnTo>
                    <a:lnTo>
                      <a:pt x="1205" y="1190"/>
                    </a:lnTo>
                    <a:lnTo>
                      <a:pt x="1205" y="652"/>
                    </a:lnTo>
                    <a:lnTo>
                      <a:pt x="1214" y="652"/>
                    </a:lnTo>
                    <a:lnTo>
                      <a:pt x="1214" y="1190"/>
                    </a:lnTo>
                    <a:lnTo>
                      <a:pt x="1233" y="1190"/>
                    </a:lnTo>
                    <a:lnTo>
                      <a:pt x="1233" y="617"/>
                    </a:lnTo>
                    <a:lnTo>
                      <a:pt x="1243" y="617"/>
                    </a:lnTo>
                    <a:lnTo>
                      <a:pt x="1243" y="1190"/>
                    </a:lnTo>
                    <a:lnTo>
                      <a:pt x="1262" y="1190"/>
                    </a:lnTo>
                    <a:lnTo>
                      <a:pt x="1262" y="356"/>
                    </a:lnTo>
                    <a:lnTo>
                      <a:pt x="1272" y="356"/>
                    </a:lnTo>
                    <a:lnTo>
                      <a:pt x="1272" y="1190"/>
                    </a:lnTo>
                    <a:lnTo>
                      <a:pt x="1291" y="1190"/>
                    </a:lnTo>
                    <a:lnTo>
                      <a:pt x="1291" y="539"/>
                    </a:lnTo>
                    <a:lnTo>
                      <a:pt x="1300" y="539"/>
                    </a:lnTo>
                    <a:lnTo>
                      <a:pt x="1300" y="1190"/>
                    </a:lnTo>
                    <a:lnTo>
                      <a:pt x="1319" y="1190"/>
                    </a:lnTo>
                    <a:lnTo>
                      <a:pt x="1319" y="452"/>
                    </a:lnTo>
                    <a:lnTo>
                      <a:pt x="1329" y="452"/>
                    </a:lnTo>
                    <a:lnTo>
                      <a:pt x="1329" y="1190"/>
                    </a:lnTo>
                    <a:lnTo>
                      <a:pt x="1348" y="1190"/>
                    </a:lnTo>
                    <a:lnTo>
                      <a:pt x="1348" y="330"/>
                    </a:lnTo>
                    <a:lnTo>
                      <a:pt x="1358" y="330"/>
                    </a:lnTo>
                    <a:lnTo>
                      <a:pt x="1358" y="1190"/>
                    </a:lnTo>
                    <a:lnTo>
                      <a:pt x="1377" y="1190"/>
                    </a:lnTo>
                    <a:lnTo>
                      <a:pt x="1377" y="313"/>
                    </a:lnTo>
                    <a:lnTo>
                      <a:pt x="1386" y="313"/>
                    </a:lnTo>
                    <a:lnTo>
                      <a:pt x="1386" y="1190"/>
                    </a:lnTo>
                    <a:lnTo>
                      <a:pt x="1405" y="1190"/>
                    </a:lnTo>
                    <a:lnTo>
                      <a:pt x="1405" y="200"/>
                    </a:lnTo>
                    <a:lnTo>
                      <a:pt x="1415" y="200"/>
                    </a:lnTo>
                    <a:lnTo>
                      <a:pt x="1415" y="1190"/>
                    </a:lnTo>
                    <a:lnTo>
                      <a:pt x="1434" y="1190"/>
                    </a:lnTo>
                    <a:lnTo>
                      <a:pt x="1434" y="278"/>
                    </a:lnTo>
                    <a:lnTo>
                      <a:pt x="1444" y="278"/>
                    </a:lnTo>
                    <a:lnTo>
                      <a:pt x="1444" y="1190"/>
                    </a:lnTo>
                    <a:lnTo>
                      <a:pt x="1463" y="1190"/>
                    </a:lnTo>
                    <a:lnTo>
                      <a:pt x="1463" y="235"/>
                    </a:lnTo>
                    <a:lnTo>
                      <a:pt x="1472" y="235"/>
                    </a:lnTo>
                    <a:lnTo>
                      <a:pt x="1472" y="1190"/>
                    </a:lnTo>
                    <a:lnTo>
                      <a:pt x="1492" y="1190"/>
                    </a:lnTo>
                    <a:lnTo>
                      <a:pt x="1492" y="200"/>
                    </a:lnTo>
                    <a:lnTo>
                      <a:pt x="1501" y="200"/>
                    </a:lnTo>
                    <a:lnTo>
                      <a:pt x="1501" y="1190"/>
                    </a:lnTo>
                    <a:lnTo>
                      <a:pt x="1520" y="1190"/>
                    </a:lnTo>
                    <a:lnTo>
                      <a:pt x="1520" y="26"/>
                    </a:lnTo>
                    <a:lnTo>
                      <a:pt x="1530" y="26"/>
                    </a:lnTo>
                    <a:lnTo>
                      <a:pt x="1530" y="1190"/>
                    </a:lnTo>
                    <a:lnTo>
                      <a:pt x="1549" y="1190"/>
                    </a:lnTo>
                    <a:lnTo>
                      <a:pt x="1549" y="148"/>
                    </a:lnTo>
                    <a:lnTo>
                      <a:pt x="1558" y="148"/>
                    </a:lnTo>
                    <a:lnTo>
                      <a:pt x="1558" y="1190"/>
                    </a:lnTo>
                    <a:lnTo>
                      <a:pt x="1578" y="1190"/>
                    </a:lnTo>
                    <a:lnTo>
                      <a:pt x="1578" y="0"/>
                    </a:lnTo>
                    <a:lnTo>
                      <a:pt x="1587" y="0"/>
                    </a:lnTo>
                    <a:lnTo>
                      <a:pt x="1587" y="1190"/>
                    </a:lnTo>
                    <a:lnTo>
                      <a:pt x="1606" y="1190"/>
                    </a:lnTo>
                    <a:lnTo>
                      <a:pt x="1606" y="44"/>
                    </a:lnTo>
                    <a:lnTo>
                      <a:pt x="1616" y="44"/>
                    </a:lnTo>
                    <a:lnTo>
                      <a:pt x="1616" y="1190"/>
                    </a:lnTo>
                    <a:lnTo>
                      <a:pt x="1635" y="1190"/>
                    </a:lnTo>
                    <a:lnTo>
                      <a:pt x="1635" y="113"/>
                    </a:lnTo>
                    <a:lnTo>
                      <a:pt x="1644" y="113"/>
                    </a:lnTo>
                    <a:lnTo>
                      <a:pt x="1644" y="1190"/>
                    </a:lnTo>
                    <a:lnTo>
                      <a:pt x="1664" y="1190"/>
                    </a:lnTo>
                    <a:lnTo>
                      <a:pt x="1664" y="243"/>
                    </a:lnTo>
                    <a:lnTo>
                      <a:pt x="1673" y="243"/>
                    </a:lnTo>
                    <a:lnTo>
                      <a:pt x="1673" y="1190"/>
                    </a:lnTo>
                    <a:lnTo>
                      <a:pt x="1692" y="1190"/>
                    </a:lnTo>
                    <a:lnTo>
                      <a:pt x="1692" y="113"/>
                    </a:lnTo>
                    <a:lnTo>
                      <a:pt x="1702" y="113"/>
                    </a:lnTo>
                    <a:lnTo>
                      <a:pt x="1702" y="1190"/>
                    </a:lnTo>
                    <a:lnTo>
                      <a:pt x="1721" y="1190"/>
                    </a:lnTo>
                    <a:lnTo>
                      <a:pt x="1721" y="252"/>
                    </a:lnTo>
                    <a:lnTo>
                      <a:pt x="1731" y="252"/>
                    </a:lnTo>
                    <a:lnTo>
                      <a:pt x="1731" y="1190"/>
                    </a:lnTo>
                    <a:lnTo>
                      <a:pt x="1750" y="1190"/>
                    </a:lnTo>
                    <a:lnTo>
                      <a:pt x="1750" y="52"/>
                    </a:lnTo>
                    <a:lnTo>
                      <a:pt x="1759" y="52"/>
                    </a:lnTo>
                    <a:lnTo>
                      <a:pt x="1759" y="1190"/>
                    </a:lnTo>
                    <a:lnTo>
                      <a:pt x="1778" y="1190"/>
                    </a:lnTo>
                    <a:lnTo>
                      <a:pt x="1778" y="322"/>
                    </a:lnTo>
                    <a:lnTo>
                      <a:pt x="1788" y="322"/>
                    </a:lnTo>
                    <a:lnTo>
                      <a:pt x="1788" y="1190"/>
                    </a:lnTo>
                    <a:lnTo>
                      <a:pt x="1807" y="1190"/>
                    </a:lnTo>
                    <a:lnTo>
                      <a:pt x="1807" y="269"/>
                    </a:lnTo>
                    <a:lnTo>
                      <a:pt x="1817" y="269"/>
                    </a:lnTo>
                    <a:lnTo>
                      <a:pt x="1817" y="1190"/>
                    </a:lnTo>
                    <a:lnTo>
                      <a:pt x="1836" y="1190"/>
                    </a:lnTo>
                    <a:lnTo>
                      <a:pt x="1836" y="322"/>
                    </a:lnTo>
                    <a:lnTo>
                      <a:pt x="1845" y="322"/>
                    </a:lnTo>
                    <a:lnTo>
                      <a:pt x="1845" y="1190"/>
                    </a:lnTo>
                    <a:lnTo>
                      <a:pt x="1864" y="1190"/>
                    </a:lnTo>
                    <a:lnTo>
                      <a:pt x="1864" y="478"/>
                    </a:lnTo>
                    <a:lnTo>
                      <a:pt x="1874" y="478"/>
                    </a:lnTo>
                    <a:lnTo>
                      <a:pt x="1874" y="1190"/>
                    </a:lnTo>
                    <a:lnTo>
                      <a:pt x="1893" y="1190"/>
                    </a:lnTo>
                    <a:lnTo>
                      <a:pt x="1893" y="435"/>
                    </a:lnTo>
                    <a:lnTo>
                      <a:pt x="1903" y="435"/>
                    </a:lnTo>
                    <a:lnTo>
                      <a:pt x="1903" y="1190"/>
                    </a:lnTo>
                    <a:lnTo>
                      <a:pt x="1922" y="1190"/>
                    </a:lnTo>
                    <a:lnTo>
                      <a:pt x="1922" y="582"/>
                    </a:lnTo>
                    <a:lnTo>
                      <a:pt x="1931" y="582"/>
                    </a:lnTo>
                    <a:lnTo>
                      <a:pt x="1931" y="1190"/>
                    </a:lnTo>
                    <a:lnTo>
                      <a:pt x="1950" y="1190"/>
                    </a:lnTo>
                    <a:lnTo>
                      <a:pt x="1950" y="591"/>
                    </a:lnTo>
                    <a:lnTo>
                      <a:pt x="1960" y="591"/>
                    </a:lnTo>
                    <a:lnTo>
                      <a:pt x="1960" y="1190"/>
                    </a:lnTo>
                    <a:lnTo>
                      <a:pt x="1979" y="1190"/>
                    </a:lnTo>
                    <a:lnTo>
                      <a:pt x="1979" y="652"/>
                    </a:lnTo>
                    <a:lnTo>
                      <a:pt x="1989" y="652"/>
                    </a:lnTo>
                    <a:lnTo>
                      <a:pt x="1989" y="1190"/>
                    </a:lnTo>
                    <a:lnTo>
                      <a:pt x="2008" y="1190"/>
                    </a:lnTo>
                    <a:lnTo>
                      <a:pt x="2008" y="713"/>
                    </a:lnTo>
                    <a:lnTo>
                      <a:pt x="2017" y="713"/>
                    </a:lnTo>
                    <a:lnTo>
                      <a:pt x="2017" y="1190"/>
                    </a:lnTo>
                    <a:lnTo>
                      <a:pt x="2036" y="1190"/>
                    </a:lnTo>
                    <a:lnTo>
                      <a:pt x="2036" y="782"/>
                    </a:lnTo>
                    <a:lnTo>
                      <a:pt x="2046" y="782"/>
                    </a:lnTo>
                    <a:lnTo>
                      <a:pt x="2046" y="1190"/>
                    </a:lnTo>
                    <a:lnTo>
                      <a:pt x="2065" y="1190"/>
                    </a:lnTo>
                    <a:lnTo>
                      <a:pt x="2065" y="869"/>
                    </a:lnTo>
                    <a:lnTo>
                      <a:pt x="2075" y="869"/>
                    </a:lnTo>
                    <a:lnTo>
                      <a:pt x="2075" y="1190"/>
                    </a:lnTo>
                    <a:lnTo>
                      <a:pt x="2094" y="1190"/>
                    </a:lnTo>
                    <a:lnTo>
                      <a:pt x="2094" y="938"/>
                    </a:lnTo>
                    <a:lnTo>
                      <a:pt x="2103" y="938"/>
                    </a:lnTo>
                    <a:lnTo>
                      <a:pt x="2103" y="1190"/>
                    </a:lnTo>
                    <a:lnTo>
                      <a:pt x="2123" y="1190"/>
                    </a:lnTo>
                    <a:lnTo>
                      <a:pt x="2123" y="1017"/>
                    </a:lnTo>
                    <a:lnTo>
                      <a:pt x="2132" y="1017"/>
                    </a:lnTo>
                    <a:lnTo>
                      <a:pt x="2132" y="1190"/>
                    </a:lnTo>
                    <a:lnTo>
                      <a:pt x="2151" y="1190"/>
                    </a:lnTo>
                    <a:lnTo>
                      <a:pt x="2151" y="1008"/>
                    </a:lnTo>
                    <a:lnTo>
                      <a:pt x="2161" y="1008"/>
                    </a:lnTo>
                    <a:lnTo>
                      <a:pt x="2161" y="1190"/>
                    </a:lnTo>
                    <a:lnTo>
                      <a:pt x="2180" y="1190"/>
                    </a:lnTo>
                    <a:lnTo>
                      <a:pt x="2180" y="1017"/>
                    </a:lnTo>
                    <a:lnTo>
                      <a:pt x="2189" y="1017"/>
                    </a:lnTo>
                    <a:lnTo>
                      <a:pt x="2189" y="1190"/>
                    </a:lnTo>
                    <a:lnTo>
                      <a:pt x="2209" y="1190"/>
                    </a:lnTo>
                    <a:lnTo>
                      <a:pt x="2209" y="1017"/>
                    </a:lnTo>
                    <a:lnTo>
                      <a:pt x="2218" y="1017"/>
                    </a:lnTo>
                    <a:lnTo>
                      <a:pt x="2218" y="1190"/>
                    </a:lnTo>
                    <a:lnTo>
                      <a:pt x="2237" y="1190"/>
                    </a:lnTo>
                    <a:lnTo>
                      <a:pt x="2237" y="1051"/>
                    </a:lnTo>
                    <a:lnTo>
                      <a:pt x="2247" y="1051"/>
                    </a:lnTo>
                    <a:lnTo>
                      <a:pt x="2247" y="1190"/>
                    </a:lnTo>
                    <a:lnTo>
                      <a:pt x="2266" y="1190"/>
                    </a:lnTo>
                    <a:lnTo>
                      <a:pt x="2266" y="1147"/>
                    </a:lnTo>
                    <a:lnTo>
                      <a:pt x="2276" y="1147"/>
                    </a:lnTo>
                    <a:lnTo>
                      <a:pt x="2276" y="1190"/>
                    </a:lnTo>
                    <a:lnTo>
                      <a:pt x="2295" y="1190"/>
                    </a:lnTo>
                    <a:lnTo>
                      <a:pt x="2295" y="1130"/>
                    </a:lnTo>
                    <a:lnTo>
                      <a:pt x="2304" y="1130"/>
                    </a:lnTo>
                    <a:lnTo>
                      <a:pt x="2304" y="1190"/>
                    </a:lnTo>
                    <a:lnTo>
                      <a:pt x="2323" y="1190"/>
                    </a:lnTo>
                    <a:lnTo>
                      <a:pt x="2323" y="1147"/>
                    </a:lnTo>
                    <a:lnTo>
                      <a:pt x="2333" y="1147"/>
                    </a:lnTo>
                    <a:lnTo>
                      <a:pt x="2333" y="1190"/>
                    </a:lnTo>
                    <a:lnTo>
                      <a:pt x="2352" y="1190"/>
                    </a:lnTo>
                    <a:lnTo>
                      <a:pt x="2352" y="1173"/>
                    </a:lnTo>
                    <a:lnTo>
                      <a:pt x="2362" y="1173"/>
                    </a:lnTo>
                    <a:lnTo>
                      <a:pt x="2362" y="1190"/>
                    </a:lnTo>
                    <a:lnTo>
                      <a:pt x="2381" y="1190"/>
                    </a:lnTo>
                    <a:lnTo>
                      <a:pt x="2381" y="1121"/>
                    </a:lnTo>
                    <a:lnTo>
                      <a:pt x="2390" y="1121"/>
                    </a:lnTo>
                    <a:lnTo>
                      <a:pt x="2390" y="1190"/>
                    </a:lnTo>
                    <a:lnTo>
                      <a:pt x="2409" y="1190"/>
                    </a:lnTo>
                    <a:lnTo>
                      <a:pt x="2409" y="1156"/>
                    </a:lnTo>
                    <a:lnTo>
                      <a:pt x="2419" y="1156"/>
                    </a:lnTo>
                    <a:lnTo>
                      <a:pt x="2419" y="1190"/>
                    </a:lnTo>
                    <a:lnTo>
                      <a:pt x="2438" y="1190"/>
                    </a:lnTo>
                    <a:lnTo>
                      <a:pt x="2438" y="1173"/>
                    </a:lnTo>
                    <a:lnTo>
                      <a:pt x="2448" y="1173"/>
                    </a:lnTo>
                    <a:lnTo>
                      <a:pt x="2448" y="1190"/>
                    </a:lnTo>
                    <a:lnTo>
                      <a:pt x="2467" y="1190"/>
                    </a:lnTo>
                    <a:lnTo>
                      <a:pt x="2467" y="1182"/>
                    </a:lnTo>
                    <a:lnTo>
                      <a:pt x="2476" y="1182"/>
                    </a:lnTo>
                    <a:lnTo>
                      <a:pt x="2476" y="1190"/>
                    </a:lnTo>
                    <a:lnTo>
                      <a:pt x="2495" y="1190"/>
                    </a:lnTo>
                    <a:lnTo>
                      <a:pt x="2505" y="1190"/>
                    </a:lnTo>
                    <a:lnTo>
                      <a:pt x="2524" y="1190"/>
                    </a:lnTo>
                    <a:lnTo>
                      <a:pt x="2534" y="1190"/>
                    </a:lnTo>
                    <a:lnTo>
                      <a:pt x="2553" y="1190"/>
                    </a:lnTo>
                    <a:lnTo>
                      <a:pt x="2553" y="1173"/>
                    </a:lnTo>
                    <a:lnTo>
                      <a:pt x="2562" y="1173"/>
                    </a:lnTo>
                    <a:lnTo>
                      <a:pt x="2562" y="1190"/>
                    </a:lnTo>
                    <a:lnTo>
                      <a:pt x="2581" y="1190"/>
                    </a:lnTo>
                    <a:lnTo>
                      <a:pt x="2581" y="1182"/>
                    </a:lnTo>
                    <a:lnTo>
                      <a:pt x="2591" y="1182"/>
                    </a:lnTo>
                    <a:lnTo>
                      <a:pt x="2591" y="1190"/>
                    </a:lnTo>
                    <a:lnTo>
                      <a:pt x="2610" y="1190"/>
                    </a:lnTo>
                    <a:lnTo>
                      <a:pt x="2620" y="1190"/>
                    </a:lnTo>
                    <a:lnTo>
                      <a:pt x="2639" y="1190"/>
                    </a:lnTo>
                    <a:lnTo>
                      <a:pt x="2639" y="1182"/>
                    </a:lnTo>
                    <a:lnTo>
                      <a:pt x="2648" y="1182"/>
                    </a:lnTo>
                    <a:lnTo>
                      <a:pt x="2648" y="1190"/>
                    </a:lnTo>
                    <a:lnTo>
                      <a:pt x="2667" y="1190"/>
                    </a:lnTo>
                    <a:lnTo>
                      <a:pt x="2677" y="1190"/>
                    </a:lnTo>
                    <a:lnTo>
                      <a:pt x="2696" y="1190"/>
                    </a:lnTo>
                    <a:lnTo>
                      <a:pt x="2706" y="1190"/>
                    </a:lnTo>
                    <a:lnTo>
                      <a:pt x="2725" y="1190"/>
                    </a:lnTo>
                    <a:lnTo>
                      <a:pt x="2734" y="1190"/>
                    </a:lnTo>
                    <a:lnTo>
                      <a:pt x="2754" y="1190"/>
                    </a:lnTo>
                    <a:lnTo>
                      <a:pt x="2763" y="1190"/>
                    </a:lnTo>
                    <a:lnTo>
                      <a:pt x="2782" y="1190"/>
                    </a:lnTo>
                    <a:lnTo>
                      <a:pt x="2792" y="1190"/>
                    </a:lnTo>
                    <a:lnTo>
                      <a:pt x="2811" y="1190"/>
                    </a:lnTo>
                    <a:lnTo>
                      <a:pt x="2820" y="1190"/>
                    </a:lnTo>
                    <a:lnTo>
                      <a:pt x="2840" y="1190"/>
                    </a:lnTo>
                    <a:lnTo>
                      <a:pt x="2849" y="1190"/>
                    </a:lnTo>
                    <a:lnTo>
                      <a:pt x="0" y="1190"/>
                    </a:lnTo>
                    <a:close/>
                  </a:path>
                </a:pathLst>
              </a:custGeom>
              <a:blipFill dpi="0" rotWithShape="0">
                <a:blip r:embed="rId4"/>
                <a:srcRect/>
                <a:tile tx="0" ty="0" sx="100000" sy="100000" flip="none" algn="tl"/>
              </a:blipFill>
              <a:ln w="9525">
                <a:solidFill>
                  <a:srgbClr val="000000"/>
                </a:solidFill>
                <a:round/>
                <a:headEnd/>
                <a:tailEnd/>
              </a:ln>
            </p:spPr>
            <p:txBody>
              <a:bodyPr wrap="none" anchor="ctr"/>
              <a:lstStyle/>
              <a:p>
                <a:endParaRPr lang="de-DE"/>
              </a:p>
            </p:txBody>
          </p:sp>
          <p:sp>
            <p:nvSpPr>
              <p:cNvPr id="15" name="Rectangle 19"/>
              <p:cNvSpPr>
                <a:spLocks noChangeAspect="1" noChangeArrowheads="1"/>
              </p:cNvSpPr>
              <p:nvPr/>
            </p:nvSpPr>
            <p:spPr bwMode="auto">
              <a:xfrm>
                <a:off x="2509" y="3255"/>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,000</a:t>
                </a:r>
              </a:p>
            </p:txBody>
          </p:sp>
          <p:sp>
            <p:nvSpPr>
              <p:cNvPr id="16" name="Rectangle 20"/>
              <p:cNvSpPr>
                <a:spLocks noChangeAspect="1" noChangeArrowheads="1"/>
              </p:cNvSpPr>
              <p:nvPr/>
            </p:nvSpPr>
            <p:spPr bwMode="auto">
              <a:xfrm>
                <a:off x="2509" y="2987"/>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,009</a:t>
                </a:r>
              </a:p>
            </p:txBody>
          </p:sp>
          <p:sp>
            <p:nvSpPr>
              <p:cNvPr id="17" name="Rectangle 21"/>
              <p:cNvSpPr>
                <a:spLocks noChangeAspect="1" noChangeArrowheads="1"/>
              </p:cNvSpPr>
              <p:nvPr/>
            </p:nvSpPr>
            <p:spPr bwMode="auto">
              <a:xfrm>
                <a:off x="2509" y="2720"/>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,017</a:t>
                </a:r>
              </a:p>
            </p:txBody>
          </p:sp>
          <p:sp>
            <p:nvSpPr>
              <p:cNvPr id="18" name="Rectangle 22"/>
              <p:cNvSpPr>
                <a:spLocks noChangeAspect="1" noChangeArrowheads="1"/>
              </p:cNvSpPr>
              <p:nvPr/>
            </p:nvSpPr>
            <p:spPr bwMode="auto">
              <a:xfrm>
                <a:off x="2509" y="2452"/>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,026</a:t>
                </a:r>
              </a:p>
            </p:txBody>
          </p:sp>
          <p:sp>
            <p:nvSpPr>
              <p:cNvPr id="19" name="Rectangle 23"/>
              <p:cNvSpPr>
                <a:spLocks noChangeAspect="1" noChangeArrowheads="1"/>
              </p:cNvSpPr>
              <p:nvPr/>
            </p:nvSpPr>
            <p:spPr bwMode="auto">
              <a:xfrm>
                <a:off x="2509" y="2184"/>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,034</a:t>
                </a:r>
              </a:p>
            </p:txBody>
          </p:sp>
          <p:sp>
            <p:nvSpPr>
              <p:cNvPr id="20" name="Rectangle 24"/>
              <p:cNvSpPr>
                <a:spLocks noChangeAspect="1" noChangeArrowheads="1"/>
              </p:cNvSpPr>
              <p:nvPr/>
            </p:nvSpPr>
            <p:spPr bwMode="auto">
              <a:xfrm>
                <a:off x="5189" y="3255"/>
                <a:ext cx="5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a:t>
                </a:r>
              </a:p>
            </p:txBody>
          </p:sp>
          <p:sp>
            <p:nvSpPr>
              <p:cNvPr id="21" name="Rectangle 25"/>
              <p:cNvSpPr>
                <a:spLocks noChangeAspect="1" noChangeArrowheads="1"/>
              </p:cNvSpPr>
              <p:nvPr/>
            </p:nvSpPr>
            <p:spPr bwMode="auto">
              <a:xfrm>
                <a:off x="5189" y="2988"/>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42,5</a:t>
                </a:r>
              </a:p>
            </p:txBody>
          </p:sp>
          <p:sp>
            <p:nvSpPr>
              <p:cNvPr id="22" name="Rectangle 26"/>
              <p:cNvSpPr>
                <a:spLocks noChangeAspect="1" noChangeArrowheads="1"/>
              </p:cNvSpPr>
              <p:nvPr/>
            </p:nvSpPr>
            <p:spPr bwMode="auto">
              <a:xfrm>
                <a:off x="5189" y="2721"/>
                <a:ext cx="10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85</a:t>
                </a:r>
              </a:p>
            </p:txBody>
          </p:sp>
          <p:sp>
            <p:nvSpPr>
              <p:cNvPr id="23" name="Rectangle 27"/>
              <p:cNvSpPr>
                <a:spLocks noChangeAspect="1" noChangeArrowheads="1"/>
              </p:cNvSpPr>
              <p:nvPr/>
            </p:nvSpPr>
            <p:spPr bwMode="auto">
              <a:xfrm>
                <a:off x="5189" y="2452"/>
                <a:ext cx="23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dirty="0">
                    <a:solidFill>
                      <a:srgbClr val="1F1F1F"/>
                    </a:solidFill>
                    <a:cs typeface="Tahoma" pitchFamily="34" charset="0"/>
                  </a:rPr>
                  <a:t>127,5</a:t>
                </a:r>
              </a:p>
            </p:txBody>
          </p:sp>
          <p:sp>
            <p:nvSpPr>
              <p:cNvPr id="24" name="Rectangle 28"/>
              <p:cNvSpPr>
                <a:spLocks noChangeAspect="1" noChangeArrowheads="1"/>
              </p:cNvSpPr>
              <p:nvPr/>
            </p:nvSpPr>
            <p:spPr bwMode="auto">
              <a:xfrm>
                <a:off x="5189" y="2184"/>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170</a:t>
                </a:r>
              </a:p>
            </p:txBody>
          </p:sp>
          <p:sp>
            <p:nvSpPr>
              <p:cNvPr id="25" name="Rectangle 29"/>
              <p:cNvSpPr>
                <a:spLocks noChangeAspect="1" noChangeArrowheads="1"/>
              </p:cNvSpPr>
              <p:nvPr/>
            </p:nvSpPr>
            <p:spPr bwMode="auto">
              <a:xfrm>
                <a:off x="2903" y="3396"/>
                <a:ext cx="18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-200</a:t>
                </a:r>
              </a:p>
            </p:txBody>
          </p:sp>
          <p:sp>
            <p:nvSpPr>
              <p:cNvPr id="26" name="Rectangle 31"/>
              <p:cNvSpPr>
                <a:spLocks noChangeAspect="1" noChangeArrowheads="1"/>
              </p:cNvSpPr>
              <p:nvPr/>
            </p:nvSpPr>
            <p:spPr bwMode="auto">
              <a:xfrm>
                <a:off x="3986" y="3396"/>
                <a:ext cx="10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56</a:t>
                </a:r>
              </a:p>
            </p:txBody>
          </p:sp>
          <p:sp>
            <p:nvSpPr>
              <p:cNvPr id="27" name="Rectangle 32"/>
              <p:cNvSpPr>
                <a:spLocks noChangeAspect="1" noChangeArrowheads="1"/>
              </p:cNvSpPr>
              <p:nvPr/>
            </p:nvSpPr>
            <p:spPr bwMode="auto">
              <a:xfrm>
                <a:off x="4122" y="3396"/>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100</a:t>
                </a:r>
              </a:p>
            </p:txBody>
          </p:sp>
          <p:sp>
            <p:nvSpPr>
              <p:cNvPr id="28" name="Rectangle 33"/>
              <p:cNvSpPr>
                <a:spLocks noChangeAspect="1" noChangeArrowheads="1"/>
              </p:cNvSpPr>
              <p:nvPr/>
            </p:nvSpPr>
            <p:spPr bwMode="auto">
              <a:xfrm>
                <a:off x="4847" y="3396"/>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250</a:t>
                </a:r>
              </a:p>
            </p:txBody>
          </p:sp>
          <p:sp>
            <p:nvSpPr>
              <p:cNvPr id="29" name="Rectangle 34"/>
              <p:cNvSpPr>
                <a:spLocks noChangeAspect="1" noChangeArrowheads="1"/>
              </p:cNvSpPr>
              <p:nvPr/>
            </p:nvSpPr>
            <p:spPr bwMode="auto">
              <a:xfrm>
                <a:off x="2350" y="1937"/>
                <a:ext cx="5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1000">
                    <a:solidFill>
                      <a:srgbClr val="1F1F1F"/>
                    </a:solidFill>
                    <a:cs typeface="Tahoma" pitchFamily="34" charset="0"/>
                  </a:rPr>
                  <a:t>5,000 Trials</a:t>
                </a:r>
              </a:p>
            </p:txBody>
          </p:sp>
          <p:sp>
            <p:nvSpPr>
              <p:cNvPr id="30" name="Rectangle 36"/>
              <p:cNvSpPr>
                <a:spLocks noChangeAspect="1" noChangeArrowheads="1"/>
              </p:cNvSpPr>
              <p:nvPr/>
            </p:nvSpPr>
            <p:spPr bwMode="auto">
              <a:xfrm>
                <a:off x="2728" y="2200"/>
                <a:ext cx="2395" cy="10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endParaRPr lang="de-DE" altLang="de-DE" sz="1800">
                  <a:solidFill>
                    <a:srgbClr val="1F1F1F"/>
                  </a:solidFill>
                </a:endParaRPr>
              </a:p>
            </p:txBody>
          </p:sp>
          <p:sp>
            <p:nvSpPr>
              <p:cNvPr id="31" name="Line 37"/>
              <p:cNvSpPr>
                <a:spLocks noChangeAspect="1" noChangeShapeType="1"/>
              </p:cNvSpPr>
              <p:nvPr/>
            </p:nvSpPr>
            <p:spPr bwMode="auto">
              <a:xfrm>
                <a:off x="2836"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2" name="Line 38"/>
              <p:cNvSpPr>
                <a:spLocks noChangeAspect="1" noChangeShapeType="1"/>
              </p:cNvSpPr>
              <p:nvPr/>
            </p:nvSpPr>
            <p:spPr bwMode="auto">
              <a:xfrm>
                <a:off x="3003"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3" name="Line 39"/>
              <p:cNvSpPr>
                <a:spLocks noChangeAspect="1" noChangeShapeType="1"/>
              </p:cNvSpPr>
              <p:nvPr/>
            </p:nvSpPr>
            <p:spPr bwMode="auto">
              <a:xfrm>
                <a:off x="4195"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4" name="Line 40"/>
              <p:cNvSpPr>
                <a:spLocks noChangeAspect="1" noChangeShapeType="1"/>
              </p:cNvSpPr>
              <p:nvPr/>
            </p:nvSpPr>
            <p:spPr bwMode="auto">
              <a:xfrm>
                <a:off x="4199" y="3303"/>
                <a:ext cx="0"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5" name="Line 41"/>
              <p:cNvSpPr>
                <a:spLocks noChangeAspect="1" noChangeShapeType="1"/>
              </p:cNvSpPr>
              <p:nvPr/>
            </p:nvSpPr>
            <p:spPr bwMode="auto">
              <a:xfrm>
                <a:off x="2836"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6" name="Line 42"/>
              <p:cNvSpPr>
                <a:spLocks noChangeAspect="1" noChangeShapeType="1"/>
              </p:cNvSpPr>
              <p:nvPr/>
            </p:nvSpPr>
            <p:spPr bwMode="auto">
              <a:xfrm>
                <a:off x="3407"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7" name="Line 43"/>
              <p:cNvSpPr>
                <a:spLocks noChangeAspect="1" noChangeShapeType="1"/>
              </p:cNvSpPr>
              <p:nvPr/>
            </p:nvSpPr>
            <p:spPr bwMode="auto">
              <a:xfrm>
                <a:off x="5021"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8" name="Freeform 44"/>
              <p:cNvSpPr>
                <a:spLocks noChangeAspect="1" noChangeArrowheads="1"/>
              </p:cNvSpPr>
              <p:nvPr/>
            </p:nvSpPr>
            <p:spPr bwMode="auto">
              <a:xfrm>
                <a:off x="2836" y="3303"/>
                <a:ext cx="37" cy="79"/>
              </a:xfrm>
              <a:custGeom>
                <a:avLst/>
                <a:gdLst>
                  <a:gd name="T0" fmla="*/ 0 w 48"/>
                  <a:gd name="T1" fmla="*/ 0 h 87"/>
                  <a:gd name="T2" fmla="*/ 2 w 48"/>
                  <a:gd name="T3" fmla="*/ 5 h 87"/>
                  <a:gd name="T4" fmla="*/ 0 w 48"/>
                  <a:gd name="T5" fmla="*/ 5 h 87"/>
                  <a:gd name="T6" fmla="*/ 0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0" y="0"/>
                    </a:moveTo>
                    <a:lnTo>
                      <a:pt x="48" y="44"/>
                    </a:lnTo>
                    <a:lnTo>
                      <a:pt x="0" y="87"/>
                    </a:lnTo>
                    <a:lnTo>
                      <a:pt x="0" y="0"/>
                    </a:lnTo>
                    <a:close/>
                  </a:path>
                </a:pathLst>
              </a:custGeom>
              <a:blipFill dpi="0" rotWithShape="0">
                <a:blip r:embed="rId4"/>
                <a:srcRect/>
                <a:tile tx="0" ty="0" sx="100000" sy="100000" flip="none" algn="tl"/>
              </a:blipFill>
              <a:ln w="9525">
                <a:solidFill>
                  <a:srgbClr val="000000"/>
                </a:solidFill>
                <a:round/>
                <a:headEnd/>
                <a:tailEnd/>
              </a:ln>
            </p:spPr>
            <p:txBody>
              <a:bodyPr wrap="none" anchor="ctr"/>
              <a:lstStyle/>
              <a:p>
                <a:endParaRPr lang="de-DE"/>
              </a:p>
            </p:txBody>
          </p:sp>
          <p:sp>
            <p:nvSpPr>
              <p:cNvPr id="39" name="Freeform 45"/>
              <p:cNvSpPr>
                <a:spLocks noChangeAspect="1" noChangeArrowheads="1"/>
              </p:cNvSpPr>
              <p:nvPr/>
            </p:nvSpPr>
            <p:spPr bwMode="auto">
              <a:xfrm>
                <a:off x="4985" y="3303"/>
                <a:ext cx="36" cy="79"/>
              </a:xfrm>
              <a:custGeom>
                <a:avLst/>
                <a:gdLst>
                  <a:gd name="T0" fmla="*/ 2 w 48"/>
                  <a:gd name="T1" fmla="*/ 0 h 87"/>
                  <a:gd name="T2" fmla="*/ 2 w 48"/>
                  <a:gd name="T3" fmla="*/ 5 h 87"/>
                  <a:gd name="T4" fmla="*/ 0 w 48"/>
                  <a:gd name="T5" fmla="*/ 5 h 87"/>
                  <a:gd name="T6" fmla="*/ 2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48" y="0"/>
                    </a:moveTo>
                    <a:lnTo>
                      <a:pt x="48" y="87"/>
                    </a:lnTo>
                    <a:lnTo>
                      <a:pt x="0" y="44"/>
                    </a:lnTo>
                    <a:lnTo>
                      <a:pt x="48" y="0"/>
                    </a:lnTo>
                    <a:close/>
                  </a:path>
                </a:pathLst>
              </a:custGeom>
              <a:blipFill dpi="0" rotWithShape="0">
                <a:blip r:embed="rId4"/>
                <a:srcRect/>
                <a:tile tx="0" ty="0" sx="100000" sy="100000" flip="none" algn="tl"/>
              </a:blipFill>
              <a:ln w="9525">
                <a:solidFill>
                  <a:srgbClr val="000000"/>
                </a:solidFill>
                <a:round/>
                <a:headEnd/>
                <a:tailEnd/>
              </a:ln>
            </p:spPr>
            <p:txBody>
              <a:bodyPr wrap="none" anchor="ctr"/>
              <a:lstStyle/>
              <a:p>
                <a:endParaRPr lang="de-DE"/>
              </a:p>
            </p:txBody>
          </p:sp>
          <p:sp>
            <p:nvSpPr>
              <p:cNvPr id="40" name="Line 46"/>
              <p:cNvSpPr>
                <a:spLocks noChangeAspect="1" noChangeShapeType="1"/>
              </p:cNvSpPr>
              <p:nvPr/>
            </p:nvSpPr>
            <p:spPr bwMode="auto">
              <a:xfrm flipH="1">
                <a:off x="2713" y="3294"/>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1" name="Line 47"/>
              <p:cNvSpPr>
                <a:spLocks noChangeAspect="1" noChangeShapeType="1"/>
              </p:cNvSpPr>
              <p:nvPr/>
            </p:nvSpPr>
            <p:spPr bwMode="auto">
              <a:xfrm>
                <a:off x="5130" y="3294"/>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2" name="Line 48"/>
              <p:cNvSpPr>
                <a:spLocks noChangeAspect="1" noChangeShapeType="1"/>
              </p:cNvSpPr>
              <p:nvPr/>
            </p:nvSpPr>
            <p:spPr bwMode="auto">
              <a:xfrm flipH="1">
                <a:off x="2713" y="3162"/>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3" name="Line 49"/>
              <p:cNvSpPr>
                <a:spLocks noChangeAspect="1" noChangeShapeType="1"/>
              </p:cNvSpPr>
              <p:nvPr/>
            </p:nvSpPr>
            <p:spPr bwMode="auto">
              <a:xfrm>
                <a:off x="5130" y="3162"/>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4" name="Line 50"/>
              <p:cNvSpPr>
                <a:spLocks noChangeAspect="1" noChangeShapeType="1"/>
              </p:cNvSpPr>
              <p:nvPr/>
            </p:nvSpPr>
            <p:spPr bwMode="auto">
              <a:xfrm flipH="1">
                <a:off x="2713" y="302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5" name="Line 51"/>
              <p:cNvSpPr>
                <a:spLocks noChangeAspect="1" noChangeShapeType="1"/>
              </p:cNvSpPr>
              <p:nvPr/>
            </p:nvSpPr>
            <p:spPr bwMode="auto">
              <a:xfrm>
                <a:off x="5130" y="302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6" name="Line 52"/>
              <p:cNvSpPr>
                <a:spLocks noChangeAspect="1" noChangeShapeType="1"/>
              </p:cNvSpPr>
              <p:nvPr/>
            </p:nvSpPr>
            <p:spPr bwMode="auto">
              <a:xfrm flipH="1">
                <a:off x="2713" y="2893"/>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7" name="Line 53"/>
              <p:cNvSpPr>
                <a:spLocks noChangeAspect="1" noChangeShapeType="1"/>
              </p:cNvSpPr>
              <p:nvPr/>
            </p:nvSpPr>
            <p:spPr bwMode="auto">
              <a:xfrm>
                <a:off x="5130" y="2893"/>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8" name="Line 54"/>
              <p:cNvSpPr>
                <a:spLocks noChangeAspect="1" noChangeShapeType="1"/>
              </p:cNvSpPr>
              <p:nvPr/>
            </p:nvSpPr>
            <p:spPr bwMode="auto">
              <a:xfrm flipH="1">
                <a:off x="2713" y="2759"/>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9" name="Line 55"/>
              <p:cNvSpPr>
                <a:spLocks noChangeAspect="1" noChangeShapeType="1"/>
              </p:cNvSpPr>
              <p:nvPr/>
            </p:nvSpPr>
            <p:spPr bwMode="auto">
              <a:xfrm>
                <a:off x="5130" y="2759"/>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0" name="Line 56"/>
              <p:cNvSpPr>
                <a:spLocks noChangeAspect="1" noChangeShapeType="1"/>
              </p:cNvSpPr>
              <p:nvPr/>
            </p:nvSpPr>
            <p:spPr bwMode="auto">
              <a:xfrm flipH="1">
                <a:off x="2713" y="2626"/>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1" name="Line 57"/>
              <p:cNvSpPr>
                <a:spLocks noChangeAspect="1" noChangeShapeType="1"/>
              </p:cNvSpPr>
              <p:nvPr/>
            </p:nvSpPr>
            <p:spPr bwMode="auto">
              <a:xfrm>
                <a:off x="5130" y="2626"/>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2" name="Line 58"/>
              <p:cNvSpPr>
                <a:spLocks noChangeAspect="1" noChangeShapeType="1"/>
              </p:cNvSpPr>
              <p:nvPr/>
            </p:nvSpPr>
            <p:spPr bwMode="auto">
              <a:xfrm flipH="1">
                <a:off x="2713" y="2491"/>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3" name="Line 59"/>
              <p:cNvSpPr>
                <a:spLocks noChangeAspect="1" noChangeShapeType="1"/>
              </p:cNvSpPr>
              <p:nvPr/>
            </p:nvSpPr>
            <p:spPr bwMode="auto">
              <a:xfrm>
                <a:off x="5130" y="2491"/>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4" name="Line 60"/>
              <p:cNvSpPr>
                <a:spLocks noChangeAspect="1" noChangeShapeType="1"/>
              </p:cNvSpPr>
              <p:nvPr/>
            </p:nvSpPr>
            <p:spPr bwMode="auto">
              <a:xfrm flipH="1">
                <a:off x="2713" y="235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5" name="Line 61"/>
              <p:cNvSpPr>
                <a:spLocks noChangeAspect="1" noChangeShapeType="1"/>
              </p:cNvSpPr>
              <p:nvPr/>
            </p:nvSpPr>
            <p:spPr bwMode="auto">
              <a:xfrm>
                <a:off x="5130" y="235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6" name="Line 62"/>
              <p:cNvSpPr>
                <a:spLocks noChangeAspect="1" noChangeShapeType="1"/>
              </p:cNvSpPr>
              <p:nvPr/>
            </p:nvSpPr>
            <p:spPr bwMode="auto">
              <a:xfrm flipH="1">
                <a:off x="2704" y="3294"/>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7" name="Line 63"/>
              <p:cNvSpPr>
                <a:spLocks noChangeAspect="1" noChangeShapeType="1"/>
              </p:cNvSpPr>
              <p:nvPr/>
            </p:nvSpPr>
            <p:spPr bwMode="auto">
              <a:xfrm>
                <a:off x="5130" y="3294"/>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8" name="Line 64"/>
              <p:cNvSpPr>
                <a:spLocks noChangeAspect="1" noChangeShapeType="1"/>
              </p:cNvSpPr>
              <p:nvPr/>
            </p:nvSpPr>
            <p:spPr bwMode="auto">
              <a:xfrm flipH="1">
                <a:off x="2704" y="3027"/>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9" name="Line 65"/>
              <p:cNvSpPr>
                <a:spLocks noChangeAspect="1" noChangeShapeType="1"/>
              </p:cNvSpPr>
              <p:nvPr/>
            </p:nvSpPr>
            <p:spPr bwMode="auto">
              <a:xfrm>
                <a:off x="5130" y="3027"/>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0" name="Line 66"/>
              <p:cNvSpPr>
                <a:spLocks noChangeAspect="1" noChangeShapeType="1"/>
              </p:cNvSpPr>
              <p:nvPr/>
            </p:nvSpPr>
            <p:spPr bwMode="auto">
              <a:xfrm flipH="1">
                <a:off x="2704" y="2759"/>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 name="Line 67"/>
              <p:cNvSpPr>
                <a:spLocks noChangeAspect="1" noChangeShapeType="1"/>
              </p:cNvSpPr>
              <p:nvPr/>
            </p:nvSpPr>
            <p:spPr bwMode="auto">
              <a:xfrm>
                <a:off x="5130" y="2759"/>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2" name="Line 68"/>
              <p:cNvSpPr>
                <a:spLocks noChangeAspect="1" noChangeShapeType="1"/>
              </p:cNvSpPr>
              <p:nvPr/>
            </p:nvSpPr>
            <p:spPr bwMode="auto">
              <a:xfrm flipH="1">
                <a:off x="2704" y="2491"/>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3" name="Line 69"/>
              <p:cNvSpPr>
                <a:spLocks noChangeAspect="1" noChangeShapeType="1"/>
              </p:cNvSpPr>
              <p:nvPr/>
            </p:nvSpPr>
            <p:spPr bwMode="auto">
              <a:xfrm>
                <a:off x="5130" y="2491"/>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4" name="Line 70"/>
              <p:cNvSpPr>
                <a:spLocks noChangeAspect="1" noChangeShapeType="1"/>
              </p:cNvSpPr>
              <p:nvPr/>
            </p:nvSpPr>
            <p:spPr bwMode="auto">
              <a:xfrm flipH="1">
                <a:off x="2704" y="2216"/>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 name="Line 71"/>
              <p:cNvSpPr>
                <a:spLocks noChangeAspect="1" noChangeShapeType="1"/>
              </p:cNvSpPr>
              <p:nvPr/>
            </p:nvSpPr>
            <p:spPr bwMode="auto">
              <a:xfrm>
                <a:off x="5130" y="2216"/>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 name="Rectangle 72"/>
              <p:cNvSpPr>
                <a:spLocks noChangeAspect="1" noChangeArrowheads="1"/>
              </p:cNvSpPr>
              <p:nvPr/>
            </p:nvSpPr>
            <p:spPr bwMode="auto">
              <a:xfrm>
                <a:off x="3767" y="3396"/>
                <a:ext cx="5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a:t>
                </a:r>
              </a:p>
            </p:txBody>
          </p:sp>
          <p:sp>
            <p:nvSpPr>
              <p:cNvPr id="67" name="Line 73"/>
              <p:cNvSpPr>
                <a:spLocks noChangeAspect="1" noChangeShapeType="1"/>
              </p:cNvSpPr>
              <p:nvPr/>
            </p:nvSpPr>
            <p:spPr bwMode="auto">
              <a:xfrm>
                <a:off x="4609"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8" name="Rectangle 74"/>
              <p:cNvSpPr>
                <a:spLocks noChangeAspect="1" noChangeArrowheads="1"/>
              </p:cNvSpPr>
              <p:nvPr/>
            </p:nvSpPr>
            <p:spPr bwMode="auto">
              <a:xfrm>
                <a:off x="4532" y="3396"/>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200</a:t>
                </a:r>
              </a:p>
            </p:txBody>
          </p:sp>
          <p:sp>
            <p:nvSpPr>
              <p:cNvPr id="69" name="Line 75"/>
              <p:cNvSpPr>
                <a:spLocks noChangeAspect="1" noChangeShapeType="1"/>
              </p:cNvSpPr>
              <p:nvPr/>
            </p:nvSpPr>
            <p:spPr bwMode="auto">
              <a:xfrm>
                <a:off x="3268" y="2137"/>
                <a:ext cx="519" cy="1"/>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0" name="Line 76"/>
              <p:cNvSpPr>
                <a:spLocks noChangeAspect="1" noChangeShapeType="1"/>
              </p:cNvSpPr>
              <p:nvPr/>
            </p:nvSpPr>
            <p:spPr bwMode="auto">
              <a:xfrm flipH="1">
                <a:off x="3797" y="2093"/>
                <a:ext cx="0" cy="1270"/>
              </a:xfrm>
              <a:prstGeom prst="line">
                <a:avLst/>
              </a:prstGeom>
              <a:noFill/>
              <a:ln w="38227"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71" name="Rectangle 77"/>
              <p:cNvSpPr>
                <a:spLocks noChangeAspect="1" noChangeArrowheads="1"/>
              </p:cNvSpPr>
              <p:nvPr/>
            </p:nvSpPr>
            <p:spPr bwMode="auto">
              <a:xfrm>
                <a:off x="3424" y="2003"/>
                <a:ext cx="3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1100">
                    <a:solidFill>
                      <a:srgbClr val="1F1F1F"/>
                    </a:solidFill>
                    <a:cs typeface="Tahoma" pitchFamily="34" charset="0"/>
                  </a:rPr>
                  <a:t>EKB</a:t>
                </a:r>
              </a:p>
            </p:txBody>
          </p:sp>
          <p:sp>
            <p:nvSpPr>
              <p:cNvPr id="72" name="Line 78"/>
              <p:cNvSpPr>
                <a:spLocks noChangeAspect="1" noChangeShapeType="1"/>
              </p:cNvSpPr>
              <p:nvPr/>
            </p:nvSpPr>
            <p:spPr bwMode="auto">
              <a:xfrm>
                <a:off x="4054"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73" name="Line 79"/>
              <p:cNvSpPr>
                <a:spLocks noChangeAspect="1" noChangeShapeType="1"/>
              </p:cNvSpPr>
              <p:nvPr/>
            </p:nvSpPr>
            <p:spPr bwMode="auto">
              <a:xfrm>
                <a:off x="3254" y="1993"/>
                <a:ext cx="783" cy="0"/>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4" name="Line 80"/>
              <p:cNvSpPr>
                <a:spLocks noChangeAspect="1" noChangeShapeType="1"/>
              </p:cNvSpPr>
              <p:nvPr/>
            </p:nvSpPr>
            <p:spPr bwMode="auto">
              <a:xfrm>
                <a:off x="3243"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75" name="Rectangle 81"/>
              <p:cNvSpPr>
                <a:spLocks noChangeAspect="1" noChangeArrowheads="1"/>
              </p:cNvSpPr>
              <p:nvPr/>
            </p:nvSpPr>
            <p:spPr bwMode="auto">
              <a:xfrm>
                <a:off x="3447" y="1836"/>
                <a:ext cx="49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1100" dirty="0">
                    <a:solidFill>
                      <a:srgbClr val="1F1F1F"/>
                    </a:solidFill>
                    <a:cs typeface="Tahoma" pitchFamily="34" charset="0"/>
                  </a:rPr>
                  <a:t>DVaR</a:t>
                </a:r>
                <a:r>
                  <a:rPr lang="en-GB" altLang="de-DE" sz="1100" baseline="-25000" dirty="0">
                    <a:solidFill>
                      <a:srgbClr val="1F1F1F"/>
                    </a:solidFill>
                    <a:cs typeface="Tahoma" pitchFamily="34" charset="0"/>
                  </a:rPr>
                  <a:t>1%</a:t>
                </a:r>
              </a:p>
            </p:txBody>
          </p:sp>
          <p:sp>
            <p:nvSpPr>
              <p:cNvPr id="76" name="Rectangle 30"/>
              <p:cNvSpPr>
                <a:spLocks noChangeAspect="1" noChangeArrowheads="1"/>
              </p:cNvSpPr>
              <p:nvPr/>
            </p:nvSpPr>
            <p:spPr bwMode="auto">
              <a:xfrm>
                <a:off x="3256" y="3396"/>
                <a:ext cx="18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-100</a:t>
                </a:r>
              </a:p>
            </p:txBody>
          </p:sp>
        </p:grpSp>
        <p:sp>
          <p:nvSpPr>
            <p:cNvPr id="78" name="AutoShape 83"/>
            <p:cNvSpPr>
              <a:spLocks noChangeArrowheads="1"/>
            </p:cNvSpPr>
            <p:nvPr/>
          </p:nvSpPr>
          <p:spPr bwMode="auto">
            <a:xfrm flipV="1">
              <a:off x="5970635" y="1211346"/>
              <a:ext cx="643385" cy="346777"/>
            </a:xfrm>
            <a:prstGeom prst="triangle">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12" tIns="45656" rIns="91312" bIns="45656" anchor="ct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endParaRPr lang="de-DE" altLang="de-DE" sz="1600">
                <a:solidFill>
                  <a:srgbClr val="1F1F1F"/>
                </a:solidFill>
                <a:latin typeface="Calibri" pitchFamily="34" charset="0"/>
              </a:endParaRPr>
            </a:p>
          </p:txBody>
        </p:sp>
        <p:sp>
          <p:nvSpPr>
            <p:cNvPr id="79" name="Textfeld 93"/>
            <p:cNvSpPr txBox="1">
              <a:spLocks noChangeArrowheads="1"/>
            </p:cNvSpPr>
            <p:nvPr/>
          </p:nvSpPr>
          <p:spPr bwMode="auto">
            <a:xfrm>
              <a:off x="6242398" y="2486031"/>
              <a:ext cx="399551" cy="343631"/>
            </a:xfrm>
            <a:prstGeom prst="rect">
              <a:avLst/>
            </a:prstGeom>
            <a:solidFill>
              <a:srgbClr val="AFB8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12" tIns="45656" rIns="91312" bIns="45656">
              <a:spAutoFit/>
            </a:bodyP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r>
                <a:rPr kumimoji="1" lang="de-DE" altLang="de-DE" sz="1400" i="1" dirty="0">
                  <a:solidFill>
                    <a:srgbClr val="1F1F1F"/>
                  </a:solidFill>
                  <a:latin typeface="Calibri" pitchFamily="34" charset="0"/>
                </a:rPr>
                <a:t>EK</a:t>
              </a:r>
            </a:p>
          </p:txBody>
        </p:sp>
        <p:cxnSp>
          <p:nvCxnSpPr>
            <p:cNvPr id="80" name="Gerade Verbindung 95"/>
            <p:cNvCxnSpPr>
              <a:cxnSpLocks noChangeShapeType="1"/>
            </p:cNvCxnSpPr>
            <p:nvPr/>
          </p:nvCxnSpPr>
          <p:spPr bwMode="auto">
            <a:xfrm>
              <a:off x="6411019" y="2750467"/>
              <a:ext cx="0" cy="506707"/>
            </a:xfrm>
            <a:prstGeom prst="line">
              <a:avLst/>
            </a:prstGeom>
            <a:noFill/>
            <a:ln w="25400" algn="ctr">
              <a:solidFill>
                <a:srgbClr val="00B050"/>
              </a:solidFill>
              <a:round/>
              <a:headEnd/>
              <a:tailEnd type="none" w="lg" len="med"/>
            </a:ln>
            <a:extLst>
              <a:ext uri="{909E8E84-426E-40DD-AFC4-6F175D3DCCD1}">
                <a14:hiddenFill xmlns:a14="http://schemas.microsoft.com/office/drawing/2010/main">
                  <a:noFill/>
                </a14:hiddenFill>
              </a:ext>
            </a:extLst>
          </p:spPr>
        </p:cxnSp>
      </p:grpSp>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83" y="951427"/>
            <a:ext cx="2957151" cy="284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 Box 82"/>
          <p:cNvSpPr txBox="1">
            <a:spLocks noChangeArrowheads="1"/>
          </p:cNvSpPr>
          <p:nvPr/>
        </p:nvSpPr>
        <p:spPr bwMode="auto">
          <a:xfrm>
            <a:off x="4276767" y="1209101"/>
            <a:ext cx="1845778" cy="515911"/>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3009" tIns="41504" rIns="83009" bIns="41504">
            <a:spAutoFit/>
          </a:bodyPr>
          <a:lstStyle>
            <a:lvl1pPr defTabSz="830263"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defTabSz="830263"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defTabSz="830263"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defTabSz="830263"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defTabSz="830263"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ts val="875"/>
              </a:spcBef>
              <a:buClr>
                <a:srgbClr val="000000"/>
              </a:buClr>
              <a:buSzPct val="100000"/>
              <a:buNone/>
            </a:pPr>
            <a:r>
              <a:rPr kumimoji="1" lang="de-DE" altLang="de-DE" sz="1400" i="1" dirty="0">
                <a:solidFill>
                  <a:srgbClr val="1F1F1F"/>
                </a:solidFill>
                <a:cs typeface="Arial" charset="0"/>
              </a:rPr>
              <a:t>Target level (here 1%) is rating-dependent.</a:t>
            </a:r>
          </a:p>
        </p:txBody>
      </p:sp>
      <p:sp>
        <p:nvSpPr>
          <p:cNvPr id="83" name="Text Box 82"/>
          <p:cNvSpPr txBox="1">
            <a:spLocks noChangeArrowheads="1"/>
          </p:cNvSpPr>
          <p:nvPr/>
        </p:nvSpPr>
        <p:spPr bwMode="auto">
          <a:xfrm>
            <a:off x="3079892" y="4419371"/>
            <a:ext cx="2440466" cy="1591924"/>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009" tIns="41504" rIns="83009" bIns="41504">
            <a:spAutoFit/>
          </a:bodyPr>
          <a:lstStyle>
            <a:lvl1pPr defTabSz="830263"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defTabSz="830263"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defTabSz="830263"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defTabSz="830263"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defTabSz="830263"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algn="ctr" eaLnBrk="1" hangingPunct="1">
              <a:spcBef>
                <a:spcPct val="0"/>
              </a:spcBef>
              <a:spcAft>
                <a:spcPts val="600"/>
              </a:spcAft>
              <a:buClr>
                <a:srgbClr val="000000"/>
              </a:buClr>
              <a:buSzPct val="100000"/>
              <a:buNone/>
            </a:pPr>
            <a:r>
              <a:rPr kumimoji="1" lang="de-DE" altLang="de-DE" sz="1100" u="sng" dirty="0">
                <a:cs typeface="Arial" charset="0"/>
              </a:rPr>
              <a:t>Estimation of the probability of default (PD)</a:t>
            </a:r>
          </a:p>
          <a:p>
            <a:pPr eaLnBrk="1" hangingPunct="1">
              <a:spcBef>
                <a:spcPct val="0"/>
              </a:spcBef>
              <a:spcAft>
                <a:spcPts val="600"/>
              </a:spcAft>
              <a:buClr>
                <a:srgbClr val="000000"/>
              </a:buClr>
              <a:buSzPct val="100000"/>
              <a:buNone/>
            </a:pPr>
            <a:r>
              <a:rPr kumimoji="1" lang="de-DE" altLang="de-DE" sz="1100" dirty="0">
                <a:cs typeface="Arial" charset="0"/>
              </a:rPr>
              <a:t>In what percentage of the simulated future scenarios does </a:t>
            </a:r>
            <a:br>
              <a:rPr kumimoji="1" lang="de-DE" altLang="de-DE" sz="1100" dirty="0">
                <a:cs typeface="Arial" charset="0"/>
              </a:rPr>
            </a:br>
            <a:r>
              <a:rPr kumimoji="1" lang="de-DE" altLang="de-DE" sz="1100" dirty="0">
                <a:cs typeface="Arial" charset="0"/>
              </a:rPr>
              <a:t>(1) over-indebtedness or </a:t>
            </a:r>
            <a:br>
              <a:rPr kumimoji="1" lang="de-DE" altLang="de-DE" sz="1100" dirty="0">
                <a:cs typeface="Arial" charset="0"/>
              </a:rPr>
            </a:br>
            <a:r>
              <a:rPr kumimoji="1" lang="de-DE" altLang="de-DE" sz="1100" dirty="0">
                <a:cs typeface="Arial" charset="0"/>
              </a:rPr>
              <a:t>(2) illiquidity occur?</a:t>
            </a:r>
          </a:p>
          <a:p>
            <a:pPr eaLnBrk="1" hangingPunct="1">
              <a:spcBef>
                <a:spcPct val="0"/>
              </a:spcBef>
              <a:spcAft>
                <a:spcPts val="600"/>
              </a:spcAft>
              <a:buClr>
                <a:srgbClr val="000000"/>
              </a:buClr>
              <a:buSzPct val="100000"/>
              <a:buNone/>
            </a:pPr>
            <a:r>
              <a:rPr kumimoji="1" lang="de-DE" altLang="de-DE" sz="1100" dirty="0">
                <a:cs typeface="Arial" charset="0"/>
              </a:rPr>
              <a:t>Assignment of a rating grade possible!</a:t>
            </a:r>
          </a:p>
        </p:txBody>
      </p:sp>
      <p:pic>
        <p:nvPicPr>
          <p:cNvPr id="8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7377" y="4426847"/>
            <a:ext cx="222262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 name="Gerade Verbindung mit Pfeil 89">
            <a:extLst>
              <a:ext uri="{FF2B5EF4-FFF2-40B4-BE49-F238E27FC236}">
                <a16:creationId xmlns:a16="http://schemas.microsoft.com/office/drawing/2014/main" id="{A82B08D2-5769-41B1-90EE-8B1DA86407AF}"/>
              </a:ext>
            </a:extLst>
          </p:cNvPr>
          <p:cNvCxnSpPr>
            <a:cxnSpLocks/>
          </p:cNvCxnSpPr>
          <p:nvPr/>
        </p:nvCxnSpPr>
        <p:spPr>
          <a:xfrm flipV="1">
            <a:off x="3468155" y="2615716"/>
            <a:ext cx="1165230" cy="7579"/>
          </a:xfrm>
          <a:prstGeom prst="straightConnector1">
            <a:avLst/>
          </a:prstGeom>
          <a:noFill/>
          <a:ln w="25402">
            <a:solidFill>
              <a:srgbClr val="C0504D"/>
            </a:solidFill>
            <a:prstDash val="solid"/>
            <a:round/>
            <a:tailEnd type="arrow"/>
          </a:ln>
        </p:spPr>
      </p:cxnSp>
      <p:sp>
        <p:nvSpPr>
          <p:cNvPr id="91" name="Textfeld 90">
            <a:extLst>
              <a:ext uri="{FF2B5EF4-FFF2-40B4-BE49-F238E27FC236}">
                <a16:creationId xmlns:a16="http://schemas.microsoft.com/office/drawing/2014/main" id="{81A301AA-B0D5-4B62-A892-265F104AB859}"/>
              </a:ext>
            </a:extLst>
          </p:cNvPr>
          <p:cNvSpPr txBox="1"/>
          <p:nvPr/>
        </p:nvSpPr>
        <p:spPr>
          <a:xfrm>
            <a:off x="3513997" y="2293786"/>
            <a:ext cx="1066558" cy="605413"/>
          </a:xfrm>
          <a:prstGeom prst="rect">
            <a:avLst/>
          </a:prstGeom>
          <a:noFill/>
        </p:spPr>
        <p:txBody>
          <a:bodyPr wrap="none" lIns="91559" tIns="45779" rIns="91559" bIns="45779" rtlCol="0">
            <a:spAutoFit/>
          </a:bodyPr>
          <a:lstStyle/>
          <a:p>
            <a:pPr algn="ctr">
              <a:lnSpc>
                <a:spcPts val="2003"/>
              </a:lnSpc>
            </a:pPr>
            <a:r>
              <a:rPr lang="de-DE" sz="1200" b="1" dirty="0"/>
              <a:t>Risk</a:t>
            </a:r>
          </a:p>
          <a:p>
            <a:pPr algn="ctr">
              <a:lnSpc>
                <a:spcPts val="2003"/>
              </a:lnSpc>
            </a:pPr>
            <a:r>
              <a:rPr lang="de-DE" sz="1200" b="1" dirty="0"/>
              <a:t>aggregation</a:t>
            </a:r>
          </a:p>
        </p:txBody>
      </p:sp>
      <p:sp>
        <p:nvSpPr>
          <p:cNvPr id="92" name="Textfeld 91">
            <a:extLst>
              <a:ext uri="{FF2B5EF4-FFF2-40B4-BE49-F238E27FC236}">
                <a16:creationId xmlns:a16="http://schemas.microsoft.com/office/drawing/2014/main" id="{BA5417C9-73DB-424B-B18A-192211FCE68F}"/>
              </a:ext>
            </a:extLst>
          </p:cNvPr>
          <p:cNvSpPr txBox="1"/>
          <p:nvPr/>
        </p:nvSpPr>
        <p:spPr>
          <a:xfrm>
            <a:off x="7701163" y="3828029"/>
            <a:ext cx="1980981" cy="462844"/>
          </a:xfrm>
          <a:prstGeom prst="rect">
            <a:avLst/>
          </a:prstGeom>
          <a:noFill/>
        </p:spPr>
        <p:txBody>
          <a:bodyPr wrap="none" lIns="91559" tIns="45779" rIns="91559" bIns="45779" rtlCol="0">
            <a:spAutoFit/>
          </a:bodyPr>
          <a:lstStyle/>
          <a:p>
            <a:r>
              <a:rPr lang="de-DE" sz="1200" i="1" dirty="0"/>
              <a:t>Equity = equity capital</a:t>
            </a:r>
          </a:p>
          <a:p>
            <a:r>
              <a:rPr lang="de-DE" sz="1200" i="1" dirty="0"/>
              <a:t>EKB = </a:t>
            </a:r>
            <a:r>
              <a:rPr lang="de-DE" sz="1200" dirty="0"/>
              <a:t>equity capital requirement </a:t>
            </a:r>
            <a:endParaRPr lang="de-DE" sz="1200" i="1" dirty="0"/>
          </a:p>
        </p:txBody>
      </p:sp>
      <p:pic>
        <p:nvPicPr>
          <p:cNvPr id="93" name="Picture 3">
            <a:extLst>
              <a:ext uri="{FF2B5EF4-FFF2-40B4-BE49-F238E27FC236}">
                <a16:creationId xmlns:a16="http://schemas.microsoft.com/office/drawing/2014/main" id="{22CD948C-CA6B-4CF7-AD08-D32723F32C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invGray">
          <a:xfrm>
            <a:off x="6285527" y="54500"/>
            <a:ext cx="3574017" cy="1815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66"/>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pic>
      <p:sp>
        <p:nvSpPr>
          <p:cNvPr id="94" name="Rectangle 2">
            <a:extLst>
              <a:ext uri="{FF2B5EF4-FFF2-40B4-BE49-F238E27FC236}">
                <a16:creationId xmlns:a16="http://schemas.microsoft.com/office/drawing/2014/main" id="{2ABE8482-5E86-4137-BC2F-9D1509E1908F}"/>
              </a:ext>
            </a:extLst>
          </p:cNvPr>
          <p:cNvSpPr>
            <a:spLocks noGrp="1" noChangeArrowheads="1"/>
          </p:cNvSpPr>
          <p:nvPr>
            <p:ph type="title"/>
          </p:nvPr>
        </p:nvSpPr>
        <p:spPr/>
        <p:txBody>
          <a:bodyPr/>
          <a:lstStyle/>
          <a:p>
            <a:pPr eaLnBrk="1" hangingPunct="1"/>
            <a:r>
              <a:rPr lang="de-DE" dirty="0"/>
              <a:t>The methods: Risk quantification, </a:t>
            </a:r>
            <a:br>
              <a:rPr lang="de-DE" dirty="0"/>
            </a:br>
            <a:r>
              <a:rPr lang="de-DE" dirty="0"/>
              <a:t>risk aggregation &amp; </a:t>
            </a:r>
            <a:r>
              <a:rPr lang="de-DE" dirty="0" err="1"/>
              <a:t>valuation</a:t>
            </a:r>
            <a:endParaRPr lang="de-DE" dirty="0"/>
          </a:p>
        </p:txBody>
      </p:sp>
      <p:cxnSp>
        <p:nvCxnSpPr>
          <p:cNvPr id="98" name="Gewinkelte Verbindung 28">
            <a:extLst>
              <a:ext uri="{FF2B5EF4-FFF2-40B4-BE49-F238E27FC236}">
                <a16:creationId xmlns:a16="http://schemas.microsoft.com/office/drawing/2014/main" id="{EA4DB233-DECD-44EA-ACD3-37BEF5C41FC4}"/>
              </a:ext>
            </a:extLst>
          </p:cNvPr>
          <p:cNvCxnSpPr>
            <a:cxnSpLocks/>
          </p:cNvCxnSpPr>
          <p:nvPr/>
        </p:nvCxnSpPr>
        <p:spPr>
          <a:xfrm rot="5400000">
            <a:off x="5400616" y="2613044"/>
            <a:ext cx="613562" cy="3011572"/>
          </a:xfrm>
          <a:prstGeom prst="bentConnector3">
            <a:avLst>
              <a:gd name="adj1" fmla="val 50000"/>
            </a:avLst>
          </a:prstGeom>
          <a:noFill/>
          <a:ln w="25402">
            <a:solidFill>
              <a:srgbClr val="C0504D"/>
            </a:solidFill>
            <a:prstDash val="solid"/>
            <a:round/>
            <a:tailEnd type="arrow"/>
          </a:ln>
        </p:spPr>
      </p:cxnSp>
      <p:cxnSp>
        <p:nvCxnSpPr>
          <p:cNvPr id="99" name="Gewinkelte Verbindung 65">
            <a:extLst>
              <a:ext uri="{FF2B5EF4-FFF2-40B4-BE49-F238E27FC236}">
                <a16:creationId xmlns:a16="http://schemas.microsoft.com/office/drawing/2014/main" id="{FCFC701A-A069-43F5-B636-AE2468E03E1C}"/>
              </a:ext>
            </a:extLst>
          </p:cNvPr>
          <p:cNvCxnSpPr>
            <a:cxnSpLocks/>
          </p:cNvCxnSpPr>
          <p:nvPr/>
        </p:nvCxnSpPr>
        <p:spPr>
          <a:xfrm rot="5400000">
            <a:off x="6623749" y="3838328"/>
            <a:ext cx="601435" cy="577434"/>
          </a:xfrm>
          <a:prstGeom prst="bentConnector3">
            <a:avLst>
              <a:gd name="adj1" fmla="val 50000"/>
            </a:avLst>
          </a:prstGeom>
          <a:noFill/>
          <a:ln w="25402">
            <a:solidFill>
              <a:srgbClr val="C0504D"/>
            </a:solidFill>
            <a:prstDash val="solid"/>
            <a:round/>
            <a:tailEnd type="arrow"/>
          </a:ln>
        </p:spPr>
      </p:cxnSp>
      <p:graphicFrame>
        <p:nvGraphicFramePr>
          <p:cNvPr id="102" name="Tabelle 101">
            <a:extLst>
              <a:ext uri="{FF2B5EF4-FFF2-40B4-BE49-F238E27FC236}">
                <a16:creationId xmlns:a16="http://schemas.microsoft.com/office/drawing/2014/main" id="{E97B610D-DEE6-4BDA-8130-8829649733F3}"/>
              </a:ext>
            </a:extLst>
          </p:cNvPr>
          <p:cNvGraphicFramePr>
            <a:graphicFrameLocks noGrp="1"/>
          </p:cNvGraphicFramePr>
          <p:nvPr>
            <p:extLst>
              <p:ext uri="{D42A27DB-BD31-4B8C-83A1-F6EECF244321}">
                <p14:modId xmlns:p14="http://schemas.microsoft.com/office/powerpoint/2010/main" val="2013303623"/>
              </p:ext>
            </p:extLst>
          </p:nvPr>
        </p:nvGraphicFramePr>
        <p:xfrm>
          <a:off x="401643" y="3871723"/>
          <a:ext cx="2593500" cy="2097900"/>
        </p:xfrm>
        <a:graphic>
          <a:graphicData uri="http://schemas.openxmlformats.org/drawingml/2006/table">
            <a:tbl>
              <a:tblPr firstRow="1" bandRow="1">
                <a:tableStyleId>{5C22544A-7EE6-4342-B048-85BDC9FD1C3A}</a:tableStyleId>
              </a:tblPr>
              <a:tblGrid>
                <a:gridCol w="819000">
                  <a:extLst>
                    <a:ext uri="{9D8B030D-6E8A-4147-A177-3AD203B41FA5}">
                      <a16:colId xmlns:a16="http://schemas.microsoft.com/office/drawing/2014/main" val="20000"/>
                    </a:ext>
                  </a:extLst>
                </a:gridCol>
                <a:gridCol w="253500">
                  <a:extLst>
                    <a:ext uri="{9D8B030D-6E8A-4147-A177-3AD203B41FA5}">
                      <a16:colId xmlns:a16="http://schemas.microsoft.com/office/drawing/2014/main" val="20001"/>
                    </a:ext>
                  </a:extLst>
                </a:gridCol>
                <a:gridCol w="253500">
                  <a:extLst>
                    <a:ext uri="{9D8B030D-6E8A-4147-A177-3AD203B41FA5}">
                      <a16:colId xmlns:a16="http://schemas.microsoft.com/office/drawing/2014/main" val="20002"/>
                    </a:ext>
                  </a:extLst>
                </a:gridCol>
                <a:gridCol w="253500">
                  <a:extLst>
                    <a:ext uri="{9D8B030D-6E8A-4147-A177-3AD203B41FA5}">
                      <a16:colId xmlns:a16="http://schemas.microsoft.com/office/drawing/2014/main" val="20003"/>
                    </a:ext>
                  </a:extLst>
                </a:gridCol>
                <a:gridCol w="253500">
                  <a:extLst>
                    <a:ext uri="{9D8B030D-6E8A-4147-A177-3AD203B41FA5}">
                      <a16:colId xmlns:a16="http://schemas.microsoft.com/office/drawing/2014/main" val="20004"/>
                    </a:ext>
                  </a:extLst>
                </a:gridCol>
                <a:gridCol w="253500">
                  <a:extLst>
                    <a:ext uri="{9D8B030D-6E8A-4147-A177-3AD203B41FA5}">
                      <a16:colId xmlns:a16="http://schemas.microsoft.com/office/drawing/2014/main" val="20005"/>
                    </a:ext>
                  </a:extLst>
                </a:gridCol>
                <a:gridCol w="253500">
                  <a:extLst>
                    <a:ext uri="{9D8B030D-6E8A-4147-A177-3AD203B41FA5}">
                      <a16:colId xmlns:a16="http://schemas.microsoft.com/office/drawing/2014/main" val="20006"/>
                    </a:ext>
                  </a:extLst>
                </a:gridCol>
                <a:gridCol w="253500">
                  <a:extLst>
                    <a:ext uri="{9D8B030D-6E8A-4147-A177-3AD203B41FA5}">
                      <a16:colId xmlns:a16="http://schemas.microsoft.com/office/drawing/2014/main" val="20007"/>
                    </a:ext>
                  </a:extLst>
                </a:gridCol>
              </a:tblGrid>
              <a:tr h="270120">
                <a:tc>
                  <a:txBody>
                    <a:bodyPr/>
                    <a:lstStyle/>
                    <a:p>
                      <a:r>
                        <a:rPr lang="de-DE" sz="600" dirty="0"/>
                        <a:t>Europe (1981-2016)</a:t>
                      </a:r>
                    </a:p>
                  </a:txBody>
                  <a:tcPr marL="39000" marR="39000" marT="36000" marB="36000"/>
                </a:tc>
                <a:tc gridSpan="7">
                  <a:txBody>
                    <a:bodyPr/>
                    <a:lstStyle/>
                    <a:p>
                      <a:pPr algn="ctr"/>
                      <a:r>
                        <a:rPr lang="de-DE" sz="600" dirty="0"/>
                        <a:t>Time (years)</a:t>
                      </a:r>
                    </a:p>
                  </a:txBody>
                  <a:tcPr marL="39000" marR="0" marT="36000" marB="36000"/>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180000">
                <a:tc>
                  <a:txBody>
                    <a:bodyPr/>
                    <a:lstStyle/>
                    <a:p>
                      <a:r>
                        <a:rPr lang="de-DE" sz="600" b="1" dirty="0"/>
                        <a:t>Rating</a:t>
                      </a:r>
                    </a:p>
                  </a:txBody>
                  <a:tcPr marL="39000" marR="39000" marT="36000" marB="36000"/>
                </a:tc>
                <a:tc>
                  <a:txBody>
                    <a:bodyPr/>
                    <a:lstStyle/>
                    <a:p>
                      <a:r>
                        <a:rPr lang="de-DE" sz="600" b="1" dirty="0"/>
                        <a:t>1</a:t>
                      </a:r>
                    </a:p>
                  </a:txBody>
                  <a:tcPr marL="39000" marR="0" marT="36000" marB="36000"/>
                </a:tc>
                <a:tc>
                  <a:txBody>
                    <a:bodyPr/>
                    <a:lstStyle/>
                    <a:p>
                      <a:r>
                        <a:rPr lang="de-DE" sz="600" b="1" dirty="0"/>
                        <a:t>2</a:t>
                      </a:r>
                    </a:p>
                  </a:txBody>
                  <a:tcPr marL="39000" marR="0" marT="36000" marB="36000"/>
                </a:tc>
                <a:tc>
                  <a:txBody>
                    <a:bodyPr/>
                    <a:lstStyle/>
                    <a:p>
                      <a:r>
                        <a:rPr lang="de-DE" sz="600" b="1" dirty="0"/>
                        <a:t>3</a:t>
                      </a:r>
                    </a:p>
                  </a:txBody>
                  <a:tcPr marL="39000" marR="0" marT="36000" marB="36000"/>
                </a:tc>
                <a:tc>
                  <a:txBody>
                    <a:bodyPr/>
                    <a:lstStyle/>
                    <a:p>
                      <a:r>
                        <a:rPr lang="de-DE" sz="600" b="1" dirty="0"/>
                        <a:t>4</a:t>
                      </a:r>
                    </a:p>
                  </a:txBody>
                  <a:tcPr marL="39000" marR="0" marT="36000" marB="36000"/>
                </a:tc>
                <a:tc>
                  <a:txBody>
                    <a:bodyPr/>
                    <a:lstStyle/>
                    <a:p>
                      <a:r>
                        <a:rPr lang="de-DE" sz="600" b="1" dirty="0"/>
                        <a:t>5</a:t>
                      </a:r>
                    </a:p>
                  </a:txBody>
                  <a:tcPr marL="39000" marR="0" marT="36000" marB="36000"/>
                </a:tc>
                <a:tc>
                  <a:txBody>
                    <a:bodyPr/>
                    <a:lstStyle/>
                    <a:p>
                      <a:r>
                        <a:rPr lang="de-DE" sz="600" b="1" dirty="0"/>
                        <a:t>6</a:t>
                      </a:r>
                    </a:p>
                  </a:txBody>
                  <a:tcPr marL="39000" marR="0" marT="36000" marB="36000"/>
                </a:tc>
                <a:tc>
                  <a:txBody>
                    <a:bodyPr/>
                    <a:lstStyle/>
                    <a:p>
                      <a:r>
                        <a:rPr lang="de-DE" sz="600" b="1" dirty="0"/>
                        <a:t>7</a:t>
                      </a:r>
                    </a:p>
                  </a:txBody>
                  <a:tcPr marL="39000" marR="0" marT="36000" marB="36000"/>
                </a:tc>
                <a:extLst>
                  <a:ext uri="{0D108BD9-81ED-4DB2-BD59-A6C34878D82A}">
                    <a16:rowId xmlns:a16="http://schemas.microsoft.com/office/drawing/2014/main" val="10001"/>
                  </a:ext>
                </a:extLst>
              </a:tr>
              <a:tr h="135060">
                <a:tc>
                  <a:txBody>
                    <a:bodyPr/>
                    <a:lstStyle/>
                    <a:p>
                      <a:r>
                        <a:rPr lang="de-DE" sz="600" dirty="0"/>
                        <a:t>AAA</a:t>
                      </a:r>
                    </a:p>
                  </a:txBody>
                  <a:tcPr marL="39000" marR="3900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extLst>
                  <a:ext uri="{0D108BD9-81ED-4DB2-BD59-A6C34878D82A}">
                    <a16:rowId xmlns:a16="http://schemas.microsoft.com/office/drawing/2014/main" val="10002"/>
                  </a:ext>
                </a:extLst>
              </a:tr>
              <a:tr h="135060">
                <a:tc>
                  <a:txBody>
                    <a:bodyPr/>
                    <a:lstStyle/>
                    <a:p>
                      <a:r>
                        <a:rPr lang="de-DE" sz="600" dirty="0"/>
                        <a:t>AA</a:t>
                      </a:r>
                    </a:p>
                  </a:txBody>
                  <a:tcPr marL="39000" marR="39000" marT="18000" marB="18000"/>
                </a:tc>
                <a:tc>
                  <a:txBody>
                    <a:bodyPr/>
                    <a:lstStyle/>
                    <a:p>
                      <a:r>
                        <a:rPr lang="de-DE" sz="600" dirty="0"/>
                        <a:t>0</a:t>
                      </a:r>
                    </a:p>
                  </a:txBody>
                  <a:tcPr marL="39000" marR="0" marT="18000" marB="18000"/>
                </a:tc>
                <a:tc>
                  <a:txBody>
                    <a:bodyPr/>
                    <a:lstStyle/>
                    <a:p>
                      <a:r>
                        <a:rPr lang="de-DE" sz="600" dirty="0"/>
                        <a:t>0,03</a:t>
                      </a:r>
                    </a:p>
                  </a:txBody>
                  <a:tcPr marL="39000" marR="0" marT="18000" marB="18000"/>
                </a:tc>
                <a:tc>
                  <a:txBody>
                    <a:bodyPr/>
                    <a:lstStyle/>
                    <a:p>
                      <a:r>
                        <a:rPr lang="de-DE" sz="600" dirty="0"/>
                        <a:t>0,07</a:t>
                      </a:r>
                    </a:p>
                  </a:txBody>
                  <a:tcPr marL="39000" marR="0" marT="18000" marB="18000"/>
                </a:tc>
                <a:tc>
                  <a:txBody>
                    <a:bodyPr/>
                    <a:lstStyle/>
                    <a:p>
                      <a:r>
                        <a:rPr lang="de-DE" sz="600" dirty="0"/>
                        <a:t>0,14</a:t>
                      </a:r>
                    </a:p>
                  </a:txBody>
                  <a:tcPr marL="39000" marR="0" marT="18000" marB="18000"/>
                </a:tc>
                <a:tc>
                  <a:txBody>
                    <a:bodyPr/>
                    <a:lstStyle/>
                    <a:p>
                      <a:r>
                        <a:rPr lang="de-DE" sz="600" dirty="0"/>
                        <a:t>0,21</a:t>
                      </a:r>
                    </a:p>
                  </a:txBody>
                  <a:tcPr marL="39000" marR="0" marT="18000" marB="18000"/>
                </a:tc>
                <a:tc>
                  <a:txBody>
                    <a:bodyPr/>
                    <a:lstStyle/>
                    <a:p>
                      <a:r>
                        <a:rPr lang="de-DE" sz="600" dirty="0"/>
                        <a:t>0,29</a:t>
                      </a:r>
                    </a:p>
                  </a:txBody>
                  <a:tcPr marL="39000" marR="0" marT="18000" marB="18000"/>
                </a:tc>
                <a:tc>
                  <a:txBody>
                    <a:bodyPr/>
                    <a:lstStyle/>
                    <a:p>
                      <a:r>
                        <a:rPr lang="de-DE" sz="600" dirty="0"/>
                        <a:t>0,33</a:t>
                      </a:r>
                    </a:p>
                  </a:txBody>
                  <a:tcPr marL="39000" marR="0" marT="18000" marB="18000"/>
                </a:tc>
                <a:extLst>
                  <a:ext uri="{0D108BD9-81ED-4DB2-BD59-A6C34878D82A}">
                    <a16:rowId xmlns:a16="http://schemas.microsoft.com/office/drawing/2014/main" val="10003"/>
                  </a:ext>
                </a:extLst>
              </a:tr>
              <a:tr h="135060">
                <a:tc>
                  <a:txBody>
                    <a:bodyPr/>
                    <a:lstStyle/>
                    <a:p>
                      <a:r>
                        <a:rPr lang="de-DE" sz="600" dirty="0"/>
                        <a:t>A</a:t>
                      </a:r>
                    </a:p>
                  </a:txBody>
                  <a:tcPr marL="39000" marR="39000" marT="18000" marB="18000"/>
                </a:tc>
                <a:tc>
                  <a:txBody>
                    <a:bodyPr/>
                    <a:lstStyle/>
                    <a:p>
                      <a:r>
                        <a:rPr lang="de-DE" sz="600" dirty="0"/>
                        <a:t>0,04</a:t>
                      </a:r>
                    </a:p>
                  </a:txBody>
                  <a:tcPr marL="39000" marR="0" marT="18000" marB="18000"/>
                </a:tc>
                <a:tc>
                  <a:txBody>
                    <a:bodyPr/>
                    <a:lstStyle/>
                    <a:p>
                      <a:r>
                        <a:rPr lang="de-DE" sz="600" dirty="0"/>
                        <a:t>0,08</a:t>
                      </a:r>
                    </a:p>
                  </a:txBody>
                  <a:tcPr marL="39000" marR="0" marT="18000" marB="18000"/>
                </a:tc>
                <a:tc>
                  <a:txBody>
                    <a:bodyPr/>
                    <a:lstStyle/>
                    <a:p>
                      <a:r>
                        <a:rPr lang="de-DE" sz="600" dirty="0"/>
                        <a:t>0,13</a:t>
                      </a:r>
                    </a:p>
                  </a:txBody>
                  <a:tcPr marL="39000" marR="0" marT="18000" marB="18000"/>
                </a:tc>
                <a:tc>
                  <a:txBody>
                    <a:bodyPr/>
                    <a:lstStyle/>
                    <a:p>
                      <a:r>
                        <a:rPr lang="de-DE" sz="600" dirty="0"/>
                        <a:t>0,19</a:t>
                      </a:r>
                    </a:p>
                  </a:txBody>
                  <a:tcPr marL="39000" marR="0" marT="18000" marB="18000"/>
                </a:tc>
                <a:tc>
                  <a:txBody>
                    <a:bodyPr/>
                    <a:lstStyle/>
                    <a:p>
                      <a:r>
                        <a:rPr lang="de-DE" sz="600" dirty="0"/>
                        <a:t>0,29</a:t>
                      </a:r>
                    </a:p>
                  </a:txBody>
                  <a:tcPr marL="39000" marR="0" marT="18000" marB="18000"/>
                </a:tc>
                <a:tc>
                  <a:txBody>
                    <a:bodyPr/>
                    <a:lstStyle/>
                    <a:p>
                      <a:r>
                        <a:rPr lang="de-DE" sz="600" dirty="0"/>
                        <a:t>0,39</a:t>
                      </a:r>
                    </a:p>
                  </a:txBody>
                  <a:tcPr marL="39000" marR="0" marT="18000" marB="18000"/>
                </a:tc>
                <a:tc>
                  <a:txBody>
                    <a:bodyPr/>
                    <a:lstStyle/>
                    <a:p>
                      <a:r>
                        <a:rPr lang="de-DE" sz="600" dirty="0"/>
                        <a:t>0,51</a:t>
                      </a:r>
                    </a:p>
                  </a:txBody>
                  <a:tcPr marL="39000" marR="0" marT="18000" marB="18000"/>
                </a:tc>
                <a:extLst>
                  <a:ext uri="{0D108BD9-81ED-4DB2-BD59-A6C34878D82A}">
                    <a16:rowId xmlns:a16="http://schemas.microsoft.com/office/drawing/2014/main" val="10004"/>
                  </a:ext>
                </a:extLst>
              </a:tr>
              <a:tr h="135060">
                <a:tc>
                  <a:txBody>
                    <a:bodyPr/>
                    <a:lstStyle/>
                    <a:p>
                      <a:r>
                        <a:rPr lang="de-DE" sz="600" dirty="0"/>
                        <a:t>BBB</a:t>
                      </a:r>
                    </a:p>
                  </a:txBody>
                  <a:tcPr marL="39000" marR="39000" marT="18000" marB="18000"/>
                </a:tc>
                <a:tc>
                  <a:txBody>
                    <a:bodyPr/>
                    <a:lstStyle/>
                    <a:p>
                      <a:r>
                        <a:rPr lang="de-DE" sz="600" dirty="0"/>
                        <a:t>0,08</a:t>
                      </a:r>
                    </a:p>
                  </a:txBody>
                  <a:tcPr marL="39000" marR="0" marT="18000" marB="18000"/>
                </a:tc>
                <a:tc>
                  <a:txBody>
                    <a:bodyPr/>
                    <a:lstStyle/>
                    <a:p>
                      <a:r>
                        <a:rPr lang="de-DE" sz="600" dirty="0"/>
                        <a:t>0,23</a:t>
                      </a:r>
                    </a:p>
                  </a:txBody>
                  <a:tcPr marL="39000" marR="0" marT="18000" marB="18000"/>
                </a:tc>
                <a:tc>
                  <a:txBody>
                    <a:bodyPr/>
                    <a:lstStyle/>
                    <a:p>
                      <a:r>
                        <a:rPr lang="de-DE" sz="600" dirty="0"/>
                        <a:t>0,39</a:t>
                      </a:r>
                    </a:p>
                  </a:txBody>
                  <a:tcPr marL="39000" marR="0" marT="18000" marB="18000"/>
                </a:tc>
                <a:tc>
                  <a:txBody>
                    <a:bodyPr/>
                    <a:lstStyle/>
                    <a:p>
                      <a:r>
                        <a:rPr lang="de-DE" sz="600" dirty="0"/>
                        <a:t>0,54</a:t>
                      </a:r>
                    </a:p>
                  </a:txBody>
                  <a:tcPr marL="39000" marR="0" marT="18000" marB="18000"/>
                </a:tc>
                <a:tc>
                  <a:txBody>
                    <a:bodyPr/>
                    <a:lstStyle/>
                    <a:p>
                      <a:r>
                        <a:rPr lang="de-DE" sz="600" dirty="0"/>
                        <a:t>0,65</a:t>
                      </a:r>
                    </a:p>
                  </a:txBody>
                  <a:tcPr marL="39000" marR="0" marT="18000" marB="18000"/>
                </a:tc>
                <a:tc>
                  <a:txBody>
                    <a:bodyPr/>
                    <a:lstStyle/>
                    <a:p>
                      <a:r>
                        <a:rPr lang="de-DE" sz="600" dirty="0"/>
                        <a:t>0,9</a:t>
                      </a:r>
                    </a:p>
                  </a:txBody>
                  <a:tcPr marL="39000" marR="0" marT="18000" marB="18000"/>
                </a:tc>
                <a:tc>
                  <a:txBody>
                    <a:bodyPr/>
                    <a:lstStyle/>
                    <a:p>
                      <a:r>
                        <a:rPr lang="de-DE" sz="600" dirty="0"/>
                        <a:t>1,13</a:t>
                      </a:r>
                    </a:p>
                  </a:txBody>
                  <a:tcPr marL="39000" marR="0" marT="18000" marB="18000"/>
                </a:tc>
                <a:extLst>
                  <a:ext uri="{0D108BD9-81ED-4DB2-BD59-A6C34878D82A}">
                    <a16:rowId xmlns:a16="http://schemas.microsoft.com/office/drawing/2014/main" val="10005"/>
                  </a:ext>
                </a:extLst>
              </a:tr>
              <a:tr h="135060">
                <a:tc>
                  <a:txBody>
                    <a:bodyPr/>
                    <a:lstStyle/>
                    <a:p>
                      <a:r>
                        <a:rPr lang="de-DE" sz="600" dirty="0"/>
                        <a:t>BB</a:t>
                      </a:r>
                    </a:p>
                  </a:txBody>
                  <a:tcPr marL="39000" marR="39000" marT="18000" marB="18000"/>
                </a:tc>
                <a:tc>
                  <a:txBody>
                    <a:bodyPr/>
                    <a:lstStyle/>
                    <a:p>
                      <a:r>
                        <a:rPr lang="de-DE" sz="600" dirty="0"/>
                        <a:t>0,41</a:t>
                      </a:r>
                    </a:p>
                  </a:txBody>
                  <a:tcPr marL="39000" marR="0" marT="18000" marB="18000"/>
                </a:tc>
                <a:tc>
                  <a:txBody>
                    <a:bodyPr/>
                    <a:lstStyle/>
                    <a:p>
                      <a:r>
                        <a:rPr lang="de-DE" sz="600" dirty="0"/>
                        <a:t>1,38</a:t>
                      </a:r>
                    </a:p>
                  </a:txBody>
                  <a:tcPr marL="39000" marR="0" marT="18000" marB="18000"/>
                </a:tc>
                <a:tc>
                  <a:txBody>
                    <a:bodyPr/>
                    <a:lstStyle/>
                    <a:p>
                      <a:r>
                        <a:rPr lang="de-DE" sz="600" dirty="0"/>
                        <a:t>2,35</a:t>
                      </a:r>
                    </a:p>
                  </a:txBody>
                  <a:tcPr marL="39000" marR="0" marT="18000" marB="18000"/>
                </a:tc>
                <a:tc>
                  <a:txBody>
                    <a:bodyPr/>
                    <a:lstStyle/>
                    <a:p>
                      <a:r>
                        <a:rPr lang="de-DE" sz="600" dirty="0"/>
                        <a:t>3,06</a:t>
                      </a:r>
                    </a:p>
                  </a:txBody>
                  <a:tcPr marL="39000" marR="0" marT="18000" marB="18000"/>
                </a:tc>
                <a:tc>
                  <a:txBody>
                    <a:bodyPr/>
                    <a:lstStyle/>
                    <a:p>
                      <a:r>
                        <a:rPr lang="de-DE" sz="600" dirty="0"/>
                        <a:t>4,2</a:t>
                      </a:r>
                    </a:p>
                  </a:txBody>
                  <a:tcPr marL="39000" marR="0" marT="18000" marB="18000"/>
                </a:tc>
                <a:tc>
                  <a:txBody>
                    <a:bodyPr/>
                    <a:lstStyle/>
                    <a:p>
                      <a:r>
                        <a:rPr lang="de-DE" sz="600" dirty="0"/>
                        <a:t>5,15</a:t>
                      </a:r>
                    </a:p>
                  </a:txBody>
                  <a:tcPr marL="39000" marR="0" marT="18000" marB="18000"/>
                </a:tc>
                <a:tc>
                  <a:txBody>
                    <a:bodyPr/>
                    <a:lstStyle/>
                    <a:p>
                      <a:r>
                        <a:rPr lang="de-DE" sz="600" dirty="0"/>
                        <a:t>6,11</a:t>
                      </a:r>
                    </a:p>
                  </a:txBody>
                  <a:tcPr marL="39000" marR="0" marT="18000" marB="18000"/>
                </a:tc>
                <a:extLst>
                  <a:ext uri="{0D108BD9-81ED-4DB2-BD59-A6C34878D82A}">
                    <a16:rowId xmlns:a16="http://schemas.microsoft.com/office/drawing/2014/main" val="10006"/>
                  </a:ext>
                </a:extLst>
              </a:tr>
              <a:tr h="234120">
                <a:tc>
                  <a:txBody>
                    <a:bodyPr/>
                    <a:lstStyle/>
                    <a:p>
                      <a:r>
                        <a:rPr lang="de-DE" sz="600" dirty="0"/>
                        <a:t>B</a:t>
                      </a:r>
                    </a:p>
                  </a:txBody>
                  <a:tcPr marL="39000" marR="39000" marT="18000" marB="18000"/>
                </a:tc>
                <a:tc>
                  <a:txBody>
                    <a:bodyPr/>
                    <a:lstStyle/>
                    <a:p>
                      <a:r>
                        <a:rPr lang="de-DE" sz="600" dirty="0"/>
                        <a:t>2,53</a:t>
                      </a:r>
                    </a:p>
                  </a:txBody>
                  <a:tcPr marL="39000" marR="0" marT="18000" marB="18000"/>
                </a:tc>
                <a:tc>
                  <a:txBody>
                    <a:bodyPr/>
                    <a:lstStyle/>
                    <a:p>
                      <a:r>
                        <a:rPr lang="de-DE" sz="600" dirty="0"/>
                        <a:t>6,21</a:t>
                      </a:r>
                    </a:p>
                  </a:txBody>
                  <a:tcPr marL="39000" marR="0" marT="18000" marB="18000"/>
                </a:tc>
                <a:tc>
                  <a:txBody>
                    <a:bodyPr/>
                    <a:lstStyle/>
                    <a:p>
                      <a:r>
                        <a:rPr lang="de-DE" sz="600" dirty="0"/>
                        <a:t>9,37</a:t>
                      </a:r>
                    </a:p>
                  </a:txBody>
                  <a:tcPr marL="39000" marR="0" marT="18000" marB="18000"/>
                </a:tc>
                <a:tc>
                  <a:txBody>
                    <a:bodyPr/>
                    <a:lstStyle/>
                    <a:p>
                      <a:r>
                        <a:rPr lang="de-DE" sz="600" dirty="0"/>
                        <a:t>11,86</a:t>
                      </a:r>
                    </a:p>
                  </a:txBody>
                  <a:tcPr marL="39000" marR="0" marT="18000" marB="18000"/>
                </a:tc>
                <a:tc>
                  <a:txBody>
                    <a:bodyPr/>
                    <a:lstStyle/>
                    <a:p>
                      <a:r>
                        <a:rPr lang="de-DE" sz="600" dirty="0"/>
                        <a:t>13,86</a:t>
                      </a:r>
                    </a:p>
                  </a:txBody>
                  <a:tcPr marL="39000" marR="0" marT="18000" marB="18000"/>
                </a:tc>
                <a:tc>
                  <a:txBody>
                    <a:bodyPr/>
                    <a:lstStyle/>
                    <a:p>
                      <a:r>
                        <a:rPr lang="de-DE" sz="600"/>
                        <a:t>15,26</a:t>
                      </a:r>
                    </a:p>
                  </a:txBody>
                  <a:tcPr marL="39000" marR="0" marT="18000" marB="18000"/>
                </a:tc>
                <a:tc>
                  <a:txBody>
                    <a:bodyPr/>
                    <a:lstStyle/>
                    <a:p>
                      <a:r>
                        <a:rPr lang="de-DE" sz="600" dirty="0"/>
                        <a:t>16,06</a:t>
                      </a:r>
                    </a:p>
                  </a:txBody>
                  <a:tcPr marL="39000" marR="0" marT="18000" marB="18000"/>
                </a:tc>
                <a:extLst>
                  <a:ext uri="{0D108BD9-81ED-4DB2-BD59-A6C34878D82A}">
                    <a16:rowId xmlns:a16="http://schemas.microsoft.com/office/drawing/2014/main" val="10007"/>
                  </a:ext>
                </a:extLst>
              </a:tr>
              <a:tr h="234120">
                <a:tc>
                  <a:txBody>
                    <a:bodyPr/>
                    <a:lstStyle/>
                    <a:p>
                      <a:r>
                        <a:rPr lang="de-DE" sz="600" dirty="0"/>
                        <a:t>CCC/C</a:t>
                      </a:r>
                    </a:p>
                  </a:txBody>
                  <a:tcPr marL="39000" marR="39000" marT="18000" marB="18000"/>
                </a:tc>
                <a:tc>
                  <a:txBody>
                    <a:bodyPr/>
                    <a:lstStyle/>
                    <a:p>
                      <a:r>
                        <a:rPr lang="de-DE" sz="600" dirty="0"/>
                        <a:t>26,38</a:t>
                      </a:r>
                    </a:p>
                  </a:txBody>
                  <a:tcPr marL="39000" marR="0" marT="18000" marB="18000"/>
                </a:tc>
                <a:tc>
                  <a:txBody>
                    <a:bodyPr/>
                    <a:lstStyle/>
                    <a:p>
                      <a:r>
                        <a:rPr lang="de-DE" sz="600" dirty="0"/>
                        <a:t>35,4</a:t>
                      </a:r>
                    </a:p>
                  </a:txBody>
                  <a:tcPr marL="39000" marR="0" marT="18000" marB="18000"/>
                </a:tc>
                <a:tc>
                  <a:txBody>
                    <a:bodyPr/>
                    <a:lstStyle/>
                    <a:p>
                      <a:r>
                        <a:rPr lang="de-DE" sz="600" dirty="0"/>
                        <a:t>40,64</a:t>
                      </a:r>
                    </a:p>
                  </a:txBody>
                  <a:tcPr marL="39000" marR="0" marT="18000" marB="18000"/>
                </a:tc>
                <a:tc>
                  <a:txBody>
                    <a:bodyPr/>
                    <a:lstStyle/>
                    <a:p>
                      <a:r>
                        <a:rPr lang="de-DE" sz="600" dirty="0"/>
                        <a:t>45,64</a:t>
                      </a:r>
                    </a:p>
                  </a:txBody>
                  <a:tcPr marL="39000" marR="0" marT="18000" marB="18000"/>
                </a:tc>
                <a:tc>
                  <a:txBody>
                    <a:bodyPr/>
                    <a:lstStyle/>
                    <a:p>
                      <a:r>
                        <a:rPr lang="de-DE" sz="600" dirty="0"/>
                        <a:t>48,01</a:t>
                      </a:r>
                    </a:p>
                  </a:txBody>
                  <a:tcPr marL="39000" marR="0" marT="18000" marB="18000"/>
                </a:tc>
                <a:tc>
                  <a:txBody>
                    <a:bodyPr/>
                    <a:lstStyle/>
                    <a:p>
                      <a:r>
                        <a:rPr lang="de-DE" sz="600" dirty="0"/>
                        <a:t>48,01</a:t>
                      </a:r>
                    </a:p>
                  </a:txBody>
                  <a:tcPr marL="39000" marR="0" marT="18000" marB="18000"/>
                </a:tc>
                <a:tc>
                  <a:txBody>
                    <a:bodyPr/>
                    <a:lstStyle/>
                    <a:p>
                      <a:r>
                        <a:rPr lang="de-DE" sz="600" dirty="0"/>
                        <a:t>49,05</a:t>
                      </a:r>
                    </a:p>
                  </a:txBody>
                  <a:tcPr marL="39000" marR="0" marT="18000" marB="18000"/>
                </a:tc>
                <a:extLst>
                  <a:ext uri="{0D108BD9-81ED-4DB2-BD59-A6C34878D82A}">
                    <a16:rowId xmlns:a16="http://schemas.microsoft.com/office/drawing/2014/main" val="10008"/>
                  </a:ext>
                </a:extLst>
              </a:tr>
              <a:tr h="135060">
                <a:tc>
                  <a:txBody>
                    <a:bodyPr/>
                    <a:lstStyle/>
                    <a:p>
                      <a:r>
                        <a:rPr lang="de-DE" sz="600" dirty="0"/>
                        <a:t>Investment grade</a:t>
                      </a:r>
                    </a:p>
                  </a:txBody>
                  <a:tcPr marL="39000" marR="39000" marT="18000" marB="18000"/>
                </a:tc>
                <a:tc>
                  <a:txBody>
                    <a:bodyPr/>
                    <a:lstStyle/>
                    <a:p>
                      <a:r>
                        <a:rPr lang="de-DE" sz="600" dirty="0"/>
                        <a:t>0,04</a:t>
                      </a:r>
                    </a:p>
                  </a:txBody>
                  <a:tcPr marL="39000" marR="0" marT="18000" marB="18000"/>
                </a:tc>
                <a:tc>
                  <a:txBody>
                    <a:bodyPr/>
                    <a:lstStyle/>
                    <a:p>
                      <a:r>
                        <a:rPr lang="de-DE" sz="600" dirty="0"/>
                        <a:t>0,12</a:t>
                      </a:r>
                    </a:p>
                  </a:txBody>
                  <a:tcPr marL="39000" marR="0" marT="18000" marB="18000"/>
                </a:tc>
                <a:tc>
                  <a:txBody>
                    <a:bodyPr/>
                    <a:lstStyle/>
                    <a:p>
                      <a:r>
                        <a:rPr lang="de-DE" sz="600" dirty="0"/>
                        <a:t>0,19</a:t>
                      </a:r>
                    </a:p>
                  </a:txBody>
                  <a:tcPr marL="39000" marR="0" marT="18000" marB="18000"/>
                </a:tc>
                <a:tc>
                  <a:txBody>
                    <a:bodyPr/>
                    <a:lstStyle/>
                    <a:p>
                      <a:r>
                        <a:rPr lang="de-DE" sz="600" dirty="0"/>
                        <a:t>0,28</a:t>
                      </a:r>
                    </a:p>
                  </a:txBody>
                  <a:tcPr marL="39000" marR="0" marT="18000" marB="18000"/>
                </a:tc>
                <a:tc>
                  <a:txBody>
                    <a:bodyPr/>
                    <a:lstStyle/>
                    <a:p>
                      <a:r>
                        <a:rPr lang="de-DE" sz="600" dirty="0"/>
                        <a:t>0,38</a:t>
                      </a:r>
                    </a:p>
                  </a:txBody>
                  <a:tcPr marL="39000" marR="0" marT="18000" marB="18000"/>
                </a:tc>
                <a:tc>
                  <a:txBody>
                    <a:bodyPr/>
                    <a:lstStyle/>
                    <a:p>
                      <a:r>
                        <a:rPr lang="de-DE" sz="600" dirty="0"/>
                        <a:t>0,5</a:t>
                      </a:r>
                    </a:p>
                  </a:txBody>
                  <a:tcPr marL="39000" marR="0" marT="18000" marB="18000"/>
                </a:tc>
                <a:tc>
                  <a:txBody>
                    <a:bodyPr/>
                    <a:lstStyle/>
                    <a:p>
                      <a:r>
                        <a:rPr lang="de-DE" sz="600" dirty="0"/>
                        <a:t>0,63</a:t>
                      </a:r>
                    </a:p>
                  </a:txBody>
                  <a:tcPr marL="39000" marR="0" marT="18000" marB="18000"/>
                </a:tc>
                <a:extLst>
                  <a:ext uri="{0D108BD9-81ED-4DB2-BD59-A6C34878D82A}">
                    <a16:rowId xmlns:a16="http://schemas.microsoft.com/office/drawing/2014/main" val="10009"/>
                  </a:ext>
                </a:extLst>
              </a:tr>
              <a:tr h="234120">
                <a:tc>
                  <a:txBody>
                    <a:bodyPr/>
                    <a:lstStyle/>
                    <a:p>
                      <a:r>
                        <a:rPr lang="de-DE" sz="600" dirty="0" err="1"/>
                        <a:t>Speculative </a:t>
                      </a:r>
                      <a:r>
                        <a:rPr lang="de-DE" sz="600" dirty="0"/>
                        <a:t>Grade</a:t>
                      </a:r>
                    </a:p>
                  </a:txBody>
                  <a:tcPr marL="39000" marR="39000" marT="18000" marB="18000"/>
                </a:tc>
                <a:tc>
                  <a:txBody>
                    <a:bodyPr/>
                    <a:lstStyle/>
                    <a:p>
                      <a:r>
                        <a:rPr lang="de-DE" sz="600" dirty="0"/>
                        <a:t>2,73</a:t>
                      </a:r>
                    </a:p>
                  </a:txBody>
                  <a:tcPr marL="39000" marR="0" marT="18000" marB="18000"/>
                </a:tc>
                <a:tc>
                  <a:txBody>
                    <a:bodyPr/>
                    <a:lstStyle/>
                    <a:p>
                      <a:r>
                        <a:rPr lang="de-DE" sz="600" dirty="0"/>
                        <a:t>5,4</a:t>
                      </a:r>
                    </a:p>
                  </a:txBody>
                  <a:tcPr marL="39000" marR="0" marT="18000" marB="18000"/>
                </a:tc>
                <a:tc>
                  <a:txBody>
                    <a:bodyPr/>
                    <a:lstStyle/>
                    <a:p>
                      <a:r>
                        <a:rPr lang="de-DE" sz="600" dirty="0"/>
                        <a:t>7,59</a:t>
                      </a:r>
                    </a:p>
                  </a:txBody>
                  <a:tcPr marL="39000" marR="0" marT="18000" marB="18000"/>
                </a:tc>
                <a:tc>
                  <a:txBody>
                    <a:bodyPr/>
                    <a:lstStyle/>
                    <a:p>
                      <a:r>
                        <a:rPr lang="de-DE" sz="600" dirty="0"/>
                        <a:t>9,28</a:t>
                      </a:r>
                    </a:p>
                  </a:txBody>
                  <a:tcPr marL="39000" marR="0" marT="18000" marB="18000"/>
                </a:tc>
                <a:tc>
                  <a:txBody>
                    <a:bodyPr/>
                    <a:lstStyle/>
                    <a:p>
                      <a:r>
                        <a:rPr lang="de-DE" sz="600" dirty="0"/>
                        <a:t>10,84</a:t>
                      </a:r>
                    </a:p>
                  </a:txBody>
                  <a:tcPr marL="39000" marR="0" marT="18000" marB="18000"/>
                </a:tc>
                <a:tc>
                  <a:txBody>
                    <a:bodyPr/>
                    <a:lstStyle/>
                    <a:p>
                      <a:r>
                        <a:rPr lang="de-DE" sz="600" dirty="0"/>
                        <a:t>11,94</a:t>
                      </a:r>
                    </a:p>
                  </a:txBody>
                  <a:tcPr marL="39000" marR="0" marT="18000" marB="18000"/>
                </a:tc>
                <a:tc>
                  <a:txBody>
                    <a:bodyPr/>
                    <a:lstStyle/>
                    <a:p>
                      <a:r>
                        <a:rPr lang="de-DE" sz="600" dirty="0"/>
                        <a:t>12,83</a:t>
                      </a:r>
                    </a:p>
                  </a:txBody>
                  <a:tcPr marL="39000" marR="0" marT="18000" marB="18000"/>
                </a:tc>
                <a:extLst>
                  <a:ext uri="{0D108BD9-81ED-4DB2-BD59-A6C34878D82A}">
                    <a16:rowId xmlns:a16="http://schemas.microsoft.com/office/drawing/2014/main" val="10010"/>
                  </a:ext>
                </a:extLst>
              </a:tr>
              <a:tr h="135060">
                <a:tc>
                  <a:txBody>
                    <a:bodyPr/>
                    <a:lstStyle/>
                    <a:p>
                      <a:r>
                        <a:rPr lang="de-DE" sz="600" dirty="0"/>
                        <a:t>All ratings</a:t>
                      </a:r>
                    </a:p>
                  </a:txBody>
                  <a:tcPr marL="39000" marR="39000" marT="18000" marB="18000"/>
                </a:tc>
                <a:tc>
                  <a:txBody>
                    <a:bodyPr/>
                    <a:lstStyle/>
                    <a:p>
                      <a:r>
                        <a:rPr lang="de-DE" sz="600" dirty="0"/>
                        <a:t>0,67</a:t>
                      </a:r>
                    </a:p>
                  </a:txBody>
                  <a:tcPr marL="39000" marR="0" marT="18000" marB="18000"/>
                </a:tc>
                <a:tc>
                  <a:txBody>
                    <a:bodyPr/>
                    <a:lstStyle/>
                    <a:p>
                      <a:r>
                        <a:rPr lang="de-DE" sz="600" dirty="0"/>
                        <a:t>1,3</a:t>
                      </a:r>
                    </a:p>
                  </a:txBody>
                  <a:tcPr marL="39000" marR="0" marT="18000" marB="18000"/>
                </a:tc>
                <a:tc>
                  <a:txBody>
                    <a:bodyPr/>
                    <a:lstStyle/>
                    <a:p>
                      <a:r>
                        <a:rPr lang="de-DE" sz="600" dirty="0"/>
                        <a:t>1,8</a:t>
                      </a:r>
                    </a:p>
                  </a:txBody>
                  <a:tcPr marL="39000" marR="0" marT="18000" marB="18000"/>
                </a:tc>
                <a:tc>
                  <a:txBody>
                    <a:bodyPr/>
                    <a:lstStyle/>
                    <a:p>
                      <a:r>
                        <a:rPr lang="de-DE" sz="600" dirty="0"/>
                        <a:t>2,19</a:t>
                      </a:r>
                    </a:p>
                  </a:txBody>
                  <a:tcPr marL="39000" marR="0" marT="18000" marB="18000"/>
                </a:tc>
                <a:tc>
                  <a:txBody>
                    <a:bodyPr/>
                    <a:lstStyle/>
                    <a:p>
                      <a:r>
                        <a:rPr lang="de-DE" sz="600" dirty="0"/>
                        <a:t>2,54</a:t>
                      </a:r>
                    </a:p>
                  </a:txBody>
                  <a:tcPr marL="39000" marR="0" marT="18000" marB="18000"/>
                </a:tc>
                <a:tc>
                  <a:txBody>
                    <a:bodyPr/>
                    <a:lstStyle/>
                    <a:p>
                      <a:r>
                        <a:rPr lang="de-DE" sz="600" dirty="0"/>
                        <a:t>2,83</a:t>
                      </a:r>
                    </a:p>
                  </a:txBody>
                  <a:tcPr marL="39000" marR="0" marT="18000" marB="18000"/>
                </a:tc>
                <a:tc>
                  <a:txBody>
                    <a:bodyPr/>
                    <a:lstStyle/>
                    <a:p>
                      <a:r>
                        <a:rPr lang="de-DE" sz="600" dirty="0"/>
                        <a:t>3,08</a:t>
                      </a:r>
                    </a:p>
                  </a:txBody>
                  <a:tcPr marL="39000" marR="0" marT="18000" marB="18000"/>
                </a:tc>
                <a:extLst>
                  <a:ext uri="{0D108BD9-81ED-4DB2-BD59-A6C34878D82A}">
                    <a16:rowId xmlns:a16="http://schemas.microsoft.com/office/drawing/2014/main" val="10011"/>
                  </a:ext>
                </a:extLst>
              </a:tr>
            </a:tbl>
          </a:graphicData>
        </a:graphic>
      </p:graphicFrame>
      <p:sp>
        <p:nvSpPr>
          <p:cNvPr id="103" name="Textfeld 102">
            <a:extLst>
              <a:ext uri="{FF2B5EF4-FFF2-40B4-BE49-F238E27FC236}">
                <a16:creationId xmlns:a16="http://schemas.microsoft.com/office/drawing/2014/main" id="{B7D2D075-0322-4AFF-9789-8207E6ECE196}"/>
              </a:ext>
            </a:extLst>
          </p:cNvPr>
          <p:cNvSpPr txBox="1"/>
          <p:nvPr/>
        </p:nvSpPr>
        <p:spPr>
          <a:xfrm>
            <a:off x="7956322" y="5338700"/>
            <a:ext cx="891076" cy="504876"/>
          </a:xfrm>
          <a:prstGeom prst="rect">
            <a:avLst/>
          </a:prstGeom>
          <a:solidFill>
            <a:schemeClr val="bg1"/>
          </a:solidFill>
        </p:spPr>
        <p:txBody>
          <a:bodyPr wrap="square" lIns="36047" tIns="36047" rIns="36047" bIns="36047" rtlCol="0">
            <a:spAutoFit/>
          </a:bodyPr>
          <a:lstStyle/>
          <a:p>
            <a:r>
              <a:rPr lang="de-DE" sz="1400" b="1" i="1" dirty="0" err="1"/>
              <a:t>Expected</a:t>
            </a:r>
            <a:r>
              <a:rPr lang="de-DE" sz="1400" b="1" i="1" dirty="0"/>
              <a:t> </a:t>
            </a:r>
            <a:r>
              <a:rPr lang="de-DE" sz="1400" b="1" i="1" dirty="0" err="1"/>
              <a:t>profit</a:t>
            </a:r>
            <a:endParaRPr lang="de-DE" sz="1400" b="1" i="1" dirty="0"/>
          </a:p>
        </p:txBody>
      </p:sp>
      <p:cxnSp>
        <p:nvCxnSpPr>
          <p:cNvPr id="104" name="Gerade Verbindung mit Pfeil 103">
            <a:extLst>
              <a:ext uri="{FF2B5EF4-FFF2-40B4-BE49-F238E27FC236}">
                <a16:creationId xmlns:a16="http://schemas.microsoft.com/office/drawing/2014/main" id="{08600372-A97E-480A-B53D-724A80B2A186}"/>
              </a:ext>
            </a:extLst>
          </p:cNvPr>
          <p:cNvCxnSpPr>
            <a:cxnSpLocks/>
          </p:cNvCxnSpPr>
          <p:nvPr/>
        </p:nvCxnSpPr>
        <p:spPr>
          <a:xfrm>
            <a:off x="7829721" y="5243749"/>
            <a:ext cx="270715" cy="147954"/>
          </a:xfrm>
          <a:prstGeom prst="straightConnector1">
            <a:avLst/>
          </a:prstGeom>
          <a:noFill/>
          <a:ln w="25402">
            <a:solidFill>
              <a:srgbClr val="C0504D"/>
            </a:solidFill>
            <a:prstDash val="solid"/>
            <a:round/>
            <a:tailEnd type="arrow"/>
          </a:ln>
        </p:spPr>
      </p:cxnSp>
      <p:cxnSp>
        <p:nvCxnSpPr>
          <p:cNvPr id="105" name="Gewinkelte Verbindung 113">
            <a:extLst>
              <a:ext uri="{FF2B5EF4-FFF2-40B4-BE49-F238E27FC236}">
                <a16:creationId xmlns:a16="http://schemas.microsoft.com/office/drawing/2014/main" id="{BC69D40D-A22F-40E0-944E-5B0BCE231B3D}"/>
              </a:ext>
            </a:extLst>
          </p:cNvPr>
          <p:cNvCxnSpPr>
            <a:cxnSpLocks/>
          </p:cNvCxnSpPr>
          <p:nvPr/>
        </p:nvCxnSpPr>
        <p:spPr>
          <a:xfrm rot="5400000">
            <a:off x="2889418" y="4737888"/>
            <a:ext cx="72184" cy="2521212"/>
          </a:xfrm>
          <a:prstGeom prst="bentConnector3">
            <a:avLst>
              <a:gd name="adj1" fmla="val 410080"/>
            </a:avLst>
          </a:prstGeom>
          <a:noFill/>
          <a:ln w="25402">
            <a:solidFill>
              <a:srgbClr val="C0504D"/>
            </a:solidFill>
            <a:prstDash val="solid"/>
            <a:round/>
            <a:tailEnd type="arrow"/>
          </a:ln>
        </p:spPr>
      </p:cxnSp>
      <p:sp>
        <p:nvSpPr>
          <p:cNvPr id="106" name="Textfeld 105">
            <a:extLst>
              <a:ext uri="{FF2B5EF4-FFF2-40B4-BE49-F238E27FC236}">
                <a16:creationId xmlns:a16="http://schemas.microsoft.com/office/drawing/2014/main" id="{3CAA9AC6-73FC-4A0E-AE8A-4BE09C9A1295}"/>
              </a:ext>
            </a:extLst>
          </p:cNvPr>
          <p:cNvSpPr txBox="1"/>
          <p:nvPr/>
        </p:nvSpPr>
        <p:spPr>
          <a:xfrm>
            <a:off x="8214610" y="4478539"/>
            <a:ext cx="1570959" cy="740550"/>
          </a:xfrm>
          <a:prstGeom prst="rect">
            <a:avLst/>
          </a:prstGeom>
          <a:noFill/>
        </p:spPr>
        <p:txBody>
          <a:bodyPr wrap="square" lIns="91559" tIns="45779" rIns="91559" bIns="45779" rtlCol="0">
            <a:spAutoFit/>
          </a:bodyPr>
          <a:lstStyle/>
          <a:p>
            <a:r>
              <a:rPr lang="de-DE" sz="1400" b="1" i="1" dirty="0"/>
              <a:t>Amount of risk and cost of capital</a:t>
            </a:r>
            <a:endParaRPr lang="de-DE" sz="1400" b="1" dirty="0"/>
          </a:p>
        </p:txBody>
      </p:sp>
      <p:sp>
        <p:nvSpPr>
          <p:cNvPr id="107" name="Textfeld 106">
            <a:extLst>
              <a:ext uri="{FF2B5EF4-FFF2-40B4-BE49-F238E27FC236}">
                <a16:creationId xmlns:a16="http://schemas.microsoft.com/office/drawing/2014/main" id="{FCCF4EE8-3286-419A-94A6-688796C893EB}"/>
              </a:ext>
            </a:extLst>
          </p:cNvPr>
          <p:cNvSpPr txBox="1"/>
          <p:nvPr/>
        </p:nvSpPr>
        <p:spPr>
          <a:xfrm>
            <a:off x="535216" y="6244872"/>
            <a:ext cx="7904890" cy="246340"/>
          </a:xfrm>
          <a:prstGeom prst="rect">
            <a:avLst/>
          </a:prstGeom>
          <a:noFill/>
        </p:spPr>
        <p:txBody>
          <a:bodyPr wrap="square" lIns="91559" tIns="45779" rIns="91559" bIns="45779" rtlCol="0">
            <a:spAutoFit/>
          </a:bodyPr>
          <a:lstStyle/>
          <a:p>
            <a:r>
              <a:rPr lang="de-DE" sz="1000" dirty="0">
                <a:solidFill>
                  <a:srgbClr val="5F5F5F"/>
                </a:solidFill>
              </a:rPr>
              <a:t>*Mock, T. (2017): Auf was Bewerter beim Rating achten sollten!, </a:t>
            </a:r>
            <a:r>
              <a:rPr lang="de-DE" sz="1000" dirty="0" err="1">
                <a:solidFill>
                  <a:srgbClr val="5F5F5F"/>
                </a:solidFill>
              </a:rPr>
              <a:t>Presentation</a:t>
            </a:r>
            <a:r>
              <a:rPr lang="de-DE" sz="1000" dirty="0">
                <a:solidFill>
                  <a:srgbClr val="5F5F5F"/>
                </a:solidFill>
              </a:rPr>
              <a:t> </a:t>
            </a:r>
            <a:r>
              <a:rPr lang="de-DE" sz="1000" dirty="0" err="1">
                <a:solidFill>
                  <a:srgbClr val="5F5F5F"/>
                </a:solidFill>
              </a:rPr>
              <a:t>during</a:t>
            </a:r>
            <a:r>
              <a:rPr lang="de-DE" sz="1000" dirty="0">
                <a:solidFill>
                  <a:srgbClr val="5F5F5F"/>
                </a:solidFill>
              </a:rPr>
              <a:t> </a:t>
            </a:r>
            <a:r>
              <a:rPr lang="de-DE" sz="1000" dirty="0" err="1">
                <a:solidFill>
                  <a:srgbClr val="5F5F5F"/>
                </a:solidFill>
              </a:rPr>
              <a:t>EACVA‘s</a:t>
            </a:r>
            <a:r>
              <a:rPr lang="de-DE" sz="1000" dirty="0">
                <a:solidFill>
                  <a:srgbClr val="5F5F5F"/>
                </a:solidFill>
              </a:rPr>
              <a:t> 11th Annual Conference 2017, p. 14.​</a:t>
            </a:r>
            <a:endParaRPr lang="de-DE" sz="800" dirty="0">
              <a:solidFill>
                <a:srgbClr val="5F5F5F"/>
              </a:solidFill>
            </a:endParaRPr>
          </a:p>
        </p:txBody>
      </p:sp>
      <p:cxnSp>
        <p:nvCxnSpPr>
          <p:cNvPr id="108" name="Gerade Verbindung mit Pfeil 107">
            <a:extLst>
              <a:ext uri="{FF2B5EF4-FFF2-40B4-BE49-F238E27FC236}">
                <a16:creationId xmlns:a16="http://schemas.microsoft.com/office/drawing/2014/main" id="{BD670564-F207-48AF-9EE9-CCAE9BD6A6D1}"/>
              </a:ext>
            </a:extLst>
          </p:cNvPr>
          <p:cNvCxnSpPr>
            <a:cxnSpLocks/>
          </p:cNvCxnSpPr>
          <p:nvPr/>
        </p:nvCxnSpPr>
        <p:spPr>
          <a:xfrm>
            <a:off x="7820005" y="4631519"/>
            <a:ext cx="453319" cy="39217"/>
          </a:xfrm>
          <a:prstGeom prst="straightConnector1">
            <a:avLst/>
          </a:prstGeom>
          <a:noFill/>
          <a:ln w="25402">
            <a:solidFill>
              <a:srgbClr val="C0504D"/>
            </a:solidFill>
            <a:prstDash val="solid"/>
            <a:round/>
            <a:tailEnd type="arrow"/>
          </a:ln>
        </p:spPr>
      </p:cxnSp>
      <p:sp>
        <p:nvSpPr>
          <p:cNvPr id="109" name="Textfeld 108">
            <a:extLst>
              <a:ext uri="{FF2B5EF4-FFF2-40B4-BE49-F238E27FC236}">
                <a16:creationId xmlns:a16="http://schemas.microsoft.com/office/drawing/2014/main" id="{E3D4F299-8D79-43EC-A118-98F45B05C626}"/>
              </a:ext>
            </a:extLst>
          </p:cNvPr>
          <p:cNvSpPr txBox="1"/>
          <p:nvPr/>
        </p:nvSpPr>
        <p:spPr>
          <a:xfrm>
            <a:off x="1748792" y="5955713"/>
            <a:ext cx="2381819" cy="348933"/>
          </a:xfrm>
          <a:prstGeom prst="rect">
            <a:avLst/>
          </a:prstGeom>
          <a:noFill/>
        </p:spPr>
        <p:txBody>
          <a:bodyPr wrap="square" lIns="91559" tIns="45779" rIns="91559" bIns="45779" rtlCol="0">
            <a:spAutoFit/>
          </a:bodyPr>
          <a:lstStyle/>
          <a:p>
            <a:pPr>
              <a:lnSpc>
                <a:spcPts val="2003"/>
              </a:lnSpc>
            </a:pPr>
            <a:r>
              <a:rPr lang="de-DE" sz="1200" dirty="0"/>
              <a:t>Transformation of </a:t>
            </a:r>
            <a:r>
              <a:rPr lang="de-DE" sz="1200" i="1" dirty="0"/>
              <a:t>p </a:t>
            </a:r>
            <a:r>
              <a:rPr lang="de-DE" sz="1200" dirty="0"/>
              <a:t>in the rating</a:t>
            </a:r>
          </a:p>
        </p:txBody>
      </p:sp>
      <p:sp>
        <p:nvSpPr>
          <p:cNvPr id="110" name="Textfeld 109">
            <a:extLst>
              <a:ext uri="{FF2B5EF4-FFF2-40B4-BE49-F238E27FC236}">
                <a16:creationId xmlns:a16="http://schemas.microsoft.com/office/drawing/2014/main" id="{92FB2BA1-D6A4-43EE-A695-8F2EC3D704E1}"/>
              </a:ext>
            </a:extLst>
          </p:cNvPr>
          <p:cNvSpPr txBox="1"/>
          <p:nvPr/>
        </p:nvSpPr>
        <p:spPr>
          <a:xfrm>
            <a:off x="8523588" y="5955470"/>
            <a:ext cx="1544154" cy="524556"/>
          </a:xfrm>
          <a:prstGeom prst="rect">
            <a:avLst/>
          </a:prstGeom>
          <a:noFill/>
        </p:spPr>
        <p:txBody>
          <a:bodyPr wrap="square" lIns="91559" tIns="45779" rIns="91559" bIns="45779" rtlCol="0">
            <a:spAutoFit/>
          </a:bodyPr>
          <a:lstStyle/>
          <a:p>
            <a:r>
              <a:rPr lang="de-DE" sz="1400" b="1" dirty="0"/>
              <a:t>Enterprise value</a:t>
            </a:r>
          </a:p>
        </p:txBody>
      </p:sp>
      <p:cxnSp>
        <p:nvCxnSpPr>
          <p:cNvPr id="111" name="Gerade Verbindung mit Pfeil 110">
            <a:extLst>
              <a:ext uri="{FF2B5EF4-FFF2-40B4-BE49-F238E27FC236}">
                <a16:creationId xmlns:a16="http://schemas.microsoft.com/office/drawing/2014/main" id="{82C850D3-2B27-46D3-A9C3-1D58DEA1F589}"/>
              </a:ext>
            </a:extLst>
          </p:cNvPr>
          <p:cNvCxnSpPr>
            <a:cxnSpLocks/>
          </p:cNvCxnSpPr>
          <p:nvPr/>
        </p:nvCxnSpPr>
        <p:spPr>
          <a:xfrm flipV="1">
            <a:off x="4201611" y="6172289"/>
            <a:ext cx="4321977" cy="19586"/>
          </a:xfrm>
          <a:prstGeom prst="straightConnector1">
            <a:avLst/>
          </a:prstGeom>
          <a:noFill/>
          <a:ln w="25402">
            <a:solidFill>
              <a:srgbClr val="C0504D"/>
            </a:solidFill>
            <a:prstDash val="solid"/>
            <a:round/>
            <a:tailEnd type="arrow"/>
          </a:ln>
        </p:spPr>
      </p:cxnSp>
      <p:cxnSp>
        <p:nvCxnSpPr>
          <p:cNvPr id="112" name="Gerade Verbindung mit Pfeil 111">
            <a:extLst>
              <a:ext uri="{FF2B5EF4-FFF2-40B4-BE49-F238E27FC236}">
                <a16:creationId xmlns:a16="http://schemas.microsoft.com/office/drawing/2014/main" id="{8E3FAFC3-5AE7-4B12-A7B2-562CAE12AC0C}"/>
              </a:ext>
            </a:extLst>
          </p:cNvPr>
          <p:cNvCxnSpPr>
            <a:cxnSpLocks/>
          </p:cNvCxnSpPr>
          <p:nvPr/>
        </p:nvCxnSpPr>
        <p:spPr>
          <a:xfrm>
            <a:off x="9176175" y="5196467"/>
            <a:ext cx="0" cy="708950"/>
          </a:xfrm>
          <a:prstGeom prst="straightConnector1">
            <a:avLst/>
          </a:prstGeom>
          <a:noFill/>
          <a:ln w="25402">
            <a:solidFill>
              <a:srgbClr val="C0504D"/>
            </a:solidFill>
            <a:prstDash val="solid"/>
            <a:round/>
            <a:tailEnd type="arrow"/>
          </a:ln>
        </p:spPr>
      </p:cxnSp>
      <p:cxnSp>
        <p:nvCxnSpPr>
          <p:cNvPr id="124" name="Gerade Verbindung mit Pfeil 123">
            <a:extLst>
              <a:ext uri="{FF2B5EF4-FFF2-40B4-BE49-F238E27FC236}">
                <a16:creationId xmlns:a16="http://schemas.microsoft.com/office/drawing/2014/main" id="{1F2096F8-A86E-458C-BB5E-5BAEAD077AEF}"/>
              </a:ext>
            </a:extLst>
          </p:cNvPr>
          <p:cNvCxnSpPr>
            <a:cxnSpLocks/>
          </p:cNvCxnSpPr>
          <p:nvPr/>
        </p:nvCxnSpPr>
        <p:spPr>
          <a:xfrm>
            <a:off x="8702506" y="5674631"/>
            <a:ext cx="193238" cy="263897"/>
          </a:xfrm>
          <a:prstGeom prst="straightConnector1">
            <a:avLst/>
          </a:prstGeom>
          <a:noFill/>
          <a:ln w="25402">
            <a:solidFill>
              <a:srgbClr val="C0504D"/>
            </a:solidFill>
            <a:prstDash val="solid"/>
            <a:round/>
            <a:tailEnd type="arrow"/>
          </a:ln>
        </p:spPr>
      </p:cxnSp>
    </p:spTree>
    <p:extLst>
      <p:ext uri="{BB962C8B-B14F-4D97-AF65-F5344CB8AC3E}">
        <p14:creationId xmlns:p14="http://schemas.microsoft.com/office/powerpoint/2010/main" val="1676857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468000" y="144000"/>
            <a:ext cx="8640000" cy="648000"/>
          </a:xfrm>
        </p:spPr>
        <p:txBody>
          <a:bodyPr/>
          <a:lstStyle/>
          <a:p>
            <a:r>
              <a:rPr lang="de-DE" altLang="de-DE" dirty="0"/>
              <a:t>Capital market orientation vs. value orientation </a:t>
            </a:r>
          </a:p>
        </p:txBody>
      </p:sp>
      <p:grpSp>
        <p:nvGrpSpPr>
          <p:cNvPr id="1014787" name="Group 3"/>
          <p:cNvGrpSpPr>
            <a:grpSpLocks/>
          </p:cNvGrpSpPr>
          <p:nvPr/>
        </p:nvGrpSpPr>
        <p:grpSpPr bwMode="auto">
          <a:xfrm>
            <a:off x="228600" y="945034"/>
            <a:ext cx="9280525" cy="5148262"/>
            <a:chOff x="144" y="661"/>
            <a:chExt cx="5424" cy="2555"/>
          </a:xfrm>
        </p:grpSpPr>
        <p:sp>
          <p:nvSpPr>
            <p:cNvPr id="1014788" name="Rectangle 4"/>
            <p:cNvSpPr>
              <a:spLocks noChangeArrowheads="1"/>
            </p:cNvSpPr>
            <p:nvPr/>
          </p:nvSpPr>
          <p:spPr bwMode="auto">
            <a:xfrm>
              <a:off x="3312" y="2814"/>
              <a:ext cx="225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Stock market prices may deviate temporarily from the fundamental value due to capital market </a:t>
              </a:r>
              <a:r>
                <a:rPr lang="de-DE" altLang="de-DE" sz="1400" u="sng" dirty="0"/>
                <a:t>inefficiencies</a:t>
              </a:r>
              <a:r>
                <a:rPr lang="de-DE" altLang="de-DE" sz="1400" dirty="0"/>
                <a:t>.</a:t>
              </a:r>
            </a:p>
          </p:txBody>
        </p:sp>
        <p:sp>
          <p:nvSpPr>
            <p:cNvPr id="1014789" name="Rectangle 5"/>
            <p:cNvSpPr>
              <a:spLocks noChangeArrowheads="1"/>
            </p:cNvSpPr>
            <p:nvPr/>
          </p:nvSpPr>
          <p:spPr bwMode="auto">
            <a:xfrm>
              <a:off x="1392" y="2814"/>
              <a:ext cx="1920"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Capital market (stock market) is always right</a:t>
              </a:r>
            </a:p>
          </p:txBody>
        </p:sp>
        <p:sp>
          <p:nvSpPr>
            <p:cNvPr id="1014790" name="Rectangle 6"/>
            <p:cNvSpPr>
              <a:spLocks noChangeArrowheads="1"/>
            </p:cNvSpPr>
            <p:nvPr/>
          </p:nvSpPr>
          <p:spPr bwMode="auto">
            <a:xfrm>
              <a:off x="144" y="2814"/>
              <a:ext cx="1248" cy="40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br>
                <a:rPr lang="de-DE" altLang="de-DE" sz="1400" i="1" dirty="0"/>
              </a:br>
              <a:r>
                <a:rPr lang="de-DE" altLang="de-DE" sz="1400" i="1" dirty="0"/>
                <a:t>Credo</a:t>
              </a:r>
            </a:p>
          </p:txBody>
        </p:sp>
        <p:sp>
          <p:nvSpPr>
            <p:cNvPr id="1014791" name="Rectangle 7"/>
            <p:cNvSpPr>
              <a:spLocks noChangeArrowheads="1"/>
            </p:cNvSpPr>
            <p:nvPr/>
          </p:nvSpPr>
          <p:spPr bwMode="auto">
            <a:xfrm>
              <a:off x="3312" y="2389"/>
              <a:ext cx="2256"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Severe restriction of IR</a:t>
              </a:r>
            </a:p>
            <a:p>
              <a:pPr algn="ctr"/>
              <a:r>
                <a:rPr lang="de-DE" altLang="de-DE" sz="1400" dirty="0"/>
                <a:t>("information relevant to competition")</a:t>
              </a:r>
            </a:p>
          </p:txBody>
        </p:sp>
        <p:sp>
          <p:nvSpPr>
            <p:cNvPr id="1014792" name="Rectangle 8"/>
            <p:cNvSpPr>
              <a:spLocks noChangeArrowheads="1"/>
            </p:cNvSpPr>
            <p:nvPr/>
          </p:nvSpPr>
          <p:spPr bwMode="auto">
            <a:xfrm>
              <a:off x="1392" y="2389"/>
              <a:ext cx="192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Creation of (advantageous) transparency and reputation (IR)</a:t>
              </a:r>
            </a:p>
            <a:p>
              <a:pPr algn="ctr"/>
              <a:endParaRPr lang="de-DE" altLang="de-DE" sz="1400" dirty="0"/>
            </a:p>
          </p:txBody>
        </p:sp>
        <p:sp>
          <p:nvSpPr>
            <p:cNvPr id="1014793" name="Rectangle 9"/>
            <p:cNvSpPr>
              <a:spLocks noChangeArrowheads="1"/>
            </p:cNvSpPr>
            <p:nvPr/>
          </p:nvSpPr>
          <p:spPr bwMode="auto">
            <a:xfrm>
              <a:off x="144" y="2389"/>
              <a:ext cx="1248" cy="4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Focus on information policy</a:t>
              </a:r>
            </a:p>
          </p:txBody>
        </p:sp>
        <p:sp>
          <p:nvSpPr>
            <p:cNvPr id="1014794" name="Rectangle 10"/>
            <p:cNvSpPr>
              <a:spLocks noChangeArrowheads="1"/>
            </p:cNvSpPr>
            <p:nvPr/>
          </p:nvSpPr>
          <p:spPr bwMode="auto">
            <a:xfrm>
              <a:off x="3312" y="1973"/>
              <a:ext cx="225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Use of even </a:t>
              </a:r>
              <a:r>
                <a:rPr lang="de-DE" altLang="de-DE" sz="1400" u="sng" dirty="0"/>
                <a:t>superior </a:t>
              </a:r>
              <a:r>
                <a:rPr lang="de-DE" altLang="de-DE" sz="1400" dirty="0"/>
                <a:t>internal company information for business decisions</a:t>
              </a:r>
            </a:p>
          </p:txBody>
        </p:sp>
        <p:sp>
          <p:nvSpPr>
            <p:cNvPr id="1014795" name="Rectangle 11"/>
            <p:cNvSpPr>
              <a:spLocks noChangeArrowheads="1"/>
            </p:cNvSpPr>
            <p:nvPr/>
          </p:nvSpPr>
          <p:spPr bwMode="auto">
            <a:xfrm>
              <a:off x="1392" y="1973"/>
              <a:ext cx="1920"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Use of capital market data (e.g. beta factor) for business decisions</a:t>
              </a:r>
            </a:p>
          </p:txBody>
        </p:sp>
        <p:sp>
          <p:nvSpPr>
            <p:cNvPr id="1014796" name="Rectangle 12"/>
            <p:cNvSpPr>
              <a:spLocks noChangeArrowheads="1"/>
            </p:cNvSpPr>
            <p:nvPr/>
          </p:nvSpPr>
          <p:spPr bwMode="auto">
            <a:xfrm>
              <a:off x="144" y="1973"/>
              <a:ext cx="1248" cy="41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Information relevance of the capital market</a:t>
              </a:r>
            </a:p>
          </p:txBody>
        </p:sp>
        <p:sp>
          <p:nvSpPr>
            <p:cNvPr id="1014797" name="Rectangle 13"/>
            <p:cNvSpPr>
              <a:spLocks noChangeArrowheads="1"/>
            </p:cNvSpPr>
            <p:nvPr/>
          </p:nvSpPr>
          <p:spPr bwMode="auto">
            <a:xfrm>
              <a:off x="3312" y="1621"/>
              <a:ext cx="225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Investor committed to the long term</a:t>
              </a:r>
            </a:p>
          </p:txBody>
        </p:sp>
        <p:sp>
          <p:nvSpPr>
            <p:cNvPr id="1014798" name="Rectangle 14"/>
            <p:cNvSpPr>
              <a:spLocks noChangeArrowheads="1"/>
            </p:cNvSpPr>
            <p:nvPr/>
          </p:nvSpPr>
          <p:spPr bwMode="auto">
            <a:xfrm>
              <a:off x="1392" y="1621"/>
              <a:ext cx="192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Currently committed (short-term) investor</a:t>
              </a:r>
            </a:p>
          </p:txBody>
        </p:sp>
        <p:sp>
          <p:nvSpPr>
            <p:cNvPr id="1014799" name="Rectangle 15"/>
            <p:cNvSpPr>
              <a:spLocks noChangeArrowheads="1"/>
            </p:cNvSpPr>
            <p:nvPr/>
          </p:nvSpPr>
          <p:spPr bwMode="auto">
            <a:xfrm>
              <a:off x="144" y="1621"/>
              <a:ext cx="1248" cy="35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Target group</a:t>
              </a:r>
            </a:p>
            <a:p>
              <a:endParaRPr lang="de-DE" altLang="de-DE" sz="1400" dirty="0"/>
            </a:p>
          </p:txBody>
        </p:sp>
        <p:sp>
          <p:nvSpPr>
            <p:cNvPr id="1014800" name="Rectangle 16"/>
            <p:cNvSpPr>
              <a:spLocks noChangeArrowheads="1"/>
            </p:cNvSpPr>
            <p:nvPr/>
          </p:nvSpPr>
          <p:spPr bwMode="auto">
            <a:xfrm>
              <a:off x="3312" y="1254"/>
              <a:ext cx="2256"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Increase in the fundamental value of the company</a:t>
              </a:r>
            </a:p>
          </p:txBody>
        </p:sp>
        <p:sp>
          <p:nvSpPr>
            <p:cNvPr id="1014801" name="Rectangle 17"/>
            <p:cNvSpPr>
              <a:spLocks noChangeArrowheads="1"/>
            </p:cNvSpPr>
            <p:nvPr/>
          </p:nvSpPr>
          <p:spPr bwMode="auto">
            <a:xfrm>
              <a:off x="1392" y="1254"/>
              <a:ext cx="192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Increase in the share price</a:t>
              </a:r>
            </a:p>
          </p:txBody>
        </p:sp>
        <p:sp>
          <p:nvSpPr>
            <p:cNvPr id="1014802" name="Rectangle 18"/>
            <p:cNvSpPr>
              <a:spLocks noChangeArrowheads="1"/>
            </p:cNvSpPr>
            <p:nvPr/>
          </p:nvSpPr>
          <p:spPr bwMode="auto">
            <a:xfrm>
              <a:off x="144" y="1254"/>
              <a:ext cx="1248" cy="36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Primary goal</a:t>
              </a:r>
            </a:p>
          </p:txBody>
        </p:sp>
        <p:sp>
          <p:nvSpPr>
            <p:cNvPr id="1014803" name="Rectangle 19"/>
            <p:cNvSpPr>
              <a:spLocks noChangeArrowheads="1"/>
            </p:cNvSpPr>
            <p:nvPr/>
          </p:nvSpPr>
          <p:spPr bwMode="auto">
            <a:xfrm>
              <a:off x="3312" y="661"/>
              <a:ext cx="2256" cy="59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spcBef>
                  <a:spcPct val="100000"/>
                </a:spcBef>
              </a:pPr>
              <a:br>
                <a:rPr lang="de-DE" altLang="de-DE" sz="1400" dirty="0"/>
              </a:br>
              <a:r>
                <a:rPr lang="de-DE" altLang="de-DE" sz="1400" dirty="0"/>
                <a:t>Value orientation</a:t>
              </a:r>
            </a:p>
          </p:txBody>
        </p:sp>
        <p:sp>
          <p:nvSpPr>
            <p:cNvPr id="1014804" name="Rectangle 20"/>
            <p:cNvSpPr>
              <a:spLocks noChangeArrowheads="1"/>
            </p:cNvSpPr>
            <p:nvPr/>
          </p:nvSpPr>
          <p:spPr bwMode="auto">
            <a:xfrm>
              <a:off x="1392" y="661"/>
              <a:ext cx="1920" cy="59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spcBef>
                  <a:spcPct val="100000"/>
                </a:spcBef>
              </a:pPr>
              <a:r>
                <a:rPr lang="de-DE" altLang="de-DE" sz="1400" dirty="0"/>
                <a:t>"Common understanding" of capital market orientation</a:t>
              </a:r>
              <a:br>
                <a:rPr lang="de-DE" altLang="de-DE" sz="1400" dirty="0"/>
              </a:br>
              <a:endParaRPr lang="de-DE" altLang="de-DE" sz="1400" dirty="0"/>
            </a:p>
          </p:txBody>
        </p:sp>
        <p:sp>
          <p:nvSpPr>
            <p:cNvPr id="1014805" name="Line 21"/>
            <p:cNvSpPr>
              <a:spLocks noChangeShapeType="1"/>
            </p:cNvSpPr>
            <p:nvPr/>
          </p:nvSpPr>
          <p:spPr bwMode="auto">
            <a:xfrm>
              <a:off x="144" y="661"/>
              <a:ext cx="542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6" name="Line 22"/>
            <p:cNvSpPr>
              <a:spLocks noChangeShapeType="1"/>
            </p:cNvSpPr>
            <p:nvPr/>
          </p:nvSpPr>
          <p:spPr bwMode="auto">
            <a:xfrm>
              <a:off x="144" y="1621"/>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7" name="Line 23"/>
            <p:cNvSpPr>
              <a:spLocks noChangeShapeType="1"/>
            </p:cNvSpPr>
            <p:nvPr/>
          </p:nvSpPr>
          <p:spPr bwMode="auto">
            <a:xfrm>
              <a:off x="144" y="1973"/>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8" name="Line 24"/>
            <p:cNvSpPr>
              <a:spLocks noChangeShapeType="1"/>
            </p:cNvSpPr>
            <p:nvPr/>
          </p:nvSpPr>
          <p:spPr bwMode="auto">
            <a:xfrm>
              <a:off x="144" y="2389"/>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9" name="Line 25"/>
            <p:cNvSpPr>
              <a:spLocks noChangeShapeType="1"/>
            </p:cNvSpPr>
            <p:nvPr/>
          </p:nvSpPr>
          <p:spPr bwMode="auto">
            <a:xfrm>
              <a:off x="144" y="2814"/>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0" name="Line 26"/>
            <p:cNvSpPr>
              <a:spLocks noChangeShapeType="1"/>
            </p:cNvSpPr>
            <p:nvPr/>
          </p:nvSpPr>
          <p:spPr bwMode="auto">
            <a:xfrm>
              <a:off x="144" y="3216"/>
              <a:ext cx="542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1" name="Line 27"/>
            <p:cNvSpPr>
              <a:spLocks noChangeShapeType="1"/>
            </p:cNvSpPr>
            <p:nvPr/>
          </p:nvSpPr>
          <p:spPr bwMode="auto">
            <a:xfrm>
              <a:off x="144" y="661"/>
              <a:ext cx="0" cy="255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2" name="Line 28"/>
            <p:cNvSpPr>
              <a:spLocks noChangeShapeType="1"/>
            </p:cNvSpPr>
            <p:nvPr/>
          </p:nvSpPr>
          <p:spPr bwMode="auto">
            <a:xfrm>
              <a:off x="3408" y="661"/>
              <a:ext cx="0" cy="25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3" name="Line 29"/>
            <p:cNvSpPr>
              <a:spLocks noChangeShapeType="1"/>
            </p:cNvSpPr>
            <p:nvPr/>
          </p:nvSpPr>
          <p:spPr bwMode="auto">
            <a:xfrm>
              <a:off x="5568" y="661"/>
              <a:ext cx="0" cy="2555"/>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grpSp>
      <p:sp>
        <p:nvSpPr>
          <p:cNvPr id="2" name="Textfeld 1"/>
          <p:cNvSpPr txBox="1"/>
          <p:nvPr/>
        </p:nvSpPr>
        <p:spPr>
          <a:xfrm>
            <a:off x="228600" y="6093296"/>
            <a:ext cx="9404920" cy="400110"/>
          </a:xfrm>
          <a:prstGeom prst="rect">
            <a:avLst/>
          </a:prstGeom>
          <a:noFill/>
        </p:spPr>
        <p:txBody>
          <a:bodyPr wrap="square" rtlCol="0">
            <a:spAutoFit/>
          </a:bodyPr>
          <a:lstStyle/>
          <a:p>
            <a:r>
              <a:rPr lang="de-DE" sz="1000" dirty="0">
                <a:solidFill>
                  <a:schemeClr val="bg1">
                    <a:lumMod val="50000"/>
                  </a:schemeClr>
                </a:solidFill>
                <a:latin typeface="Arial" pitchFamily="34" charset="0"/>
                <a:cs typeface="Arial" pitchFamily="34" charset="0"/>
              </a:rPr>
              <a:t>Source: Gleißner, W. (2009): Kapitalmarktorientierung statt Wertorientierung: Volkswirtschaftliche Konsequenzen von Fehlern bei Unternehmens- und Risikobewertungen, in: WSI Mitteilungen, 6/2009, pp. 310 -318.​</a:t>
            </a:r>
          </a:p>
        </p:txBody>
      </p:sp>
    </p:spTree>
    <p:extLst>
      <p:ext uri="{BB962C8B-B14F-4D97-AF65-F5344CB8AC3E}">
        <p14:creationId xmlns:p14="http://schemas.microsoft.com/office/powerpoint/2010/main" val="33454546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2"/>
          <p:cNvSpPr>
            <a:spLocks noGrp="1"/>
          </p:cNvSpPr>
          <p:nvPr>
            <p:ph type="title"/>
          </p:nvPr>
        </p:nvSpPr>
        <p:spPr>
          <a:xfrm>
            <a:off x="468000" y="144000"/>
            <a:ext cx="8640000" cy="648000"/>
          </a:xfrm>
        </p:spPr>
        <p:txBody>
          <a:bodyPr/>
          <a:lstStyle/>
          <a:p>
            <a:r>
              <a:rPr lang="de-DE" altLang="de-DE" dirty="0"/>
              <a:t>Risk reporting: the core content</a:t>
            </a:r>
          </a:p>
        </p:txBody>
      </p:sp>
      <p:sp>
        <p:nvSpPr>
          <p:cNvPr id="11" name="Inhaltsplatzhalter 3"/>
          <p:cNvSpPr>
            <a:spLocks noGrp="1"/>
          </p:cNvSpPr>
          <p:nvPr>
            <p:ph idx="4294967295"/>
          </p:nvPr>
        </p:nvSpPr>
        <p:spPr>
          <a:xfrm>
            <a:off x="155504" y="971289"/>
            <a:ext cx="8952496" cy="5040000"/>
          </a:xfrm>
          <a:prstGeom prst="rect">
            <a:avLst/>
          </a:prstGeom>
        </p:spPr>
        <p:txBody>
          <a:bodyPr/>
          <a:lstStyle/>
          <a:p>
            <a:r>
              <a:rPr lang="de-DE" altLang="de-DE" b="1" dirty="0"/>
              <a:t>Equity </a:t>
            </a:r>
            <a:r>
              <a:rPr lang="de-DE" altLang="de-DE" b="1" dirty="0" err="1"/>
              <a:t>coverage</a:t>
            </a:r>
            <a:r>
              <a:rPr lang="de-DE" altLang="de-DE" b="1" dirty="0"/>
              <a:t> </a:t>
            </a:r>
            <a:r>
              <a:rPr lang="de-DE" altLang="de-DE" dirty="0" err="1"/>
              <a:t>as</a:t>
            </a:r>
            <a:r>
              <a:rPr lang="de-DE" altLang="de-DE" dirty="0"/>
              <a:t> a threat indicator</a:t>
            </a:r>
            <a:br>
              <a:rPr lang="de-DE" altLang="de-DE" dirty="0"/>
            </a:br>
            <a:r>
              <a:rPr lang="de-DE" altLang="de-DE" dirty="0"/>
              <a:t>The ratio of the available equity to the equity requirement (from risk aggregation) </a:t>
            </a:r>
            <a:r>
              <a:rPr lang="de-DE" altLang="de-DE" sz="1200" dirty="0"/>
              <a:t>(e.g. on a three-year view for a BBB rating, for example)</a:t>
            </a:r>
            <a:r>
              <a:rPr lang="de-DE" altLang="de-DE" dirty="0"/>
              <a:t>:</a:t>
            </a:r>
          </a:p>
          <a:p>
            <a:r>
              <a:rPr lang="de-DE" altLang="de-DE" b="1" dirty="0" err="1"/>
              <a:t>Planning</a:t>
            </a:r>
            <a:r>
              <a:rPr lang="de-DE" altLang="de-DE" b="1" dirty="0"/>
              <a:t> </a:t>
            </a:r>
            <a:r>
              <a:rPr lang="de-DE" altLang="de-DE" b="1" dirty="0" err="1"/>
              <a:t>reliability</a:t>
            </a:r>
            <a:br>
              <a:rPr lang="de-DE" altLang="de-DE" dirty="0"/>
            </a:br>
            <a:r>
              <a:rPr lang="de-DE" altLang="de-DE" dirty="0"/>
              <a:t>The coefficient of variation of earnings (or EBIT) shows the relative range of fluctuation and therefore the extent of possible deviations from the plan</a:t>
            </a:r>
          </a:p>
          <a:p>
            <a:r>
              <a:rPr lang="de-DE" altLang="de-DE" b="1" dirty="0"/>
              <a:t>Risk-adjusted cost of capital</a:t>
            </a:r>
            <a:br>
              <a:rPr lang="de-DE" altLang="de-DE" b="1" dirty="0"/>
            </a:br>
            <a:r>
              <a:rPr lang="de-DE" altLang="de-DE" dirty="0"/>
              <a:t>Risk-adjusted cost of capital (based on earnings risk V) converts risk into required return ("value-based management")</a:t>
            </a:r>
          </a:p>
          <a:p>
            <a:r>
              <a:rPr lang="de-DE" altLang="de-DE" b="1" dirty="0"/>
              <a:t>Rating and threat to target rating, minimum rating or covenants </a:t>
            </a:r>
            <a:br>
              <a:rPr lang="de-DE" altLang="de-DE" dirty="0"/>
            </a:br>
            <a:r>
              <a:rPr lang="de-DE" altLang="de-DE" dirty="0"/>
              <a:t>Probability of insolvency (p) as a measure of "portfolio threat"</a:t>
            </a:r>
          </a:p>
          <a:p>
            <a:endParaRPr lang="de-DE" altLang="de-DE" dirty="0"/>
          </a:p>
        </p:txBody>
      </p:sp>
      <p:graphicFrame>
        <p:nvGraphicFramePr>
          <p:cNvPr id="12" name="Objekt 3"/>
          <p:cNvGraphicFramePr>
            <a:graphicFrameLocks noChangeAspect="1"/>
          </p:cNvGraphicFramePr>
          <p:nvPr/>
        </p:nvGraphicFramePr>
        <p:xfrm>
          <a:off x="702661" y="4800600"/>
          <a:ext cx="3080883" cy="1633538"/>
        </p:xfrm>
        <a:graphic>
          <a:graphicData uri="http://schemas.openxmlformats.org/presentationml/2006/ole">
            <mc:AlternateContent xmlns:mc="http://schemas.openxmlformats.org/markup-compatibility/2006">
              <mc:Choice xmlns:v="urn:schemas-microsoft-com:vml" Requires="v">
                <p:oleObj name="Arbeitsblatt" r:id="rId3" imgW="11318769" imgH="5620630" progId="Excel.Sheet.8">
                  <p:embed/>
                </p:oleObj>
              </mc:Choice>
              <mc:Fallback>
                <p:oleObj name="Arbeitsblatt" r:id="rId3" imgW="11318769" imgH="5620630" progId="Excel.Sheet.8">
                  <p:embed/>
                  <p:pic>
                    <p:nvPicPr>
                      <p:cNvPr id="12" name="Objek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61" y="4800600"/>
                        <a:ext cx="308088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6186"/>
                              </a:outerShdw>
                            </a:effectLst>
                          </a14:hiddenEffects>
                        </a:ext>
                      </a:extLst>
                    </p:spPr>
                  </p:pic>
                </p:oleObj>
              </mc:Fallback>
            </mc:AlternateContent>
          </a:graphicData>
        </a:graphic>
      </p:graphicFrame>
      <p:pic>
        <p:nvPicPr>
          <p:cNvPr id="13"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327" y="4751389"/>
            <a:ext cx="3241398"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7927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p:txBody>
          <a:bodyPr>
            <a:noAutofit/>
          </a:bodyPr>
          <a:lstStyle/>
          <a:p>
            <a:r>
              <a:rPr lang="de-DE" sz="1996" dirty="0"/>
              <a:t>The three levels of sustainability</a:t>
            </a:r>
          </a:p>
        </p:txBody>
      </p:sp>
      <p:sp>
        <p:nvSpPr>
          <p:cNvPr id="10" name="Inhaltsplatzhalter 1">
            <a:extLst>
              <a:ext uri="{FF2B5EF4-FFF2-40B4-BE49-F238E27FC236}">
                <a16:creationId xmlns:a16="http://schemas.microsoft.com/office/drawing/2014/main" id="{E6DF954E-A285-4039-AB1E-8CF3C49E7C35}"/>
              </a:ext>
            </a:extLst>
          </p:cNvPr>
          <p:cNvSpPr>
            <a:spLocks noGrp="1"/>
          </p:cNvSpPr>
          <p:nvPr>
            <p:ph type="body" sz="quarter" idx="4294967295"/>
          </p:nvPr>
        </p:nvSpPr>
        <p:spPr>
          <a:xfrm>
            <a:off x="468000" y="5606527"/>
            <a:ext cx="8905069" cy="1096634"/>
          </a:xfrm>
        </p:spPr>
        <p:txBody>
          <a:bodyPr>
            <a:noAutofit/>
          </a:bodyPr>
          <a:lstStyle/>
          <a:p>
            <a:pPr marL="0" indent="0" algn="just" rtl="0" fontAlgn="base">
              <a:lnSpc>
                <a:spcPts val="1050"/>
              </a:lnSpc>
              <a:buNone/>
            </a:pPr>
            <a:r>
              <a:rPr lang="de-DE" sz="1000" b="0" i="0" u="none" strike="noStrike" dirty="0">
                <a:solidFill>
                  <a:srgbClr val="7F7F7F"/>
                </a:solidFill>
                <a:effectLst/>
                <a:latin typeface="+mj-lt"/>
              </a:rPr>
              <a:t>1 </a:t>
            </a:r>
            <a:r>
              <a:rPr lang="en-US" sz="1000" b="0" i="0" u="none" strike="noStrike" dirty="0">
                <a:solidFill>
                  <a:srgbClr val="7F7F7F"/>
                </a:solidFill>
                <a:effectLst/>
                <a:latin typeface="+mj-lt"/>
              </a:rPr>
              <a:t>See Brundtland Commission (1987): Report of the World Commission on Environment and Development: Our Common Future, United Nations, http://www.un-documents.net/our-common-future.pdf, accessed 11.03.2022).</a:t>
            </a:r>
            <a:r>
              <a:rPr lang="de-DE" sz="1000" b="0" i="0" dirty="0">
                <a:solidFill>
                  <a:srgbClr val="002945"/>
                </a:solidFill>
                <a:effectLst/>
                <a:latin typeface="+mj-lt"/>
              </a:rPr>
              <a:t>​</a:t>
            </a:r>
          </a:p>
          <a:p>
            <a:pPr marL="0" indent="0" algn="just" rtl="0" fontAlgn="base">
              <a:lnSpc>
                <a:spcPts val="1275"/>
              </a:lnSpc>
              <a:buNone/>
            </a:pPr>
            <a:r>
              <a:rPr lang="de-DE" sz="1000" b="0" i="0" u="none" strike="noStrike" dirty="0">
                <a:solidFill>
                  <a:srgbClr val="7F7F7F"/>
                </a:solidFill>
                <a:effectLst/>
                <a:latin typeface="+mj-lt"/>
              </a:rPr>
              <a:t>Source: </a:t>
            </a:r>
            <a:r>
              <a:rPr lang="en-US" sz="1000" b="0" i="0" u="none" strike="noStrike" dirty="0" err="1">
                <a:solidFill>
                  <a:srgbClr val="7F7F7F"/>
                </a:solidFill>
                <a:effectLst/>
                <a:latin typeface="+mj-lt"/>
              </a:rPr>
              <a:t>Gleißner</a:t>
            </a:r>
            <a:r>
              <a:rPr lang="en-US" sz="1000" b="0" i="0" u="none" strike="noStrike" dirty="0">
                <a:solidFill>
                  <a:srgbClr val="7F7F7F"/>
                </a:solidFill>
                <a:effectLst/>
                <a:latin typeface="+mj-lt"/>
              </a:rPr>
              <a:t>, W./Günther, Th./</a:t>
            </a:r>
            <a:r>
              <a:rPr lang="en-US" sz="1000" b="0" i="0" u="none" strike="noStrike" dirty="0" err="1">
                <a:solidFill>
                  <a:srgbClr val="7F7F7F"/>
                </a:solidFill>
                <a:effectLst/>
                <a:latin typeface="+mj-lt"/>
              </a:rPr>
              <a:t>Walkshäusl</a:t>
            </a:r>
            <a:r>
              <a:rPr lang="en-US" sz="1000" b="0" i="0" u="none" strike="noStrike" dirty="0">
                <a:solidFill>
                  <a:srgbClr val="7F7F7F"/>
                </a:solidFill>
                <a:effectLst/>
                <a:latin typeface="+mj-lt"/>
              </a:rPr>
              <a:t>, Ch. (2022): Financial sustainability: measurement and empirical evidence, in: Journal of Business Economics, Vol. 92, No. 3, pp. 467–516;</a:t>
            </a:r>
            <a:r>
              <a:rPr lang="de-DE" sz="1000" b="0" i="0" u="none" strike="noStrike" dirty="0">
                <a:solidFill>
                  <a:srgbClr val="7F7F7F"/>
                </a:solidFill>
                <a:effectLst/>
                <a:latin typeface="+mj-lt"/>
              </a:rPr>
              <a:t> Gleißner, W. (2023): Nachhaltigkeit ist mehr als ein guter ESG-Score, in: ESGZ, </a:t>
            </a:r>
            <a:r>
              <a:rPr lang="de-DE" sz="1000" b="0" i="0" u="none" strike="noStrike" dirty="0" err="1">
                <a:solidFill>
                  <a:srgbClr val="7F7F7F"/>
                </a:solidFill>
                <a:effectLst/>
                <a:latin typeface="+mj-lt"/>
              </a:rPr>
              <a:t>No</a:t>
            </a:r>
            <a:r>
              <a:rPr lang="de-DE" sz="1000" b="0" i="0" u="none" strike="noStrike" dirty="0">
                <a:solidFill>
                  <a:srgbClr val="7F7F7F"/>
                </a:solidFill>
                <a:effectLst/>
                <a:latin typeface="+mj-lt"/>
              </a:rPr>
              <a:t> 1.2023, pp. 43-47.</a:t>
            </a:r>
            <a:endParaRPr lang="en-US" sz="1000" b="0" i="0" dirty="0">
              <a:solidFill>
                <a:srgbClr val="002945"/>
              </a:solidFill>
              <a:effectLst/>
              <a:latin typeface="+mj-lt"/>
            </a:endParaRPr>
          </a:p>
        </p:txBody>
      </p:sp>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182525" y="597380"/>
            <a:ext cx="184438" cy="36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5" tIns="45648" rIns="91295" bIns="45648" numCol="1" anchor="ctr" anchorCtr="0" compatLnSpc="1">
            <a:prstTxWarp prst="textNoShape">
              <a:avLst/>
            </a:prstTxWarp>
            <a:spAutoFit/>
          </a:bodyPr>
          <a:lstStyle/>
          <a:p>
            <a:endParaRPr lang="de-DE" sz="1797"/>
          </a:p>
        </p:txBody>
      </p:sp>
      <p:sp>
        <p:nvSpPr>
          <p:cNvPr id="2" name="Textfeld 1">
            <a:extLst>
              <a:ext uri="{FF2B5EF4-FFF2-40B4-BE49-F238E27FC236}">
                <a16:creationId xmlns:a16="http://schemas.microsoft.com/office/drawing/2014/main" id="{A8612E24-EBF2-428E-A8C0-706AA19BE91C}"/>
              </a:ext>
            </a:extLst>
          </p:cNvPr>
          <p:cNvSpPr txBox="1"/>
          <p:nvPr/>
        </p:nvSpPr>
        <p:spPr>
          <a:xfrm>
            <a:off x="121987" y="1272189"/>
            <a:ext cx="8622146" cy="4028403"/>
          </a:xfrm>
          <a:prstGeom prst="rect">
            <a:avLst/>
          </a:prstGeom>
          <a:noFill/>
        </p:spPr>
        <p:txBody>
          <a:bodyPr wrap="square" lIns="71887" tIns="35942" rIns="71887" bIns="35942" rtlCol="0">
            <a:noAutofit/>
          </a:bodyPr>
          <a:lstStyle/>
          <a:p>
            <a:pPr marL="342384" indent="-342384">
              <a:buFont typeface="+mj-lt"/>
              <a:buAutoNum type="arabicPeriod"/>
            </a:pPr>
            <a:r>
              <a:rPr lang="de-DE" sz="1597" dirty="0">
                <a:solidFill>
                  <a:srgbClr val="002945"/>
                </a:solidFill>
              </a:rPr>
              <a:t>Activities are sustainable if they do not impair the </a:t>
            </a:r>
            <a:r>
              <a:rPr lang="de-DE" sz="1597" b="1" dirty="0">
                <a:solidFill>
                  <a:srgbClr val="002945"/>
                </a:solidFill>
              </a:rPr>
              <a:t>satisfaction of the needs of people in the future</a:t>
            </a:r>
            <a:r>
              <a:rPr lang="de-DE" sz="1597" dirty="0">
                <a:solidFill>
                  <a:srgbClr val="002945"/>
                </a:solidFill>
              </a:rPr>
              <a:t>.</a:t>
            </a:r>
            <a:r>
              <a:rPr lang="de-DE" sz="1597" baseline="30000" dirty="0">
                <a:solidFill>
                  <a:srgbClr val="002945"/>
                </a:solidFill>
              </a:rPr>
              <a:t>1</a:t>
            </a:r>
            <a:endParaRPr lang="de-DE" sz="1597" dirty="0">
              <a:solidFill>
                <a:srgbClr val="002945"/>
              </a:solidFill>
            </a:endParaRPr>
          </a:p>
          <a:p>
            <a:endParaRPr lang="de-DE" sz="1597" dirty="0">
              <a:solidFill>
                <a:srgbClr val="002945"/>
              </a:solidFill>
            </a:endParaRPr>
          </a:p>
          <a:p>
            <a:pPr marL="342384" indent="-342384">
              <a:buFont typeface="+mj-lt"/>
              <a:buAutoNum type="arabicPeriod" startAt="2"/>
            </a:pPr>
            <a:r>
              <a:rPr lang="de-DE" sz="1597" b="1" dirty="0">
                <a:solidFill>
                  <a:srgbClr val="002945"/>
                </a:solidFill>
              </a:rPr>
              <a:t>Sustainable companies </a:t>
            </a:r>
            <a:r>
              <a:rPr lang="de-DE" sz="1597" dirty="0">
                <a:solidFill>
                  <a:srgbClr val="002945"/>
                </a:solidFill>
              </a:rPr>
              <a:t>must</a:t>
            </a:r>
          </a:p>
          <a:p>
            <a:pPr marL="540525" indent="-187043">
              <a:buFont typeface="Arial" panose="020B0604020202020204" pitchFamily="34" charset="0"/>
              <a:buChar char="•"/>
              <a:tabLst>
                <a:tab pos="353482" algn="l"/>
              </a:tabLst>
            </a:pPr>
            <a:r>
              <a:rPr lang="de-DE" sz="1597" b="1" dirty="0">
                <a:solidFill>
                  <a:srgbClr val="002945"/>
                </a:solidFill>
              </a:rPr>
              <a:t>contribute to the satisfaction of needs (of their customers) </a:t>
            </a:r>
          </a:p>
          <a:p>
            <a:pPr marL="353482">
              <a:tabLst>
                <a:tab pos="540525" algn="l"/>
              </a:tabLst>
            </a:pPr>
            <a:r>
              <a:rPr lang="de-DE" sz="1597" b="1" dirty="0">
                <a:solidFill>
                  <a:srgbClr val="002945"/>
                </a:solidFill>
              </a:rPr>
              <a:t>	perform</a:t>
            </a:r>
            <a:r>
              <a:rPr lang="de-DE" sz="1597" dirty="0">
                <a:solidFill>
                  <a:srgbClr val="002945"/>
                </a:solidFill>
              </a:rPr>
              <a:t>, </a:t>
            </a:r>
          </a:p>
          <a:p>
            <a:pPr marL="540525" indent="-187043">
              <a:buFont typeface="Arial" panose="020B0604020202020204" pitchFamily="34" charset="0"/>
              <a:buChar char="•"/>
              <a:tabLst>
                <a:tab pos="353482" algn="l"/>
              </a:tabLst>
            </a:pPr>
            <a:r>
              <a:rPr lang="de-DE" sz="1597" dirty="0">
                <a:solidFill>
                  <a:srgbClr val="002945"/>
                </a:solidFill>
              </a:rPr>
              <a:t>their </a:t>
            </a:r>
            <a:r>
              <a:rPr lang="de-DE" sz="1597" b="1" dirty="0">
                <a:solidFill>
                  <a:srgbClr val="002945"/>
                </a:solidFill>
              </a:rPr>
              <a:t>own existence as a prerequisite </a:t>
            </a:r>
            <a:r>
              <a:rPr lang="de-DE" sz="1597" dirty="0">
                <a:solidFill>
                  <a:srgbClr val="002945"/>
                </a:solidFill>
              </a:rPr>
              <a:t>for this permanently </a:t>
            </a:r>
          </a:p>
          <a:p>
            <a:pPr marL="353482">
              <a:tabLst>
                <a:tab pos="540525" algn="l"/>
              </a:tabLst>
            </a:pPr>
            <a:r>
              <a:rPr lang="de-DE" sz="1597" b="1" dirty="0">
                <a:solidFill>
                  <a:srgbClr val="002945"/>
                </a:solidFill>
              </a:rPr>
              <a:t>	secure </a:t>
            </a:r>
            <a:r>
              <a:rPr lang="de-DE" sz="1597" dirty="0">
                <a:solidFill>
                  <a:srgbClr val="002945"/>
                </a:solidFill>
              </a:rPr>
              <a:t>(financial sustainability) and</a:t>
            </a:r>
          </a:p>
          <a:p>
            <a:pPr marL="540525" indent="-187043">
              <a:buFont typeface="Arial" panose="020B0604020202020204" pitchFamily="34" charset="0"/>
              <a:buChar char="•"/>
              <a:tabLst>
                <a:tab pos="353482" algn="l"/>
              </a:tabLst>
            </a:pPr>
            <a:r>
              <a:rPr lang="de-DE" sz="1597" b="1" dirty="0">
                <a:solidFill>
                  <a:srgbClr val="002945"/>
                </a:solidFill>
              </a:rPr>
              <a:t>no unreasonable damage </a:t>
            </a:r>
            <a:r>
              <a:rPr lang="de-DE" sz="1597" dirty="0">
                <a:solidFill>
                  <a:srgbClr val="002945"/>
                </a:solidFill>
              </a:rPr>
              <a:t>as a secondary condition </a:t>
            </a:r>
          </a:p>
          <a:p>
            <a:pPr marL="353482">
              <a:tabLst>
                <a:tab pos="540525" algn="l"/>
              </a:tabLst>
            </a:pPr>
            <a:r>
              <a:rPr lang="de-DE" sz="1597" b="1" dirty="0">
                <a:solidFill>
                  <a:srgbClr val="002945"/>
                </a:solidFill>
              </a:rPr>
              <a:t>	for third parties</a:t>
            </a:r>
            <a:r>
              <a:rPr lang="de-DE" sz="1597" dirty="0">
                <a:solidFill>
                  <a:srgbClr val="002945"/>
                </a:solidFill>
              </a:rPr>
              <a:t>, especially not for the company </a:t>
            </a:r>
          </a:p>
          <a:p>
            <a:pPr marL="353482">
              <a:tabLst>
                <a:tab pos="540525" algn="l"/>
              </a:tabLst>
            </a:pPr>
            <a:r>
              <a:rPr lang="de-DE" sz="1597" dirty="0">
                <a:solidFill>
                  <a:srgbClr val="002945"/>
                </a:solidFill>
              </a:rPr>
              <a:t>	and </a:t>
            </a:r>
            <a:r>
              <a:rPr lang="de-DE" sz="1597" b="1" dirty="0">
                <a:solidFill>
                  <a:srgbClr val="002945"/>
                </a:solidFill>
              </a:rPr>
              <a:t>the environment </a:t>
            </a:r>
            <a:r>
              <a:rPr lang="de-DE" sz="1597" dirty="0">
                <a:solidFill>
                  <a:srgbClr val="002945"/>
                </a:solidFill>
              </a:rPr>
              <a:t>(at least to the extent that this satisfies the </a:t>
            </a:r>
          </a:p>
          <a:p>
            <a:pPr marL="353482">
              <a:tabLst>
                <a:tab pos="540525" algn="l"/>
              </a:tabLst>
            </a:pPr>
            <a:r>
              <a:rPr lang="de-DE" sz="1597" dirty="0">
                <a:solidFill>
                  <a:srgbClr val="002945"/>
                </a:solidFill>
              </a:rPr>
              <a:t>	future people).</a:t>
            </a:r>
          </a:p>
          <a:p>
            <a:pPr marL="353482">
              <a:tabLst>
                <a:tab pos="353482" algn="l"/>
              </a:tabLst>
            </a:pPr>
            <a:endParaRPr lang="de-DE" sz="1597" dirty="0">
              <a:solidFill>
                <a:srgbClr val="002945"/>
              </a:solidFill>
            </a:endParaRPr>
          </a:p>
          <a:p>
            <a:pPr marL="342384" indent="-342384">
              <a:buFont typeface="+mj-lt"/>
              <a:buAutoNum type="arabicPeriod" startAt="3"/>
            </a:pPr>
            <a:r>
              <a:rPr lang="de-DE" sz="1597" b="1" dirty="0">
                <a:solidFill>
                  <a:srgbClr val="002945"/>
                </a:solidFill>
              </a:rPr>
              <a:t>Financial sustainability </a:t>
            </a:r>
            <a:r>
              <a:rPr lang="de-DE" sz="1597" dirty="0">
                <a:solidFill>
                  <a:srgbClr val="002945"/>
                </a:solidFill>
              </a:rPr>
              <a:t>is a fundamental prerequisite for sustainable corporate governance and a key parameter within the ESG concept of "G" (governance). </a:t>
            </a:r>
            <a:br>
              <a:rPr lang="de-DE" sz="1597" dirty="0">
                <a:solidFill>
                  <a:srgbClr val="002945"/>
                </a:solidFill>
              </a:rPr>
            </a:br>
            <a:r>
              <a:rPr lang="de-DE" sz="1597" dirty="0">
                <a:solidFill>
                  <a:srgbClr val="002945"/>
                </a:solidFill>
              </a:rPr>
              <a:t>of "G" (</a:t>
            </a:r>
            <a:r>
              <a:rPr lang="de-DE" sz="1597" dirty="0" err="1">
                <a:solidFill>
                  <a:srgbClr val="002945"/>
                </a:solidFill>
              </a:rPr>
              <a:t>governance</a:t>
            </a:r>
            <a:r>
              <a:rPr lang="de-DE" sz="1597" dirty="0">
                <a:solidFill>
                  <a:srgbClr val="002945"/>
                </a:solidFill>
              </a:rPr>
              <a:t>).</a:t>
            </a:r>
          </a:p>
          <a:p>
            <a:endParaRPr lang="de-DE" sz="1996" dirty="0">
              <a:solidFill>
                <a:srgbClr val="002945"/>
              </a:solidFill>
            </a:endParaRPr>
          </a:p>
        </p:txBody>
      </p:sp>
      <p:pic>
        <p:nvPicPr>
          <p:cNvPr id="7" name="Grafik 6" descr="Ausrufezeichen mit einfarbiger Füllung">
            <a:extLst>
              <a:ext uri="{FF2B5EF4-FFF2-40B4-BE49-F238E27FC236}">
                <a16:creationId xmlns:a16="http://schemas.microsoft.com/office/drawing/2014/main" id="{07C674D9-CE2C-46D6-B7E4-70AD174DF2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3320" y="4499575"/>
            <a:ext cx="624169" cy="624169"/>
          </a:xfrm>
          <a:prstGeom prst="rect">
            <a:avLst/>
          </a:prstGeom>
        </p:spPr>
      </p:pic>
      <p:grpSp>
        <p:nvGrpSpPr>
          <p:cNvPr id="4" name="Gruppieren 3"/>
          <p:cNvGrpSpPr/>
          <p:nvPr/>
        </p:nvGrpSpPr>
        <p:grpSpPr>
          <a:xfrm>
            <a:off x="6815877" y="1700808"/>
            <a:ext cx="2602800" cy="2603686"/>
            <a:chOff x="6815877" y="1700808"/>
            <a:chExt cx="2602800" cy="2603686"/>
          </a:xfrm>
        </p:grpSpPr>
        <p:sp>
          <p:nvSpPr>
            <p:cNvPr id="11" name="Ellipse 10">
              <a:extLst>
                <a:ext uri="{FF2B5EF4-FFF2-40B4-BE49-F238E27FC236}">
                  <a16:creationId xmlns:a16="http://schemas.microsoft.com/office/drawing/2014/main" id="{39295566-33E8-4C29-83FF-2604AFC3A818}"/>
                </a:ext>
              </a:extLst>
            </p:cNvPr>
            <p:cNvSpPr/>
            <p:nvPr/>
          </p:nvSpPr>
          <p:spPr>
            <a:xfrm>
              <a:off x="6815877" y="1700808"/>
              <a:ext cx="2602800" cy="26036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7"/>
            </a:p>
          </p:txBody>
        </p:sp>
        <p:sp>
          <p:nvSpPr>
            <p:cNvPr id="12" name="Ellipse 11">
              <a:extLst>
                <a:ext uri="{FF2B5EF4-FFF2-40B4-BE49-F238E27FC236}">
                  <a16:creationId xmlns:a16="http://schemas.microsoft.com/office/drawing/2014/main" id="{6DA85B5D-85EA-4B19-9A44-AC7C3441521C}"/>
                </a:ext>
              </a:extLst>
            </p:cNvPr>
            <p:cNvSpPr/>
            <p:nvPr/>
          </p:nvSpPr>
          <p:spPr>
            <a:xfrm>
              <a:off x="7357834" y="2242950"/>
              <a:ext cx="1518885" cy="15194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7"/>
            </a:p>
          </p:txBody>
        </p:sp>
        <p:sp>
          <p:nvSpPr>
            <p:cNvPr id="13" name="Ellipse 12">
              <a:extLst>
                <a:ext uri="{FF2B5EF4-FFF2-40B4-BE49-F238E27FC236}">
                  <a16:creationId xmlns:a16="http://schemas.microsoft.com/office/drawing/2014/main" id="{C7C4575C-71FD-46B3-84BE-11E43F9955D4}"/>
                </a:ext>
              </a:extLst>
            </p:cNvPr>
            <p:cNvSpPr/>
            <p:nvPr/>
          </p:nvSpPr>
          <p:spPr>
            <a:xfrm>
              <a:off x="7735344" y="2620588"/>
              <a:ext cx="763866" cy="764126"/>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7"/>
            </a:p>
          </p:txBody>
        </p:sp>
        <p:sp>
          <p:nvSpPr>
            <p:cNvPr id="14" name="Textfeld 13">
              <a:extLst>
                <a:ext uri="{FF2B5EF4-FFF2-40B4-BE49-F238E27FC236}">
                  <a16:creationId xmlns:a16="http://schemas.microsoft.com/office/drawing/2014/main" id="{2CE87848-7750-4517-90E5-2ECF5FDF77A2}"/>
                </a:ext>
              </a:extLst>
            </p:cNvPr>
            <p:cNvSpPr txBox="1"/>
            <p:nvPr/>
          </p:nvSpPr>
          <p:spPr>
            <a:xfrm>
              <a:off x="7633750" y="1739490"/>
              <a:ext cx="986167" cy="553037"/>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Avoidance of </a:t>
              </a:r>
            </a:p>
            <a:p>
              <a:pPr algn="ctr"/>
              <a:r>
                <a:rPr lang="de-DE" sz="998" dirty="0" err="1">
                  <a:latin typeface="Arial" panose="020B0604020202020204" pitchFamily="34" charset="0"/>
                  <a:cs typeface="Arial" panose="020B0604020202020204" pitchFamily="34" charset="0"/>
                </a:rPr>
                <a:t>damage</a:t>
              </a:r>
              <a:r>
                <a:rPr lang="de-DE" sz="998" dirty="0">
                  <a:latin typeface="Arial" panose="020B0604020202020204" pitchFamily="34" charset="0"/>
                  <a:cs typeface="Arial" panose="020B0604020202020204" pitchFamily="34" charset="0"/>
                </a:rPr>
                <a:t> with</a:t>
              </a:r>
            </a:p>
            <a:p>
              <a:pPr algn="ctr"/>
              <a:r>
                <a:rPr lang="de-DE" sz="998" dirty="0">
                  <a:latin typeface="Arial" panose="020B0604020202020204" pitchFamily="34" charset="0"/>
                  <a:cs typeface="Arial" panose="020B0604020202020204" pitchFamily="34" charset="0"/>
                </a:rPr>
                <a:t>(or benefit for)</a:t>
              </a:r>
              <a:endParaRPr lang="de-DE" sz="1099" dirty="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B995E2A8-C073-4742-822C-EA97BC74C8F3}"/>
                </a:ext>
              </a:extLst>
            </p:cNvPr>
            <p:cNvSpPr txBox="1"/>
            <p:nvPr/>
          </p:nvSpPr>
          <p:spPr>
            <a:xfrm>
              <a:off x="7396882" y="3820638"/>
              <a:ext cx="1459910" cy="219103"/>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Society and environment</a:t>
              </a:r>
            </a:p>
          </p:txBody>
        </p:sp>
        <p:sp>
          <p:nvSpPr>
            <p:cNvPr id="16" name="Textfeld 15">
              <a:extLst>
                <a:ext uri="{FF2B5EF4-FFF2-40B4-BE49-F238E27FC236}">
                  <a16:creationId xmlns:a16="http://schemas.microsoft.com/office/drawing/2014/main" id="{8514A359-1723-4BFD-9E7A-9560DEC38C08}"/>
                </a:ext>
              </a:extLst>
            </p:cNvPr>
            <p:cNvSpPr txBox="1"/>
            <p:nvPr/>
          </p:nvSpPr>
          <p:spPr>
            <a:xfrm>
              <a:off x="7716356" y="2248855"/>
              <a:ext cx="820962" cy="356272"/>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Need</a:t>
              </a:r>
            </a:p>
            <a:p>
              <a:pPr algn="ctr"/>
              <a:r>
                <a:rPr lang="de-DE" sz="998" dirty="0" err="1">
                  <a:latin typeface="Arial" panose="020B0604020202020204" pitchFamily="34" charset="0"/>
                  <a:cs typeface="Arial" panose="020B0604020202020204" pitchFamily="34" charset="0"/>
                </a:rPr>
                <a:t>Satisfaction</a:t>
              </a:r>
              <a:endParaRPr lang="de-DE" sz="998" dirty="0">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31B9AC7A-F6BC-4AAB-94E0-3BEECF80C324}"/>
                </a:ext>
              </a:extLst>
            </p:cNvPr>
            <p:cNvSpPr txBox="1"/>
            <p:nvPr/>
          </p:nvSpPr>
          <p:spPr>
            <a:xfrm>
              <a:off x="7736872" y="3401736"/>
              <a:ext cx="779928" cy="219217"/>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the customers</a:t>
              </a:r>
            </a:p>
          </p:txBody>
        </p:sp>
        <p:sp>
          <p:nvSpPr>
            <p:cNvPr id="18" name="Textfeld 17">
              <a:extLst>
                <a:ext uri="{FF2B5EF4-FFF2-40B4-BE49-F238E27FC236}">
                  <a16:creationId xmlns:a16="http://schemas.microsoft.com/office/drawing/2014/main" id="{FAA771F9-8AF9-406A-AD5A-4A9C3B3ACB5C}"/>
                </a:ext>
              </a:extLst>
            </p:cNvPr>
            <p:cNvSpPr txBox="1"/>
            <p:nvPr/>
          </p:nvSpPr>
          <p:spPr>
            <a:xfrm>
              <a:off x="7670647" y="2780481"/>
              <a:ext cx="900567" cy="399468"/>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Financial </a:t>
              </a:r>
            </a:p>
            <a:p>
              <a:pPr algn="ctr"/>
              <a:r>
                <a:rPr lang="de-DE" sz="998" spc="-20" dirty="0">
                  <a:latin typeface="Arial" panose="020B0604020202020204" pitchFamily="34" charset="0"/>
                  <a:cs typeface="Arial" panose="020B0604020202020204" pitchFamily="34" charset="0"/>
                </a:rPr>
                <a:t>Sustainability</a:t>
              </a:r>
              <a:endParaRPr lang="de-DE" sz="1099" spc="-2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3964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000" y="144000"/>
            <a:ext cx="8640000" cy="648000"/>
          </a:xfrm>
        </p:spPr>
        <p:txBody>
          <a:bodyPr/>
          <a:lstStyle/>
          <a:p>
            <a:r>
              <a:rPr lang="de-DE" dirty="0"/>
              <a:t>Steps towards risk management</a:t>
            </a:r>
          </a:p>
        </p:txBody>
      </p:sp>
      <p:graphicFrame>
        <p:nvGraphicFramePr>
          <p:cNvPr id="5" name="Inhaltsplatzhalter 1"/>
          <p:cNvGraphicFramePr>
            <a:graphicFrameLocks noGrp="1"/>
          </p:cNvGraphicFramePr>
          <p:nvPr>
            <p:ph sz="quarter" idx="13"/>
            <p:extLst>
              <p:ext uri="{D42A27DB-BD31-4B8C-83A1-F6EECF244321}">
                <p14:modId xmlns:p14="http://schemas.microsoft.com/office/powerpoint/2010/main" val="1440747539"/>
              </p:ext>
            </p:extLst>
          </p:nvPr>
        </p:nvGraphicFramePr>
        <p:xfrm>
          <a:off x="605471" y="728701"/>
          <a:ext cx="8375018" cy="5592271"/>
        </p:xfrm>
        <a:graphic>
          <a:graphicData uri="http://schemas.openxmlformats.org/drawingml/2006/table">
            <a:tbl>
              <a:tblPr firstRow="1" bandRow="1">
                <a:tableStyleId>{5C22544A-7EE6-4342-B048-85BDC9FD1C3A}</a:tableStyleId>
              </a:tblPr>
              <a:tblGrid>
                <a:gridCol w="1258548">
                  <a:extLst>
                    <a:ext uri="{9D8B030D-6E8A-4147-A177-3AD203B41FA5}">
                      <a16:colId xmlns:a16="http://schemas.microsoft.com/office/drawing/2014/main" val="20000"/>
                    </a:ext>
                  </a:extLst>
                </a:gridCol>
                <a:gridCol w="2894354">
                  <a:extLst>
                    <a:ext uri="{9D8B030D-6E8A-4147-A177-3AD203B41FA5}">
                      <a16:colId xmlns:a16="http://schemas.microsoft.com/office/drawing/2014/main" val="20001"/>
                    </a:ext>
                  </a:extLst>
                </a:gridCol>
                <a:gridCol w="4222116">
                  <a:extLst>
                    <a:ext uri="{9D8B030D-6E8A-4147-A177-3AD203B41FA5}">
                      <a16:colId xmlns:a16="http://schemas.microsoft.com/office/drawing/2014/main" val="20002"/>
                    </a:ext>
                  </a:extLst>
                </a:gridCol>
              </a:tblGrid>
              <a:tr h="175539">
                <a:tc gridSpan="3">
                  <a:txBody>
                    <a:bodyPr/>
                    <a:lstStyle/>
                    <a:p>
                      <a:endParaRPr lang="de-DE" sz="1800" dirty="0">
                        <a:solidFill>
                          <a:schemeClr val="tx1"/>
                        </a:solidFill>
                      </a:endParaRPr>
                    </a:p>
                  </a:txBody>
                  <a:tcPr marL="87893" marR="87893" anchor="c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194578">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Module 0</a:t>
                      </a:r>
                    </a:p>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(optional)</a:t>
                      </a:r>
                    </a:p>
                  </a:txBody>
                  <a:tcPr marL="87893" marR="87893">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1031626" rtl="0" eaLnBrk="1" fontAlgn="auto" latinLnBrk="0" hangingPunct="1">
                        <a:lnSpc>
                          <a:spcPct val="120000"/>
                        </a:lnSpc>
                        <a:spcBef>
                          <a:spcPts val="0"/>
                        </a:spcBef>
                        <a:spcAft>
                          <a:spcPts val="600"/>
                        </a:spcAft>
                        <a:buClrTx/>
                        <a:buSzTx/>
                        <a:buFont typeface="Arial" pitchFamily="34" charset="0"/>
                        <a:buNone/>
                        <a:tabLst/>
                        <a:defRPr/>
                      </a:pPr>
                      <a:r>
                        <a:rPr lang="de-DE" sz="1400" b="0" baseline="0" dirty="0">
                          <a:solidFill>
                            <a:schemeClr val="tx1"/>
                          </a:solidFill>
                        </a:rPr>
                        <a:t>Version1</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baseline="0" dirty="0">
                          <a:solidFill>
                            <a:schemeClr val="tx1"/>
                          </a:solidFill>
                        </a:rPr>
                        <a:t>Benchmarking of risk management against IDW PS 340 / </a:t>
                      </a:r>
                      <a:r>
                        <a:rPr lang="de-DE" sz="1400" b="0" baseline="0" dirty="0" err="1">
                          <a:solidFill>
                            <a:schemeClr val="tx1"/>
                          </a:solidFill>
                        </a:rPr>
                        <a:t>GoP</a:t>
                      </a:r>
                      <a:r>
                        <a:rPr lang="de-DE" sz="1400" b="0" baseline="0" dirty="0">
                          <a:solidFill>
                            <a:schemeClr val="tx1"/>
                          </a:solidFill>
                        </a:rPr>
                        <a:t> / DIIR RS 2.1</a:t>
                      </a:r>
                    </a:p>
                  </a:txBody>
                  <a:tcPr marL="87893" marR="8789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indent="0">
                        <a:lnSpc>
                          <a:spcPct val="120000"/>
                        </a:lnSpc>
                        <a:spcBef>
                          <a:spcPts val="0"/>
                        </a:spcBef>
                        <a:spcAft>
                          <a:spcPts val="600"/>
                        </a:spcAft>
                        <a:buFont typeface="Arial" pitchFamily="34" charset="0"/>
                        <a:buNone/>
                      </a:pPr>
                      <a:r>
                        <a:rPr lang="de-DE" sz="1400" b="0" baseline="0" dirty="0">
                          <a:solidFill>
                            <a:schemeClr val="tx1"/>
                          </a:solidFill>
                        </a:rPr>
                        <a:t>Version 2</a:t>
                      </a:r>
                    </a:p>
                    <a:p>
                      <a:pPr marL="0" marR="0" indent="0" algn="l" defTabSz="1031626" rtl="0" eaLnBrk="1" fontAlgn="auto" latinLnBrk="0" hangingPunct="1">
                        <a:lnSpc>
                          <a:spcPct val="120000"/>
                        </a:lnSpc>
                        <a:spcBef>
                          <a:spcPts val="0"/>
                        </a:spcBef>
                        <a:spcAft>
                          <a:spcPts val="600"/>
                        </a:spcAft>
                        <a:buClrTx/>
                        <a:buSzTx/>
                        <a:buFont typeface="Arial" pitchFamily="34" charset="0"/>
                        <a:buNone/>
                        <a:tabLst/>
                        <a:defRPr/>
                      </a:pPr>
                      <a:r>
                        <a:rPr lang="de-DE" sz="1400" b="0" baseline="0" dirty="0">
                          <a:solidFill>
                            <a:schemeClr val="tx1"/>
                          </a:solidFill>
                        </a:rPr>
                        <a:t>Recording of management/board decisions and need for risk information in order to weigh up risk and return</a:t>
                      </a:r>
                    </a:p>
                  </a:txBody>
                  <a:tcPr marL="87893" marR="8789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41862">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Module 1</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85750" indent="-285750">
                        <a:lnSpc>
                          <a:spcPct val="120000"/>
                        </a:lnSpc>
                        <a:spcBef>
                          <a:spcPts val="0"/>
                        </a:spcBef>
                        <a:spcAft>
                          <a:spcPts val="600"/>
                        </a:spcAft>
                        <a:buFont typeface="Arial" pitchFamily="34" charset="0"/>
                        <a:buChar char="•"/>
                      </a:pPr>
                      <a:r>
                        <a:rPr lang="de-DE" sz="1400" b="0" baseline="0" dirty="0">
                          <a:solidFill>
                            <a:schemeClr val="tx1"/>
                          </a:solidFill>
                        </a:rPr>
                        <a:t>Systematic risk identification: strategic and operational risks</a:t>
                      </a:r>
                    </a:p>
                    <a:p>
                      <a:pPr marL="285750" indent="-285750">
                        <a:lnSpc>
                          <a:spcPct val="120000"/>
                        </a:lnSpc>
                        <a:spcBef>
                          <a:spcPts val="0"/>
                        </a:spcBef>
                        <a:spcAft>
                          <a:spcPts val="600"/>
                        </a:spcAft>
                        <a:buFont typeface="Arial" pitchFamily="34" charset="0"/>
                        <a:buChar char="•"/>
                      </a:pPr>
                      <a:r>
                        <a:rPr lang="de-DE" sz="1400" b="0" baseline="0" dirty="0">
                          <a:solidFill>
                            <a:schemeClr val="tx1"/>
                          </a:solidFill>
                        </a:rPr>
                        <a:t>Quantification of the top risks</a:t>
                      </a:r>
                    </a:p>
                    <a:p>
                      <a:pPr marL="285750" indent="-285750">
                        <a:lnSpc>
                          <a:spcPct val="120000"/>
                        </a:lnSpc>
                        <a:spcBef>
                          <a:spcPts val="0"/>
                        </a:spcBef>
                        <a:spcAft>
                          <a:spcPts val="600"/>
                        </a:spcAft>
                        <a:buFont typeface="Arial" pitchFamily="34" charset="0"/>
                        <a:buChar char="•"/>
                      </a:pPr>
                      <a:r>
                        <a:rPr lang="de-DE" sz="1400" b="0" baseline="0" dirty="0">
                          <a:solidFill>
                            <a:schemeClr val="tx1"/>
                          </a:solidFill>
                        </a:rPr>
                        <a:t>Risk inventory: transparency of existing risks</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0002"/>
                  </a:ext>
                </a:extLst>
              </a:tr>
              <a:tr h="1270972">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Module 2</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85750" indent="-285750" algn="l" defTabSz="1031626" rtl="0" eaLnBrk="1" latinLnBrk="0" hangingPunct="1">
                        <a:lnSpc>
                          <a:spcPct val="120000"/>
                        </a:lnSpc>
                        <a:spcBef>
                          <a:spcPts val="0"/>
                        </a:spcBef>
                        <a:spcAft>
                          <a:spcPts val="600"/>
                        </a:spcAft>
                        <a:buFont typeface="Arial" pitchFamily="34" charset="0"/>
                        <a:buChar char="•"/>
                      </a:pPr>
                      <a:r>
                        <a:rPr lang="de-DE" sz="1400" b="0" kern="1200" baseline="0" dirty="0">
                          <a:solidFill>
                            <a:schemeClr val="tx1"/>
                          </a:solidFill>
                          <a:latin typeface="+mn-lt"/>
                          <a:ea typeface="+mn-ea"/>
                          <a:cs typeface="+mn-cs"/>
                        </a:rPr>
                        <a:t>Linking risk analysis and planning (risk aggregation model: simulation)</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Determination of the aggregated total risk exposure ("earnings risk") and capital requirements (financing structure), ranges of future earnings</a:t>
                      </a:r>
                    </a:p>
                    <a:p>
                      <a:pPr marL="285750" indent="-285750" algn="l" defTabSz="1031626" rtl="0" eaLnBrk="1" latinLnBrk="0" hangingPunct="1">
                        <a:lnSpc>
                          <a:spcPct val="120000"/>
                        </a:lnSpc>
                        <a:spcBef>
                          <a:spcPts val="0"/>
                        </a:spcBef>
                        <a:spcAft>
                          <a:spcPts val="600"/>
                        </a:spcAft>
                        <a:buFont typeface="Arial" pitchFamily="34" charset="0"/>
                        <a:buChar char="•"/>
                      </a:pPr>
                      <a:r>
                        <a:rPr lang="de-DE" sz="1400" b="0" kern="1200" baseline="0" dirty="0">
                          <a:solidFill>
                            <a:schemeClr val="tx1"/>
                          </a:solidFill>
                          <a:latin typeface="+mn-lt"/>
                          <a:ea typeface="+mn-ea"/>
                          <a:cs typeface="+mn-cs"/>
                        </a:rPr>
                        <a:t>Rating forecast for base and stress scenario</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0003"/>
                  </a:ext>
                </a:extLst>
              </a:tr>
              <a:tr h="937892">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Module 3</a:t>
                      </a:r>
                    </a:p>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(optional)</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Prioritization of risk management measures (improvement of planning security)</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Measures to reduce risk costs</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0004"/>
                  </a:ext>
                </a:extLst>
              </a:tr>
              <a:tr h="681207">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Module 4</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Concept for efficient organization of risk management (KonTraG/ IDW S 340)</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Risk monitoring</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hMerge="1">
                  <a:txBody>
                    <a:bodyPr/>
                    <a:lstStyle/>
                    <a:p>
                      <a:endParaRPr lang="de-D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237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p:txBody>
          <a:bodyPr/>
          <a:lstStyle/>
          <a:p>
            <a:r>
              <a:rPr lang="de-DE" dirty="0"/>
              <a:t>Financial sustainability: measurement and empirical evidence</a:t>
            </a:r>
          </a:p>
        </p:txBody>
      </p:sp>
      <p:pic>
        <p:nvPicPr>
          <p:cNvPr id="4" name="Picture 2">
            <a:extLst>
              <a:ext uri="{FF2B5EF4-FFF2-40B4-BE49-F238E27FC236}">
                <a16:creationId xmlns:a16="http://schemas.microsoft.com/office/drawing/2014/main" id="{A59787B1-59CF-A34B-464C-A3C6B4FF9A1F}"/>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2422"/>
          <a:stretch/>
        </p:blipFill>
        <p:spPr bwMode="auto">
          <a:xfrm>
            <a:off x="5171702" y="3789040"/>
            <a:ext cx="3936298" cy="265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Inhaltsplatzhalter 1">
            <a:extLst>
              <a:ext uri="{FF2B5EF4-FFF2-40B4-BE49-F238E27FC236}">
                <a16:creationId xmlns:a16="http://schemas.microsoft.com/office/drawing/2014/main" id="{E6DF954E-A285-4039-AB1E-8CF3C49E7C35}"/>
              </a:ext>
            </a:extLst>
          </p:cNvPr>
          <p:cNvSpPr>
            <a:spLocks noGrp="1"/>
          </p:cNvSpPr>
          <p:nvPr>
            <p:ph sz="quarter" idx="13"/>
          </p:nvPr>
        </p:nvSpPr>
        <p:spPr>
          <a:xfrm>
            <a:off x="538935" y="5314509"/>
            <a:ext cx="3764920" cy="1080000"/>
          </a:xfrm>
        </p:spPr>
        <p:txBody>
          <a:bodyPr>
            <a:noAutofit/>
          </a:bodyPr>
          <a:lstStyle/>
          <a:p>
            <a:endParaRPr lang="de-DE" dirty="0"/>
          </a:p>
          <a:p>
            <a:pPr marL="0" indent="0"/>
            <a:r>
              <a:rPr lang="en-US" b="0" i="0" u="none" strike="noStrike" dirty="0">
                <a:solidFill>
                  <a:srgbClr val="7F7F7F"/>
                </a:solidFill>
                <a:effectLst/>
                <a:latin typeface="Arial" panose="020B0604020202020204" pitchFamily="34" charset="0"/>
              </a:rPr>
              <a:t>Source: Gleißner, W./Günther, Th./</a:t>
            </a:r>
            <a:r>
              <a:rPr lang="en-US" b="0" i="0" u="none" strike="noStrike" dirty="0" err="1">
                <a:solidFill>
                  <a:srgbClr val="7F7F7F"/>
                </a:solidFill>
                <a:effectLst/>
                <a:latin typeface="Arial" panose="020B0604020202020204" pitchFamily="34" charset="0"/>
              </a:rPr>
              <a:t>Walkshäusl</a:t>
            </a:r>
            <a:r>
              <a:rPr lang="en-US" b="0" i="0" u="none" strike="noStrike" dirty="0">
                <a:solidFill>
                  <a:srgbClr val="7F7F7F"/>
                </a:solidFill>
                <a:effectLst/>
                <a:latin typeface="Arial" panose="020B0604020202020204" pitchFamily="34" charset="0"/>
              </a:rPr>
              <a:t>, Ch. (2022): </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u="none" strike="noStrike" dirty="0">
                <a:solidFill>
                  <a:srgbClr val="7F7F7F"/>
                </a:solidFill>
                <a:effectLst/>
                <a:latin typeface="Arial" panose="020B0604020202020204" pitchFamily="34" charset="0"/>
              </a:rPr>
              <a:t>‘Financial sustainability: measurement and empirical evidence, in: Journal of Business Economics, 92, pp. 467–516, </a:t>
            </a:r>
            <a:r>
              <a:rPr lang="en-US" b="0" i="0" u="sng" strike="noStrike" dirty="0">
                <a:solidFill>
                  <a:srgbClr val="002945"/>
                </a:solidFill>
                <a:effectLst/>
                <a:latin typeface="Arial" panose="020B0604020202020204" pitchFamily="34" charset="0"/>
                <a:hlinkClick r:id="rId3"/>
              </a:rPr>
              <a:t>https://doi.org/10.1007/s11573-022-01081-0</a:t>
            </a:r>
            <a:r>
              <a:rPr lang="en-US" b="0" i="0" u="none" strike="noStrike" dirty="0">
                <a:solidFill>
                  <a:srgbClr val="7F7F7F"/>
                </a:solidFill>
                <a:effectLst/>
                <a:latin typeface="Arial" panose="020B0604020202020204" pitchFamily="34" charset="0"/>
              </a:rPr>
              <a:t>.</a:t>
            </a:r>
            <a:endParaRPr lang="de-DE" dirty="0"/>
          </a:p>
        </p:txBody>
      </p:sp>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740658" y="1003491"/>
            <a:ext cx="157146" cy="3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781" tIns="38890" rIns="77781" bIns="38890" numCol="1" anchor="ctr" anchorCtr="0" compatLnSpc="1">
            <a:prstTxWarp prst="textNoShape">
              <a:avLst/>
            </a:prstTxWarp>
            <a:spAutoFit/>
          </a:bodyPr>
          <a:lstStyle/>
          <a:p>
            <a:endParaRPr lang="de-DE" sz="1701"/>
          </a:p>
        </p:txBody>
      </p:sp>
      <p:pic>
        <p:nvPicPr>
          <p:cNvPr id="5" name="Grafik 4">
            <a:extLst>
              <a:ext uri="{FF2B5EF4-FFF2-40B4-BE49-F238E27FC236}">
                <a16:creationId xmlns:a16="http://schemas.microsoft.com/office/drawing/2014/main" id="{F7E82071-EBD9-4D37-8E73-2A94447F0C66}"/>
              </a:ext>
            </a:extLst>
          </p:cNvPr>
          <p:cNvPicPr>
            <a:picLocks noChangeAspect="1"/>
          </p:cNvPicPr>
          <p:nvPr/>
        </p:nvPicPr>
        <p:blipFill>
          <a:blip r:embed="rId4"/>
          <a:stretch>
            <a:fillRect/>
          </a:stretch>
        </p:blipFill>
        <p:spPr>
          <a:xfrm>
            <a:off x="468000" y="1001505"/>
            <a:ext cx="3826248" cy="4299703"/>
          </a:xfrm>
          <a:prstGeom prst="rect">
            <a:avLst/>
          </a:prstGeom>
        </p:spPr>
      </p:pic>
      <p:sp>
        <p:nvSpPr>
          <p:cNvPr id="6" name="Textfeld 5">
            <a:extLst>
              <a:ext uri="{FF2B5EF4-FFF2-40B4-BE49-F238E27FC236}">
                <a16:creationId xmlns:a16="http://schemas.microsoft.com/office/drawing/2014/main" id="{83A3AA44-44ED-4E7F-99EF-AD9F392FE7F8}"/>
              </a:ext>
            </a:extLst>
          </p:cNvPr>
          <p:cNvSpPr txBox="1"/>
          <p:nvPr/>
        </p:nvSpPr>
        <p:spPr>
          <a:xfrm>
            <a:off x="5313040" y="1003491"/>
            <a:ext cx="3524290" cy="2137477"/>
          </a:xfrm>
          <a:prstGeom prst="rect">
            <a:avLst/>
          </a:prstGeom>
          <a:noFill/>
        </p:spPr>
        <p:txBody>
          <a:bodyPr wrap="square" lIns="61244" tIns="30622" rIns="61244" bIns="30622" rtlCol="0">
            <a:noAutofit/>
          </a:bodyPr>
          <a:lstStyle/>
          <a:p>
            <a:r>
              <a:rPr lang="de-DE" sz="850" b="1" dirty="0">
                <a:solidFill>
                  <a:srgbClr val="000000"/>
                </a:solidFill>
              </a:rPr>
              <a:t>Abstract</a:t>
            </a:r>
          </a:p>
          <a:p>
            <a:r>
              <a:rPr lang="de-DE" sz="850" dirty="0">
                <a:solidFill>
                  <a:srgbClr val="000000"/>
                </a:solidFill>
              </a:rPr>
              <a:t>.....Wir suggest measuring the financial sustainability of a company on the basis of four conditions</a:t>
            </a:r>
            <a:r>
              <a:rPr lang="de-DE" sz="850" b="1" dirty="0">
                <a:solidFill>
                  <a:srgbClr val="000000"/>
                </a:solidFill>
              </a:rPr>
              <a:t>:</a:t>
            </a:r>
          </a:p>
          <a:p>
            <a:endParaRPr lang="de-DE" sz="850" b="1" dirty="0">
              <a:solidFill>
                <a:srgbClr val="000000"/>
              </a:solidFill>
            </a:endParaRPr>
          </a:p>
          <a:p>
            <a:r>
              <a:rPr lang="de-DE" sz="850" b="1" dirty="0">
                <a:solidFill>
                  <a:srgbClr val="000000"/>
                </a:solidFill>
              </a:rPr>
              <a:t> (1) company growth, (2) the company's ability to survive, (3) an acceptable overall level of earnings risk and (4) an attractive earnings risk profile. </a:t>
            </a:r>
          </a:p>
          <a:p>
            <a:endParaRPr lang="de-DE" sz="850" b="1" dirty="0">
              <a:solidFill>
                <a:srgbClr val="000000"/>
              </a:solidFill>
            </a:endParaRPr>
          </a:p>
          <a:p>
            <a:r>
              <a:rPr lang="de-DE" sz="850" dirty="0">
                <a:solidFill>
                  <a:srgbClr val="000000"/>
                </a:solidFill>
              </a:rPr>
              <a:t>We show that applying a condition-based investment strategy to European companies with high financial sustainability (i.e. companies that fulfill all four conditions) leads to a monthly excess return of 0.39% over the period from July 1990 to June 2019. The risk of this portfolio is lower than the risk of market investments. We find that excess returns increase as each of the four conditions is gradually incorporated into the investment strategy.</a:t>
            </a:r>
          </a:p>
        </p:txBody>
      </p:sp>
      <p:grpSp>
        <p:nvGrpSpPr>
          <p:cNvPr id="8" name="Gruppieren 7"/>
          <p:cNvGrpSpPr/>
          <p:nvPr/>
        </p:nvGrpSpPr>
        <p:grpSpPr>
          <a:xfrm>
            <a:off x="5283007" y="3645024"/>
            <a:ext cx="4104009" cy="411306"/>
            <a:chOff x="5283007" y="3645024"/>
            <a:chExt cx="4104009" cy="411306"/>
          </a:xfrm>
        </p:grpSpPr>
        <p:sp>
          <p:nvSpPr>
            <p:cNvPr id="2" name="Textfeld 1"/>
            <p:cNvSpPr txBox="1"/>
            <p:nvPr/>
          </p:nvSpPr>
          <p:spPr>
            <a:xfrm>
              <a:off x="5283007" y="3645024"/>
              <a:ext cx="4104009" cy="223138"/>
            </a:xfrm>
            <a:prstGeom prst="rect">
              <a:avLst/>
            </a:prstGeom>
            <a:noFill/>
          </p:spPr>
          <p:txBody>
            <a:bodyPr wrap="none" rtlCol="0">
              <a:spAutoFit/>
            </a:bodyPr>
            <a:lstStyle/>
            <a:p>
              <a:r>
                <a:rPr lang="en-US" sz="850" dirty="0">
                  <a:solidFill>
                    <a:srgbClr val="000000"/>
                  </a:solidFill>
                </a:rPr>
                <a:t>Figure 1: Indexed performance of the SCORE 4 portfolio compared to the market</a:t>
              </a:r>
              <a:endParaRPr lang="de-DE" sz="850" dirty="0">
                <a:solidFill>
                  <a:srgbClr val="000000"/>
                </a:solidFill>
              </a:endParaRPr>
            </a:p>
          </p:txBody>
        </p:sp>
        <p:sp>
          <p:nvSpPr>
            <p:cNvPr id="7" name="Textfeld 6"/>
            <p:cNvSpPr txBox="1"/>
            <p:nvPr/>
          </p:nvSpPr>
          <p:spPr>
            <a:xfrm>
              <a:off x="6251526" y="3902442"/>
              <a:ext cx="864095" cy="153888"/>
            </a:xfrm>
            <a:prstGeom prst="rect">
              <a:avLst/>
            </a:prstGeom>
            <a:solidFill>
              <a:schemeClr val="bg1"/>
            </a:solidFill>
          </p:spPr>
          <p:txBody>
            <a:bodyPr wrap="square" lIns="0" tIns="0" rIns="0" bIns="0" rtlCol="0">
              <a:spAutoFit/>
            </a:bodyPr>
            <a:lstStyle/>
            <a:p>
              <a:pPr algn="r"/>
              <a:r>
                <a:rPr lang="de-DE" sz="900" b="1" dirty="0">
                  <a:solidFill>
                    <a:srgbClr val="000000"/>
                  </a:solidFill>
                  <a:latin typeface="Times New Roman" panose="02020603050405020304" pitchFamily="18" charset="0"/>
                  <a:cs typeface="Times New Roman" panose="02020603050405020304" pitchFamily="18" charset="0"/>
                </a:rPr>
                <a:t>Performance</a:t>
              </a:r>
              <a:r>
                <a:rPr lang="de-DE" sz="1000" b="1" dirty="0">
                  <a:solidFill>
                    <a:srgbClr val="002945"/>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416539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0534B-3543-2234-2276-01B55798747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D6603DA-633F-B964-258D-F8FFBA0F320B}"/>
              </a:ext>
            </a:extLst>
          </p:cNvPr>
          <p:cNvSpPr>
            <a:spLocks noGrp="1"/>
          </p:cNvSpPr>
          <p:nvPr>
            <p:ph type="title"/>
          </p:nvPr>
        </p:nvSpPr>
        <p:spPr/>
        <p:txBody>
          <a:bodyPr/>
          <a:lstStyle/>
          <a:p>
            <a:r>
              <a:rPr lang="en-US" dirty="0"/>
              <a:t>The most important information on risk management</a:t>
            </a:r>
            <a:endParaRPr lang="de-DE" dirty="0"/>
          </a:p>
        </p:txBody>
      </p:sp>
      <p:sp>
        <p:nvSpPr>
          <p:cNvPr id="7" name="Textfeld 6">
            <a:extLst>
              <a:ext uri="{FF2B5EF4-FFF2-40B4-BE49-F238E27FC236}">
                <a16:creationId xmlns:a16="http://schemas.microsoft.com/office/drawing/2014/main" id="{3EF35B64-2E74-D074-08DE-BB154DA4FDDC}"/>
              </a:ext>
            </a:extLst>
          </p:cNvPr>
          <p:cNvSpPr txBox="1"/>
          <p:nvPr/>
        </p:nvSpPr>
        <p:spPr>
          <a:xfrm>
            <a:off x="635558" y="1267722"/>
            <a:ext cx="4677656" cy="3896366"/>
          </a:xfrm>
          <a:prstGeom prst="rect">
            <a:avLst/>
          </a:prstGeom>
          <a:noFill/>
        </p:spPr>
        <p:txBody>
          <a:bodyPr wrap="square" lIns="72035" tIns="36017" rIns="72035" bIns="36017" rtlCol="0">
            <a:noAutofit/>
          </a:bodyPr>
          <a:lstStyle/>
          <a:p>
            <a:pPr marL="343071" indent="-343071">
              <a:spcAft>
                <a:spcPts val="600"/>
              </a:spcAft>
              <a:buFont typeface="+mj-lt"/>
              <a:buAutoNum type="arabicPeriod"/>
            </a:pPr>
            <a:r>
              <a:rPr lang="en-US" sz="1401" dirty="0">
                <a:solidFill>
                  <a:srgbClr val="002945"/>
                </a:solidFill>
              </a:rPr>
              <a:t>Entrepreneurship is always associated with uncertainty. Sustainable success requires dealing with opportunities and threats (risks) that can trigger deviations from the plan.</a:t>
            </a:r>
          </a:p>
          <a:p>
            <a:pPr marL="343071" indent="-343071">
              <a:spcAft>
                <a:spcPts val="600"/>
              </a:spcAft>
              <a:buFont typeface="+mj-lt"/>
              <a:buAutoNum type="arabicPeriod"/>
            </a:pPr>
            <a:r>
              <a:rPr lang="en-US" sz="1401" dirty="0">
                <a:solidFill>
                  <a:srgbClr val="002945"/>
                </a:solidFill>
              </a:rPr>
              <a:t>All risks must be </a:t>
            </a:r>
            <a:r>
              <a:rPr lang="en-US" sz="1401" dirty="0" err="1">
                <a:solidFill>
                  <a:srgbClr val="002945"/>
                </a:solidFill>
              </a:rPr>
              <a:t>analysed</a:t>
            </a:r>
            <a:r>
              <a:rPr lang="en-US" sz="1401" dirty="0">
                <a:solidFill>
                  <a:srgbClr val="002945"/>
                </a:solidFill>
              </a:rPr>
              <a:t>, e.g. strategic risks (threat to success potential), planning risks and also ‘sustainability risks’ (see CSRD).</a:t>
            </a:r>
          </a:p>
          <a:p>
            <a:pPr marL="343071" indent="-343071">
              <a:spcAft>
                <a:spcPts val="600"/>
              </a:spcAft>
              <a:buFont typeface="+mj-lt"/>
              <a:buAutoNum type="arabicPeriod"/>
            </a:pPr>
            <a:r>
              <a:rPr lang="en-US" sz="1401" dirty="0">
                <a:solidFill>
                  <a:srgbClr val="002945"/>
                </a:solidFill>
              </a:rPr>
              <a:t>As a cross-sectional function, risk management deals with the identification, quantification, aggregation, management and monitoring of risks.</a:t>
            </a:r>
          </a:p>
          <a:p>
            <a:pPr marL="360543">
              <a:spcAft>
                <a:spcPts val="600"/>
              </a:spcAft>
            </a:pPr>
            <a:r>
              <a:rPr lang="en-US" sz="1401" dirty="0">
                <a:solidFill>
                  <a:srgbClr val="002945"/>
                </a:solidFill>
              </a:rPr>
              <a:t>It serves the early detection and avoidance of crises, the </a:t>
            </a:r>
            <a:r>
              <a:rPr lang="en-US" sz="1401" dirty="0" err="1">
                <a:solidFill>
                  <a:srgbClr val="002945"/>
                </a:solidFill>
              </a:rPr>
              <a:t>optimisation</a:t>
            </a:r>
            <a:r>
              <a:rPr lang="en-US" sz="1401" dirty="0">
                <a:solidFill>
                  <a:srgbClr val="002945"/>
                </a:solidFill>
              </a:rPr>
              <a:t> of risk costs and the provision of risk information in the preparation of management decisions (‘entrepreneurial decisions’ in Germany: </a:t>
            </a:r>
            <a:br>
              <a:rPr lang="en-US" sz="1401" dirty="0">
                <a:solidFill>
                  <a:srgbClr val="002945"/>
                </a:solidFill>
              </a:rPr>
            </a:br>
            <a:r>
              <a:rPr lang="en-US" sz="1401" dirty="0">
                <a:solidFill>
                  <a:srgbClr val="002945"/>
                </a:solidFill>
              </a:rPr>
              <a:t>§ 93 </a:t>
            </a:r>
            <a:r>
              <a:rPr lang="en-US" sz="1401" dirty="0" err="1">
                <a:solidFill>
                  <a:srgbClr val="002945"/>
                </a:solidFill>
              </a:rPr>
              <a:t>AktG</a:t>
            </a:r>
            <a:r>
              <a:rPr lang="en-US" sz="1401" dirty="0">
                <a:solidFill>
                  <a:srgbClr val="002945"/>
                </a:solidFill>
              </a:rPr>
              <a:t>).</a:t>
            </a:r>
          </a:p>
        </p:txBody>
      </p:sp>
      <p:pic>
        <p:nvPicPr>
          <p:cNvPr id="11" name="Grafik 10"/>
          <p:cNvPicPr>
            <a:picLocks noChangeAspect="1"/>
          </p:cNvPicPr>
          <p:nvPr/>
        </p:nvPicPr>
        <p:blipFill rotWithShape="1">
          <a:blip r:embed="rId2" cstate="print">
            <a:extLst>
              <a:ext uri="{28A0092B-C50C-407E-A947-70E740481C1C}">
                <a14:useLocalDpi xmlns:a14="http://schemas.microsoft.com/office/drawing/2010/main" val="0"/>
              </a:ext>
            </a:extLst>
          </a:blip>
          <a:srcRect t="18621" b="6594"/>
          <a:stretch/>
        </p:blipFill>
        <p:spPr>
          <a:xfrm>
            <a:off x="5457056" y="1267721"/>
            <a:ext cx="3832156" cy="3097833"/>
          </a:xfrm>
          <a:prstGeom prst="rect">
            <a:avLst/>
          </a:prstGeom>
        </p:spPr>
      </p:pic>
      <p:sp>
        <p:nvSpPr>
          <p:cNvPr id="12" name="Rechteck 11"/>
          <p:cNvSpPr/>
          <p:nvPr/>
        </p:nvSpPr>
        <p:spPr>
          <a:xfrm>
            <a:off x="638552" y="4843746"/>
            <a:ext cx="8650660" cy="954566"/>
          </a:xfrm>
          <a:prstGeom prst="rect">
            <a:avLst/>
          </a:prstGeom>
        </p:spPr>
        <p:txBody>
          <a:bodyPr wrap="square">
            <a:spAutoFit/>
          </a:bodyPr>
          <a:lstStyle/>
          <a:p>
            <a:pPr marL="343071" indent="-343071">
              <a:spcAft>
                <a:spcPts val="600"/>
              </a:spcAft>
              <a:buFont typeface="+mj-lt"/>
              <a:buAutoNum type="arabicPeriod" startAt="4"/>
            </a:pPr>
            <a:r>
              <a:rPr lang="en-US" sz="1401" dirty="0">
                <a:solidFill>
                  <a:srgbClr val="002945"/>
                </a:solidFill>
              </a:rPr>
              <a:t>Risk management must be able to assess the insolvency risk (‘degree of threat to the company as a going concern’ in Germany, see § 1 StaRUG) depending on the overall scope of risk in order to initiate ‘suitable countermeasures’ to avert crises above a critical threshold and to inform the supervisory board immediately (in Germany: see minimum requirements in accordance with § 1 StaRUG).</a:t>
            </a:r>
          </a:p>
        </p:txBody>
      </p:sp>
      <p:sp>
        <p:nvSpPr>
          <p:cNvPr id="2" name="Textfeld 1">
            <a:extLst>
              <a:ext uri="{FF2B5EF4-FFF2-40B4-BE49-F238E27FC236}">
                <a16:creationId xmlns:a16="http://schemas.microsoft.com/office/drawing/2014/main" id="{61EF3081-A688-2424-7E34-B46ECD409C90}"/>
              </a:ext>
            </a:extLst>
          </p:cNvPr>
          <p:cNvSpPr txBox="1"/>
          <p:nvPr/>
        </p:nvSpPr>
        <p:spPr>
          <a:xfrm>
            <a:off x="848544" y="6186209"/>
            <a:ext cx="8064896" cy="246221"/>
          </a:xfrm>
          <a:prstGeom prst="rect">
            <a:avLst/>
          </a:prstGeom>
          <a:noFill/>
        </p:spPr>
        <p:txBody>
          <a:bodyPr wrap="square" rtlCol="0">
            <a:spAutoFit/>
          </a:bodyPr>
          <a:lstStyle/>
          <a:p>
            <a:r>
              <a:rPr lang="de-DE" sz="1000" dirty="0">
                <a:solidFill>
                  <a:srgbClr val="7F7F7F"/>
                </a:solidFill>
              </a:rPr>
              <a:t>Source: Gleißner, W. (2022): Grundlagen des Risikomanagements, 4th </a:t>
            </a:r>
            <a:r>
              <a:rPr lang="de-DE" sz="1000" dirty="0" err="1">
                <a:solidFill>
                  <a:srgbClr val="7F7F7F"/>
                </a:solidFill>
              </a:rPr>
              <a:t>ed</a:t>
            </a:r>
            <a:r>
              <a:rPr lang="de-DE" sz="1000" dirty="0">
                <a:solidFill>
                  <a:srgbClr val="7F7F7F"/>
                </a:solidFill>
              </a:rPr>
              <a:t>., Vahlen Verlag </a:t>
            </a:r>
            <a:r>
              <a:rPr lang="de-DE" sz="1000" dirty="0" err="1">
                <a:solidFill>
                  <a:srgbClr val="7F7F7F"/>
                </a:solidFill>
              </a:rPr>
              <a:t>Munich</a:t>
            </a:r>
            <a:r>
              <a:rPr lang="de-DE" sz="1000" dirty="0">
                <a:solidFill>
                  <a:srgbClr val="7F7F7F"/>
                </a:solidFill>
              </a:rPr>
              <a:t>, pp. 680 ff.​</a:t>
            </a:r>
          </a:p>
        </p:txBody>
      </p:sp>
    </p:spTree>
    <p:extLst>
      <p:ext uri="{BB962C8B-B14F-4D97-AF65-F5344CB8AC3E}">
        <p14:creationId xmlns:p14="http://schemas.microsoft.com/office/powerpoint/2010/main" val="3960063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7DFC0-DFDB-BCA5-F117-6C7D779A23F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931661A-13F3-0722-0602-6857FA45C112}"/>
              </a:ext>
            </a:extLst>
          </p:cNvPr>
          <p:cNvSpPr>
            <a:spLocks noGrp="1"/>
          </p:cNvSpPr>
          <p:nvPr>
            <p:ph type="title"/>
          </p:nvPr>
        </p:nvSpPr>
        <p:spPr/>
        <p:txBody>
          <a:bodyPr/>
          <a:lstStyle/>
          <a:p>
            <a:r>
              <a:rPr lang="en-US" dirty="0"/>
              <a:t>The most important information on risk management</a:t>
            </a:r>
            <a:endParaRPr lang="de-DE" dirty="0"/>
          </a:p>
        </p:txBody>
      </p:sp>
      <p:sp>
        <p:nvSpPr>
          <p:cNvPr id="7" name="Textfeld 6">
            <a:extLst>
              <a:ext uri="{FF2B5EF4-FFF2-40B4-BE49-F238E27FC236}">
                <a16:creationId xmlns:a16="http://schemas.microsoft.com/office/drawing/2014/main" id="{3C4AE79B-05BD-F197-FF22-4B0726E3C550}"/>
              </a:ext>
            </a:extLst>
          </p:cNvPr>
          <p:cNvSpPr txBox="1"/>
          <p:nvPr/>
        </p:nvSpPr>
        <p:spPr>
          <a:xfrm>
            <a:off x="3079892" y="1267721"/>
            <a:ext cx="6190550" cy="4682771"/>
          </a:xfrm>
          <a:prstGeom prst="rect">
            <a:avLst/>
          </a:prstGeom>
          <a:noFill/>
        </p:spPr>
        <p:txBody>
          <a:bodyPr wrap="square" lIns="72035" tIns="36017" rIns="72035" bIns="36017" rtlCol="0">
            <a:noAutofit/>
          </a:bodyPr>
          <a:lstStyle/>
          <a:p>
            <a:pPr marL="343071" indent="-343071">
              <a:spcAft>
                <a:spcPts val="600"/>
              </a:spcAft>
              <a:buFont typeface="+mj-lt"/>
              <a:buAutoNum type="arabicPeriod" startAt="5"/>
            </a:pPr>
            <a:r>
              <a:rPr lang="en-US" sz="1401" dirty="0">
                <a:solidFill>
                  <a:srgbClr val="002945"/>
                </a:solidFill>
              </a:rPr>
              <a:t>The risk quantification that follows the systematic identification of risks requires the use of suitable probability distributions (the specification of the minimum value, most probable value and maximum value of a planning item, e.g. Beta Pert-Distribution).</a:t>
            </a:r>
          </a:p>
          <a:p>
            <a:pPr marL="343071" indent="-343071">
              <a:spcAft>
                <a:spcPts val="600"/>
              </a:spcAft>
              <a:buFont typeface="+mj-lt"/>
              <a:buAutoNum type="arabicPeriod" startAt="5"/>
            </a:pPr>
            <a:r>
              <a:rPr lang="en-US" sz="1401" dirty="0">
                <a:solidFill>
                  <a:srgbClr val="002945"/>
                </a:solidFill>
              </a:rPr>
              <a:t>The determination of the overall risk scope (equity capital needed, </a:t>
            </a:r>
            <a:r>
              <a:rPr lang="en-US" sz="1401" dirty="0" err="1">
                <a:solidFill>
                  <a:srgbClr val="002945"/>
                </a:solidFill>
              </a:rPr>
              <a:t>VaR</a:t>
            </a:r>
            <a:r>
              <a:rPr lang="en-US" sz="1401" dirty="0">
                <a:solidFill>
                  <a:srgbClr val="002945"/>
                </a:solidFill>
              </a:rPr>
              <a:t>) and the probability of insolvency of a company requires an aggregation of the risks with reference to the corporate planning (using Monte Carlo simulation). Only in this way can the combined effects of individual risks be </a:t>
            </a:r>
            <a:r>
              <a:rPr lang="en-US" sz="1401" dirty="0" err="1">
                <a:solidFill>
                  <a:srgbClr val="002945"/>
                </a:solidFill>
              </a:rPr>
              <a:t>analysed</a:t>
            </a:r>
            <a:r>
              <a:rPr lang="en-US" sz="1401" dirty="0">
                <a:solidFill>
                  <a:srgbClr val="002945"/>
                </a:solidFill>
              </a:rPr>
              <a:t> and ‘bandwidth planning’ anchored in management accounting (‘controlling’).</a:t>
            </a:r>
          </a:p>
          <a:p>
            <a:pPr marL="343071" indent="-343071">
              <a:spcAft>
                <a:spcPts val="600"/>
              </a:spcAft>
              <a:buFont typeface="+mj-lt"/>
              <a:buAutoNum type="arabicPeriod" startAt="7"/>
            </a:pPr>
            <a:r>
              <a:rPr lang="en-US" sz="1401" dirty="0">
                <a:solidFill>
                  <a:srgbClr val="002945"/>
                </a:solidFill>
              </a:rPr>
              <a:t>Management decisions (e.g. on investments or M&amp;A) require a weighing up of expected earnings (profit) and risks, i.e. a measure of success for the risk/return profile (performance measure). One such measure is the </a:t>
            </a:r>
            <a:endParaRPr lang="de-DE" sz="1601" dirty="0">
              <a:solidFill>
                <a:srgbClr val="002945"/>
              </a:solidFill>
            </a:endParaRPr>
          </a:p>
        </p:txBody>
      </p:sp>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t="14241" r="12100" b="5756"/>
          <a:stretch/>
        </p:blipFill>
        <p:spPr>
          <a:xfrm>
            <a:off x="0" y="1267721"/>
            <a:ext cx="3007849" cy="2737620"/>
          </a:xfrm>
          <a:prstGeom prst="rect">
            <a:avLst/>
          </a:prstGeom>
        </p:spPr>
      </p:pic>
      <p:sp>
        <p:nvSpPr>
          <p:cNvPr id="4" name="Rechteck 3"/>
          <p:cNvSpPr/>
          <p:nvPr/>
        </p:nvSpPr>
        <p:spPr>
          <a:xfrm>
            <a:off x="598672" y="5147526"/>
            <a:ext cx="8671770" cy="739019"/>
          </a:xfrm>
          <a:prstGeom prst="rect">
            <a:avLst/>
          </a:prstGeom>
        </p:spPr>
        <p:txBody>
          <a:bodyPr wrap="square">
            <a:spAutoFit/>
          </a:bodyPr>
          <a:lstStyle/>
          <a:p>
            <a:pPr marL="343071" indent="-343071">
              <a:spcAft>
                <a:spcPts val="600"/>
              </a:spcAft>
              <a:buFont typeface="+mj-lt"/>
              <a:buAutoNum type="arabicPeriod" startAt="8"/>
            </a:pPr>
            <a:r>
              <a:rPr lang="en-US" sz="1401" dirty="0">
                <a:solidFill>
                  <a:srgbClr val="002945"/>
                </a:solidFill>
              </a:rPr>
              <a:t>Modern integrative risk management is efficient and </a:t>
            </a:r>
            <a:r>
              <a:rPr lang="en-US" sz="1401" dirty="0" err="1">
                <a:solidFill>
                  <a:srgbClr val="002945"/>
                </a:solidFill>
              </a:rPr>
              <a:t>unbureaucratic</a:t>
            </a:r>
            <a:r>
              <a:rPr lang="en-US" sz="1401" dirty="0">
                <a:solidFill>
                  <a:srgbClr val="002945"/>
                </a:solidFill>
              </a:rPr>
              <a:t> due to the </a:t>
            </a:r>
            <a:r>
              <a:rPr lang="en-US" sz="1401" dirty="0" err="1">
                <a:solidFill>
                  <a:srgbClr val="002945"/>
                </a:solidFill>
              </a:rPr>
              <a:t>utilisation</a:t>
            </a:r>
            <a:r>
              <a:rPr lang="en-US" sz="1401" dirty="0">
                <a:solidFill>
                  <a:srgbClr val="002945"/>
                </a:solidFill>
              </a:rPr>
              <a:t> of existing management systems such as management accounting, quality management, treasury or project management</a:t>
            </a:r>
            <a:endParaRPr lang="de-DE" sz="1401" dirty="0"/>
          </a:p>
        </p:txBody>
      </p:sp>
      <p:sp>
        <p:nvSpPr>
          <p:cNvPr id="8" name="Rechteck 7"/>
          <p:cNvSpPr/>
          <p:nvPr/>
        </p:nvSpPr>
        <p:spPr>
          <a:xfrm>
            <a:off x="934804" y="4197820"/>
            <a:ext cx="8370600" cy="954566"/>
          </a:xfrm>
          <a:prstGeom prst="rect">
            <a:avLst/>
          </a:prstGeom>
        </p:spPr>
        <p:txBody>
          <a:bodyPr wrap="square">
            <a:spAutoFit/>
          </a:bodyPr>
          <a:lstStyle/>
          <a:p>
            <a:pPr>
              <a:spcAft>
                <a:spcPts val="600"/>
              </a:spcAft>
            </a:pPr>
            <a:r>
              <a:rPr lang="en-US" sz="1401" dirty="0">
                <a:solidFill>
                  <a:srgbClr val="002945"/>
                </a:solidFill>
              </a:rPr>
              <a:t>enterprise value, which can be calculated directly from the results of a risk aggregation without historical capital market data (beta in the CAPM). In this way, earnings risk (profit volatility) and insolvency risks are taken into account (simulation-based strategy valuation). Risk management is thus a platform for value-based management.</a:t>
            </a:r>
          </a:p>
        </p:txBody>
      </p:sp>
      <p:sp>
        <p:nvSpPr>
          <p:cNvPr id="5" name="Textfeld 4">
            <a:extLst>
              <a:ext uri="{FF2B5EF4-FFF2-40B4-BE49-F238E27FC236}">
                <a16:creationId xmlns:a16="http://schemas.microsoft.com/office/drawing/2014/main" id="{4982AF3F-139D-BDBC-7EBF-29184292611A}"/>
              </a:ext>
            </a:extLst>
          </p:cNvPr>
          <p:cNvSpPr txBox="1"/>
          <p:nvPr/>
        </p:nvSpPr>
        <p:spPr>
          <a:xfrm>
            <a:off x="560512" y="6121474"/>
            <a:ext cx="7632848" cy="246221"/>
          </a:xfrm>
          <a:prstGeom prst="rect">
            <a:avLst/>
          </a:prstGeom>
          <a:noFill/>
        </p:spPr>
        <p:txBody>
          <a:bodyPr wrap="square" rtlCol="0">
            <a:spAutoFit/>
          </a:bodyPr>
          <a:lstStyle/>
          <a:p>
            <a:r>
              <a:rPr lang="de-DE" sz="1000" dirty="0">
                <a:solidFill>
                  <a:srgbClr val="7F7F7F"/>
                </a:solidFill>
              </a:rPr>
              <a:t>Source: Gleißner, W. (2022): Grundlagen des Risikomanagements, 4th </a:t>
            </a:r>
            <a:r>
              <a:rPr lang="de-DE" sz="1000" dirty="0" err="1">
                <a:solidFill>
                  <a:srgbClr val="7F7F7F"/>
                </a:solidFill>
              </a:rPr>
              <a:t>ed</a:t>
            </a:r>
            <a:r>
              <a:rPr lang="de-DE" sz="1000" dirty="0">
                <a:solidFill>
                  <a:srgbClr val="7F7F7F"/>
                </a:solidFill>
              </a:rPr>
              <a:t>., Vahlen Verlag </a:t>
            </a:r>
            <a:r>
              <a:rPr lang="de-DE" sz="1000" dirty="0" err="1">
                <a:solidFill>
                  <a:srgbClr val="7F7F7F"/>
                </a:solidFill>
              </a:rPr>
              <a:t>Munich</a:t>
            </a:r>
            <a:r>
              <a:rPr lang="de-DE" sz="1000" dirty="0">
                <a:solidFill>
                  <a:srgbClr val="7F7F7F"/>
                </a:solidFill>
              </a:rPr>
              <a:t>, pp. 680 ff.​</a:t>
            </a:r>
          </a:p>
        </p:txBody>
      </p:sp>
    </p:spTree>
    <p:extLst>
      <p:ext uri="{BB962C8B-B14F-4D97-AF65-F5344CB8AC3E}">
        <p14:creationId xmlns:p14="http://schemas.microsoft.com/office/powerpoint/2010/main" val="2551879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E931661A-13F3-0722-0602-6857FA45C112}"/>
              </a:ext>
            </a:extLst>
          </p:cNvPr>
          <p:cNvSpPr>
            <a:spLocks noGrp="1"/>
          </p:cNvSpPr>
          <p:nvPr>
            <p:ph type="title"/>
          </p:nvPr>
        </p:nvSpPr>
        <p:spPr>
          <a:xfrm>
            <a:off x="468000" y="144000"/>
            <a:ext cx="8604000" cy="646661"/>
          </a:xfrm>
        </p:spPr>
        <p:txBody>
          <a:bodyPr/>
          <a:lstStyle/>
          <a:p>
            <a:r>
              <a:rPr lang="en-US" dirty="0"/>
              <a:t>The most important information on risk management</a:t>
            </a:r>
            <a:endParaRPr lang="de-DE" dirty="0"/>
          </a:p>
        </p:txBody>
      </p:sp>
      <p:sp>
        <p:nvSpPr>
          <p:cNvPr id="7" name="Rechteck 6"/>
          <p:cNvSpPr/>
          <p:nvPr/>
        </p:nvSpPr>
        <p:spPr>
          <a:xfrm>
            <a:off x="637506" y="1267692"/>
            <a:ext cx="8633351" cy="4711674"/>
          </a:xfrm>
          <a:prstGeom prst="rect">
            <a:avLst/>
          </a:prstGeom>
        </p:spPr>
        <p:txBody>
          <a:bodyPr wrap="square">
            <a:spAutoFit/>
          </a:bodyPr>
          <a:lstStyle/>
          <a:p>
            <a:pPr marL="343071" indent="-343071">
              <a:spcAft>
                <a:spcPts val="600"/>
              </a:spcAft>
              <a:buFont typeface="+mj-lt"/>
              <a:buAutoNum type="arabicPeriod" startAt="9"/>
            </a:pPr>
            <a:r>
              <a:rPr lang="en-US" sz="1401" dirty="0">
                <a:solidFill>
                  <a:srgbClr val="002945"/>
                </a:solidFill>
              </a:rPr>
              <a:t>In addition to financial sustainability and a robust strategy, the ability to deal with uncertainty is the central building block for securing the company's long-term success (high future viability of a ‘robust company’, see the </a:t>
            </a:r>
            <a:r>
              <a:rPr lang="en-US" sz="1401" dirty="0" err="1">
                <a:solidFill>
                  <a:srgbClr val="002945"/>
                </a:solidFill>
              </a:rPr>
              <a:t>QScore</a:t>
            </a:r>
            <a:r>
              <a:rPr lang="en-US" sz="1401" dirty="0">
                <a:solidFill>
                  <a:srgbClr val="002945"/>
                </a:solidFill>
              </a:rPr>
              <a:t>). Risk management enables potentially threatening risks to be </a:t>
            </a:r>
            <a:r>
              <a:rPr lang="en-US" sz="1401" dirty="0" err="1">
                <a:solidFill>
                  <a:srgbClr val="002945"/>
                </a:solidFill>
              </a:rPr>
              <a:t>recognised</a:t>
            </a:r>
            <a:r>
              <a:rPr lang="en-US" sz="1401" dirty="0">
                <a:solidFill>
                  <a:srgbClr val="002945"/>
                </a:solidFill>
              </a:rPr>
              <a:t> and managed in good time and the risks associated with management decisions to be included in the decision-making process. A fundamental improvement in the risk-return profile, and thus the value, requires an adjustment of the strategy on the way to becoming a robust company (e.g. reduction of dependency and expansion of core competences that lead to pricing power).</a:t>
            </a:r>
          </a:p>
          <a:p>
            <a:pPr marL="343071" indent="-343071">
              <a:spcAft>
                <a:spcPts val="1801"/>
              </a:spcAft>
              <a:buFont typeface="+mj-lt"/>
              <a:buAutoNum type="arabicPeriod" startAt="9"/>
            </a:pPr>
            <a:r>
              <a:rPr lang="en-US" sz="1401" dirty="0">
                <a:solidFill>
                  <a:srgbClr val="002945"/>
                </a:solidFill>
              </a:rPr>
              <a:t>Due to the omnipresence of risks in all areas of the company, the aim should be to integrate suitable risk management methods into all processes and thus make them available to all employees (‘embedded risk management’). All management should also be seen as risk management.</a:t>
            </a:r>
          </a:p>
          <a:p>
            <a:pPr>
              <a:spcAft>
                <a:spcPts val="600"/>
              </a:spcAft>
            </a:pPr>
            <a:r>
              <a:rPr lang="de-DE" sz="1001" dirty="0">
                <a:solidFill>
                  <a:schemeClr val="bg1">
                    <a:lumMod val="50000"/>
                  </a:schemeClr>
                </a:solidFill>
              </a:rPr>
              <a:t>Source: Gleißner, W. (2022): Grundlagen des Risikomanagements, 4th </a:t>
            </a:r>
            <a:r>
              <a:rPr lang="de-DE" sz="1001" dirty="0" err="1">
                <a:solidFill>
                  <a:schemeClr val="bg1">
                    <a:lumMod val="50000"/>
                  </a:schemeClr>
                </a:solidFill>
              </a:rPr>
              <a:t>ed</a:t>
            </a:r>
            <a:r>
              <a:rPr lang="de-DE" sz="1001" dirty="0">
                <a:solidFill>
                  <a:schemeClr val="bg1">
                    <a:lumMod val="50000"/>
                  </a:schemeClr>
                </a:solidFill>
              </a:rPr>
              <a:t>., Vahlen Verlag </a:t>
            </a:r>
            <a:r>
              <a:rPr lang="de-DE" sz="1001" dirty="0" err="1">
                <a:solidFill>
                  <a:schemeClr val="bg1">
                    <a:lumMod val="50000"/>
                  </a:schemeClr>
                </a:solidFill>
              </a:rPr>
              <a:t>Munich</a:t>
            </a:r>
            <a:r>
              <a:rPr lang="de-DE" sz="1001" dirty="0">
                <a:solidFill>
                  <a:schemeClr val="bg1">
                    <a:lumMod val="50000"/>
                  </a:schemeClr>
                </a:solidFill>
              </a:rPr>
              <a:t>, pp. 680 ff.​</a:t>
            </a:r>
          </a:p>
          <a:p>
            <a:pPr>
              <a:spcAft>
                <a:spcPts val="600"/>
              </a:spcAft>
            </a:pPr>
            <a:endParaRPr lang="de-DE" sz="1001" dirty="0">
              <a:solidFill>
                <a:schemeClr val="bg1">
                  <a:lumMod val="50000"/>
                </a:schemeClr>
              </a:solidFill>
            </a:endParaRPr>
          </a:p>
          <a:p>
            <a:pPr>
              <a:spcAft>
                <a:spcPts val="600"/>
              </a:spcAft>
            </a:pPr>
            <a:r>
              <a:rPr lang="de-DE" sz="1001" b="1" dirty="0">
                <a:solidFill>
                  <a:srgbClr val="002945"/>
                </a:solidFill>
              </a:rPr>
              <a:t>Additional </a:t>
            </a:r>
            <a:r>
              <a:rPr lang="de-DE" sz="1001" b="1" dirty="0" err="1">
                <a:solidFill>
                  <a:srgbClr val="002945"/>
                </a:solidFill>
              </a:rPr>
              <a:t>literature</a:t>
            </a:r>
            <a:endParaRPr lang="de-DE" sz="1001" b="1" dirty="0">
              <a:solidFill>
                <a:srgbClr val="002945"/>
              </a:solidFill>
            </a:endParaRPr>
          </a:p>
          <a:p>
            <a:pPr>
              <a:spcAft>
                <a:spcPts val="600"/>
              </a:spcAft>
            </a:pPr>
            <a:r>
              <a:rPr lang="en-US" sz="1001" dirty="0">
                <a:solidFill>
                  <a:srgbClr val="002945"/>
                </a:solidFill>
              </a:rPr>
              <a:t>Gleißner (2019): Cost of capital and probability of default in value-based risk management, in: </a:t>
            </a:r>
            <a:r>
              <a:rPr lang="en-US" sz="1001" i="1" dirty="0">
                <a:solidFill>
                  <a:srgbClr val="002945"/>
                </a:solidFill>
              </a:rPr>
              <a:t>Management Research Review</a:t>
            </a:r>
            <a:r>
              <a:rPr lang="en-US" sz="1001" dirty="0">
                <a:solidFill>
                  <a:srgbClr val="002945"/>
                </a:solidFill>
              </a:rPr>
              <a:t>, 42(11), pp. 1243–1258</a:t>
            </a:r>
          </a:p>
          <a:p>
            <a:pPr>
              <a:spcAft>
                <a:spcPts val="600"/>
              </a:spcAft>
            </a:pPr>
            <a:r>
              <a:rPr lang="en-US" sz="1001" dirty="0">
                <a:solidFill>
                  <a:srgbClr val="002945"/>
                </a:solidFill>
              </a:rPr>
              <a:t>Gleißner (2023): Uncertainty and resilience in strategic management: profile of a robust company, in: IJRAM – </a:t>
            </a:r>
            <a:r>
              <a:rPr lang="en-US" sz="1001" i="1" dirty="0">
                <a:solidFill>
                  <a:srgbClr val="002945"/>
                </a:solidFill>
              </a:rPr>
              <a:t>International Journal of Risk Assessment and Management</a:t>
            </a:r>
            <a:r>
              <a:rPr lang="en-US" sz="1001" dirty="0">
                <a:solidFill>
                  <a:srgbClr val="002945"/>
                </a:solidFill>
              </a:rPr>
              <a:t>, 26(1), pp. 75–94</a:t>
            </a:r>
          </a:p>
          <a:p>
            <a:pPr>
              <a:spcAft>
                <a:spcPts val="600"/>
              </a:spcAft>
            </a:pPr>
            <a:r>
              <a:rPr lang="en-US" sz="1001" dirty="0">
                <a:solidFill>
                  <a:srgbClr val="002945"/>
                </a:solidFill>
              </a:rPr>
              <a:t>Gleißner / Berger (2024): Enterprise Risk Management: Improving Embedded Risk Management and Risk Governance, in: </a:t>
            </a:r>
            <a:r>
              <a:rPr lang="en-US" sz="1001" i="1" dirty="0">
                <a:solidFill>
                  <a:srgbClr val="002945"/>
                </a:solidFill>
              </a:rPr>
              <a:t>Risks</a:t>
            </a:r>
            <a:r>
              <a:rPr lang="en-US" sz="1001" dirty="0">
                <a:solidFill>
                  <a:srgbClr val="002945"/>
                </a:solidFill>
              </a:rPr>
              <a:t>, 12(12), 05.12.2024, </a:t>
            </a:r>
            <a:r>
              <a:rPr lang="en-US" sz="1001" dirty="0">
                <a:solidFill>
                  <a:srgbClr val="002945"/>
                </a:solidFill>
                <a:hlinkClick r:id="rId2"/>
              </a:rPr>
              <a:t>https://www.mdpi.com/3074192</a:t>
            </a:r>
            <a:endParaRPr lang="en-US" sz="1001" dirty="0">
              <a:solidFill>
                <a:srgbClr val="002945"/>
              </a:solidFill>
            </a:endParaRPr>
          </a:p>
          <a:p>
            <a:pPr>
              <a:spcAft>
                <a:spcPts val="600"/>
              </a:spcAft>
            </a:pPr>
            <a:r>
              <a:rPr lang="en-US" sz="1001" dirty="0">
                <a:solidFill>
                  <a:srgbClr val="002945"/>
                </a:solidFill>
              </a:rPr>
              <a:t>Gleißner / Ernst (2023): The Simulation-Based Valuation of Companies and Their Strategies – Classification, Methodology and Case Study, in: </a:t>
            </a:r>
            <a:r>
              <a:rPr lang="en-US" sz="1001" i="1" dirty="0">
                <a:solidFill>
                  <a:srgbClr val="002945"/>
                </a:solidFill>
              </a:rPr>
              <a:t>EBVM – The European Business Valuation Magazine</a:t>
            </a:r>
            <a:r>
              <a:rPr lang="en-US" sz="1001" dirty="0">
                <a:solidFill>
                  <a:srgbClr val="002945"/>
                </a:solidFill>
              </a:rPr>
              <a:t>, 2(2), pp. 4–16</a:t>
            </a:r>
            <a:endParaRPr lang="de-DE" sz="1401" dirty="0">
              <a:solidFill>
                <a:srgbClr val="002945"/>
              </a:solidFill>
            </a:endParaRPr>
          </a:p>
        </p:txBody>
      </p:sp>
    </p:spTree>
    <p:extLst>
      <p:ext uri="{BB962C8B-B14F-4D97-AF65-F5344CB8AC3E}">
        <p14:creationId xmlns:p14="http://schemas.microsoft.com/office/powerpoint/2010/main" val="3667814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Early crisis detection is the task of risk management!</a:t>
            </a:r>
            <a:br>
              <a:rPr lang="de-DE" dirty="0"/>
            </a:br>
            <a:r>
              <a:rPr lang="de-DE" dirty="0"/>
              <a:t>Development perspectives of risk management</a:t>
            </a:r>
          </a:p>
        </p:txBody>
      </p:sp>
      <p:sp>
        <p:nvSpPr>
          <p:cNvPr id="2" name="Inhaltsplatzhalter 1">
            <a:extLst>
              <a:ext uri="{FF2B5EF4-FFF2-40B4-BE49-F238E27FC236}">
                <a16:creationId xmlns:a16="http://schemas.microsoft.com/office/drawing/2014/main" id="{70D17584-32D4-30FE-EDC8-02799BAC43C0}"/>
              </a:ext>
            </a:extLst>
          </p:cNvPr>
          <p:cNvSpPr>
            <a:spLocks noGrp="1"/>
          </p:cNvSpPr>
          <p:nvPr>
            <p:ph sz="quarter" idx="13"/>
          </p:nvPr>
        </p:nvSpPr>
        <p:spPr/>
        <p:txBody>
          <a:bodyPr/>
          <a:lstStyle/>
          <a:p>
            <a:r>
              <a:rPr lang="de-DE" sz="1000" i="0" dirty="0">
                <a:solidFill>
                  <a:srgbClr val="7F7F7F"/>
                </a:solidFill>
              </a:rPr>
              <a:t>Source: Gleißner, W. (2022): Fundamentals of Risk Management, 4th edition, Vahlen Verlag Munich, p. 16.</a:t>
            </a:r>
          </a:p>
        </p:txBody>
      </p:sp>
      <p:sp>
        <p:nvSpPr>
          <p:cNvPr id="6" name="Rectangle 2"/>
          <p:cNvSpPr>
            <a:spLocks noChangeArrowheads="1"/>
          </p:cNvSpPr>
          <p:nvPr/>
        </p:nvSpPr>
        <p:spPr bwMode="auto">
          <a:xfrm>
            <a:off x="2316643" y="260648"/>
            <a:ext cx="127894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698582885"/>
              </p:ext>
            </p:extLst>
          </p:nvPr>
        </p:nvGraphicFramePr>
        <p:xfrm>
          <a:off x="1425703" y="1004299"/>
          <a:ext cx="6552814" cy="5205629"/>
        </p:xfrm>
        <a:graphic>
          <a:graphicData uri="http://schemas.openxmlformats.org/presentationml/2006/ole">
            <mc:AlternateContent xmlns:mc="http://schemas.openxmlformats.org/markup-compatibility/2006">
              <mc:Choice xmlns:v="urn:schemas-microsoft-com:vml" Requires="v">
                <p:oleObj name="Presentation" r:id="rId2" imgW="6094639" imgH="3427400" progId="PowerPoint.Show.12">
                  <p:embed/>
                </p:oleObj>
              </mc:Choice>
              <mc:Fallback>
                <p:oleObj name="Presentation" r:id="rId2" imgW="6094639" imgH="3427400" progId="PowerPoint.Show.12">
                  <p:embed/>
                  <p:pic>
                    <p:nvPicPr>
                      <p:cNvPr id="7" name="Objekt 6"/>
                      <p:cNvPicPr>
                        <a:picLocks noChangeAspect="1" noChangeArrowheads="1"/>
                      </p:cNvPicPr>
                      <p:nvPr/>
                    </p:nvPicPr>
                    <p:blipFill>
                      <a:blip r:embed="rId3">
                        <a:extLst>
                          <a:ext uri="{28A0092B-C50C-407E-A947-70E740481C1C}">
                            <a14:useLocalDpi xmlns:a14="http://schemas.microsoft.com/office/drawing/2010/main" val="0"/>
                          </a:ext>
                        </a:extLst>
                      </a:blip>
                      <a:srcRect l="19023" t="1663" r="19023" b="10905"/>
                      <a:stretch>
                        <a:fillRect/>
                      </a:stretch>
                    </p:blipFill>
                    <p:spPr bwMode="auto">
                      <a:xfrm>
                        <a:off x="1425703" y="1004299"/>
                        <a:ext cx="6552814" cy="5205629"/>
                      </a:xfrm>
                      <a:prstGeom prst="rect">
                        <a:avLst/>
                      </a:prstGeom>
                      <a:noFill/>
                    </p:spPr>
                  </p:pic>
                </p:oleObj>
              </mc:Fallback>
            </mc:AlternateContent>
          </a:graphicData>
        </a:graphic>
      </p:graphicFrame>
    </p:spTree>
    <p:extLst>
      <p:ext uri="{BB962C8B-B14F-4D97-AF65-F5344CB8AC3E}">
        <p14:creationId xmlns:p14="http://schemas.microsoft.com/office/powerpoint/2010/main" val="4118375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62" name="Group 11"/>
          <p:cNvGrpSpPr>
            <a:grpSpLocks/>
          </p:cNvGrpSpPr>
          <p:nvPr/>
        </p:nvGrpSpPr>
        <p:grpSpPr bwMode="auto">
          <a:xfrm>
            <a:off x="194338" y="2060574"/>
            <a:ext cx="9439936" cy="3095624"/>
            <a:chOff x="427" y="1019"/>
            <a:chExt cx="3623" cy="1950"/>
          </a:xfrm>
        </p:grpSpPr>
        <p:sp>
          <p:nvSpPr>
            <p:cNvPr id="245764" name="Text Box 3"/>
            <p:cNvSpPr txBox="1">
              <a:spLocks noChangeArrowheads="1"/>
            </p:cNvSpPr>
            <p:nvPr/>
          </p:nvSpPr>
          <p:spPr bwMode="gray">
            <a:xfrm>
              <a:off x="946" y="1097"/>
              <a:ext cx="1568" cy="347"/>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Management/Board of Directors</a:t>
              </a:r>
            </a:p>
          </p:txBody>
        </p:sp>
        <p:sp>
          <p:nvSpPr>
            <p:cNvPr id="245765" name="AutoShape 4"/>
            <p:cNvSpPr>
              <a:spLocks noChangeArrowheads="1"/>
            </p:cNvSpPr>
            <p:nvPr/>
          </p:nvSpPr>
          <p:spPr bwMode="gray">
            <a:xfrm>
              <a:off x="428" y="1019"/>
              <a:ext cx="410"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23 h 21600"/>
                <a:gd name="T14" fmla="*/ 18913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5766" name="Text Box 5"/>
            <p:cNvSpPr txBox="1">
              <a:spLocks noChangeArrowheads="1"/>
            </p:cNvSpPr>
            <p:nvPr/>
          </p:nvSpPr>
          <p:spPr bwMode="gray">
            <a:xfrm>
              <a:off x="945" y="1604"/>
              <a:ext cx="2212" cy="347"/>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Central risk management / risk controlling</a:t>
              </a:r>
            </a:p>
          </p:txBody>
        </p:sp>
        <p:sp>
          <p:nvSpPr>
            <p:cNvPr id="245767" name="AutoShape 6"/>
            <p:cNvSpPr>
              <a:spLocks noChangeArrowheads="1"/>
            </p:cNvSpPr>
            <p:nvPr/>
          </p:nvSpPr>
          <p:spPr bwMode="gray">
            <a:xfrm>
              <a:off x="427" y="1526"/>
              <a:ext cx="414"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23 h 21600"/>
                <a:gd name="T14" fmla="*/ 18887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5768" name="Text Box 7"/>
            <p:cNvSpPr txBox="1">
              <a:spLocks noChangeArrowheads="1"/>
            </p:cNvSpPr>
            <p:nvPr/>
          </p:nvSpPr>
          <p:spPr bwMode="gray">
            <a:xfrm>
              <a:off x="945" y="2084"/>
              <a:ext cx="2606" cy="34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Risk Owner (RO)</a:t>
              </a:r>
            </a:p>
          </p:txBody>
        </p:sp>
        <p:sp>
          <p:nvSpPr>
            <p:cNvPr id="245769" name="AutoShape 8"/>
            <p:cNvSpPr>
              <a:spLocks noChangeArrowheads="1"/>
            </p:cNvSpPr>
            <p:nvPr/>
          </p:nvSpPr>
          <p:spPr bwMode="gray">
            <a:xfrm>
              <a:off x="427" y="2006"/>
              <a:ext cx="414"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23 h 21600"/>
                <a:gd name="T14" fmla="*/ 18887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5770" name="Text Box 9"/>
            <p:cNvSpPr txBox="1">
              <a:spLocks noChangeArrowheads="1"/>
            </p:cNvSpPr>
            <p:nvPr/>
          </p:nvSpPr>
          <p:spPr bwMode="gray">
            <a:xfrm>
              <a:off x="945" y="2546"/>
              <a:ext cx="3105" cy="347"/>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Internal audit (if available)</a:t>
              </a:r>
            </a:p>
          </p:txBody>
        </p:sp>
        <p:sp>
          <p:nvSpPr>
            <p:cNvPr id="245771" name="AutoShape 10"/>
            <p:cNvSpPr>
              <a:spLocks noChangeArrowheads="1"/>
            </p:cNvSpPr>
            <p:nvPr/>
          </p:nvSpPr>
          <p:spPr bwMode="gray">
            <a:xfrm>
              <a:off x="427" y="2468"/>
              <a:ext cx="414"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23 h 21600"/>
                <a:gd name="T14" fmla="*/ 18887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5763" name="Rectangle 12"/>
          <p:cNvSpPr>
            <a:spLocks noGrp="1" noChangeArrowheads="1"/>
          </p:cNvSpPr>
          <p:nvPr>
            <p:ph type="title"/>
          </p:nvPr>
        </p:nvSpPr>
        <p:spPr>
          <a:xfrm>
            <a:off x="468000" y="144000"/>
            <a:ext cx="8640000" cy="648000"/>
          </a:xfrm>
        </p:spPr>
        <p:txBody>
          <a:bodyPr/>
          <a:lstStyle/>
          <a:p>
            <a:pPr eaLnBrk="1" hangingPunct="1"/>
            <a:r>
              <a:rPr lang="de-DE" altLang="de-DE" dirty="0"/>
              <a:t>System design: parties involved in the risk management process</a:t>
            </a:r>
          </a:p>
        </p:txBody>
      </p:sp>
    </p:spTree>
    <p:extLst>
      <p:ext uri="{BB962C8B-B14F-4D97-AF65-F5344CB8AC3E}">
        <p14:creationId xmlns:p14="http://schemas.microsoft.com/office/powerpoint/2010/main" val="408242132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786" name="Group 21"/>
          <p:cNvGrpSpPr>
            <a:grpSpLocks/>
          </p:cNvGrpSpPr>
          <p:nvPr/>
        </p:nvGrpSpPr>
        <p:grpSpPr bwMode="auto">
          <a:xfrm>
            <a:off x="272480" y="980728"/>
            <a:ext cx="9439936" cy="5523099"/>
            <a:chOff x="113" y="664"/>
            <a:chExt cx="5489" cy="3651"/>
          </a:xfrm>
        </p:grpSpPr>
        <p:grpSp>
          <p:nvGrpSpPr>
            <p:cNvPr id="246788" name="Group 3"/>
            <p:cNvGrpSpPr>
              <a:grpSpLocks/>
            </p:cNvGrpSpPr>
            <p:nvPr/>
          </p:nvGrpSpPr>
          <p:grpSpPr bwMode="auto">
            <a:xfrm>
              <a:off x="113" y="2539"/>
              <a:ext cx="5489" cy="526"/>
              <a:chOff x="557" y="846"/>
              <a:chExt cx="5314" cy="689"/>
            </a:xfrm>
          </p:grpSpPr>
          <p:sp>
            <p:nvSpPr>
              <p:cNvPr id="246804" name="Text Box 4"/>
              <p:cNvSpPr txBox="1">
                <a:spLocks noChangeArrowheads="1"/>
              </p:cNvSpPr>
              <p:nvPr/>
            </p:nvSpPr>
            <p:spPr bwMode="gray">
              <a:xfrm>
                <a:off x="1131" y="966"/>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Defines objectives of the risk management system RMS and distribution/delegation of tasks</a:t>
                </a:r>
              </a:p>
            </p:txBody>
          </p:sp>
          <p:sp>
            <p:nvSpPr>
              <p:cNvPr id="246805" name="AutoShape 5"/>
              <p:cNvSpPr>
                <a:spLocks noChangeArrowheads="1"/>
              </p:cNvSpPr>
              <p:nvPr/>
            </p:nvSpPr>
            <p:spPr bwMode="gray">
              <a:xfrm>
                <a:off x="557" y="846"/>
                <a:ext cx="474" cy="68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89" name="Group 6"/>
            <p:cNvGrpSpPr>
              <a:grpSpLocks/>
            </p:cNvGrpSpPr>
            <p:nvPr/>
          </p:nvGrpSpPr>
          <p:grpSpPr bwMode="auto">
            <a:xfrm>
              <a:off x="113" y="1290"/>
              <a:ext cx="5489" cy="525"/>
              <a:chOff x="557" y="851"/>
              <a:chExt cx="5314" cy="686"/>
            </a:xfrm>
          </p:grpSpPr>
          <p:sp>
            <p:nvSpPr>
              <p:cNvPr id="246802" name="Text Box 7"/>
              <p:cNvSpPr txBox="1">
                <a:spLocks noChangeArrowheads="1"/>
              </p:cNvSpPr>
              <p:nvPr/>
            </p:nvSpPr>
            <p:spPr bwMode="gray">
              <a:xfrm>
                <a:off x="1131" y="966"/>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Adopts corporate strategy and risk strategy/policy based on it</a:t>
                </a:r>
              </a:p>
            </p:txBody>
          </p:sp>
          <p:sp>
            <p:nvSpPr>
              <p:cNvPr id="246803" name="AutoShape 8"/>
              <p:cNvSpPr>
                <a:spLocks noChangeArrowheads="1"/>
              </p:cNvSpPr>
              <p:nvPr/>
            </p:nvSpPr>
            <p:spPr bwMode="gray">
              <a:xfrm>
                <a:off x="557" y="851"/>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0" name="Group 9"/>
            <p:cNvGrpSpPr>
              <a:grpSpLocks/>
            </p:cNvGrpSpPr>
            <p:nvPr/>
          </p:nvGrpSpPr>
          <p:grpSpPr bwMode="auto">
            <a:xfrm>
              <a:off x="113" y="3790"/>
              <a:ext cx="5489" cy="525"/>
              <a:chOff x="557" y="847"/>
              <a:chExt cx="5314" cy="686"/>
            </a:xfrm>
          </p:grpSpPr>
          <p:sp>
            <p:nvSpPr>
              <p:cNvPr id="246800" name="Text Box 10"/>
              <p:cNvSpPr txBox="1">
                <a:spLocks noChangeArrowheads="1"/>
              </p:cNvSpPr>
              <p:nvPr/>
            </p:nvSpPr>
            <p:spPr bwMode="gray">
              <a:xfrm>
                <a:off x="1131"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500" dirty="0">
                    <a:solidFill>
                      <a:schemeClr val="bg1"/>
                    </a:solidFill>
                  </a:rPr>
                  <a:t>Communicates risk strategy and RMS within the company</a:t>
                </a:r>
              </a:p>
            </p:txBody>
          </p:sp>
          <p:sp>
            <p:nvSpPr>
              <p:cNvPr id="246801" name="AutoShape 11"/>
              <p:cNvSpPr>
                <a:spLocks noChangeArrowheads="1"/>
              </p:cNvSpPr>
              <p:nvPr/>
            </p:nvSpPr>
            <p:spPr bwMode="gray">
              <a:xfrm>
                <a:off x="557" y="847"/>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1" name="Group 12"/>
            <p:cNvGrpSpPr>
              <a:grpSpLocks/>
            </p:cNvGrpSpPr>
            <p:nvPr/>
          </p:nvGrpSpPr>
          <p:grpSpPr bwMode="auto">
            <a:xfrm>
              <a:off x="113" y="3165"/>
              <a:ext cx="5489" cy="525"/>
              <a:chOff x="557" y="848"/>
              <a:chExt cx="5314" cy="686"/>
            </a:xfrm>
          </p:grpSpPr>
          <p:sp>
            <p:nvSpPr>
              <p:cNvPr id="246798" name="Text Box 13"/>
              <p:cNvSpPr txBox="1">
                <a:spLocks noChangeArrowheads="1"/>
              </p:cNvSpPr>
              <p:nvPr/>
            </p:nvSpPr>
            <p:spPr bwMode="gray">
              <a:xfrm>
                <a:off x="1131" y="964"/>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Regularly informs the Supervisory Board (SB) through summarized risk reports</a:t>
                </a:r>
              </a:p>
            </p:txBody>
          </p:sp>
          <p:sp>
            <p:nvSpPr>
              <p:cNvPr id="246799" name="AutoShape 14"/>
              <p:cNvSpPr>
                <a:spLocks noChangeArrowheads="1"/>
              </p:cNvSpPr>
              <p:nvPr/>
            </p:nvSpPr>
            <p:spPr bwMode="gray">
              <a:xfrm>
                <a:off x="557" y="848"/>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2" name="Group 15"/>
            <p:cNvGrpSpPr>
              <a:grpSpLocks/>
            </p:cNvGrpSpPr>
            <p:nvPr/>
          </p:nvGrpSpPr>
          <p:grpSpPr bwMode="auto">
            <a:xfrm>
              <a:off x="113" y="1923"/>
              <a:ext cx="5489" cy="526"/>
              <a:chOff x="281" y="2911"/>
              <a:chExt cx="5379" cy="543"/>
            </a:xfrm>
          </p:grpSpPr>
          <p:sp>
            <p:nvSpPr>
              <p:cNvPr id="246796" name="Text Box 16"/>
              <p:cNvSpPr txBox="1">
                <a:spLocks noChangeArrowheads="1"/>
              </p:cNvSpPr>
              <p:nvPr/>
            </p:nvSpPr>
            <p:spPr bwMode="gray">
              <a:xfrm>
                <a:off x="862" y="3003"/>
                <a:ext cx="4798" cy="361"/>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Decides (as RO) on strategic risk position on the basis of corporate planning and MIS</a:t>
                </a:r>
              </a:p>
            </p:txBody>
          </p:sp>
          <p:sp>
            <p:nvSpPr>
              <p:cNvPr id="246797" name="AutoShape 17"/>
              <p:cNvSpPr>
                <a:spLocks noChangeArrowheads="1"/>
              </p:cNvSpPr>
              <p:nvPr/>
            </p:nvSpPr>
            <p:spPr bwMode="gray">
              <a:xfrm>
                <a:off x="281" y="2911"/>
                <a:ext cx="480" cy="54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22 h 21600"/>
                  <a:gd name="T14" fmla="*/ 18900 w 21600"/>
                  <a:gd name="T15" fmla="*/ 1622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3" name="Group 18"/>
            <p:cNvGrpSpPr>
              <a:grpSpLocks/>
            </p:cNvGrpSpPr>
            <p:nvPr/>
          </p:nvGrpSpPr>
          <p:grpSpPr bwMode="auto">
            <a:xfrm>
              <a:off x="113" y="664"/>
              <a:ext cx="5489" cy="525"/>
              <a:chOff x="557" y="848"/>
              <a:chExt cx="5314" cy="686"/>
            </a:xfrm>
          </p:grpSpPr>
          <p:sp>
            <p:nvSpPr>
              <p:cNvPr id="246794" name="Text Box 19"/>
              <p:cNvSpPr txBox="1">
                <a:spLocks noChangeArrowheads="1"/>
              </p:cNvSpPr>
              <p:nvPr/>
            </p:nvSpPr>
            <p:spPr bwMode="gray">
              <a:xfrm>
                <a:off x="1131" y="964"/>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a:solidFill>
                      <a:schemeClr val="bg1"/>
                    </a:solidFill>
                  </a:rPr>
                  <a:t>Management/Management Board </a:t>
                </a:r>
                <a:r>
                  <a:rPr lang="de-DE" altLang="de-DE" sz="1600" dirty="0">
                    <a:solidFill>
                      <a:schemeClr val="bg1"/>
                    </a:solidFill>
                  </a:rPr>
                  <a:t>is responsible for the RMS (Section 91 (2) AktG) and communicates the risk strategy and RMS within the company</a:t>
                </a:r>
              </a:p>
            </p:txBody>
          </p:sp>
          <p:sp>
            <p:nvSpPr>
              <p:cNvPr id="246795" name="AutoShape 20"/>
              <p:cNvSpPr>
                <a:spLocks noChangeArrowheads="1"/>
              </p:cNvSpPr>
              <p:nvPr/>
            </p:nvSpPr>
            <p:spPr bwMode="gray">
              <a:xfrm>
                <a:off x="557" y="848"/>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sp>
        <p:nvSpPr>
          <p:cNvPr id="246787" name="Rectangle 22"/>
          <p:cNvSpPr>
            <a:spLocks noGrp="1" noChangeArrowheads="1"/>
          </p:cNvSpPr>
          <p:nvPr>
            <p:ph type="title"/>
          </p:nvPr>
        </p:nvSpPr>
        <p:spPr>
          <a:xfrm>
            <a:off x="468000" y="144000"/>
            <a:ext cx="8640000" cy="648000"/>
          </a:xfrm>
        </p:spPr>
        <p:txBody>
          <a:bodyPr/>
          <a:lstStyle/>
          <a:p>
            <a:pPr eaLnBrk="1" hangingPunct="1"/>
            <a:r>
              <a:rPr lang="de-DE" altLang="de-DE" dirty="0"/>
              <a:t>System design (I): Management / Board of Directors</a:t>
            </a:r>
          </a:p>
        </p:txBody>
      </p:sp>
    </p:spTree>
    <p:extLst>
      <p:ext uri="{BB962C8B-B14F-4D97-AF65-F5344CB8AC3E}">
        <p14:creationId xmlns:p14="http://schemas.microsoft.com/office/powerpoint/2010/main" val="314207109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10" name="Group 21"/>
          <p:cNvGrpSpPr>
            <a:grpSpLocks/>
          </p:cNvGrpSpPr>
          <p:nvPr/>
        </p:nvGrpSpPr>
        <p:grpSpPr bwMode="auto">
          <a:xfrm>
            <a:off x="200472" y="980728"/>
            <a:ext cx="9443376" cy="5501237"/>
            <a:chOff x="410" y="542"/>
            <a:chExt cx="4544" cy="3604"/>
          </a:xfrm>
        </p:grpSpPr>
        <p:grpSp>
          <p:nvGrpSpPr>
            <p:cNvPr id="247812" name="Group 3"/>
            <p:cNvGrpSpPr>
              <a:grpSpLocks/>
            </p:cNvGrpSpPr>
            <p:nvPr/>
          </p:nvGrpSpPr>
          <p:grpSpPr bwMode="auto">
            <a:xfrm>
              <a:off x="410" y="2387"/>
              <a:ext cx="4533" cy="523"/>
              <a:chOff x="557" y="865"/>
              <a:chExt cx="5314" cy="650"/>
            </a:xfrm>
          </p:grpSpPr>
          <p:sp>
            <p:nvSpPr>
              <p:cNvPr id="247828" name="Text Box 4"/>
              <p:cNvSpPr txBox="1">
                <a:spLocks noChangeArrowheads="1"/>
              </p:cNvSpPr>
              <p:nvPr/>
            </p:nvSpPr>
            <p:spPr bwMode="gray">
              <a:xfrm>
                <a:off x="1131" y="967"/>
                <a:ext cx="4740" cy="454"/>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Is responsible for the design and necessary adjustments to the RMS working documents</a:t>
                </a:r>
              </a:p>
            </p:txBody>
          </p:sp>
          <p:sp>
            <p:nvSpPr>
              <p:cNvPr id="247829" name="AutoShape 5"/>
              <p:cNvSpPr>
                <a:spLocks noChangeArrowheads="1"/>
              </p:cNvSpPr>
              <p:nvPr/>
            </p:nvSpPr>
            <p:spPr bwMode="gray">
              <a:xfrm>
                <a:off x="557" y="865"/>
                <a:ext cx="502" cy="6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6 w 21600"/>
                  <a:gd name="T13" fmla="*/ 5418 h 21600"/>
                  <a:gd name="T14" fmla="*/ 18889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3" name="Group 6"/>
            <p:cNvGrpSpPr>
              <a:grpSpLocks/>
            </p:cNvGrpSpPr>
            <p:nvPr/>
          </p:nvGrpSpPr>
          <p:grpSpPr bwMode="auto">
            <a:xfrm>
              <a:off x="425" y="1159"/>
              <a:ext cx="4511" cy="521"/>
              <a:chOff x="557" y="869"/>
              <a:chExt cx="5314" cy="646"/>
            </a:xfrm>
          </p:grpSpPr>
          <p:sp>
            <p:nvSpPr>
              <p:cNvPr id="247826" name="Text Box 7"/>
              <p:cNvSpPr txBox="1">
                <a:spLocks noChangeArrowheads="1"/>
              </p:cNvSpPr>
              <p:nvPr/>
            </p:nvSpPr>
            <p:spPr bwMode="gray">
              <a:xfrm>
                <a:off x="1131"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Defines tasks/responsibilities/reporting for newly identified risks</a:t>
                </a:r>
              </a:p>
            </p:txBody>
          </p:sp>
          <p:sp>
            <p:nvSpPr>
              <p:cNvPr id="247827" name="AutoShape 8"/>
              <p:cNvSpPr>
                <a:spLocks noChangeArrowheads="1"/>
              </p:cNvSpPr>
              <p:nvPr/>
            </p:nvSpPr>
            <p:spPr bwMode="gray">
              <a:xfrm>
                <a:off x="557" y="869"/>
                <a:ext cx="505" cy="64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00 h 21600"/>
                  <a:gd name="T14" fmla="*/ 1890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4" name="Group 9"/>
            <p:cNvGrpSpPr>
              <a:grpSpLocks/>
            </p:cNvGrpSpPr>
            <p:nvPr/>
          </p:nvGrpSpPr>
          <p:grpSpPr bwMode="auto">
            <a:xfrm>
              <a:off x="417" y="1772"/>
              <a:ext cx="4520" cy="521"/>
              <a:chOff x="282" y="1852"/>
              <a:chExt cx="5131" cy="440"/>
            </a:xfrm>
          </p:grpSpPr>
          <p:sp>
            <p:nvSpPr>
              <p:cNvPr id="247824" name="Text Box 10"/>
              <p:cNvSpPr txBox="1">
                <a:spLocks noChangeArrowheads="1"/>
              </p:cNvSpPr>
              <p:nvPr/>
            </p:nvSpPr>
            <p:spPr bwMode="gray">
              <a:xfrm>
                <a:off x="836" y="1918"/>
                <a:ext cx="4577" cy="30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Monitors the status of risk management measures and coordinates overarching measures</a:t>
                </a:r>
              </a:p>
            </p:txBody>
          </p:sp>
          <p:sp>
            <p:nvSpPr>
              <p:cNvPr id="247825" name="AutoShape 11"/>
              <p:cNvSpPr>
                <a:spLocks noChangeArrowheads="1"/>
              </p:cNvSpPr>
              <p:nvPr/>
            </p:nvSpPr>
            <p:spPr bwMode="gray">
              <a:xfrm>
                <a:off x="282" y="1852"/>
                <a:ext cx="486" cy="44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8 w 21600"/>
                  <a:gd name="T13" fmla="*/ 5427 h 21600"/>
                  <a:gd name="T14" fmla="*/ 18889 w 21600"/>
                  <a:gd name="T15" fmla="*/ 1622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5" name="Group 12"/>
            <p:cNvGrpSpPr>
              <a:grpSpLocks/>
            </p:cNvGrpSpPr>
            <p:nvPr/>
          </p:nvGrpSpPr>
          <p:grpSpPr bwMode="auto">
            <a:xfrm>
              <a:off x="418" y="3004"/>
              <a:ext cx="4536" cy="521"/>
              <a:chOff x="557" y="868"/>
              <a:chExt cx="5317" cy="648"/>
            </a:xfrm>
          </p:grpSpPr>
          <p:sp>
            <p:nvSpPr>
              <p:cNvPr id="247822" name="Text Box 13"/>
              <p:cNvSpPr txBox="1">
                <a:spLocks noChangeArrowheads="1"/>
              </p:cNvSpPr>
              <p:nvPr/>
            </p:nvSpPr>
            <p:spPr bwMode="gray">
              <a:xfrm>
                <a:off x="1134"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Aggregates risks annually using the statistical tool</a:t>
                </a:r>
              </a:p>
            </p:txBody>
          </p:sp>
          <p:sp>
            <p:nvSpPr>
              <p:cNvPr id="247823" name="AutoShape 14"/>
              <p:cNvSpPr>
                <a:spLocks noChangeArrowheads="1"/>
              </p:cNvSpPr>
              <p:nvPr/>
            </p:nvSpPr>
            <p:spPr bwMode="gray">
              <a:xfrm>
                <a:off x="557" y="868"/>
                <a:ext cx="501" cy="6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5391 h 21600"/>
                  <a:gd name="T14" fmla="*/ 18884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6" name="Group 15"/>
            <p:cNvGrpSpPr>
              <a:grpSpLocks/>
            </p:cNvGrpSpPr>
            <p:nvPr/>
          </p:nvGrpSpPr>
          <p:grpSpPr bwMode="auto">
            <a:xfrm>
              <a:off x="418" y="3623"/>
              <a:ext cx="4536" cy="523"/>
              <a:chOff x="557" y="868"/>
              <a:chExt cx="5317" cy="649"/>
            </a:xfrm>
          </p:grpSpPr>
          <p:sp>
            <p:nvSpPr>
              <p:cNvPr id="247820" name="Text Box 16"/>
              <p:cNvSpPr txBox="1">
                <a:spLocks noChangeArrowheads="1"/>
              </p:cNvSpPr>
              <p:nvPr/>
            </p:nvSpPr>
            <p:spPr bwMode="gray">
              <a:xfrm>
                <a:off x="1134"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Informs the Management Board regularly about the risk situation and achievement of risk targets</a:t>
                </a:r>
              </a:p>
            </p:txBody>
          </p:sp>
          <p:sp>
            <p:nvSpPr>
              <p:cNvPr id="247821" name="AutoShape 17"/>
              <p:cNvSpPr>
                <a:spLocks noChangeArrowheads="1"/>
              </p:cNvSpPr>
              <p:nvPr/>
            </p:nvSpPr>
            <p:spPr bwMode="gray">
              <a:xfrm>
                <a:off x="557" y="868"/>
                <a:ext cx="501" cy="6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5418 h 21600"/>
                  <a:gd name="T14" fmla="*/ 18884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7" name="Group 18"/>
            <p:cNvGrpSpPr>
              <a:grpSpLocks/>
            </p:cNvGrpSpPr>
            <p:nvPr/>
          </p:nvGrpSpPr>
          <p:grpSpPr bwMode="auto">
            <a:xfrm>
              <a:off x="419" y="542"/>
              <a:ext cx="4533" cy="523"/>
              <a:chOff x="557" y="865"/>
              <a:chExt cx="5314" cy="649"/>
            </a:xfrm>
          </p:grpSpPr>
          <p:sp>
            <p:nvSpPr>
              <p:cNvPr id="247818" name="Text Box 19"/>
              <p:cNvSpPr txBox="1">
                <a:spLocks noChangeArrowheads="1"/>
              </p:cNvSpPr>
              <p:nvPr/>
            </p:nvSpPr>
            <p:spPr bwMode="gray">
              <a:xfrm>
                <a:off x="1131" y="964"/>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Defines indicators/measurement parameters/limits with RO and ensures uniformity of methods</a:t>
                </a:r>
              </a:p>
            </p:txBody>
          </p:sp>
          <p:sp>
            <p:nvSpPr>
              <p:cNvPr id="247819" name="AutoShape 20"/>
              <p:cNvSpPr>
                <a:spLocks noChangeArrowheads="1"/>
              </p:cNvSpPr>
              <p:nvPr/>
            </p:nvSpPr>
            <p:spPr bwMode="gray">
              <a:xfrm>
                <a:off x="557" y="865"/>
                <a:ext cx="502" cy="6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6 w 21600"/>
                  <a:gd name="T13" fmla="*/ 5418 h 21600"/>
                  <a:gd name="T14" fmla="*/ 18889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sp>
        <p:nvSpPr>
          <p:cNvPr id="247811" name="Rectangle 22"/>
          <p:cNvSpPr>
            <a:spLocks noGrp="1" noChangeArrowheads="1"/>
          </p:cNvSpPr>
          <p:nvPr>
            <p:ph type="title"/>
          </p:nvPr>
        </p:nvSpPr>
        <p:spPr>
          <a:xfrm>
            <a:off x="468000" y="144000"/>
            <a:ext cx="8640000" cy="648000"/>
          </a:xfrm>
        </p:spPr>
        <p:txBody>
          <a:bodyPr/>
          <a:lstStyle/>
          <a:p>
            <a:pPr eaLnBrk="1" hangingPunct="1"/>
            <a:r>
              <a:rPr lang="de-DE" altLang="de-DE" dirty="0"/>
              <a:t>System design (II): Risk controlling through controlling (I)</a:t>
            </a:r>
          </a:p>
        </p:txBody>
      </p:sp>
    </p:spTree>
    <p:extLst>
      <p:ext uri="{BB962C8B-B14F-4D97-AF65-F5344CB8AC3E}">
        <p14:creationId xmlns:p14="http://schemas.microsoft.com/office/powerpoint/2010/main" val="31554580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4" name="Group 3"/>
          <p:cNvGrpSpPr>
            <a:grpSpLocks/>
          </p:cNvGrpSpPr>
          <p:nvPr/>
        </p:nvGrpSpPr>
        <p:grpSpPr bwMode="auto">
          <a:xfrm>
            <a:off x="200472" y="1052736"/>
            <a:ext cx="9439936" cy="5268913"/>
            <a:chOff x="330" y="596"/>
            <a:chExt cx="5571" cy="3646"/>
          </a:xfrm>
        </p:grpSpPr>
        <p:sp>
          <p:nvSpPr>
            <p:cNvPr id="248836" name="Text Box 4"/>
            <p:cNvSpPr txBox="1">
              <a:spLocks noChangeArrowheads="1"/>
            </p:cNvSpPr>
            <p:nvPr/>
          </p:nvSpPr>
          <p:spPr bwMode="gray">
            <a:xfrm>
              <a:off x="928" y="2907"/>
              <a:ext cx="4966" cy="565"/>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400" dirty="0">
                  <a:solidFill>
                    <a:schemeClr val="bg1"/>
                  </a:solidFill>
                </a:rPr>
                <a:t>Initiated Identification of new risks: Risk identification and assessment with the participation of department heads (AL) and representatives. Method: Questionnaire, workshops or similar, including cause-effect relationships, scenario development, classification into relevance categories.</a:t>
              </a:r>
            </a:p>
          </p:txBody>
        </p:sp>
        <p:sp>
          <p:nvSpPr>
            <p:cNvPr id="248837" name="Text Box 5"/>
            <p:cNvSpPr txBox="1">
              <a:spLocks noChangeArrowheads="1"/>
            </p:cNvSpPr>
            <p:nvPr/>
          </p:nvSpPr>
          <p:spPr bwMode="gray">
            <a:xfrm>
              <a:off x="925" y="367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Systematizes the individual risks, defines duplicate and multiple entries, summarizes (bundles) risks, checks plausibility and consistency and ensures communication with the RO.</a:t>
              </a:r>
            </a:p>
          </p:txBody>
        </p:sp>
        <p:sp>
          <p:nvSpPr>
            <p:cNvPr id="248838" name="Text Box 6"/>
            <p:cNvSpPr txBox="1">
              <a:spLocks noChangeArrowheads="1"/>
            </p:cNvSpPr>
            <p:nvPr/>
          </p:nvSpPr>
          <p:spPr bwMode="gray">
            <a:xfrm>
              <a:off x="933" y="213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Communicates risk strategy and RMS within the company (together with the Executive Board and management).</a:t>
              </a:r>
            </a:p>
          </p:txBody>
        </p:sp>
        <p:sp>
          <p:nvSpPr>
            <p:cNvPr id="248839" name="Text Box 7"/>
            <p:cNvSpPr txBox="1">
              <a:spLocks noChangeArrowheads="1"/>
            </p:cNvSpPr>
            <p:nvPr/>
          </p:nvSpPr>
          <p:spPr bwMode="gray">
            <a:xfrm>
              <a:off x="945" y="136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Collaborates on </a:t>
              </a:r>
              <a:r>
                <a:rPr lang="de-DE" altLang="de-DE" sz="1600">
                  <a:solidFill>
                    <a:schemeClr val="bg1"/>
                  </a:solidFill>
                </a:rPr>
                <a:t>the development / any </a:t>
              </a:r>
              <a:r>
                <a:rPr lang="de-DE" altLang="de-DE" sz="1600" dirty="0">
                  <a:solidFill>
                    <a:schemeClr val="bg1"/>
                  </a:solidFill>
                </a:rPr>
                <a:t>necessary adjustments to the risk strategy/policy</a:t>
              </a:r>
            </a:p>
          </p:txBody>
        </p:sp>
        <p:sp>
          <p:nvSpPr>
            <p:cNvPr id="248840" name="Text Box 8"/>
            <p:cNvSpPr txBox="1">
              <a:spLocks noChangeArrowheads="1"/>
            </p:cNvSpPr>
            <p:nvPr/>
          </p:nvSpPr>
          <p:spPr bwMode="gray">
            <a:xfrm>
              <a:off x="945" y="59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Risk Controlling is the central point of contact and communication for all those involved in the RM process</a:t>
              </a:r>
            </a:p>
          </p:txBody>
        </p:sp>
        <p:sp>
          <p:nvSpPr>
            <p:cNvPr id="248841" name="AutoShape 9"/>
            <p:cNvSpPr>
              <a:spLocks noChangeArrowheads="1"/>
            </p:cNvSpPr>
            <p:nvPr/>
          </p:nvSpPr>
          <p:spPr bwMode="gray">
            <a:xfrm>
              <a:off x="333" y="604"/>
              <a:ext cx="513" cy="5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389 h 21600"/>
                <a:gd name="T14" fmla="*/ 18905 w 21600"/>
                <a:gd name="T15" fmla="*/ 1621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2" name="AutoShape 10"/>
            <p:cNvSpPr>
              <a:spLocks noChangeArrowheads="1"/>
            </p:cNvSpPr>
            <p:nvPr/>
          </p:nvSpPr>
          <p:spPr bwMode="gray">
            <a:xfrm>
              <a:off x="330" y="1379"/>
              <a:ext cx="513" cy="5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400 h 21600"/>
                <a:gd name="T14" fmla="*/ 1890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3" name="AutoShape 11"/>
            <p:cNvSpPr>
              <a:spLocks noChangeArrowheads="1"/>
            </p:cNvSpPr>
            <p:nvPr/>
          </p:nvSpPr>
          <p:spPr bwMode="gray">
            <a:xfrm>
              <a:off x="333" y="2159"/>
              <a:ext cx="513" cy="5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389 h 21600"/>
                <a:gd name="T14" fmla="*/ 18905 w 21600"/>
                <a:gd name="T15" fmla="*/ 1621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4" name="AutoShape 12"/>
            <p:cNvSpPr>
              <a:spLocks noChangeArrowheads="1"/>
            </p:cNvSpPr>
            <p:nvPr/>
          </p:nvSpPr>
          <p:spPr bwMode="gray">
            <a:xfrm>
              <a:off x="338" y="2917"/>
              <a:ext cx="513" cy="5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400 h 21600"/>
                <a:gd name="T14" fmla="*/ 1890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5" name="AutoShape 13"/>
            <p:cNvSpPr>
              <a:spLocks noChangeArrowheads="1"/>
            </p:cNvSpPr>
            <p:nvPr/>
          </p:nvSpPr>
          <p:spPr bwMode="gray">
            <a:xfrm>
              <a:off x="333" y="3686"/>
              <a:ext cx="513" cy="5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421 h 21600"/>
                <a:gd name="T14" fmla="*/ 18905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8835" name="Rectangle 14"/>
          <p:cNvSpPr>
            <a:spLocks noGrp="1" noChangeArrowheads="1"/>
          </p:cNvSpPr>
          <p:nvPr>
            <p:ph type="title"/>
          </p:nvPr>
        </p:nvSpPr>
        <p:spPr>
          <a:xfrm>
            <a:off x="468000" y="144000"/>
            <a:ext cx="8640000" cy="648000"/>
          </a:xfrm>
        </p:spPr>
        <p:txBody>
          <a:bodyPr/>
          <a:lstStyle/>
          <a:p>
            <a:pPr eaLnBrk="1" hangingPunct="1"/>
            <a:r>
              <a:rPr lang="de-DE" altLang="de-DE" dirty="0"/>
              <a:t>System design (II): Risk controlling through controlling (II)</a:t>
            </a:r>
          </a:p>
        </p:txBody>
      </p:sp>
    </p:spTree>
    <p:extLst>
      <p:ext uri="{BB962C8B-B14F-4D97-AF65-F5344CB8AC3E}">
        <p14:creationId xmlns:p14="http://schemas.microsoft.com/office/powerpoint/2010/main" val="325943441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80" name="Text Box 4"/>
          <p:cNvSpPr txBox="1">
            <a:spLocks noChangeArrowheads="1"/>
          </p:cNvSpPr>
          <p:nvPr/>
        </p:nvSpPr>
        <p:spPr bwMode="gray">
          <a:xfrm>
            <a:off x="1219926" y="2026079"/>
            <a:ext cx="8418490" cy="5820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Carries out recurring risk identification and assessment</a:t>
            </a:r>
          </a:p>
        </p:txBody>
      </p:sp>
      <p:sp>
        <p:nvSpPr>
          <p:cNvPr id="249877" name="Text Box 7"/>
          <p:cNvSpPr txBox="1">
            <a:spLocks noChangeArrowheads="1"/>
          </p:cNvSpPr>
          <p:nvPr/>
        </p:nvSpPr>
        <p:spPr bwMode="gray">
          <a:xfrm>
            <a:off x="1219926" y="2957771"/>
            <a:ext cx="8418490" cy="581415"/>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Proposes suitable risk management measures (documentation in risk folders); develops projects if necessary</a:t>
            </a:r>
          </a:p>
        </p:txBody>
      </p:sp>
      <p:sp>
        <p:nvSpPr>
          <p:cNvPr id="249874" name="Text Box 10"/>
          <p:cNvSpPr txBox="1">
            <a:spLocks noChangeArrowheads="1"/>
          </p:cNvSpPr>
          <p:nvPr/>
        </p:nvSpPr>
        <p:spPr bwMode="gray">
          <a:xfrm>
            <a:off x="1219926" y="3895113"/>
            <a:ext cx="8418490" cy="58489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Updates/maintains the risk folders for risks relevant to further processing</a:t>
            </a:r>
          </a:p>
        </p:txBody>
      </p:sp>
      <p:grpSp>
        <p:nvGrpSpPr>
          <p:cNvPr id="249864" name="Group 12"/>
          <p:cNvGrpSpPr>
            <a:grpSpLocks/>
          </p:cNvGrpSpPr>
          <p:nvPr/>
        </p:nvGrpSpPr>
        <p:grpSpPr bwMode="auto">
          <a:xfrm>
            <a:off x="200472" y="4716856"/>
            <a:ext cx="9437944" cy="794202"/>
            <a:chOff x="557" y="882"/>
            <a:chExt cx="5314" cy="613"/>
          </a:xfrm>
        </p:grpSpPr>
        <p:sp>
          <p:nvSpPr>
            <p:cNvPr id="249872" name="Text Box 13"/>
            <p:cNvSpPr txBox="1">
              <a:spLocks noChangeArrowheads="1"/>
            </p:cNvSpPr>
            <p:nvPr/>
          </p:nvSpPr>
          <p:spPr bwMode="gray">
            <a:xfrm>
              <a:off x="1131" y="963"/>
              <a:ext cx="4740" cy="451"/>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Implements risk management measures following a decision or arranges for implementation by other departments</a:t>
              </a:r>
            </a:p>
          </p:txBody>
        </p:sp>
        <p:sp>
          <p:nvSpPr>
            <p:cNvPr id="249873" name="AutoShape 14"/>
            <p:cNvSpPr>
              <a:spLocks noChangeArrowheads="1"/>
            </p:cNvSpPr>
            <p:nvPr/>
          </p:nvSpPr>
          <p:spPr bwMode="gray">
            <a:xfrm>
              <a:off x="557" y="882"/>
              <a:ext cx="452" cy="61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9869" name="Text Box 16"/>
          <p:cNvSpPr txBox="1">
            <a:spLocks noChangeArrowheads="1"/>
          </p:cNvSpPr>
          <p:nvPr/>
        </p:nvSpPr>
        <p:spPr bwMode="gray">
          <a:xfrm>
            <a:off x="1221918" y="1089666"/>
            <a:ext cx="8418490" cy="58359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Implements and enforces risk management in business units</a:t>
            </a:r>
          </a:p>
        </p:txBody>
      </p:sp>
      <p:grpSp>
        <p:nvGrpSpPr>
          <p:cNvPr id="249866" name="Group 18"/>
          <p:cNvGrpSpPr>
            <a:grpSpLocks/>
          </p:cNvGrpSpPr>
          <p:nvPr/>
        </p:nvGrpSpPr>
        <p:grpSpPr bwMode="auto">
          <a:xfrm>
            <a:off x="200472" y="5651310"/>
            <a:ext cx="9437944" cy="794202"/>
            <a:chOff x="557" y="881"/>
            <a:chExt cx="5314" cy="615"/>
          </a:xfrm>
        </p:grpSpPr>
        <p:sp>
          <p:nvSpPr>
            <p:cNvPr id="249867" name="Text Box 19"/>
            <p:cNvSpPr txBox="1">
              <a:spLocks noChangeArrowheads="1"/>
            </p:cNvSpPr>
            <p:nvPr/>
          </p:nvSpPr>
          <p:spPr bwMode="gray">
            <a:xfrm>
              <a:off x="1131" y="966"/>
              <a:ext cx="4740" cy="450"/>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Communicates relevant risk information in accordance with the specified reporting system</a:t>
              </a:r>
            </a:p>
          </p:txBody>
        </p:sp>
        <p:sp>
          <p:nvSpPr>
            <p:cNvPr id="249868" name="AutoShape 20"/>
            <p:cNvSpPr>
              <a:spLocks noChangeArrowheads="1"/>
            </p:cNvSpPr>
            <p:nvPr/>
          </p:nvSpPr>
          <p:spPr bwMode="gray">
            <a:xfrm>
              <a:off x="557" y="881"/>
              <a:ext cx="452" cy="61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9859" name="Rectangle 22"/>
          <p:cNvSpPr>
            <a:spLocks noChangeArrowheads="1"/>
          </p:cNvSpPr>
          <p:nvPr/>
        </p:nvSpPr>
        <p:spPr bwMode="auto">
          <a:xfrm>
            <a:off x="1150540" y="5073650"/>
            <a:ext cx="181822" cy="3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000">
                <a:solidFill>
                  <a:schemeClr val="tx1"/>
                </a:solidFill>
                <a:latin typeface="Arial" pitchFamily="34" charset="0"/>
              </a:defRPr>
            </a:lvl1pPr>
            <a:lvl2pPr marL="742950" indent="-285750">
              <a:spcBef>
                <a:spcPct val="20000"/>
              </a:spcBef>
              <a:buChar char="–"/>
              <a:defRPr>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600">
                <a:solidFill>
                  <a:schemeClr val="tx1"/>
                </a:solidFill>
                <a:latin typeface="Arial" pitchFamily="34" charset="0"/>
              </a:defRPr>
            </a:lvl4pPr>
            <a:lvl5pPr marL="2057400" indent="-22860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endParaRPr lang="de-DE" altLang="de-DE" sz="1500" b="1" dirty="0">
              <a:solidFill>
                <a:schemeClr val="bg1"/>
              </a:solidFill>
            </a:endParaRPr>
          </a:p>
        </p:txBody>
      </p:sp>
      <p:sp>
        <p:nvSpPr>
          <p:cNvPr id="249860" name="Rectangle 23"/>
          <p:cNvSpPr>
            <a:spLocks noGrp="1" noChangeArrowheads="1"/>
          </p:cNvSpPr>
          <p:nvPr>
            <p:ph type="title"/>
          </p:nvPr>
        </p:nvSpPr>
        <p:spPr>
          <a:xfrm>
            <a:off x="468000" y="144000"/>
            <a:ext cx="8640000" cy="648000"/>
          </a:xfrm>
        </p:spPr>
        <p:txBody>
          <a:bodyPr/>
          <a:lstStyle/>
          <a:p>
            <a:pPr eaLnBrk="1" hangingPunct="1"/>
            <a:r>
              <a:rPr lang="sv-SE" altLang="de-DE"/>
              <a:t>System design (III): Risk Owner (RO)</a:t>
            </a:r>
            <a:endParaRPr lang="de-DE" altLang="de-DE" dirty="0"/>
          </a:p>
        </p:txBody>
      </p:sp>
      <p:sp>
        <p:nvSpPr>
          <p:cNvPr id="28" name="AutoShape 14"/>
          <p:cNvSpPr>
            <a:spLocks noChangeArrowheads="1"/>
          </p:cNvSpPr>
          <p:nvPr/>
        </p:nvSpPr>
        <p:spPr bwMode="gray">
          <a:xfrm>
            <a:off x="200472" y="984363"/>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9" name="AutoShape 14"/>
          <p:cNvSpPr>
            <a:spLocks noChangeArrowheads="1"/>
          </p:cNvSpPr>
          <p:nvPr/>
        </p:nvSpPr>
        <p:spPr bwMode="gray">
          <a:xfrm>
            <a:off x="200472" y="3852528"/>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30" name="AutoShape 14"/>
          <p:cNvSpPr>
            <a:spLocks noChangeArrowheads="1"/>
          </p:cNvSpPr>
          <p:nvPr/>
        </p:nvSpPr>
        <p:spPr bwMode="gray">
          <a:xfrm>
            <a:off x="200472" y="2853604"/>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31" name="AutoShape 14"/>
          <p:cNvSpPr>
            <a:spLocks noChangeArrowheads="1"/>
          </p:cNvSpPr>
          <p:nvPr/>
        </p:nvSpPr>
        <p:spPr bwMode="gray">
          <a:xfrm>
            <a:off x="200472" y="1918817"/>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Tree>
    <p:extLst>
      <p:ext uri="{BB962C8B-B14F-4D97-AF65-F5344CB8AC3E}">
        <p14:creationId xmlns:p14="http://schemas.microsoft.com/office/powerpoint/2010/main" val="295749856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882" name="Group 3"/>
          <p:cNvGrpSpPr>
            <a:grpSpLocks/>
          </p:cNvGrpSpPr>
          <p:nvPr/>
        </p:nvGrpSpPr>
        <p:grpSpPr bwMode="auto">
          <a:xfrm>
            <a:off x="194338" y="2225068"/>
            <a:ext cx="9439936" cy="3187274"/>
            <a:chOff x="290" y="1236"/>
            <a:chExt cx="5380" cy="2079"/>
          </a:xfrm>
        </p:grpSpPr>
        <p:grpSp>
          <p:nvGrpSpPr>
            <p:cNvPr id="250884" name="Group 4"/>
            <p:cNvGrpSpPr>
              <a:grpSpLocks/>
            </p:cNvGrpSpPr>
            <p:nvPr/>
          </p:nvGrpSpPr>
          <p:grpSpPr bwMode="auto">
            <a:xfrm>
              <a:off x="291" y="1236"/>
              <a:ext cx="5379" cy="519"/>
              <a:chOff x="557" y="866"/>
              <a:chExt cx="5314" cy="654"/>
            </a:xfrm>
          </p:grpSpPr>
          <p:sp>
            <p:nvSpPr>
              <p:cNvPr id="250894" name="Text Box 5"/>
              <p:cNvSpPr txBox="1">
                <a:spLocks noChangeArrowheads="1"/>
              </p:cNvSpPr>
              <p:nvPr/>
            </p:nvSpPr>
            <p:spPr bwMode="gray">
              <a:xfrm>
                <a:off x="1131" y="965"/>
                <a:ext cx="4740" cy="454"/>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Checks the implemented RMS for effectiveness and efficiency</a:t>
                </a:r>
              </a:p>
            </p:txBody>
          </p:sp>
          <p:sp>
            <p:nvSpPr>
              <p:cNvPr id="250895" name="AutoShape 6"/>
              <p:cNvSpPr>
                <a:spLocks noChangeArrowheads="1"/>
              </p:cNvSpPr>
              <p:nvPr/>
            </p:nvSpPr>
            <p:spPr bwMode="gray">
              <a:xfrm>
                <a:off x="557" y="866"/>
                <a:ext cx="474" cy="6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50885" name="Group 7"/>
            <p:cNvGrpSpPr>
              <a:grpSpLocks/>
            </p:cNvGrpSpPr>
            <p:nvPr/>
          </p:nvGrpSpPr>
          <p:grpSpPr bwMode="auto">
            <a:xfrm>
              <a:off x="290" y="1766"/>
              <a:ext cx="5379" cy="519"/>
              <a:chOff x="557" y="862"/>
              <a:chExt cx="5314" cy="654"/>
            </a:xfrm>
          </p:grpSpPr>
          <p:sp>
            <p:nvSpPr>
              <p:cNvPr id="250892" name="Text Box 8"/>
              <p:cNvSpPr txBox="1">
                <a:spLocks noChangeArrowheads="1"/>
              </p:cNvSpPr>
              <p:nvPr/>
            </p:nvSpPr>
            <p:spPr bwMode="gray">
              <a:xfrm>
                <a:off x="1131" y="967"/>
                <a:ext cx="4740" cy="450"/>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Develops principles and standards for monitoring (auditing) the RMS</a:t>
                </a:r>
              </a:p>
            </p:txBody>
          </p:sp>
          <p:sp>
            <p:nvSpPr>
              <p:cNvPr id="250893" name="AutoShape 9"/>
              <p:cNvSpPr>
                <a:spLocks noChangeArrowheads="1"/>
              </p:cNvSpPr>
              <p:nvPr/>
            </p:nvSpPr>
            <p:spPr bwMode="gray">
              <a:xfrm>
                <a:off x="557" y="862"/>
                <a:ext cx="474" cy="6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50886" name="Group 10"/>
            <p:cNvGrpSpPr>
              <a:grpSpLocks/>
            </p:cNvGrpSpPr>
            <p:nvPr/>
          </p:nvGrpSpPr>
          <p:grpSpPr bwMode="auto">
            <a:xfrm>
              <a:off x="290" y="2285"/>
              <a:ext cx="5379" cy="519"/>
              <a:chOff x="557" y="866"/>
              <a:chExt cx="5314" cy="654"/>
            </a:xfrm>
          </p:grpSpPr>
          <p:sp>
            <p:nvSpPr>
              <p:cNvPr id="250890" name="Text Box 11"/>
              <p:cNvSpPr txBox="1">
                <a:spLocks noChangeArrowheads="1"/>
              </p:cNvSpPr>
              <p:nvPr/>
            </p:nvSpPr>
            <p:spPr bwMode="gray">
              <a:xfrm>
                <a:off x="1131" y="965"/>
                <a:ext cx="4740" cy="454"/>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Supports and advises Risk Controlling in the development of principles and standards for the RMS</a:t>
                </a:r>
              </a:p>
            </p:txBody>
          </p:sp>
          <p:sp>
            <p:nvSpPr>
              <p:cNvPr id="250891" name="AutoShape 12"/>
              <p:cNvSpPr>
                <a:spLocks noChangeArrowheads="1"/>
              </p:cNvSpPr>
              <p:nvPr/>
            </p:nvSpPr>
            <p:spPr bwMode="gray">
              <a:xfrm>
                <a:off x="557" y="866"/>
                <a:ext cx="474" cy="6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50887" name="Group 13"/>
            <p:cNvGrpSpPr>
              <a:grpSpLocks/>
            </p:cNvGrpSpPr>
            <p:nvPr/>
          </p:nvGrpSpPr>
          <p:grpSpPr bwMode="auto">
            <a:xfrm>
              <a:off x="290" y="2797"/>
              <a:ext cx="5379" cy="518"/>
              <a:chOff x="557" y="863"/>
              <a:chExt cx="5314" cy="653"/>
            </a:xfrm>
          </p:grpSpPr>
          <p:sp>
            <p:nvSpPr>
              <p:cNvPr id="250888" name="Text Box 14"/>
              <p:cNvSpPr txBox="1">
                <a:spLocks noChangeArrowheads="1"/>
              </p:cNvSpPr>
              <p:nvPr/>
            </p:nvSpPr>
            <p:spPr bwMode="gray">
              <a:xfrm>
                <a:off x="1131" y="963"/>
                <a:ext cx="4740" cy="45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Informs Risk Controlling about audit results and coordinates necessary changes</a:t>
                </a:r>
              </a:p>
            </p:txBody>
          </p:sp>
          <p:sp>
            <p:nvSpPr>
              <p:cNvPr id="250889" name="AutoShape 15"/>
              <p:cNvSpPr>
                <a:spLocks noChangeArrowheads="1"/>
              </p:cNvSpPr>
              <p:nvPr/>
            </p:nvSpPr>
            <p:spPr bwMode="gray">
              <a:xfrm>
                <a:off x="557" y="863"/>
                <a:ext cx="474" cy="65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sp>
        <p:nvSpPr>
          <p:cNvPr id="250883" name="Rectangle 16"/>
          <p:cNvSpPr>
            <a:spLocks noGrp="1" noChangeArrowheads="1"/>
          </p:cNvSpPr>
          <p:nvPr>
            <p:ph type="title"/>
          </p:nvPr>
        </p:nvSpPr>
        <p:spPr>
          <a:xfrm>
            <a:off x="468000" y="144000"/>
            <a:ext cx="8640000" cy="648000"/>
          </a:xfrm>
        </p:spPr>
        <p:txBody>
          <a:bodyPr/>
          <a:lstStyle/>
          <a:p>
            <a:pPr eaLnBrk="1" hangingPunct="1"/>
            <a:r>
              <a:rPr lang="de-DE" altLang="de-DE" dirty="0"/>
              <a:t>System design (IV): Internal audit</a:t>
            </a:r>
          </a:p>
        </p:txBody>
      </p:sp>
    </p:spTree>
    <p:extLst>
      <p:ext uri="{BB962C8B-B14F-4D97-AF65-F5344CB8AC3E}">
        <p14:creationId xmlns:p14="http://schemas.microsoft.com/office/powerpoint/2010/main" val="2775731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382FF2-80BD-465F-E0D8-2F85FA95D5DB}"/>
              </a:ext>
            </a:extLst>
          </p:cNvPr>
          <p:cNvSpPr>
            <a:spLocks noGrp="1"/>
          </p:cNvSpPr>
          <p:nvPr>
            <p:ph type="title"/>
          </p:nvPr>
        </p:nvSpPr>
        <p:spPr/>
        <p:txBody>
          <a:bodyPr/>
          <a:lstStyle/>
          <a:p>
            <a:r>
              <a:rPr lang="de-DE" dirty="0"/>
              <a:t>Low fundamental risks and a good risk/return profile lead to better performance: use risk-adequate management!</a:t>
            </a:r>
          </a:p>
        </p:txBody>
      </p:sp>
      <p:sp>
        <p:nvSpPr>
          <p:cNvPr id="6" name="Inhaltsplatzhalter 5"/>
          <p:cNvSpPr>
            <a:spLocks noGrp="1"/>
          </p:cNvSpPr>
          <p:nvPr>
            <p:ph idx="1"/>
          </p:nvPr>
        </p:nvSpPr>
        <p:spPr/>
        <p:txBody>
          <a:bodyPr/>
          <a:lstStyle/>
          <a:p>
            <a:pPr>
              <a:spcBef>
                <a:spcPts val="0"/>
              </a:spcBef>
              <a:spcAft>
                <a:spcPts val="0"/>
              </a:spcAft>
            </a:pPr>
            <a:r>
              <a:rPr lang="de-DE" sz="1200" dirty="0"/>
              <a:t>Performance of a € 1 investment in three different portfolios over the </a:t>
            </a:r>
            <a:br>
              <a:rPr lang="de-DE" sz="1200" dirty="0"/>
            </a:br>
            <a:r>
              <a:rPr lang="de-DE" sz="1200" dirty="0"/>
              <a:t>the observation period 1983 to 2011 (left) and 2017 (right). </a:t>
            </a:r>
          </a:p>
          <a:p>
            <a:pPr marL="376294" indent="-376294">
              <a:spcBef>
                <a:spcPts val="0"/>
              </a:spcBef>
              <a:spcAft>
                <a:spcPts val="0"/>
              </a:spcAft>
            </a:pPr>
            <a:r>
              <a:rPr lang="de-DE" sz="1200" dirty="0"/>
              <a:t>- Portfolio with low fundamental risks,</a:t>
            </a:r>
          </a:p>
          <a:p>
            <a:pPr marL="376294" indent="-376294">
              <a:spcBef>
                <a:spcPts val="0"/>
              </a:spcBef>
              <a:spcAft>
                <a:spcPts val="0"/>
              </a:spcAft>
            </a:pPr>
            <a:r>
              <a:rPr lang="de-DE" sz="1200" dirty="0"/>
              <a:t>- CDAX</a:t>
            </a:r>
          </a:p>
          <a:p>
            <a:pPr marL="376294" indent="-376294">
              <a:spcBef>
                <a:spcPts val="0"/>
              </a:spcBef>
              <a:spcAft>
                <a:spcPts val="0"/>
              </a:spcAft>
            </a:pPr>
            <a:r>
              <a:rPr lang="de-DE" sz="1200" dirty="0"/>
              <a:t>--- Portfolio with high fundamental risks</a:t>
            </a:r>
          </a:p>
          <a:p>
            <a:pPr>
              <a:spcBef>
                <a:spcPts val="0"/>
              </a:spcBef>
              <a:spcAft>
                <a:spcPts val="0"/>
              </a:spcAft>
            </a:pPr>
            <a:endParaRPr lang="de-DE" sz="1200" dirty="0"/>
          </a:p>
        </p:txBody>
      </p:sp>
      <p:sp>
        <p:nvSpPr>
          <p:cNvPr id="11" name="Inhaltsplatzhalter 10"/>
          <p:cNvSpPr>
            <a:spLocks noGrp="1"/>
          </p:cNvSpPr>
          <p:nvPr>
            <p:ph sz="quarter" idx="13"/>
          </p:nvPr>
        </p:nvSpPr>
        <p:spPr>
          <a:xfrm>
            <a:off x="560512" y="5695236"/>
            <a:ext cx="8547488" cy="758100"/>
          </a:xfrm>
        </p:spPr>
        <p:txBody>
          <a:bodyPr anchor="t" anchorCtr="0"/>
          <a:lstStyle/>
          <a:p>
            <a:pPr marL="361950" lvl="1" indent="0" fontAlgn="base">
              <a:lnSpc>
                <a:spcPts val="975"/>
              </a:lnSpc>
              <a:buNone/>
            </a:pPr>
            <a:r>
              <a:rPr lang="en-US" b="0" i="0" dirty="0">
                <a:solidFill>
                  <a:srgbClr val="7F7F7F"/>
                </a:solidFill>
                <a:effectLst/>
                <a:latin typeface="+mn-lt"/>
              </a:rPr>
              <a:t>Source left: </a:t>
            </a:r>
            <a:r>
              <a:rPr lang="en-US" b="0" i="0" dirty="0" err="1">
                <a:solidFill>
                  <a:srgbClr val="7F7F7F"/>
                </a:solidFill>
                <a:effectLst/>
                <a:latin typeface="+mn-lt"/>
              </a:rPr>
              <a:t>Walkshäusl</a:t>
            </a:r>
            <a:r>
              <a:rPr lang="en-US" b="0" i="0" dirty="0">
                <a:solidFill>
                  <a:srgbClr val="7F7F7F"/>
                </a:solidFill>
                <a:effectLst/>
                <a:latin typeface="+mn-lt"/>
              </a:rPr>
              <a:t>, C. (2013): </a:t>
            </a:r>
            <a:r>
              <a:rPr lang="en-US" b="0" i="0" dirty="0" err="1">
                <a:solidFill>
                  <a:srgbClr val="7F7F7F"/>
                </a:solidFill>
                <a:effectLst/>
                <a:latin typeface="+mn-lt"/>
              </a:rPr>
              <a:t>Fundamentalrisiken</a:t>
            </a:r>
            <a:r>
              <a:rPr lang="en-US" b="0" i="0" dirty="0">
                <a:solidFill>
                  <a:srgbClr val="7F7F7F"/>
                </a:solidFill>
                <a:effectLst/>
                <a:latin typeface="+mn-lt"/>
              </a:rPr>
              <a:t> und </a:t>
            </a:r>
            <a:r>
              <a:rPr lang="en-US" b="0" i="0" dirty="0" err="1">
                <a:solidFill>
                  <a:srgbClr val="7F7F7F"/>
                </a:solidFill>
                <a:effectLst/>
                <a:latin typeface="+mn-lt"/>
              </a:rPr>
              <a:t>Aktienrenditen</a:t>
            </a:r>
            <a:r>
              <a:rPr lang="en-US" b="0" i="0" dirty="0">
                <a:solidFill>
                  <a:srgbClr val="7F7F7F"/>
                </a:solidFill>
                <a:effectLst/>
                <a:latin typeface="+mn-lt"/>
              </a:rPr>
              <a:t> – </a:t>
            </a:r>
            <a:r>
              <a:rPr lang="en-US" b="0" i="0" dirty="0" err="1">
                <a:solidFill>
                  <a:srgbClr val="7F7F7F"/>
                </a:solidFill>
                <a:effectLst/>
                <a:latin typeface="+mn-lt"/>
              </a:rPr>
              <a:t>Auch</a:t>
            </a:r>
            <a:r>
              <a:rPr lang="en-US" b="0" i="0" dirty="0">
                <a:solidFill>
                  <a:srgbClr val="7F7F7F"/>
                </a:solidFill>
                <a:effectLst/>
                <a:latin typeface="+mn-lt"/>
              </a:rPr>
              <a:t> </a:t>
            </a:r>
            <a:r>
              <a:rPr lang="en-US" b="0" i="0" dirty="0" err="1">
                <a:solidFill>
                  <a:srgbClr val="7F7F7F"/>
                </a:solidFill>
                <a:effectLst/>
                <a:latin typeface="+mn-lt"/>
              </a:rPr>
              <a:t>hier</a:t>
            </a:r>
            <a:r>
              <a:rPr lang="en-US" b="0" i="0" dirty="0">
                <a:solidFill>
                  <a:srgbClr val="7F7F7F"/>
                </a:solidFill>
                <a:effectLst/>
                <a:latin typeface="+mn-lt"/>
              </a:rPr>
              <a:t> gilt, </a:t>
            </a:r>
            <a:r>
              <a:rPr lang="en-US" b="0" i="0" dirty="0" err="1">
                <a:solidFill>
                  <a:srgbClr val="7F7F7F"/>
                </a:solidFill>
                <a:effectLst/>
                <a:latin typeface="+mn-lt"/>
              </a:rPr>
              <a:t>mit</a:t>
            </a:r>
            <a:r>
              <a:rPr lang="en-US" b="0" i="0" dirty="0">
                <a:solidFill>
                  <a:srgbClr val="7F7F7F"/>
                </a:solidFill>
                <a:effectLst/>
                <a:latin typeface="+mn-lt"/>
              </a:rPr>
              <a:t> </a:t>
            </a:r>
            <a:r>
              <a:rPr lang="en-US" b="0" i="0" dirty="0" err="1">
                <a:solidFill>
                  <a:srgbClr val="7F7F7F"/>
                </a:solidFill>
                <a:effectLst/>
                <a:latin typeface="+mn-lt"/>
              </a:rPr>
              <a:t>weniger</a:t>
            </a:r>
            <a:r>
              <a:rPr lang="en-US" b="0" i="0" dirty="0">
                <a:solidFill>
                  <a:srgbClr val="7F7F7F"/>
                </a:solidFill>
                <a:effectLst/>
                <a:latin typeface="+mn-lt"/>
              </a:rPr>
              <a:t> </a:t>
            </a:r>
            <a:r>
              <a:rPr lang="en-US" b="0" i="0" dirty="0" err="1">
                <a:solidFill>
                  <a:srgbClr val="7F7F7F"/>
                </a:solidFill>
                <a:effectLst/>
                <a:latin typeface="+mn-lt"/>
              </a:rPr>
              <a:t>Risiko</a:t>
            </a:r>
            <a:r>
              <a:rPr lang="en-US" b="0" i="0" dirty="0">
                <a:solidFill>
                  <a:srgbClr val="7F7F7F"/>
                </a:solidFill>
                <a:effectLst/>
                <a:latin typeface="+mn-lt"/>
              </a:rPr>
              <a:t> </a:t>
            </a:r>
            <a:r>
              <a:rPr lang="en-US" b="0" i="0" dirty="0" err="1">
                <a:solidFill>
                  <a:srgbClr val="7F7F7F"/>
                </a:solidFill>
                <a:effectLst/>
                <a:latin typeface="+mn-lt"/>
              </a:rPr>
              <a:t>zu</a:t>
            </a:r>
            <a:r>
              <a:rPr lang="en-US" b="0" i="0" dirty="0">
                <a:solidFill>
                  <a:srgbClr val="7F7F7F"/>
                </a:solidFill>
                <a:effectLst/>
                <a:latin typeface="+mn-lt"/>
              </a:rPr>
              <a:t> </a:t>
            </a:r>
            <a:r>
              <a:rPr lang="en-US" b="0" i="0" dirty="0" err="1">
                <a:solidFill>
                  <a:srgbClr val="7F7F7F"/>
                </a:solidFill>
                <a:effectLst/>
                <a:latin typeface="+mn-lt"/>
              </a:rPr>
              <a:t>einer</a:t>
            </a:r>
            <a:r>
              <a:rPr lang="en-US" b="0" i="0" dirty="0">
                <a:solidFill>
                  <a:srgbClr val="7F7F7F"/>
                </a:solidFill>
                <a:effectLst/>
                <a:latin typeface="+mn-lt"/>
              </a:rPr>
              <a:t> </a:t>
            </a:r>
            <a:r>
              <a:rPr lang="en-US" b="0" i="0" dirty="0" err="1">
                <a:solidFill>
                  <a:srgbClr val="7F7F7F"/>
                </a:solidFill>
                <a:effectLst/>
                <a:latin typeface="+mn-lt"/>
              </a:rPr>
              <a:t>besseren</a:t>
            </a:r>
            <a:r>
              <a:rPr lang="en-US" dirty="0">
                <a:solidFill>
                  <a:srgbClr val="7F7F7F"/>
                </a:solidFill>
                <a:latin typeface="+mn-lt"/>
              </a:rPr>
              <a:t> </a:t>
            </a:r>
            <a:r>
              <a:rPr lang="en-US" b="0" i="0" dirty="0">
                <a:solidFill>
                  <a:srgbClr val="7F7F7F"/>
                </a:solidFill>
                <a:effectLst/>
                <a:latin typeface="+mn-lt"/>
              </a:rPr>
              <a:t>Performance, in: Corporate </a:t>
            </a:r>
            <a:r>
              <a:rPr lang="en-US" b="0" i="0" dirty="0" err="1">
                <a:solidFill>
                  <a:srgbClr val="7F7F7F"/>
                </a:solidFill>
                <a:effectLst/>
                <a:latin typeface="+mn-lt"/>
              </a:rPr>
              <a:t>Fiance</a:t>
            </a:r>
            <a:r>
              <a:rPr lang="en-US" b="0" i="0" dirty="0">
                <a:solidFill>
                  <a:srgbClr val="7F7F7F"/>
                </a:solidFill>
                <a:effectLst/>
                <a:latin typeface="+mn-lt"/>
              </a:rPr>
              <a:t> biz 3/2013, pp. 119-123. ​</a:t>
            </a:r>
          </a:p>
          <a:p>
            <a:pPr marL="361950" lvl="1" indent="0" fontAlgn="base">
              <a:lnSpc>
                <a:spcPts val="975"/>
              </a:lnSpc>
              <a:buNone/>
            </a:pPr>
            <a:r>
              <a:rPr lang="en-US" b="0" i="0" dirty="0">
                <a:solidFill>
                  <a:srgbClr val="7F7F7F"/>
                </a:solidFill>
                <a:effectLst/>
                <a:latin typeface="+mn-lt"/>
              </a:rPr>
              <a:t>Source right: Gleißner, W./</a:t>
            </a:r>
            <a:r>
              <a:rPr lang="en-US" b="0" i="0" dirty="0" err="1">
                <a:solidFill>
                  <a:srgbClr val="7F7F7F"/>
                </a:solidFill>
                <a:effectLst/>
                <a:latin typeface="+mn-lt"/>
              </a:rPr>
              <a:t>Walkshäusl</a:t>
            </a:r>
            <a:r>
              <a:rPr lang="en-US" b="0" i="0" dirty="0">
                <a:solidFill>
                  <a:srgbClr val="7F7F7F"/>
                </a:solidFill>
                <a:effectLst/>
                <a:latin typeface="+mn-lt"/>
              </a:rPr>
              <a:t>, C. (2018): </a:t>
            </a:r>
            <a:r>
              <a:rPr lang="en-US" b="0" i="0" dirty="0" err="1">
                <a:solidFill>
                  <a:srgbClr val="7F7F7F"/>
                </a:solidFill>
                <a:effectLst/>
                <a:latin typeface="+mn-lt"/>
              </a:rPr>
              <a:t>Erfolgreiche</a:t>
            </a:r>
            <a:r>
              <a:rPr lang="en-US" b="0" i="0" dirty="0">
                <a:solidFill>
                  <a:srgbClr val="7F7F7F"/>
                </a:solidFill>
                <a:effectLst/>
                <a:latin typeface="+mn-lt"/>
              </a:rPr>
              <a:t> Value-</a:t>
            </a:r>
            <a:r>
              <a:rPr lang="en-US" b="0" i="0" dirty="0" err="1">
                <a:solidFill>
                  <a:srgbClr val="7F7F7F"/>
                </a:solidFill>
                <a:effectLst/>
                <a:latin typeface="+mn-lt"/>
              </a:rPr>
              <a:t>Anlagestrategien</a:t>
            </a:r>
            <a:r>
              <a:rPr lang="en-US" b="0" i="0" dirty="0">
                <a:solidFill>
                  <a:srgbClr val="7F7F7F"/>
                </a:solidFill>
                <a:effectLst/>
                <a:latin typeface="+mn-lt"/>
              </a:rPr>
              <a:t> </a:t>
            </a:r>
            <a:r>
              <a:rPr lang="en-US" b="0" i="0" dirty="0" err="1">
                <a:solidFill>
                  <a:srgbClr val="7F7F7F"/>
                </a:solidFill>
                <a:effectLst/>
                <a:latin typeface="+mn-lt"/>
              </a:rPr>
              <a:t>durch</a:t>
            </a:r>
            <a:r>
              <a:rPr lang="en-US" b="0" i="0" dirty="0">
                <a:solidFill>
                  <a:srgbClr val="7F7F7F"/>
                </a:solidFill>
                <a:effectLst/>
                <a:latin typeface="+mn-lt"/>
              </a:rPr>
              <a:t> </a:t>
            </a:r>
            <a:r>
              <a:rPr lang="en-US" b="0" i="0" dirty="0" err="1">
                <a:solidFill>
                  <a:srgbClr val="7F7F7F"/>
                </a:solidFill>
                <a:effectLst/>
                <a:latin typeface="+mn-lt"/>
              </a:rPr>
              <a:t>risiko</a:t>
            </a:r>
            <a:r>
              <a:rPr lang="en-US" b="0" i="0" dirty="0">
                <a:solidFill>
                  <a:srgbClr val="7F7F7F"/>
                </a:solidFill>
                <a:effectLst/>
                <a:latin typeface="+mn-lt"/>
              </a:rPr>
              <a:t>- und </a:t>
            </a:r>
            <a:r>
              <a:rPr lang="en-US" b="0" i="0" dirty="0" err="1">
                <a:solidFill>
                  <a:srgbClr val="7F7F7F"/>
                </a:solidFill>
                <a:effectLst/>
                <a:latin typeface="+mn-lt"/>
              </a:rPr>
              <a:t>ratinggerechte</a:t>
            </a:r>
            <a:r>
              <a:rPr lang="en-US" b="0" i="0" dirty="0">
                <a:solidFill>
                  <a:srgbClr val="7F7F7F"/>
                </a:solidFill>
                <a:effectLst/>
                <a:latin typeface="+mn-lt"/>
              </a:rPr>
              <a:t> </a:t>
            </a:r>
            <a:r>
              <a:rPr lang="en-US" b="0" i="0" dirty="0" err="1">
                <a:solidFill>
                  <a:srgbClr val="7F7F7F"/>
                </a:solidFill>
                <a:effectLst/>
                <a:latin typeface="+mn-lt"/>
              </a:rPr>
              <a:t>Unternehmensbewertung</a:t>
            </a:r>
            <a:r>
              <a:rPr lang="en-US" b="0" i="0" dirty="0">
                <a:solidFill>
                  <a:srgbClr val="7F7F7F"/>
                </a:solidFill>
                <a:effectLst/>
                <a:latin typeface="+mn-lt"/>
              </a:rPr>
              <a:t> – </a:t>
            </a:r>
            <a:r>
              <a:rPr lang="en-US" b="0" i="0" dirty="0" err="1">
                <a:solidFill>
                  <a:srgbClr val="7F7F7F"/>
                </a:solidFill>
                <a:effectLst/>
                <a:latin typeface="+mn-lt"/>
              </a:rPr>
              <a:t>Ertragsrisiken</a:t>
            </a:r>
            <a:r>
              <a:rPr lang="en-US" b="0" i="0" dirty="0">
                <a:solidFill>
                  <a:srgbClr val="7F7F7F"/>
                </a:solidFill>
                <a:effectLst/>
                <a:latin typeface="+mn-lt"/>
              </a:rPr>
              <a:t>, Rating, </a:t>
            </a:r>
            <a:r>
              <a:rPr lang="en-US" b="0" i="0" dirty="0" err="1">
                <a:solidFill>
                  <a:srgbClr val="7F7F7F"/>
                </a:solidFill>
                <a:effectLst/>
                <a:latin typeface="+mn-lt"/>
              </a:rPr>
              <a:t>Kapitalkosten</a:t>
            </a:r>
            <a:r>
              <a:rPr lang="en-US" b="0" i="0" dirty="0">
                <a:solidFill>
                  <a:srgbClr val="7F7F7F"/>
                </a:solidFill>
                <a:effectLst/>
                <a:latin typeface="+mn-lt"/>
              </a:rPr>
              <a:t> und </a:t>
            </a:r>
            <a:r>
              <a:rPr lang="en-US" b="0" i="0" dirty="0" err="1">
                <a:solidFill>
                  <a:srgbClr val="7F7F7F"/>
                </a:solidFill>
                <a:effectLst/>
                <a:latin typeface="+mn-lt"/>
              </a:rPr>
              <a:t>Aktienrenditen</a:t>
            </a:r>
            <a:r>
              <a:rPr lang="en-US" b="0" i="0" dirty="0">
                <a:solidFill>
                  <a:srgbClr val="7F7F7F"/>
                </a:solidFill>
                <a:effectLst/>
                <a:latin typeface="+mn-lt"/>
              </a:rPr>
              <a:t>, in: Corporate Finance, No 05-06/2018, pp. 161-171. ​</a:t>
            </a:r>
          </a:p>
        </p:txBody>
      </p:sp>
      <p:pic>
        <p:nvPicPr>
          <p:cNvPr id="507906" name="Picture 2" descr="R:\7 Fachartikelbeschaffung\CorporateFinancebiz\Walkshäusl 2013\Abb. 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73" y="2688257"/>
            <a:ext cx="4026620" cy="26760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309" y="1901855"/>
            <a:ext cx="3726312" cy="354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074156" y="1939955"/>
            <a:ext cx="3691465" cy="400110"/>
          </a:xfrm>
          <a:prstGeom prst="rect">
            <a:avLst/>
          </a:prstGeom>
          <a:solidFill>
            <a:schemeClr val="bg1"/>
          </a:solidFill>
        </p:spPr>
        <p:txBody>
          <a:bodyPr wrap="square" rtlCol="0">
            <a:spAutoFit/>
          </a:bodyPr>
          <a:lstStyle/>
          <a:p>
            <a:r>
              <a:rPr lang="en-US" sz="1000" b="1" dirty="0"/>
              <a:t>Fig. 1: Performance of a €1 investment in Portfolio H, the market portfolio, and Portfolio N</a:t>
            </a:r>
            <a:endParaRPr lang="de-DE" sz="1000" b="1" dirty="0"/>
          </a:p>
        </p:txBody>
      </p:sp>
    </p:spTree>
    <p:extLst>
      <p:ext uri="{BB962C8B-B14F-4D97-AF65-F5344CB8AC3E}">
        <p14:creationId xmlns:p14="http://schemas.microsoft.com/office/powerpoint/2010/main" val="2783583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468000" y="144000"/>
            <a:ext cx="8640000" cy="648000"/>
          </a:xfrm>
        </p:spPr>
        <p:txBody>
          <a:bodyPr/>
          <a:lstStyle/>
          <a:p>
            <a:r>
              <a:rPr lang="de-DE" altLang="de-DE" dirty="0"/>
              <a:t>"Risk Intelligence </a:t>
            </a:r>
            <a:r>
              <a:rPr lang="de-DE" altLang="de-DE" dirty="0" err="1"/>
              <a:t>Indicator</a:t>
            </a:r>
            <a:r>
              <a:rPr lang="de-DE" altLang="de-DE" dirty="0"/>
              <a:t>"—</a:t>
            </a:r>
            <a:r>
              <a:rPr lang="de-DE" altLang="de-DE" dirty="0" err="1"/>
              <a:t>indicator</a:t>
            </a:r>
            <a:r>
              <a:rPr lang="de-DE" altLang="de-DE" dirty="0"/>
              <a:t> for the future orientation of corporate management (1/2)</a:t>
            </a:r>
          </a:p>
        </p:txBody>
      </p:sp>
      <p:graphicFrame>
        <p:nvGraphicFramePr>
          <p:cNvPr id="6" name="Inhaltsplatzhalter 2"/>
          <p:cNvGraphicFramePr>
            <a:graphicFrameLocks noGrp="1"/>
          </p:cNvGraphicFramePr>
          <p:nvPr>
            <p:ph idx="4294967295"/>
            <p:extLst>
              <p:ext uri="{D42A27DB-BD31-4B8C-83A1-F6EECF244321}">
                <p14:modId xmlns:p14="http://schemas.microsoft.com/office/powerpoint/2010/main" val="1087959260"/>
              </p:ext>
            </p:extLst>
          </p:nvPr>
        </p:nvGraphicFramePr>
        <p:xfrm>
          <a:off x="468000" y="792000"/>
          <a:ext cx="8639999" cy="5303834"/>
        </p:xfrm>
        <a:graphic>
          <a:graphicData uri="http://schemas.openxmlformats.org/drawingml/2006/table">
            <a:tbl>
              <a:tblPr/>
              <a:tblGrid>
                <a:gridCol w="6803898">
                  <a:extLst>
                    <a:ext uri="{9D8B030D-6E8A-4147-A177-3AD203B41FA5}">
                      <a16:colId xmlns:a16="http://schemas.microsoft.com/office/drawing/2014/main" val="20000"/>
                    </a:ext>
                  </a:extLst>
                </a:gridCol>
                <a:gridCol w="612580">
                  <a:extLst>
                    <a:ext uri="{9D8B030D-6E8A-4147-A177-3AD203B41FA5}">
                      <a16:colId xmlns:a16="http://schemas.microsoft.com/office/drawing/2014/main" val="20001"/>
                    </a:ext>
                  </a:extLst>
                </a:gridCol>
                <a:gridCol w="610941">
                  <a:extLst>
                    <a:ext uri="{9D8B030D-6E8A-4147-A177-3AD203B41FA5}">
                      <a16:colId xmlns:a16="http://schemas.microsoft.com/office/drawing/2014/main" val="20002"/>
                    </a:ext>
                  </a:extLst>
                </a:gridCol>
                <a:gridCol w="612580">
                  <a:extLst>
                    <a:ext uri="{9D8B030D-6E8A-4147-A177-3AD203B41FA5}">
                      <a16:colId xmlns:a16="http://schemas.microsoft.com/office/drawing/2014/main" val="20003"/>
                    </a:ext>
                  </a:extLst>
                </a:gridCol>
              </a:tblGrid>
              <a:tr h="274336">
                <a:tc rowSpan="2">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Questions</a:t>
                      </a:r>
                    </a:p>
                  </a:txBody>
                  <a:tcPr marL="44313" marR="44313"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Answer options</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48673">
                <a:tc vMerge="1">
                  <a:txBody>
                    <a:bodyPr/>
                    <a:lstStyle/>
                    <a:p>
                      <a:endParaRPr lang="de-DE"/>
                    </a:p>
                  </a:txBody>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no</a:t>
                      </a:r>
                      <a:br>
                        <a:rPr kumimoji="0" lang="de-DE" altLang="de-DE"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partially</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yes</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1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Do the management systems ensure that all significant opportunities and threats (risks) for the company are systematically and regularly identified over the entire planning horizon?</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Are all material risks quantitatively described by adequate probability distributions (e.g. by (a) minimum value, (b) most probable value and (c) maximum value)?</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Are assumptions made about the maturity, i.e. possible times of occurrence for risks?</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information on changes in risk positions and early warning indicators available quickly, meaningfully and consistently?</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the aggregated overall scope of risk or the scope of possible deviations from the plan calculated for the company as a whole, a business unit or a significant project?</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the aggregated risk information used to determine "true-to-expectation" plan values, i.e. plan values that express the mean of all risk-related possible scenarios?</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Are adequate risk management measures implemented and is their risk-reducing effect taken into account in the risk quantification?</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4011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the aggregated overall scope of risk, e.g. expressed by the equity requirement (or value-at-risk), taken into account when determining the company's required equity capitalization (financing structure)?</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Are suitable risk transfer measures (such as insurance) determined using information from the risk analysis?</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 name="Inhaltsplatzhalter 4"/>
          <p:cNvSpPr>
            <a:spLocks noGrp="1"/>
          </p:cNvSpPr>
          <p:nvPr>
            <p:ph sz="quarter" idx="13"/>
          </p:nvPr>
        </p:nvSpPr>
        <p:spPr>
          <a:xfrm>
            <a:off x="468031" y="5400000"/>
            <a:ext cx="8640000" cy="1080000"/>
          </a:xfrm>
        </p:spPr>
        <p:txBody>
          <a:bodyPr anchor="b"/>
          <a:lstStyle/>
          <a:p>
            <a:pPr marL="0" indent="0">
              <a:buNone/>
            </a:pPr>
            <a:r>
              <a:rPr lang="de-DE" altLang="de-DE" sz="1000" i="0" dirty="0"/>
              <a:t>Source: Chrobok, S./Gleißner, W. (2012): Risk </a:t>
            </a:r>
            <a:r>
              <a:rPr lang="de-DE" altLang="de-DE" sz="1000" i="0" dirty="0" err="1"/>
              <a:t>Intelligence</a:t>
            </a:r>
            <a:r>
              <a:rPr lang="de-DE" altLang="de-DE" sz="1000" i="0" dirty="0"/>
              <a:t> - Indikator für die Zukunftsorientierung des Controllings, in: Controller Magazin, September/Oktober 2012, pp. 70-71.​</a:t>
            </a:r>
          </a:p>
        </p:txBody>
      </p:sp>
    </p:spTree>
    <p:extLst>
      <p:ext uri="{BB962C8B-B14F-4D97-AF65-F5344CB8AC3E}">
        <p14:creationId xmlns:p14="http://schemas.microsoft.com/office/powerpoint/2010/main" val="423239926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68000" y="144000"/>
            <a:ext cx="8640000" cy="648000"/>
          </a:xfrm>
        </p:spPr>
        <p:txBody>
          <a:bodyPr/>
          <a:lstStyle/>
          <a:p>
            <a:r>
              <a:rPr lang="de-DE" altLang="de-DE" dirty="0"/>
              <a:t>"Risk Intelligence </a:t>
            </a:r>
            <a:r>
              <a:rPr lang="de-DE" altLang="de-DE" dirty="0" err="1"/>
              <a:t>Indicator</a:t>
            </a:r>
            <a:r>
              <a:rPr lang="de-DE" altLang="de-DE" dirty="0"/>
              <a:t>"—</a:t>
            </a:r>
            <a:r>
              <a:rPr lang="de-DE" altLang="de-DE" dirty="0" err="1"/>
              <a:t>indicator</a:t>
            </a:r>
            <a:r>
              <a:rPr lang="de-DE" altLang="de-DE" dirty="0"/>
              <a:t> for the future orientation of corporate management (2/2)</a:t>
            </a:r>
          </a:p>
        </p:txBody>
      </p:sp>
      <p:sp>
        <p:nvSpPr>
          <p:cNvPr id="34890" name="Inhaltsplatzhalter 4"/>
          <p:cNvSpPr>
            <a:spLocks noGrp="1"/>
          </p:cNvSpPr>
          <p:nvPr>
            <p:ph sz="quarter" idx="13"/>
          </p:nvPr>
        </p:nvSpPr>
        <p:spPr/>
        <p:txBody>
          <a:bodyPr anchor="b"/>
          <a:lstStyle/>
          <a:p>
            <a:pPr marL="0" indent="0">
              <a:buNone/>
            </a:pPr>
            <a:r>
              <a:rPr lang="de-DE" altLang="de-DE" sz="1000" i="0" dirty="0"/>
              <a:t>Source: Chrobok, S./Gleißner, W. (2012): Risk </a:t>
            </a:r>
            <a:r>
              <a:rPr lang="de-DE" altLang="de-DE" sz="1000" i="0" dirty="0" err="1"/>
              <a:t>Intelligence</a:t>
            </a:r>
            <a:r>
              <a:rPr lang="de-DE" altLang="de-DE" sz="1000" i="0" dirty="0"/>
              <a:t> - Indikator für die Zukunftsorientierung des Controllings, in: Controller Magazin, September/Oktober 2012, pp. 70-71.</a:t>
            </a:r>
          </a:p>
        </p:txBody>
      </p:sp>
      <p:graphicFrame>
        <p:nvGraphicFramePr>
          <p:cNvPr id="5" name="Inhaltsplatzhalter 2"/>
          <p:cNvGraphicFramePr>
            <a:graphicFrameLocks noGrp="1"/>
          </p:cNvGraphicFramePr>
          <p:nvPr>
            <p:extLst>
              <p:ext uri="{D42A27DB-BD31-4B8C-83A1-F6EECF244321}">
                <p14:modId xmlns:p14="http://schemas.microsoft.com/office/powerpoint/2010/main" val="1541497021"/>
              </p:ext>
            </p:extLst>
          </p:nvPr>
        </p:nvGraphicFramePr>
        <p:xfrm>
          <a:off x="468000" y="882489"/>
          <a:ext cx="8640000" cy="3292474"/>
        </p:xfrm>
        <a:graphic>
          <a:graphicData uri="http://schemas.openxmlformats.org/drawingml/2006/table">
            <a:tbl>
              <a:tblPr/>
              <a:tblGrid>
                <a:gridCol w="6803898">
                  <a:extLst>
                    <a:ext uri="{9D8B030D-6E8A-4147-A177-3AD203B41FA5}">
                      <a16:colId xmlns:a16="http://schemas.microsoft.com/office/drawing/2014/main" val="20000"/>
                    </a:ext>
                  </a:extLst>
                </a:gridCol>
                <a:gridCol w="612580">
                  <a:extLst>
                    <a:ext uri="{9D8B030D-6E8A-4147-A177-3AD203B41FA5}">
                      <a16:colId xmlns:a16="http://schemas.microsoft.com/office/drawing/2014/main" val="20001"/>
                    </a:ext>
                  </a:extLst>
                </a:gridCol>
                <a:gridCol w="610942">
                  <a:extLst>
                    <a:ext uri="{9D8B030D-6E8A-4147-A177-3AD203B41FA5}">
                      <a16:colId xmlns:a16="http://schemas.microsoft.com/office/drawing/2014/main" val="20002"/>
                    </a:ext>
                  </a:extLst>
                </a:gridCol>
                <a:gridCol w="612580">
                  <a:extLst>
                    <a:ext uri="{9D8B030D-6E8A-4147-A177-3AD203B41FA5}">
                      <a16:colId xmlns:a16="http://schemas.microsoft.com/office/drawing/2014/main" val="20003"/>
                    </a:ext>
                  </a:extLst>
                </a:gridCol>
              </a:tblGrid>
              <a:tr h="274373">
                <a:tc rowSpan="2">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Questions</a:t>
                      </a:r>
                    </a:p>
                  </a:txBody>
                  <a:tcPr marL="44313" marR="44313"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Answer options</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48746">
                <a:tc vMerge="1">
                  <a:txBody>
                    <a:bodyPr/>
                    <a:lstStyle/>
                    <a:p>
                      <a:endParaRPr lang="de-DE"/>
                    </a:p>
                  </a:txBody>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no</a:t>
                      </a:r>
                      <a:br>
                        <a:rPr kumimoji="0" lang="de-DE" altLang="de-DE"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partially</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yes</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the probability known that a target rating or agreed covenants will be breached - and are these findings incorporated into the financing and rating policy?</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203">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Are capital cost rates (discount rates) for investment valuation and value-oriented management (performance management) derived on the basis of the quantified risks?</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Are expected returns and (quantified) risks weighed up when assessing strategic options for action?</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Is the development of risk positions continuously monitored in order to be able to react to developments at short notice?</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Are the effects of risks that have occurred determined by means of plan deviation analysis included in the risk assessment?</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nvGraphicFramePr>
        <p:xfrm>
          <a:off x="606426" y="4446589"/>
          <a:ext cx="6716713" cy="1646238"/>
        </p:xfrm>
        <a:graphic>
          <a:graphicData uri="http://schemas.openxmlformats.org/drawingml/2006/table">
            <a:tbl>
              <a:tblPr firstRow="1" firstCol="1" bandRow="1" bandCol="1"/>
              <a:tblGrid>
                <a:gridCol w="628087">
                  <a:extLst>
                    <a:ext uri="{9D8B030D-6E8A-4147-A177-3AD203B41FA5}">
                      <a16:colId xmlns:a16="http://schemas.microsoft.com/office/drawing/2014/main" val="20000"/>
                    </a:ext>
                  </a:extLst>
                </a:gridCol>
                <a:gridCol w="1133724">
                  <a:extLst>
                    <a:ext uri="{9D8B030D-6E8A-4147-A177-3AD203B41FA5}">
                      <a16:colId xmlns:a16="http://schemas.microsoft.com/office/drawing/2014/main" val="20001"/>
                    </a:ext>
                  </a:extLst>
                </a:gridCol>
                <a:gridCol w="4954902">
                  <a:extLst>
                    <a:ext uri="{9D8B030D-6E8A-4147-A177-3AD203B41FA5}">
                      <a16:colId xmlns:a16="http://schemas.microsoft.com/office/drawing/2014/main" val="20002"/>
                    </a:ext>
                  </a:extLst>
                </a:gridCol>
              </a:tblGrid>
              <a:tr h="274373">
                <a:tc>
                  <a:txBody>
                    <a:bodyPr/>
                    <a:lstStyle/>
                    <a:p>
                      <a:pPr algn="just">
                        <a:spcAft>
                          <a:spcPts val="600"/>
                        </a:spcAft>
                      </a:pPr>
                      <a:r>
                        <a:rPr lang="de-DE" sz="1200" i="1" dirty="0">
                          <a:effectLst/>
                          <a:latin typeface="Arial"/>
                          <a:ea typeface="Times New Roman"/>
                          <a:cs typeface="Arial"/>
                        </a:rPr>
                        <a:t>Class</a:t>
                      </a:r>
                      <a:endParaRPr lang="de-DE" sz="1600" i="1"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i="1" dirty="0">
                          <a:effectLst/>
                          <a:latin typeface="Arial"/>
                          <a:ea typeface="Times New Roman"/>
                          <a:cs typeface="Arial"/>
                        </a:rPr>
                        <a:t>Score</a:t>
                      </a:r>
                      <a:endParaRPr lang="de-DE" sz="1600" i="1"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i="1" dirty="0">
                          <a:effectLst/>
                          <a:latin typeface="Arial"/>
                          <a:ea typeface="Times New Roman"/>
                          <a:cs typeface="Arial"/>
                        </a:rPr>
                        <a:t>Your "</a:t>
                      </a:r>
                      <a:r>
                        <a:rPr lang="de-DE" sz="1200" b="1" i="1" dirty="0">
                          <a:effectLst/>
                          <a:latin typeface="Arial"/>
                          <a:ea typeface="Times New Roman"/>
                          <a:cs typeface="Arial"/>
                        </a:rPr>
                        <a:t>risk intelligence</a:t>
                      </a:r>
                      <a:r>
                        <a:rPr lang="de-DE" sz="1200" i="1" dirty="0">
                          <a:effectLst/>
                          <a:latin typeface="Arial"/>
                          <a:ea typeface="Times New Roman"/>
                          <a:cs typeface="Arial"/>
                        </a:rPr>
                        <a:t>" ...</a:t>
                      </a:r>
                      <a:endParaRPr lang="de-DE" sz="1600" i="1"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373">
                <a:tc>
                  <a:txBody>
                    <a:bodyPr/>
                    <a:lstStyle/>
                    <a:p>
                      <a:pPr algn="just">
                        <a:spcAft>
                          <a:spcPts val="600"/>
                        </a:spcAft>
                      </a:pPr>
                      <a:r>
                        <a:rPr lang="de-DE" sz="1200" dirty="0">
                          <a:effectLst/>
                          <a:latin typeface="Arial"/>
                          <a:ea typeface="Times New Roman"/>
                          <a:cs typeface="Arial"/>
                        </a:rPr>
                        <a:t>I</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0 to 5</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is still in its infancy.</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373">
                <a:tc>
                  <a:txBody>
                    <a:bodyPr/>
                    <a:lstStyle/>
                    <a:p>
                      <a:pPr algn="just">
                        <a:spcAft>
                          <a:spcPts val="600"/>
                        </a:spcAft>
                      </a:pPr>
                      <a:r>
                        <a:rPr lang="de-DE" sz="1200" dirty="0">
                          <a:effectLst/>
                          <a:latin typeface="Arial"/>
                          <a:ea typeface="Times New Roman"/>
                          <a:cs typeface="Arial"/>
                        </a:rPr>
                        <a:t>II</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6 to 10</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is still in need of improvement.</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373">
                <a:tc>
                  <a:txBody>
                    <a:bodyPr/>
                    <a:lstStyle/>
                    <a:p>
                      <a:pPr algn="just">
                        <a:spcAft>
                          <a:spcPts val="600"/>
                        </a:spcAft>
                      </a:pPr>
                      <a:r>
                        <a:rPr lang="de-DE" sz="1200" dirty="0">
                          <a:effectLst/>
                          <a:latin typeface="Arial"/>
                          <a:ea typeface="Times New Roman"/>
                          <a:cs typeface="Arial"/>
                        </a:rPr>
                        <a:t>III</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11 to 15</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is good average, but still has room for improvement.</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373">
                <a:tc>
                  <a:txBody>
                    <a:bodyPr/>
                    <a:lstStyle/>
                    <a:p>
                      <a:pPr algn="just">
                        <a:spcAft>
                          <a:spcPts val="600"/>
                        </a:spcAft>
                      </a:pPr>
                      <a:r>
                        <a:rPr lang="de-DE" sz="1200" dirty="0">
                          <a:effectLst/>
                          <a:latin typeface="Arial"/>
                          <a:ea typeface="Times New Roman"/>
                          <a:cs typeface="Arial"/>
                        </a:rPr>
                        <a:t>IV</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16 to 22</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a:t>
                      </a:r>
                      <a:r>
                        <a:rPr lang="en-US" sz="1200" dirty="0">
                          <a:effectLst/>
                          <a:latin typeface="Arial"/>
                          <a:ea typeface="Times New Roman"/>
                          <a:cs typeface="Arial"/>
                        </a:rPr>
                        <a:t>is "leading practice". </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373">
                <a:tc>
                  <a:txBody>
                    <a:bodyPr/>
                    <a:lstStyle/>
                    <a:p>
                      <a:pPr algn="just">
                        <a:spcAft>
                          <a:spcPts val="600"/>
                        </a:spcAft>
                      </a:pPr>
                      <a:r>
                        <a:rPr lang="en-US" sz="1200" dirty="0">
                          <a:effectLst/>
                          <a:latin typeface="Arial"/>
                          <a:ea typeface="Times New Roman"/>
                          <a:cs typeface="Arial"/>
                        </a:rPr>
                        <a:t>V</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effectLst/>
                          <a:latin typeface="Arial"/>
                          <a:ea typeface="Times New Roman"/>
                          <a:cs typeface="Arial"/>
                        </a:rPr>
                        <a:t>23 to 28</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effectLst/>
                          <a:latin typeface="Arial"/>
                          <a:ea typeface="Times New Roman"/>
                          <a:cs typeface="Arial"/>
                        </a:rPr>
                        <a:t>... is "best in class".</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88" name="Rechteck 6"/>
          <p:cNvSpPr>
            <a:spLocks noChangeArrowheads="1"/>
          </p:cNvSpPr>
          <p:nvPr/>
        </p:nvSpPr>
        <p:spPr bwMode="auto">
          <a:xfrm>
            <a:off x="7404101" y="4814889"/>
            <a:ext cx="173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72000" tIns="72000" rIns="72000" bIns="720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de-DE" altLang="de-DE" sz="1400" b="0" i="1" dirty="0">
                <a:solidFill>
                  <a:srgbClr val="3F3F3F"/>
                </a:solidFill>
              </a:rPr>
              <a:t>The point total according to your self-assessment corresponds to your </a:t>
            </a:r>
            <a:r>
              <a:rPr lang="de-DE" altLang="de-DE" sz="1400" i="1" dirty="0">
                <a:solidFill>
                  <a:srgbClr val="3F3F3F"/>
                </a:solidFill>
              </a:rPr>
              <a:t>"Risk Intelligence Indicator</a:t>
            </a:r>
            <a:r>
              <a:rPr lang="de-DE" altLang="de-DE" sz="1400" b="0" i="1" dirty="0">
                <a:solidFill>
                  <a:srgbClr val="3F3F3F"/>
                </a:solidFill>
              </a:rPr>
              <a:t>":</a:t>
            </a:r>
          </a:p>
        </p:txBody>
      </p:sp>
      <p:sp>
        <p:nvSpPr>
          <p:cNvPr id="8" name="Pfeil nach rechts 7"/>
          <p:cNvSpPr/>
          <p:nvPr/>
        </p:nvSpPr>
        <p:spPr>
          <a:xfrm>
            <a:off x="7508875" y="4484688"/>
            <a:ext cx="349250" cy="239712"/>
          </a:xfrm>
          <a:prstGeom prst="rightArrow">
            <a:avLst/>
          </a:prstGeom>
          <a:solidFill>
            <a:srgbClr val="99A4B9"/>
          </a:solidFill>
          <a:ln>
            <a:solidFill>
              <a:srgbClr val="00294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eaLnBrk="1" hangingPunct="1">
              <a:defRPr/>
            </a:pPr>
            <a:endParaRPr lang="de-DE" i="1" dirty="0">
              <a:solidFill>
                <a:srgbClr val="3F3F3F"/>
              </a:solidFill>
              <a:cs typeface="Arial" pitchFamily="34" charset="0"/>
            </a:endParaRPr>
          </a:p>
        </p:txBody>
      </p:sp>
    </p:spTree>
    <p:extLst>
      <p:ext uri="{BB962C8B-B14F-4D97-AF65-F5344CB8AC3E}">
        <p14:creationId xmlns:p14="http://schemas.microsoft.com/office/powerpoint/2010/main" val="409723863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Checklist for DIIR Auditing Standard No. 2: </a:t>
            </a:r>
            <a:r>
              <a:rPr lang="de-DE" sz="1400" dirty="0"/>
              <a:t>Questions on the inclusion of risk management in the preparation of "business decisions" (§ 93 German AktG) (1 of 2)</a:t>
            </a:r>
          </a:p>
        </p:txBody>
      </p:sp>
      <p:sp>
        <p:nvSpPr>
          <p:cNvPr id="3" name="Inhaltsplatzhalter 4">
            <a:extLst>
              <a:ext uri="{FF2B5EF4-FFF2-40B4-BE49-F238E27FC236}">
                <a16:creationId xmlns:a16="http://schemas.microsoft.com/office/drawing/2014/main" id="{E70A2C04-E625-7A82-A2BF-7B3EB5BB66F4}"/>
              </a:ext>
            </a:extLst>
          </p:cNvPr>
          <p:cNvSpPr>
            <a:spLocks noGrp="1"/>
          </p:cNvSpPr>
          <p:nvPr>
            <p:ph sz="quarter" idx="13"/>
          </p:nvPr>
        </p:nvSpPr>
        <p:spPr/>
        <p:txBody>
          <a:bodyPr/>
          <a:lstStyle/>
          <a:p>
            <a:pPr marL="0" indent="0"/>
            <a:r>
              <a:rPr lang="de-DE" dirty="0"/>
              <a:t>Source: Gleißner, W. (2022): Grundlagen des Risikomanagements, 4th </a:t>
            </a:r>
            <a:r>
              <a:rPr lang="de-DE" dirty="0" err="1"/>
              <a:t>ed</a:t>
            </a:r>
            <a:r>
              <a:rPr lang="de-DE" dirty="0"/>
              <a:t>., Vahlen Verlag </a:t>
            </a:r>
            <a:r>
              <a:rPr lang="de-DE" dirty="0" err="1"/>
              <a:t>Munich</a:t>
            </a:r>
            <a:r>
              <a:rPr lang="de-DE" dirty="0"/>
              <a:t>, pp. 628-630.</a:t>
            </a:r>
          </a:p>
        </p:txBody>
      </p:sp>
      <p:graphicFrame>
        <p:nvGraphicFramePr>
          <p:cNvPr id="5" name="Tabelle 4"/>
          <p:cNvGraphicFramePr>
            <a:graphicFrameLocks noGrp="1"/>
          </p:cNvGraphicFramePr>
          <p:nvPr/>
        </p:nvGraphicFramePr>
        <p:xfrm>
          <a:off x="414315" y="1118862"/>
          <a:ext cx="8644153" cy="5044004"/>
        </p:xfrm>
        <a:graphic>
          <a:graphicData uri="http://schemas.openxmlformats.org/drawingml/2006/table">
            <a:tbl>
              <a:tblPr firstRow="1" firstCol="1" bandRow="1"/>
              <a:tblGrid>
                <a:gridCol w="510111">
                  <a:extLst>
                    <a:ext uri="{9D8B030D-6E8A-4147-A177-3AD203B41FA5}">
                      <a16:colId xmlns:a16="http://schemas.microsoft.com/office/drawing/2014/main" val="20000"/>
                    </a:ext>
                  </a:extLst>
                </a:gridCol>
                <a:gridCol w="5073373">
                  <a:extLst>
                    <a:ext uri="{9D8B030D-6E8A-4147-A177-3AD203B41FA5}">
                      <a16:colId xmlns:a16="http://schemas.microsoft.com/office/drawing/2014/main" val="20001"/>
                    </a:ext>
                  </a:extLst>
                </a:gridCol>
                <a:gridCol w="1020223">
                  <a:extLst>
                    <a:ext uri="{9D8B030D-6E8A-4147-A177-3AD203B41FA5}">
                      <a16:colId xmlns:a16="http://schemas.microsoft.com/office/drawing/2014/main" val="20002"/>
                    </a:ext>
                  </a:extLst>
                </a:gridCol>
                <a:gridCol w="1020223">
                  <a:extLst>
                    <a:ext uri="{9D8B030D-6E8A-4147-A177-3AD203B41FA5}">
                      <a16:colId xmlns:a16="http://schemas.microsoft.com/office/drawing/2014/main" val="20003"/>
                    </a:ext>
                  </a:extLst>
                </a:gridCol>
                <a:gridCol w="1020223">
                  <a:extLst>
                    <a:ext uri="{9D8B030D-6E8A-4147-A177-3AD203B41FA5}">
                      <a16:colId xmlns:a16="http://schemas.microsoft.com/office/drawing/2014/main" val="20004"/>
                    </a:ext>
                  </a:extLst>
                </a:gridCol>
              </a:tblGrid>
              <a:tr h="367087">
                <a:tc>
                  <a:txBody>
                    <a:bodyPr/>
                    <a:lstStyle/>
                    <a:p>
                      <a:pPr algn="ct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fulfilled</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a:t>
                      </a:r>
                      <a:b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fulfilled</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fulfilled</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extLst>
                  <a:ext uri="{0D108BD9-81ED-4DB2-BD59-A6C34878D82A}">
                    <a16:rowId xmlns:a16="http://schemas.microsoft.com/office/drawing/2014/main" val="10000"/>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there a precise definition of what is (and what is not) a "business decision"?</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it organizationally ensured that no "entrepreneurial decisions" are made without adequate decision templates?</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it defined what content must be included in a decision paper in order to be able to assume "appropriate information" (Section 93 AktG)?</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1156">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the core contents of decision papers generally available (e.g. statements on the objective, assessment criteria, possible courses of action, initial situation, assumptions, forecasts, risks, possible "developments jeopardizing the continued existence of the company" (rating)?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the method used to weigh up the impact of an "entrepreneurial decision" on future (1) earnings and (2) risk (risk-adjusted valuation)?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particular, are documented risk analyses carried out in preparation for decisions by the Management Board that show which changes in the scope of risk are caused by the decisions (Section 93 AktG)?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63945">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it ensured that risk management is involved in the preparation of major business decisions by means of suitable processes (and that risk analyses are carried out for other business decisions in accordance with the methodological requirements of risk management)?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necessary, are existing (management) systems, e.g. controlling, treasury, QM, integrated into the risk analysis (e.g. to record all uncertain planning assumptions that show these risks)?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risk aggregation carried out for important business decisions in order to determine the effect on the overall scope of risk (capital requirements)?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the effect of the decision on risk-bearing capacity and risk tolerance measured using suitable key figures?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7623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Checklist for DIIR Auditing Standard No. 2: </a:t>
            </a:r>
            <a:r>
              <a:rPr lang="de-DE" sz="1400" dirty="0"/>
              <a:t>Questions on the inclusion of risk management in the preparation of "business decisions" (§ 93 German AktG) (2 of 2)</a:t>
            </a:r>
          </a:p>
        </p:txBody>
      </p:sp>
      <p:sp>
        <p:nvSpPr>
          <p:cNvPr id="2" name="Inhaltsplatzhalter 4">
            <a:extLst>
              <a:ext uri="{FF2B5EF4-FFF2-40B4-BE49-F238E27FC236}">
                <a16:creationId xmlns:a16="http://schemas.microsoft.com/office/drawing/2014/main" id="{03C09604-A4CA-A707-4F32-801DC0C6531A}"/>
              </a:ext>
            </a:extLst>
          </p:cNvPr>
          <p:cNvSpPr>
            <a:spLocks noGrp="1"/>
          </p:cNvSpPr>
          <p:nvPr>
            <p:ph sz="quarter" idx="13"/>
          </p:nvPr>
        </p:nvSpPr>
        <p:spPr/>
        <p:txBody>
          <a:bodyPr/>
          <a:lstStyle/>
          <a:p>
            <a:pPr marL="0" indent="0"/>
            <a:r>
              <a:rPr lang="de-DE" dirty="0"/>
              <a:t>Source: Gleißner, W. (2022): </a:t>
            </a:r>
            <a:r>
              <a:rPr lang="de-DE" dirty="0" err="1"/>
              <a:t>Fundamentals</a:t>
            </a:r>
            <a:r>
              <a:rPr lang="de-DE" dirty="0"/>
              <a:t> </a:t>
            </a:r>
            <a:r>
              <a:rPr lang="de-DE" dirty="0" err="1"/>
              <a:t>of</a:t>
            </a:r>
            <a:r>
              <a:rPr lang="de-DE" dirty="0"/>
              <a:t> Risk Management, 4th </a:t>
            </a:r>
            <a:r>
              <a:rPr lang="de-DE" dirty="0" err="1"/>
              <a:t>edition</a:t>
            </a:r>
            <a:r>
              <a:rPr lang="de-DE" dirty="0"/>
              <a:t>, Vahlen Verlag Munich, pp. 628-630.</a:t>
            </a:r>
          </a:p>
        </p:txBody>
      </p:sp>
      <p:graphicFrame>
        <p:nvGraphicFramePr>
          <p:cNvPr id="5" name="Tabelle 4"/>
          <p:cNvGraphicFramePr>
            <a:graphicFrameLocks noGrp="1"/>
          </p:cNvGraphicFramePr>
          <p:nvPr/>
        </p:nvGraphicFramePr>
        <p:xfrm>
          <a:off x="414315" y="1118863"/>
          <a:ext cx="8644153" cy="4995352"/>
        </p:xfrm>
        <a:graphic>
          <a:graphicData uri="http://schemas.openxmlformats.org/drawingml/2006/table">
            <a:tbl>
              <a:tblPr firstRow="1" firstCol="1" bandRow="1"/>
              <a:tblGrid>
                <a:gridCol w="510111">
                  <a:extLst>
                    <a:ext uri="{9D8B030D-6E8A-4147-A177-3AD203B41FA5}">
                      <a16:colId xmlns:a16="http://schemas.microsoft.com/office/drawing/2014/main" val="20000"/>
                    </a:ext>
                  </a:extLst>
                </a:gridCol>
                <a:gridCol w="5073373">
                  <a:extLst>
                    <a:ext uri="{9D8B030D-6E8A-4147-A177-3AD203B41FA5}">
                      <a16:colId xmlns:a16="http://schemas.microsoft.com/office/drawing/2014/main" val="20001"/>
                    </a:ext>
                  </a:extLst>
                </a:gridCol>
                <a:gridCol w="1020223">
                  <a:extLst>
                    <a:ext uri="{9D8B030D-6E8A-4147-A177-3AD203B41FA5}">
                      <a16:colId xmlns:a16="http://schemas.microsoft.com/office/drawing/2014/main" val="20002"/>
                    </a:ext>
                  </a:extLst>
                </a:gridCol>
                <a:gridCol w="1020223">
                  <a:extLst>
                    <a:ext uri="{9D8B030D-6E8A-4147-A177-3AD203B41FA5}">
                      <a16:colId xmlns:a16="http://schemas.microsoft.com/office/drawing/2014/main" val="20003"/>
                    </a:ext>
                  </a:extLst>
                </a:gridCol>
                <a:gridCol w="1020223">
                  <a:extLst>
                    <a:ext uri="{9D8B030D-6E8A-4147-A177-3AD203B41FA5}">
                      <a16:colId xmlns:a16="http://schemas.microsoft.com/office/drawing/2014/main" val="20004"/>
                    </a:ext>
                  </a:extLst>
                </a:gridCol>
              </a:tblGrid>
              <a:tr h="367087">
                <a:tc>
                  <a:txBody>
                    <a:bodyPr/>
                    <a:lstStyle/>
                    <a:p>
                      <a:pPr algn="ct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fulfilled</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a:t>
                      </a:r>
                      <a:b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fulfilled</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fulfilled</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extLst>
                  <a:ext uri="{0D108BD9-81ED-4DB2-BD59-A6C34878D82A}">
                    <a16:rowId xmlns:a16="http://schemas.microsoft.com/office/drawing/2014/main" val="10000"/>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it ensured that the methods generally used in risk management for risk identification and risk quantification are observed in the risk analyses used to prepare decisions?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08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strategic risks also recorded and regularly discussed in the company management, in particular threats to the potential for success?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particular, are the risk analyses required in the decision documents reviewed in a structured manner by a neutral body (i.e. one that has not prepared the risk analysis itself)?</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there regulations for an appropriate "informational foundation", i.e. an appropriate use of resources (time and money) in view of the significance of a decision (risk content, investment volume)?</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08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equity requirements and capital costs derived from the risk situation (earnings risk from risk aggregation) in a risk-appropriate manner?</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risk and return weighed up in a comprehensible manner in decision templates for the company management (e.g. by deriving capital costs as a return requirement from the risk analysis)?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2275">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Has it been clarified which department submits the decision papers to the Management Board/management (and archives them later - with the decision made)?</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procedures for "quality assurance of decision papers" and the associated review criteria defined?</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there suitable mechanisms in place to ensure the neutrality of decision papers?</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08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the templates for "business decisions" actually neutral decision templates (and not applications from an interested applicant)?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all templates for "business decisions", including the decision made, recorded and archived?</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70842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a:xfrm>
            <a:off x="468000" y="144000"/>
            <a:ext cx="8805480" cy="648000"/>
          </a:xfrm>
        </p:spPr>
        <p:txBody>
          <a:bodyPr/>
          <a:lstStyle/>
          <a:p>
            <a:r>
              <a:rPr lang="de-DE" dirty="0"/>
              <a:t>List of questions for </a:t>
            </a:r>
            <a:r>
              <a:rPr lang="de-DE" dirty="0" err="1"/>
              <a:t>QScore</a:t>
            </a:r>
            <a:r>
              <a:rPr lang="de-DE" dirty="0"/>
              <a:t> 1/3 </a:t>
            </a:r>
            <a:r>
              <a:rPr lang="de-DE" sz="1101" dirty="0"/>
              <a:t>(Gleißner / Weissman, Das zukunftsfähige Familienunternehmen, 2024)</a:t>
            </a:r>
          </a:p>
        </p:txBody>
      </p:sp>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472762" y="815428"/>
            <a:ext cx="170246" cy="3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268" tIns="42133" rIns="84268" bIns="42133" numCol="1" anchor="ctr" anchorCtr="0" compatLnSpc="1">
            <a:prstTxWarp prst="textNoShape">
              <a:avLst/>
            </a:prstTxWarp>
            <a:spAutoFit/>
          </a:bodyPr>
          <a:lstStyle/>
          <a:p>
            <a:endParaRPr lang="de-DE" sz="1659"/>
          </a:p>
        </p:txBody>
      </p:sp>
      <p:sp>
        <p:nvSpPr>
          <p:cNvPr id="6" name="Textfeld 5">
            <a:extLst>
              <a:ext uri="{FF2B5EF4-FFF2-40B4-BE49-F238E27FC236}">
                <a16:creationId xmlns:a16="http://schemas.microsoft.com/office/drawing/2014/main" id="{CE78E009-BDCF-4896-A0BC-92EEDFE21999}"/>
              </a:ext>
            </a:extLst>
          </p:cNvPr>
          <p:cNvSpPr txBox="1"/>
          <p:nvPr/>
        </p:nvSpPr>
        <p:spPr>
          <a:xfrm>
            <a:off x="2683891" y="5058152"/>
            <a:ext cx="6702321" cy="458924"/>
          </a:xfrm>
          <a:prstGeom prst="rect">
            <a:avLst/>
          </a:prstGeom>
          <a:noFill/>
        </p:spPr>
        <p:txBody>
          <a:bodyPr wrap="none" lIns="0" tIns="0" rIns="0" bIns="0" rtlCol="0">
            <a:noAutofit/>
          </a:bodyPr>
          <a:lstStyle/>
          <a:p>
            <a:endParaRPr lang="de-DE" sz="2948" dirty="0">
              <a:solidFill>
                <a:srgbClr val="002945"/>
              </a:solidFill>
              <a:latin typeface="+mj-lt"/>
            </a:endParaRPr>
          </a:p>
        </p:txBody>
      </p:sp>
      <p:graphicFrame>
        <p:nvGraphicFramePr>
          <p:cNvPr id="21" name="Tabelle 21">
            <a:extLst>
              <a:ext uri="{FF2B5EF4-FFF2-40B4-BE49-F238E27FC236}">
                <a16:creationId xmlns:a16="http://schemas.microsoft.com/office/drawing/2014/main" id="{804E0C57-FA0C-429E-657E-B84248B2307A}"/>
              </a:ext>
            </a:extLst>
          </p:cNvPr>
          <p:cNvGraphicFramePr>
            <a:graphicFrameLocks noGrp="1"/>
          </p:cNvGraphicFramePr>
          <p:nvPr>
            <p:ph sz="quarter" idx="13"/>
          </p:nvPr>
        </p:nvGraphicFramePr>
        <p:xfrm>
          <a:off x="916607" y="1309328"/>
          <a:ext cx="7958580" cy="4509240"/>
        </p:xfrm>
        <a:graphic>
          <a:graphicData uri="http://schemas.openxmlformats.org/drawingml/2006/table">
            <a:tbl>
              <a:tblPr firstRow="1" bandRow="1">
                <a:tableStyleId>{5C22544A-7EE6-4342-B048-85BDC9FD1C3A}</a:tableStyleId>
              </a:tblPr>
              <a:tblGrid>
                <a:gridCol w="652055">
                  <a:extLst>
                    <a:ext uri="{9D8B030D-6E8A-4147-A177-3AD203B41FA5}">
                      <a16:colId xmlns:a16="http://schemas.microsoft.com/office/drawing/2014/main" val="1346659017"/>
                    </a:ext>
                  </a:extLst>
                </a:gridCol>
                <a:gridCol w="5649822">
                  <a:extLst>
                    <a:ext uri="{9D8B030D-6E8A-4147-A177-3AD203B41FA5}">
                      <a16:colId xmlns:a16="http://schemas.microsoft.com/office/drawing/2014/main" val="1391209164"/>
                    </a:ext>
                  </a:extLst>
                </a:gridCol>
                <a:gridCol w="331798">
                  <a:extLst>
                    <a:ext uri="{9D8B030D-6E8A-4147-A177-3AD203B41FA5}">
                      <a16:colId xmlns:a16="http://schemas.microsoft.com/office/drawing/2014/main" val="773246244"/>
                    </a:ext>
                  </a:extLst>
                </a:gridCol>
                <a:gridCol w="331798">
                  <a:extLst>
                    <a:ext uri="{9D8B030D-6E8A-4147-A177-3AD203B41FA5}">
                      <a16:colId xmlns:a16="http://schemas.microsoft.com/office/drawing/2014/main" val="3175630847"/>
                    </a:ext>
                  </a:extLst>
                </a:gridCol>
                <a:gridCol w="331798">
                  <a:extLst>
                    <a:ext uri="{9D8B030D-6E8A-4147-A177-3AD203B41FA5}">
                      <a16:colId xmlns:a16="http://schemas.microsoft.com/office/drawing/2014/main" val="1910219743"/>
                    </a:ext>
                  </a:extLst>
                </a:gridCol>
                <a:gridCol w="331798">
                  <a:extLst>
                    <a:ext uri="{9D8B030D-6E8A-4147-A177-3AD203B41FA5}">
                      <a16:colId xmlns:a16="http://schemas.microsoft.com/office/drawing/2014/main" val="2082417585"/>
                    </a:ext>
                  </a:extLst>
                </a:gridCol>
                <a:gridCol w="329511">
                  <a:extLst>
                    <a:ext uri="{9D8B030D-6E8A-4147-A177-3AD203B41FA5}">
                      <a16:colId xmlns:a16="http://schemas.microsoft.com/office/drawing/2014/main" val="2948607093"/>
                    </a:ext>
                  </a:extLst>
                </a:gridCol>
              </a:tblGrid>
              <a:tr h="343471">
                <a:tc>
                  <a:txBody>
                    <a:bodyPr/>
                    <a:lstStyle/>
                    <a:p>
                      <a:endParaRPr lang="de-DE" sz="1700" dirty="0"/>
                    </a:p>
                  </a:txBody>
                  <a:tcPr marL="84268" marR="84268" marT="42133" marB="42133">
                    <a:solidFill>
                      <a:schemeClr val="bg1">
                        <a:lumMod val="65000"/>
                      </a:schemeClr>
                    </a:solidFill>
                  </a:tcPr>
                </a:tc>
                <a:tc>
                  <a:txBody>
                    <a:bodyPr/>
                    <a:lstStyle/>
                    <a:p>
                      <a:endParaRPr lang="de-DE" sz="1700" dirty="0"/>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0</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extLst>
                  <a:ext uri="{0D108BD9-81ED-4DB2-BD59-A6C34878D82A}">
                    <a16:rowId xmlns:a16="http://schemas.microsoft.com/office/drawing/2014/main" val="2441624497"/>
                  </a:ext>
                </a:extLst>
              </a:tr>
              <a:tr h="678912">
                <a:tc>
                  <a:txBody>
                    <a:bodyPr/>
                    <a:lstStyle/>
                    <a:p>
                      <a:pPr algn="ctr"/>
                      <a:r>
                        <a:rPr lang="de-DE" sz="1300" dirty="0"/>
                        <a:t>Q 1</a:t>
                      </a:r>
                    </a:p>
                  </a:txBody>
                  <a:tcPr marL="84268" marR="84268" marT="42133" marB="42133"/>
                </a:tc>
                <a:tc>
                  <a:txBody>
                    <a:bodyPr/>
                    <a:lstStyle/>
                    <a:p>
                      <a:r>
                        <a:rPr lang="de-DE" sz="1300" kern="1200" dirty="0">
                          <a:solidFill>
                            <a:schemeClr val="dk1"/>
                          </a:solidFill>
                          <a:effectLst/>
                          <a:latin typeface="+mn-lt"/>
                          <a:ea typeface="+mn-ea"/>
                          <a:cs typeface="+mn-cs"/>
                        </a:rPr>
                        <a:t>The company has recorded a positive real sales growth rate in recent years and is also expected to grow at a positive rate in the coming years.</a:t>
                      </a:r>
                      <a:endParaRPr lang="de-DE" sz="1300" dirty="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2639492062"/>
                  </a:ext>
                </a:extLst>
              </a:tr>
              <a:tr h="480697">
                <a:tc>
                  <a:txBody>
                    <a:bodyPr/>
                    <a:lstStyle/>
                    <a:p>
                      <a:pPr algn="ctr"/>
                      <a:r>
                        <a:rPr lang="de-DE" sz="1300" dirty="0"/>
                        <a:t>Q 2</a:t>
                      </a:r>
                    </a:p>
                  </a:txBody>
                  <a:tcPr marL="84268" marR="84268" marT="42133" marB="42133"/>
                </a:tc>
                <a:tc>
                  <a:txBody>
                    <a:bodyPr/>
                    <a:lstStyle/>
                    <a:p>
                      <a:pPr marL="0" marR="0" lvl="0" indent="0" algn="l" defTabSz="1029712" rtl="0" eaLnBrk="1" fontAlgn="auto" latinLnBrk="0" hangingPunct="1">
                        <a:lnSpc>
                          <a:spcPct val="100000"/>
                        </a:lnSpc>
                        <a:spcBef>
                          <a:spcPts val="0"/>
                        </a:spcBef>
                        <a:spcAft>
                          <a:spcPts val="0"/>
                        </a:spcAft>
                        <a:buClrTx/>
                        <a:buSzTx/>
                        <a:buFontTx/>
                        <a:buNone/>
                        <a:tabLst/>
                        <a:defRPr/>
                      </a:pPr>
                      <a:r>
                        <a:rPr lang="de-DE" sz="1300" kern="1200" dirty="0">
                          <a:solidFill>
                            <a:schemeClr val="dk1"/>
                          </a:solidFill>
                          <a:effectLst/>
                          <a:latin typeface="+mn-lt"/>
                          <a:ea typeface="+mn-ea"/>
                          <a:cs typeface="+mn-cs"/>
                        </a:rPr>
                        <a:t>The probability of insolvency derived from financial ratios is very low.</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4090722240"/>
                  </a:ext>
                </a:extLst>
              </a:tr>
              <a:tr h="678912">
                <a:tc>
                  <a:txBody>
                    <a:bodyPr/>
                    <a:lstStyle/>
                    <a:p>
                      <a:pPr algn="ctr"/>
                      <a:r>
                        <a:rPr lang="de-DE" sz="1300" dirty="0"/>
                        <a:t>Q 3</a:t>
                      </a:r>
                    </a:p>
                  </a:txBody>
                  <a:tcPr marL="84268" marR="84268" marT="42133" marB="42133"/>
                </a:tc>
                <a:tc>
                  <a:txBody>
                    <a:bodyPr/>
                    <a:lstStyle/>
                    <a:p>
                      <a:r>
                        <a:rPr lang="de-DE" sz="1300" kern="1200" dirty="0">
                          <a:solidFill>
                            <a:schemeClr val="dk1"/>
                          </a:solidFill>
                          <a:effectLst/>
                          <a:latin typeface="+mn-lt"/>
                          <a:ea typeface="+mn-ea"/>
                          <a:cs typeface="+mn-cs"/>
                        </a:rPr>
                        <a:t>The earnings risk (planning uncertainty), which depends on the extent of the risks, was low and will remain low in the coming years.</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2036200249"/>
                  </a:ext>
                </a:extLst>
              </a:tr>
              <a:tr h="480697">
                <a:tc>
                  <a:txBody>
                    <a:bodyPr/>
                    <a:lstStyle/>
                    <a:p>
                      <a:pPr algn="ctr"/>
                      <a:r>
                        <a:rPr lang="de-DE" sz="1300" dirty="0"/>
                        <a:t>Q 4a</a:t>
                      </a:r>
                    </a:p>
                  </a:txBody>
                  <a:tcPr marL="84268" marR="84268" marT="42133" marB="42133"/>
                </a:tc>
                <a:tc>
                  <a:txBody>
                    <a:bodyPr/>
                    <a:lstStyle/>
                    <a:p>
                      <a:r>
                        <a:rPr lang="de-DE" sz="1300" kern="1200" dirty="0">
                          <a:solidFill>
                            <a:schemeClr val="dk1"/>
                          </a:solidFill>
                          <a:effectLst/>
                          <a:latin typeface="+mn-lt"/>
                          <a:ea typeface="+mn-ea"/>
                          <a:cs typeface="+mn-cs"/>
                        </a:rPr>
                        <a:t>The total cost of capital is clearly higher than the cost of capital rate (the required rate of return), which depends on the scope of risk.</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3567552075"/>
                  </a:ext>
                </a:extLst>
              </a:tr>
              <a:tr h="343471">
                <a:tc>
                  <a:txBody>
                    <a:bodyPr/>
                    <a:lstStyle/>
                    <a:p>
                      <a:pPr algn="ctr"/>
                      <a:r>
                        <a:rPr lang="de-DE" sz="1300" dirty="0"/>
                        <a:t>Q 4b</a:t>
                      </a:r>
                    </a:p>
                  </a:txBody>
                  <a:tcPr marL="84268" marR="84268" marT="42133" marB="42133"/>
                </a:tc>
                <a:tc>
                  <a:txBody>
                    <a:bodyPr/>
                    <a:lstStyle/>
                    <a:p>
                      <a:r>
                        <a:rPr lang="de-DE" sz="1300" kern="1200" dirty="0">
                          <a:solidFill>
                            <a:schemeClr val="dk1"/>
                          </a:solidFill>
                          <a:effectLst/>
                          <a:latin typeface="+mn-lt"/>
                          <a:ea typeface="+mn-ea"/>
                          <a:cs typeface="+mn-cs"/>
                        </a:rPr>
                        <a:t>The (adjusted) EBIT margin is high.</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2138153545"/>
                  </a:ext>
                </a:extLst>
              </a:tr>
              <a:tr h="480697">
                <a:tc>
                  <a:txBody>
                    <a:bodyPr/>
                    <a:lstStyle/>
                    <a:p>
                      <a:pPr algn="ctr"/>
                      <a:r>
                        <a:rPr lang="de-DE" sz="1300" dirty="0"/>
                        <a:t>Q 5a</a:t>
                      </a:r>
                    </a:p>
                  </a:txBody>
                  <a:tcPr marL="84268" marR="84268" marT="42133" marB="42133"/>
                </a:tc>
                <a:tc>
                  <a:txBody>
                    <a:bodyPr/>
                    <a:lstStyle/>
                    <a:p>
                      <a:r>
                        <a:rPr lang="de-DE" sz="1300" kern="1200" dirty="0">
                          <a:solidFill>
                            <a:schemeClr val="dk1"/>
                          </a:solidFill>
                          <a:effectLst/>
                          <a:latin typeface="+mn-lt"/>
                          <a:ea typeface="+mn-ea"/>
                          <a:cs typeface="+mn-cs"/>
                        </a:rPr>
                        <a:t>The company has highly competent and motivated employees.</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530862290"/>
                  </a:ext>
                </a:extLst>
              </a:tr>
              <a:tr h="343471">
                <a:tc>
                  <a:txBody>
                    <a:bodyPr/>
                    <a:lstStyle/>
                    <a:p>
                      <a:pPr algn="ctr"/>
                      <a:r>
                        <a:rPr lang="de-DE" sz="1300" dirty="0"/>
                        <a:t>Q 5b</a:t>
                      </a:r>
                    </a:p>
                  </a:txBody>
                  <a:tcPr marL="84268" marR="84268" marT="42133" marB="42133"/>
                </a:tc>
                <a:tc>
                  <a:txBody>
                    <a:bodyPr/>
                    <a:lstStyle/>
                    <a:p>
                      <a:r>
                        <a:rPr lang="de-DE" sz="1300" kern="1200" dirty="0">
                          <a:solidFill>
                            <a:schemeClr val="dk1"/>
                          </a:solidFill>
                          <a:effectLst/>
                          <a:latin typeface="+mn-lt"/>
                          <a:ea typeface="+mn-ea"/>
                          <a:cs typeface="+mn-cs"/>
                        </a:rPr>
                        <a:t>The company is attractive for competent employees.</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088046777"/>
                  </a:ext>
                </a:extLst>
              </a:tr>
              <a:tr h="678912">
                <a:tc>
                  <a:txBody>
                    <a:bodyPr/>
                    <a:lstStyle/>
                    <a:p>
                      <a:pPr algn="ctr"/>
                      <a:r>
                        <a:rPr lang="de-DE" sz="1300" dirty="0"/>
                        <a:t>Q 5c</a:t>
                      </a:r>
                    </a:p>
                  </a:txBody>
                  <a:tcPr marL="84268" marR="84268" marT="42133" marB="42133"/>
                </a:tc>
                <a:tc>
                  <a:txBody>
                    <a:bodyPr/>
                    <a:lstStyle/>
                    <a:p>
                      <a:r>
                        <a:rPr lang="de-DE" sz="1300" kern="1200" dirty="0">
                          <a:solidFill>
                            <a:schemeClr val="dk1"/>
                          </a:solidFill>
                          <a:effectLst/>
                          <a:latin typeface="+mn-lt"/>
                          <a:ea typeface="+mn-ea"/>
                          <a:cs typeface="+mn-cs"/>
                        </a:rPr>
                        <a:t>Do the owners and employees see the business activity as a purpose (vision) that will secure the company's existence for generations to come?</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089374090"/>
                  </a:ext>
                </a:extLst>
              </a:tr>
            </a:tbl>
          </a:graphicData>
        </a:graphic>
      </p:graphicFrame>
    </p:spTree>
    <p:extLst>
      <p:ext uri="{BB962C8B-B14F-4D97-AF65-F5344CB8AC3E}">
        <p14:creationId xmlns:p14="http://schemas.microsoft.com/office/powerpoint/2010/main" val="3512507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472762" y="815428"/>
            <a:ext cx="170246" cy="3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268" tIns="42133" rIns="84268" bIns="42133" numCol="1" anchor="ctr" anchorCtr="0" compatLnSpc="1">
            <a:prstTxWarp prst="textNoShape">
              <a:avLst/>
            </a:prstTxWarp>
            <a:spAutoFit/>
          </a:bodyPr>
          <a:lstStyle/>
          <a:p>
            <a:endParaRPr lang="de-DE" sz="1659"/>
          </a:p>
        </p:txBody>
      </p:sp>
      <p:sp>
        <p:nvSpPr>
          <p:cNvPr id="6" name="Textfeld 5">
            <a:extLst>
              <a:ext uri="{FF2B5EF4-FFF2-40B4-BE49-F238E27FC236}">
                <a16:creationId xmlns:a16="http://schemas.microsoft.com/office/drawing/2014/main" id="{CE78E009-BDCF-4896-A0BC-92EEDFE21999}"/>
              </a:ext>
            </a:extLst>
          </p:cNvPr>
          <p:cNvSpPr txBox="1"/>
          <p:nvPr/>
        </p:nvSpPr>
        <p:spPr>
          <a:xfrm>
            <a:off x="2683891" y="5058152"/>
            <a:ext cx="6702321" cy="458924"/>
          </a:xfrm>
          <a:prstGeom prst="rect">
            <a:avLst/>
          </a:prstGeom>
          <a:noFill/>
        </p:spPr>
        <p:txBody>
          <a:bodyPr wrap="none" lIns="0" tIns="0" rIns="0" bIns="0" rtlCol="0">
            <a:noAutofit/>
          </a:bodyPr>
          <a:lstStyle/>
          <a:p>
            <a:endParaRPr lang="de-DE" sz="2948" dirty="0">
              <a:solidFill>
                <a:srgbClr val="002945"/>
              </a:solidFill>
              <a:latin typeface="+mj-lt"/>
            </a:endParaRPr>
          </a:p>
        </p:txBody>
      </p:sp>
      <p:graphicFrame>
        <p:nvGraphicFramePr>
          <p:cNvPr id="21" name="Tabelle 21">
            <a:extLst>
              <a:ext uri="{FF2B5EF4-FFF2-40B4-BE49-F238E27FC236}">
                <a16:creationId xmlns:a16="http://schemas.microsoft.com/office/drawing/2014/main" id="{804E0C57-FA0C-429E-657E-B84248B2307A}"/>
              </a:ext>
            </a:extLst>
          </p:cNvPr>
          <p:cNvGraphicFramePr>
            <a:graphicFrameLocks noGrp="1"/>
          </p:cNvGraphicFramePr>
          <p:nvPr>
            <p:ph sz="quarter" idx="13"/>
          </p:nvPr>
        </p:nvGraphicFramePr>
        <p:xfrm>
          <a:off x="916607" y="1309328"/>
          <a:ext cx="7958580" cy="3822298"/>
        </p:xfrm>
        <a:graphic>
          <a:graphicData uri="http://schemas.openxmlformats.org/drawingml/2006/table">
            <a:tbl>
              <a:tblPr firstRow="1" bandRow="1">
                <a:tableStyleId>{5C22544A-7EE6-4342-B048-85BDC9FD1C3A}</a:tableStyleId>
              </a:tblPr>
              <a:tblGrid>
                <a:gridCol w="652055">
                  <a:extLst>
                    <a:ext uri="{9D8B030D-6E8A-4147-A177-3AD203B41FA5}">
                      <a16:colId xmlns:a16="http://schemas.microsoft.com/office/drawing/2014/main" val="1346659017"/>
                    </a:ext>
                  </a:extLst>
                </a:gridCol>
                <a:gridCol w="5649822">
                  <a:extLst>
                    <a:ext uri="{9D8B030D-6E8A-4147-A177-3AD203B41FA5}">
                      <a16:colId xmlns:a16="http://schemas.microsoft.com/office/drawing/2014/main" val="1391209164"/>
                    </a:ext>
                  </a:extLst>
                </a:gridCol>
                <a:gridCol w="331798">
                  <a:extLst>
                    <a:ext uri="{9D8B030D-6E8A-4147-A177-3AD203B41FA5}">
                      <a16:colId xmlns:a16="http://schemas.microsoft.com/office/drawing/2014/main" val="773246244"/>
                    </a:ext>
                  </a:extLst>
                </a:gridCol>
                <a:gridCol w="331798">
                  <a:extLst>
                    <a:ext uri="{9D8B030D-6E8A-4147-A177-3AD203B41FA5}">
                      <a16:colId xmlns:a16="http://schemas.microsoft.com/office/drawing/2014/main" val="3175630847"/>
                    </a:ext>
                  </a:extLst>
                </a:gridCol>
                <a:gridCol w="331798">
                  <a:extLst>
                    <a:ext uri="{9D8B030D-6E8A-4147-A177-3AD203B41FA5}">
                      <a16:colId xmlns:a16="http://schemas.microsoft.com/office/drawing/2014/main" val="1910219743"/>
                    </a:ext>
                  </a:extLst>
                </a:gridCol>
                <a:gridCol w="331798">
                  <a:extLst>
                    <a:ext uri="{9D8B030D-6E8A-4147-A177-3AD203B41FA5}">
                      <a16:colId xmlns:a16="http://schemas.microsoft.com/office/drawing/2014/main" val="2082417585"/>
                    </a:ext>
                  </a:extLst>
                </a:gridCol>
                <a:gridCol w="329511">
                  <a:extLst>
                    <a:ext uri="{9D8B030D-6E8A-4147-A177-3AD203B41FA5}">
                      <a16:colId xmlns:a16="http://schemas.microsoft.com/office/drawing/2014/main" val="2948607093"/>
                    </a:ext>
                  </a:extLst>
                </a:gridCol>
              </a:tblGrid>
              <a:tr h="343471">
                <a:tc>
                  <a:txBody>
                    <a:bodyPr/>
                    <a:lstStyle/>
                    <a:p>
                      <a:endParaRPr lang="de-DE" sz="1700" dirty="0"/>
                    </a:p>
                  </a:txBody>
                  <a:tcPr marL="84268" marR="84268" marT="42133" marB="42133">
                    <a:solidFill>
                      <a:schemeClr val="bg1">
                        <a:lumMod val="65000"/>
                      </a:schemeClr>
                    </a:solidFill>
                  </a:tcPr>
                </a:tc>
                <a:tc>
                  <a:txBody>
                    <a:bodyPr/>
                    <a:lstStyle/>
                    <a:p>
                      <a:endParaRPr lang="de-DE" sz="1700" dirty="0"/>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0</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extLst>
                  <a:ext uri="{0D108BD9-81ED-4DB2-BD59-A6C34878D82A}">
                    <a16:rowId xmlns:a16="http://schemas.microsoft.com/office/drawing/2014/main" val="2441624497"/>
                  </a:ext>
                </a:extLst>
              </a:tr>
              <a:tr h="480697">
                <a:tc>
                  <a:txBody>
                    <a:bodyPr/>
                    <a:lstStyle/>
                    <a:p>
                      <a:pPr algn="ctr"/>
                      <a:r>
                        <a:rPr lang="de-DE" sz="1300" dirty="0"/>
                        <a:t>Q 6a</a:t>
                      </a:r>
                    </a:p>
                  </a:txBody>
                  <a:tcPr marL="84268" marR="84268" marT="42133" marB="42133"/>
                </a:tc>
                <a:tc>
                  <a:txBody>
                    <a:bodyPr/>
                    <a:lstStyle/>
                    <a:p>
                      <a:r>
                        <a:rPr lang="de-DE" sz="1300" kern="1200" dirty="0">
                          <a:solidFill>
                            <a:schemeClr val="dk1"/>
                          </a:solidFill>
                          <a:effectLst/>
                          <a:latin typeface="+mn-lt"/>
                          <a:ea typeface="+mn-ea"/>
                          <a:cs typeface="+mn-cs"/>
                        </a:rPr>
                        <a:t>Is the company mainly active in attractive and growing markets that offer opportunities for differentiation?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374248452"/>
                  </a:ext>
                </a:extLst>
              </a:tr>
              <a:tr h="678912">
                <a:tc>
                  <a:txBody>
                    <a:bodyPr/>
                    <a:lstStyle/>
                    <a:p>
                      <a:pPr algn="ctr"/>
                      <a:r>
                        <a:rPr lang="de-DE" sz="1300" dirty="0"/>
                        <a:t>Q 6b</a:t>
                      </a:r>
                    </a:p>
                  </a:txBody>
                  <a:tcPr marL="84268" marR="84268" marT="42133" marB="42133"/>
                </a:tc>
                <a:tc>
                  <a:txBody>
                    <a:bodyPr/>
                    <a:lstStyle/>
                    <a:p>
                      <a:r>
                        <a:rPr lang="de-DE" sz="1300" kern="1200" dirty="0">
                          <a:solidFill>
                            <a:schemeClr val="dk1"/>
                          </a:solidFill>
                          <a:effectLst/>
                          <a:latin typeface="+mn-lt"/>
                          <a:ea typeface="+mn-ea"/>
                          <a:cs typeface="+mn-cs"/>
                        </a:rPr>
                        <a:t>Does the company have solid core competencies that lead to clear competitive advantages in terms of key purchasing criteria for customers?</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363770470"/>
                  </a:ext>
                </a:extLst>
              </a:tr>
              <a:tr h="480697">
                <a:tc>
                  <a:txBody>
                    <a:bodyPr/>
                    <a:lstStyle/>
                    <a:p>
                      <a:pPr algn="ctr"/>
                      <a:r>
                        <a:rPr lang="de-DE" sz="1300" dirty="0"/>
                        <a:t>Q 6c</a:t>
                      </a:r>
                    </a:p>
                  </a:txBody>
                  <a:tcPr marL="84268" marR="84268" marT="42133" marB="42133"/>
                </a:tc>
                <a:tc>
                  <a:txBody>
                    <a:bodyPr/>
                    <a:lstStyle/>
                    <a:p>
                      <a:r>
                        <a:rPr lang="de-DE" sz="1300" kern="1200" dirty="0">
                          <a:solidFill>
                            <a:schemeClr val="dk1"/>
                          </a:solidFill>
                          <a:effectLst/>
                          <a:latin typeface="+mn-lt"/>
                          <a:ea typeface="+mn-ea"/>
                          <a:cs typeface="+mn-cs"/>
                        </a:rPr>
                        <a:t>Is the company able to avoid critical dependencies on a small number of customers or suppliers?</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648017971"/>
                  </a:ext>
                </a:extLst>
              </a:tr>
              <a:tr h="480697">
                <a:tc>
                  <a:txBody>
                    <a:bodyPr/>
                    <a:lstStyle/>
                    <a:p>
                      <a:pPr algn="ctr"/>
                      <a:r>
                        <a:rPr lang="de-DE" sz="1300" dirty="0"/>
                        <a:t>Q 7</a:t>
                      </a:r>
                    </a:p>
                  </a:txBody>
                  <a:tcPr marL="84268" marR="84268" marT="42133" marB="42133"/>
                </a:tc>
                <a:tc>
                  <a:txBody>
                    <a:bodyPr/>
                    <a:lstStyle/>
                    <a:p>
                      <a:r>
                        <a:rPr lang="de-DE" sz="1300" kern="1200" dirty="0">
                          <a:solidFill>
                            <a:schemeClr val="dk1"/>
                          </a:solidFill>
                          <a:effectLst/>
                          <a:latin typeface="+mn-lt"/>
                          <a:ea typeface="+mn-ea"/>
                          <a:cs typeface="+mn-cs"/>
                        </a:rPr>
                        <a:t>Are the value creation processes and support processes resilient, e.g. through redundancies, inventories and flexibility?</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916050239"/>
                  </a:ext>
                </a:extLst>
              </a:tr>
              <a:tr h="678912">
                <a:tc>
                  <a:txBody>
                    <a:bodyPr/>
                    <a:lstStyle/>
                    <a:p>
                      <a:pPr algn="ctr"/>
                      <a:r>
                        <a:rPr lang="de-DE" sz="1300" dirty="0"/>
                        <a:t>Q 8a</a:t>
                      </a:r>
                    </a:p>
                  </a:txBody>
                  <a:tcPr marL="84268" marR="84268" marT="42133" marB="42133"/>
                </a:tc>
                <a:tc>
                  <a:txBody>
                    <a:bodyPr/>
                    <a:lstStyle/>
                    <a:p>
                      <a:r>
                        <a:rPr lang="de-DE" sz="1300" kern="1200" dirty="0">
                          <a:solidFill>
                            <a:schemeClr val="dk1"/>
                          </a:solidFill>
                          <a:effectLst/>
                          <a:latin typeface="+mn-lt"/>
                          <a:ea typeface="+mn-ea"/>
                          <a:cs typeface="+mn-cs"/>
                        </a:rPr>
                        <a:t>Does the company meet the accounting requirements of capital market-oriented companies and the requirements of the "Principles of Proper Planning" (</a:t>
                      </a:r>
                      <a:r>
                        <a:rPr lang="de-DE" sz="1300" kern="1200" dirty="0" err="1">
                          <a:solidFill>
                            <a:schemeClr val="dk1"/>
                          </a:solidFill>
                          <a:effectLst/>
                          <a:latin typeface="+mn-lt"/>
                          <a:ea typeface="+mn-ea"/>
                          <a:cs typeface="+mn-cs"/>
                        </a:rPr>
                        <a:t>GoP</a:t>
                      </a:r>
                      <a:r>
                        <a:rPr lang="de-DE" sz="1300" kern="1200" dirty="0">
                          <a:solidFill>
                            <a:schemeClr val="dk1"/>
                          </a:solidFill>
                          <a:effectLst/>
                          <a:latin typeface="+mn-lt"/>
                          <a:ea typeface="+mn-ea"/>
                          <a:cs typeface="+mn-cs"/>
                        </a:rPr>
                        <a:t>)?</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969519281"/>
                  </a:ext>
                </a:extLst>
              </a:tr>
              <a:tr h="678912">
                <a:tc>
                  <a:txBody>
                    <a:bodyPr/>
                    <a:lstStyle/>
                    <a:p>
                      <a:pPr algn="ctr"/>
                      <a:r>
                        <a:rPr lang="de-DE" sz="1300" dirty="0"/>
                        <a:t>Q 8b</a:t>
                      </a:r>
                    </a:p>
                  </a:txBody>
                  <a:tcPr marL="84268" marR="84268" marT="42133" marB="42133"/>
                </a:tc>
                <a:tc>
                  <a:txBody>
                    <a:bodyPr/>
                    <a:lstStyle/>
                    <a:p>
                      <a:r>
                        <a:rPr lang="de-DE" sz="1300" kern="1200" dirty="0">
                          <a:solidFill>
                            <a:schemeClr val="dk1"/>
                          </a:solidFill>
                          <a:effectLst/>
                          <a:latin typeface="+mn-lt"/>
                          <a:ea typeface="+mn-ea"/>
                          <a:cs typeface="+mn-cs"/>
                        </a:rPr>
                        <a:t>Is there effective (family) </a:t>
                      </a:r>
                      <a:r>
                        <a:rPr lang="de-DE" sz="1300" kern="1200" dirty="0" err="1">
                          <a:solidFill>
                            <a:schemeClr val="dk1"/>
                          </a:solidFill>
                          <a:effectLst/>
                          <a:latin typeface="+mn-lt"/>
                          <a:ea typeface="+mn-ea"/>
                          <a:cs typeface="+mn-cs"/>
                        </a:rPr>
                        <a:t>governance</a:t>
                      </a:r>
                      <a:r>
                        <a:rPr lang="de-DE" sz="1300" kern="1200" dirty="0">
                          <a:solidFill>
                            <a:schemeClr val="dk1"/>
                          </a:solidFill>
                          <a:effectLst/>
                          <a:latin typeface="+mn-lt"/>
                          <a:ea typeface="+mn-ea"/>
                          <a:cs typeface="+mn-cs"/>
                        </a:rPr>
                        <a:t>, i.e. e.g. arrangements for conflict resolution and succession as well as a competent and effective advisory/supervisory board?</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999699600"/>
                  </a:ext>
                </a:extLst>
              </a:tr>
            </a:tbl>
          </a:graphicData>
        </a:graphic>
      </p:graphicFrame>
      <p:sp>
        <p:nvSpPr>
          <p:cNvPr id="7" name="Titel 2">
            <a:extLst>
              <a:ext uri="{FF2B5EF4-FFF2-40B4-BE49-F238E27FC236}">
                <a16:creationId xmlns:a16="http://schemas.microsoft.com/office/drawing/2014/main" id="{19C89709-A634-411F-8997-F5243FAD9189}"/>
              </a:ext>
            </a:extLst>
          </p:cNvPr>
          <p:cNvSpPr txBox="1">
            <a:spLocks/>
          </p:cNvSpPr>
          <p:nvPr/>
        </p:nvSpPr>
        <p:spPr>
          <a:xfrm>
            <a:off x="468000" y="144000"/>
            <a:ext cx="8805480" cy="648000"/>
          </a:xfrm>
          <a:prstGeom prst="rect">
            <a:avLst/>
          </a:prstGeom>
        </p:spPr>
        <p:txBody>
          <a:bodyPr vert="horz" lIns="72000" tIns="36000" rIns="72000" bIns="36000" rtlCol="0" anchor="ctr" anchorCtr="0">
            <a:noAutofit/>
          </a:bodyPr>
          <a:lst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a:lstStyle>
          <a:p>
            <a:r>
              <a:rPr lang="de-DE" dirty="0"/>
              <a:t>List </a:t>
            </a:r>
            <a:r>
              <a:rPr lang="de-DE" dirty="0" err="1"/>
              <a:t>of</a:t>
            </a:r>
            <a:r>
              <a:rPr lang="de-DE" dirty="0"/>
              <a:t> </a:t>
            </a:r>
            <a:r>
              <a:rPr lang="de-DE" dirty="0" err="1"/>
              <a:t>questions</a:t>
            </a:r>
            <a:r>
              <a:rPr lang="de-DE" dirty="0"/>
              <a:t> </a:t>
            </a:r>
            <a:r>
              <a:rPr lang="de-DE" dirty="0" err="1"/>
              <a:t>for</a:t>
            </a:r>
            <a:r>
              <a:rPr lang="de-DE" dirty="0"/>
              <a:t> </a:t>
            </a:r>
            <a:r>
              <a:rPr lang="de-DE" dirty="0" err="1"/>
              <a:t>QScore</a:t>
            </a:r>
            <a:r>
              <a:rPr lang="de-DE" dirty="0"/>
              <a:t> 2/3 </a:t>
            </a:r>
            <a:r>
              <a:rPr lang="de-DE" sz="1101" dirty="0"/>
              <a:t>(Gleißner / </a:t>
            </a:r>
            <a:r>
              <a:rPr lang="de-DE" sz="1101" dirty="0" err="1"/>
              <a:t>Weissman</a:t>
            </a:r>
            <a:r>
              <a:rPr lang="de-DE" sz="1101" dirty="0"/>
              <a:t>, Das zukunftsfähige Familienunternehmen, 2024)</a:t>
            </a:r>
          </a:p>
        </p:txBody>
      </p:sp>
    </p:spTree>
    <p:extLst>
      <p:ext uri="{BB962C8B-B14F-4D97-AF65-F5344CB8AC3E}">
        <p14:creationId xmlns:p14="http://schemas.microsoft.com/office/powerpoint/2010/main" val="758696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472762" y="815428"/>
            <a:ext cx="170246" cy="3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268" tIns="42133" rIns="84268" bIns="42133" numCol="1" anchor="ctr" anchorCtr="0" compatLnSpc="1">
            <a:prstTxWarp prst="textNoShape">
              <a:avLst/>
            </a:prstTxWarp>
            <a:spAutoFit/>
          </a:bodyPr>
          <a:lstStyle/>
          <a:p>
            <a:endParaRPr lang="de-DE" sz="1659"/>
          </a:p>
        </p:txBody>
      </p:sp>
      <p:sp>
        <p:nvSpPr>
          <p:cNvPr id="6" name="Textfeld 5">
            <a:extLst>
              <a:ext uri="{FF2B5EF4-FFF2-40B4-BE49-F238E27FC236}">
                <a16:creationId xmlns:a16="http://schemas.microsoft.com/office/drawing/2014/main" id="{CE78E009-BDCF-4896-A0BC-92EEDFE21999}"/>
              </a:ext>
            </a:extLst>
          </p:cNvPr>
          <p:cNvSpPr txBox="1"/>
          <p:nvPr/>
        </p:nvSpPr>
        <p:spPr>
          <a:xfrm>
            <a:off x="2683891" y="5058152"/>
            <a:ext cx="6702321" cy="458924"/>
          </a:xfrm>
          <a:prstGeom prst="rect">
            <a:avLst/>
          </a:prstGeom>
          <a:noFill/>
        </p:spPr>
        <p:txBody>
          <a:bodyPr wrap="none" lIns="0" tIns="0" rIns="0" bIns="0" rtlCol="0">
            <a:noAutofit/>
          </a:bodyPr>
          <a:lstStyle/>
          <a:p>
            <a:endParaRPr lang="de-DE" sz="2948" dirty="0">
              <a:solidFill>
                <a:srgbClr val="002945"/>
              </a:solidFill>
              <a:latin typeface="+mj-lt"/>
            </a:endParaRPr>
          </a:p>
        </p:txBody>
      </p:sp>
      <p:graphicFrame>
        <p:nvGraphicFramePr>
          <p:cNvPr id="21" name="Tabelle 21">
            <a:extLst>
              <a:ext uri="{FF2B5EF4-FFF2-40B4-BE49-F238E27FC236}">
                <a16:creationId xmlns:a16="http://schemas.microsoft.com/office/drawing/2014/main" id="{804E0C57-FA0C-429E-657E-B84248B2307A}"/>
              </a:ext>
            </a:extLst>
          </p:cNvPr>
          <p:cNvGraphicFramePr>
            <a:graphicFrameLocks noGrp="1"/>
          </p:cNvGraphicFramePr>
          <p:nvPr>
            <p:ph sz="quarter" idx="13"/>
          </p:nvPr>
        </p:nvGraphicFramePr>
        <p:xfrm>
          <a:off x="916607" y="1309328"/>
          <a:ext cx="7958580" cy="4813375"/>
        </p:xfrm>
        <a:graphic>
          <a:graphicData uri="http://schemas.openxmlformats.org/drawingml/2006/table">
            <a:tbl>
              <a:tblPr firstRow="1" bandRow="1">
                <a:tableStyleId>{5C22544A-7EE6-4342-B048-85BDC9FD1C3A}</a:tableStyleId>
              </a:tblPr>
              <a:tblGrid>
                <a:gridCol w="652055">
                  <a:extLst>
                    <a:ext uri="{9D8B030D-6E8A-4147-A177-3AD203B41FA5}">
                      <a16:colId xmlns:a16="http://schemas.microsoft.com/office/drawing/2014/main" val="1346659017"/>
                    </a:ext>
                  </a:extLst>
                </a:gridCol>
                <a:gridCol w="5649822">
                  <a:extLst>
                    <a:ext uri="{9D8B030D-6E8A-4147-A177-3AD203B41FA5}">
                      <a16:colId xmlns:a16="http://schemas.microsoft.com/office/drawing/2014/main" val="1391209164"/>
                    </a:ext>
                  </a:extLst>
                </a:gridCol>
                <a:gridCol w="331798">
                  <a:extLst>
                    <a:ext uri="{9D8B030D-6E8A-4147-A177-3AD203B41FA5}">
                      <a16:colId xmlns:a16="http://schemas.microsoft.com/office/drawing/2014/main" val="773246244"/>
                    </a:ext>
                  </a:extLst>
                </a:gridCol>
                <a:gridCol w="331798">
                  <a:extLst>
                    <a:ext uri="{9D8B030D-6E8A-4147-A177-3AD203B41FA5}">
                      <a16:colId xmlns:a16="http://schemas.microsoft.com/office/drawing/2014/main" val="3175630847"/>
                    </a:ext>
                  </a:extLst>
                </a:gridCol>
                <a:gridCol w="331798">
                  <a:extLst>
                    <a:ext uri="{9D8B030D-6E8A-4147-A177-3AD203B41FA5}">
                      <a16:colId xmlns:a16="http://schemas.microsoft.com/office/drawing/2014/main" val="1910219743"/>
                    </a:ext>
                  </a:extLst>
                </a:gridCol>
                <a:gridCol w="331798">
                  <a:extLst>
                    <a:ext uri="{9D8B030D-6E8A-4147-A177-3AD203B41FA5}">
                      <a16:colId xmlns:a16="http://schemas.microsoft.com/office/drawing/2014/main" val="2082417585"/>
                    </a:ext>
                  </a:extLst>
                </a:gridCol>
                <a:gridCol w="329511">
                  <a:extLst>
                    <a:ext uri="{9D8B030D-6E8A-4147-A177-3AD203B41FA5}">
                      <a16:colId xmlns:a16="http://schemas.microsoft.com/office/drawing/2014/main" val="2948607093"/>
                    </a:ext>
                  </a:extLst>
                </a:gridCol>
              </a:tblGrid>
              <a:tr h="343471">
                <a:tc>
                  <a:txBody>
                    <a:bodyPr/>
                    <a:lstStyle/>
                    <a:p>
                      <a:endParaRPr lang="de-DE" sz="1700" dirty="0"/>
                    </a:p>
                  </a:txBody>
                  <a:tcPr marL="84268" marR="84268" marT="42133" marB="42133">
                    <a:solidFill>
                      <a:schemeClr val="bg1">
                        <a:lumMod val="65000"/>
                      </a:schemeClr>
                    </a:solidFill>
                  </a:tcPr>
                </a:tc>
                <a:tc>
                  <a:txBody>
                    <a:bodyPr/>
                    <a:lstStyle/>
                    <a:p>
                      <a:endParaRPr lang="de-DE" sz="1700" dirty="0"/>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0</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extLst>
                  <a:ext uri="{0D108BD9-81ED-4DB2-BD59-A6C34878D82A}">
                    <a16:rowId xmlns:a16="http://schemas.microsoft.com/office/drawing/2014/main" val="2441624497"/>
                  </a:ext>
                </a:extLst>
              </a:tr>
              <a:tr h="678912">
                <a:tc>
                  <a:txBody>
                    <a:bodyPr/>
                    <a:lstStyle/>
                    <a:p>
                      <a:pPr algn="ctr"/>
                      <a:r>
                        <a:rPr lang="de-DE" sz="1300" dirty="0"/>
                        <a:t>Q 9a</a:t>
                      </a:r>
                    </a:p>
                  </a:txBody>
                  <a:tcPr marL="84268" marR="84268" marT="42133" marB="42133"/>
                </a:tc>
                <a:tc>
                  <a:txBody>
                    <a:bodyPr/>
                    <a:lstStyle/>
                    <a:p>
                      <a:r>
                        <a:rPr lang="de-DE" sz="1300" kern="1200" dirty="0">
                          <a:solidFill>
                            <a:schemeClr val="dk1"/>
                          </a:solidFill>
                          <a:effectLst/>
                          <a:latin typeface="+mn-lt"/>
                          <a:ea typeface="+mn-ea"/>
                          <a:cs typeface="+mn-cs"/>
                        </a:rPr>
                        <a:t>Can the company exclude with a high degree of probability individual risks that could jeopardize its existence (e.g. threat to success potential) on the basis of its robust strategy?</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652258869"/>
                  </a:ext>
                </a:extLst>
              </a:tr>
              <a:tr h="678912">
                <a:tc>
                  <a:txBody>
                    <a:bodyPr/>
                    <a:lstStyle/>
                    <a:p>
                      <a:pPr algn="ctr"/>
                      <a:r>
                        <a:rPr lang="de-DE" sz="1300" dirty="0"/>
                        <a:t>Q 9b</a:t>
                      </a:r>
                    </a:p>
                  </a:txBody>
                  <a:tcPr marL="84268" marR="84268" marT="42133" marB="42133"/>
                </a:tc>
                <a:tc>
                  <a:txBody>
                    <a:bodyPr/>
                    <a:lstStyle/>
                    <a:p>
                      <a:r>
                        <a:rPr lang="de-DE" sz="1300" kern="1200" dirty="0">
                          <a:solidFill>
                            <a:schemeClr val="dk1"/>
                          </a:solidFill>
                          <a:effectLst/>
                          <a:latin typeface="+mn-lt"/>
                          <a:ea typeface="+mn-ea"/>
                          <a:cs typeface="+mn-cs"/>
                        </a:rPr>
                        <a:t>Is the company's risk coverage potential (equity and liquidity) demonstrably significantly greater than the aggregated total risk exposure (value-at-risk )?</a:t>
                      </a:r>
                      <a:r>
                        <a:rPr lang="de-DE" sz="1300" kern="1200" baseline="-25000" dirty="0">
                          <a:solidFill>
                            <a:schemeClr val="dk1"/>
                          </a:solidFill>
                          <a:effectLst/>
                          <a:latin typeface="+mn-lt"/>
                          <a:ea typeface="+mn-ea"/>
                          <a:cs typeface="+mn-cs"/>
                        </a:rPr>
                        <a:t>1%</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2713709518"/>
                  </a:ext>
                </a:extLst>
              </a:tr>
              <a:tr h="678912">
                <a:tc>
                  <a:txBody>
                    <a:bodyPr/>
                    <a:lstStyle/>
                    <a:p>
                      <a:pPr algn="ctr"/>
                      <a:r>
                        <a:rPr lang="de-DE" sz="1300" dirty="0"/>
                        <a:t>Q 9c</a:t>
                      </a:r>
                    </a:p>
                  </a:txBody>
                  <a:tcPr marL="84268" marR="84268" marT="42133" marB="42133"/>
                </a:tc>
                <a:tc>
                  <a:txBody>
                    <a:bodyPr/>
                    <a:lstStyle/>
                    <a:p>
                      <a:r>
                        <a:rPr lang="de-DE" sz="1300" kern="1200" dirty="0">
                          <a:solidFill>
                            <a:schemeClr val="dk1"/>
                          </a:solidFill>
                          <a:effectLst/>
                          <a:latin typeface="+mn-lt"/>
                          <a:ea typeface="+mn-ea"/>
                          <a:cs typeface="+mn-cs"/>
                        </a:rPr>
                        <a:t>Does the risk management system meet all requirements (DIIR RS 2), i.e. in particular are the main risks systematically identified, properly quantified and monitored?</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4131288617"/>
                  </a:ext>
                </a:extLst>
              </a:tr>
              <a:tr h="877128">
                <a:tc>
                  <a:txBody>
                    <a:bodyPr/>
                    <a:lstStyle/>
                    <a:p>
                      <a:pPr algn="ctr"/>
                      <a:r>
                        <a:rPr lang="de-DE" sz="1300" dirty="0"/>
                        <a:t>Q 9d</a:t>
                      </a:r>
                    </a:p>
                  </a:txBody>
                  <a:tcPr marL="84268" marR="84268" marT="42133" marB="42133"/>
                </a:tc>
                <a:tc>
                  <a:txBody>
                    <a:bodyPr/>
                    <a:lstStyle/>
                    <a:p>
                      <a:r>
                        <a:rPr lang="de-DE" sz="1300" kern="1200" dirty="0">
                          <a:solidFill>
                            <a:schemeClr val="dk1"/>
                          </a:solidFill>
                          <a:effectLst/>
                          <a:latin typeface="+mn-lt"/>
                          <a:ea typeface="+mn-ea"/>
                          <a:cs typeface="+mn-cs"/>
                        </a:rPr>
                        <a:t>Does risk aggregation (Monte Carlo simulation) take place with reference to integrated corporate planning in order to be able to assess equity requirements and the probability of developments that could jeopardize the company as a going concern?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188030808"/>
                  </a:ext>
                </a:extLst>
              </a:tr>
              <a:tr h="678912">
                <a:tc>
                  <a:txBody>
                    <a:bodyPr/>
                    <a:lstStyle/>
                    <a:p>
                      <a:pPr algn="ctr"/>
                      <a:r>
                        <a:rPr lang="de-DE" sz="1300" dirty="0"/>
                        <a:t>Q 10a</a:t>
                      </a:r>
                    </a:p>
                  </a:txBody>
                  <a:tcPr marL="84268" marR="84268" marT="42133" marB="42133"/>
                </a:tc>
                <a:tc>
                  <a:txBody>
                    <a:bodyPr/>
                    <a:lstStyle/>
                    <a:p>
                      <a:r>
                        <a:rPr lang="de-DE" sz="1300" kern="1200" dirty="0">
                          <a:solidFill>
                            <a:schemeClr val="dk1"/>
                          </a:solidFill>
                          <a:effectLst/>
                          <a:latin typeface="+mn-lt"/>
                          <a:ea typeface="+mn-ea"/>
                          <a:cs typeface="+mn-cs"/>
                        </a:rPr>
                        <a:t>Are there binding sets of rules for the preparation of "business decisions" (e.g. on investments) and are neutral decision papers prepared on this basis?</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2490266689"/>
                  </a:ext>
                </a:extLst>
              </a:tr>
              <a:tr h="877128">
                <a:tc>
                  <a:txBody>
                    <a:bodyPr/>
                    <a:lstStyle/>
                    <a:p>
                      <a:pPr algn="ctr"/>
                      <a:r>
                        <a:rPr lang="de-DE" sz="1300" dirty="0"/>
                        <a:t>Q 10b</a:t>
                      </a:r>
                    </a:p>
                  </a:txBody>
                  <a:tcPr marL="84268" marR="84268" marT="42133" marB="42133"/>
                </a:tc>
                <a:tc>
                  <a:txBody>
                    <a:bodyPr/>
                    <a:lstStyle/>
                    <a:p>
                      <a:r>
                        <a:rPr lang="de-DE" sz="1300" kern="1200" dirty="0">
                          <a:solidFill>
                            <a:schemeClr val="dk1"/>
                          </a:solidFill>
                          <a:effectLst/>
                          <a:latin typeface="+mn-lt"/>
                          <a:ea typeface="+mn-ea"/>
                          <a:cs typeface="+mn-cs"/>
                        </a:rPr>
                        <a:t>Are documented decision templates available for all business decisions made by the management, which contain all key content, e.g. options for action, assumptions, forecasts and the effects of the decision on the overall scope of risk?</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371659803"/>
                  </a:ext>
                </a:extLst>
              </a:tr>
            </a:tbl>
          </a:graphicData>
        </a:graphic>
      </p:graphicFrame>
      <p:sp>
        <p:nvSpPr>
          <p:cNvPr id="7" name="Titel 2">
            <a:extLst>
              <a:ext uri="{FF2B5EF4-FFF2-40B4-BE49-F238E27FC236}">
                <a16:creationId xmlns:a16="http://schemas.microsoft.com/office/drawing/2014/main" id="{19C89709-A634-411F-8997-F5243FAD9189}"/>
              </a:ext>
            </a:extLst>
          </p:cNvPr>
          <p:cNvSpPr txBox="1">
            <a:spLocks/>
          </p:cNvSpPr>
          <p:nvPr/>
        </p:nvSpPr>
        <p:spPr>
          <a:xfrm>
            <a:off x="468000" y="144000"/>
            <a:ext cx="8918212" cy="648000"/>
          </a:xfrm>
          <a:prstGeom prst="rect">
            <a:avLst/>
          </a:prstGeom>
        </p:spPr>
        <p:txBody>
          <a:bodyPr vert="horz" lIns="72000" tIns="36000" rIns="72000" bIns="36000" rtlCol="0" anchor="ctr" anchorCtr="0">
            <a:noAutofit/>
          </a:bodyPr>
          <a:lst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a:lstStyle>
          <a:p>
            <a:r>
              <a:rPr lang="de-DE" dirty="0"/>
              <a:t>List </a:t>
            </a:r>
            <a:r>
              <a:rPr lang="de-DE" dirty="0" err="1"/>
              <a:t>of</a:t>
            </a:r>
            <a:r>
              <a:rPr lang="de-DE" dirty="0"/>
              <a:t> </a:t>
            </a:r>
            <a:r>
              <a:rPr lang="de-DE" dirty="0" err="1"/>
              <a:t>questions</a:t>
            </a:r>
            <a:r>
              <a:rPr lang="de-DE" dirty="0"/>
              <a:t> </a:t>
            </a:r>
            <a:r>
              <a:rPr lang="de-DE" dirty="0" err="1"/>
              <a:t>for</a:t>
            </a:r>
            <a:r>
              <a:rPr lang="de-DE" dirty="0"/>
              <a:t> </a:t>
            </a:r>
            <a:r>
              <a:rPr lang="de-DE" dirty="0" err="1"/>
              <a:t>QScore</a:t>
            </a:r>
            <a:r>
              <a:rPr lang="de-DE" dirty="0"/>
              <a:t> 3/3 </a:t>
            </a:r>
            <a:r>
              <a:rPr lang="de-DE" sz="1101" dirty="0"/>
              <a:t>(Gleißner / </a:t>
            </a:r>
            <a:r>
              <a:rPr lang="de-DE" sz="1101" dirty="0" err="1"/>
              <a:t>Weissman</a:t>
            </a:r>
            <a:r>
              <a:rPr lang="de-DE" sz="1101" dirty="0"/>
              <a:t>, Das zukunftsfähige Familienunternehmen, 2024)</a:t>
            </a:r>
          </a:p>
        </p:txBody>
      </p:sp>
    </p:spTree>
    <p:extLst>
      <p:ext uri="{BB962C8B-B14F-4D97-AF65-F5344CB8AC3E}">
        <p14:creationId xmlns:p14="http://schemas.microsoft.com/office/powerpoint/2010/main" val="4229027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Legal requirements for </a:t>
            </a:r>
            <a:r>
              <a:rPr lang="de-DE" dirty="0" err="1"/>
              <a:t>risk</a:t>
            </a:r>
            <a:r>
              <a:rPr lang="de-DE" dirty="0"/>
              <a:t> </a:t>
            </a:r>
            <a:r>
              <a:rPr lang="de-DE" dirty="0" err="1"/>
              <a:t>management</a:t>
            </a:r>
            <a:r>
              <a:rPr lang="de-DE" dirty="0"/>
              <a:t> in Germany (status 2021)</a:t>
            </a:r>
          </a:p>
        </p:txBody>
      </p:sp>
      <p:sp>
        <p:nvSpPr>
          <p:cNvPr id="9" name="Gleichschenkliges Dreieck 8"/>
          <p:cNvSpPr/>
          <p:nvPr/>
        </p:nvSpPr>
        <p:spPr>
          <a:xfrm>
            <a:off x="971635" y="1438097"/>
            <a:ext cx="3981365" cy="4644926"/>
          </a:xfrm>
          <a:prstGeom prst="triangle">
            <a:avLst>
              <a:gd name="adj" fmla="val 100000"/>
            </a:avLst>
          </a:prstGeom>
          <a:solidFill>
            <a:schemeClr val="tx1">
              <a:lumMod val="25000"/>
              <a:lumOff val="75000"/>
            </a:schemeClr>
          </a:solidFill>
        </p:spPr>
        <p:txBody>
          <a:bodyPr wrap="square" lIns="0" tIns="0" rIns="0" bIns="0" rtlCol="0" anchor="ctr">
            <a:noAutofit/>
          </a:bodyPr>
          <a:lstStyle/>
          <a:p>
            <a:pPr algn="ctr">
              <a:lnSpc>
                <a:spcPct val="120000"/>
              </a:lnSpc>
              <a:spcBef>
                <a:spcPts val="553"/>
              </a:spcBef>
              <a:spcAft>
                <a:spcPts val="553"/>
              </a:spcAft>
            </a:pPr>
            <a:endParaRPr lang="de-DE" sz="1106" dirty="0"/>
          </a:p>
        </p:txBody>
      </p:sp>
      <p:sp>
        <p:nvSpPr>
          <p:cNvPr id="10" name="Gleichschenkliges Dreieck 9"/>
          <p:cNvSpPr/>
          <p:nvPr/>
        </p:nvSpPr>
        <p:spPr>
          <a:xfrm>
            <a:off x="4952428" y="1438140"/>
            <a:ext cx="3981365" cy="4644926"/>
          </a:xfrm>
          <a:prstGeom prst="triangle">
            <a:avLst>
              <a:gd name="adj" fmla="val 0"/>
            </a:avLst>
          </a:prstGeom>
          <a:solidFill>
            <a:schemeClr val="accent2">
              <a:lumMod val="60000"/>
              <a:lumOff val="40000"/>
            </a:schemeClr>
          </a:solidFill>
        </p:spPr>
        <p:txBody>
          <a:bodyPr wrap="square" lIns="0" tIns="0" rIns="0" bIns="0" rtlCol="0" anchor="ctr">
            <a:noAutofit/>
          </a:bodyPr>
          <a:lstStyle/>
          <a:p>
            <a:pPr algn="ctr">
              <a:lnSpc>
                <a:spcPct val="120000"/>
              </a:lnSpc>
              <a:spcBef>
                <a:spcPts val="553"/>
              </a:spcBef>
              <a:spcAft>
                <a:spcPts val="553"/>
              </a:spcAft>
            </a:pPr>
            <a:endParaRPr lang="de-DE" sz="1106" dirty="0"/>
          </a:p>
        </p:txBody>
      </p:sp>
      <p:sp>
        <p:nvSpPr>
          <p:cNvPr id="21" name="Gleichschenkliges Dreieck 20"/>
          <p:cNvSpPr/>
          <p:nvPr/>
        </p:nvSpPr>
        <p:spPr>
          <a:xfrm>
            <a:off x="3211154" y="1438139"/>
            <a:ext cx="3483695" cy="2023861"/>
          </a:xfrm>
          <a:prstGeom prst="triangle">
            <a:avLst/>
          </a:prstGeom>
          <a:solidFill>
            <a:schemeClr val="bg1">
              <a:lumMod val="85000"/>
            </a:schemeClr>
          </a:solidFill>
        </p:spPr>
        <p:txBody>
          <a:bodyPr wrap="none" lIns="0" tIns="0" rIns="0" bIns="0" rtlCol="0" anchor="ctr">
            <a:noAutofit/>
          </a:bodyPr>
          <a:lstStyle/>
          <a:p>
            <a:pPr algn="ctr">
              <a:lnSpc>
                <a:spcPct val="120000"/>
              </a:lnSpc>
              <a:spcBef>
                <a:spcPts val="553"/>
              </a:spcBef>
              <a:spcAft>
                <a:spcPts val="553"/>
              </a:spcAft>
            </a:pPr>
            <a:endParaRPr lang="de-DE" sz="1475" dirty="0"/>
          </a:p>
        </p:txBody>
      </p:sp>
      <p:sp>
        <p:nvSpPr>
          <p:cNvPr id="22" name="Gleichschenkliges Dreieck 21"/>
          <p:cNvSpPr/>
          <p:nvPr/>
        </p:nvSpPr>
        <p:spPr>
          <a:xfrm flipV="1">
            <a:off x="3211154" y="3455546"/>
            <a:ext cx="3554982" cy="874616"/>
          </a:xfrm>
          <a:prstGeom prst="triangle">
            <a:avLst/>
          </a:prstGeom>
          <a:solidFill>
            <a:schemeClr val="bg1">
              <a:lumMod val="85000"/>
            </a:schemeClr>
          </a:solidFill>
        </p:spPr>
        <p:txBody>
          <a:bodyPr wrap="square" rtlCol="0" anchor="ctr">
            <a:spAutoFit/>
          </a:bodyPr>
          <a:lstStyle/>
          <a:p>
            <a:pPr algn="ctr">
              <a:lnSpc>
                <a:spcPct val="120000"/>
              </a:lnSpc>
              <a:spcBef>
                <a:spcPts val="553"/>
              </a:spcBef>
              <a:spcAft>
                <a:spcPts val="553"/>
              </a:spcAft>
            </a:pPr>
            <a:endParaRPr lang="de-DE" sz="1475" dirty="0"/>
          </a:p>
        </p:txBody>
      </p:sp>
      <p:sp>
        <p:nvSpPr>
          <p:cNvPr id="13" name="Rechteck 12"/>
          <p:cNvSpPr/>
          <p:nvPr/>
        </p:nvSpPr>
        <p:spPr>
          <a:xfrm>
            <a:off x="3559367" y="2063676"/>
            <a:ext cx="2853629" cy="2142485"/>
          </a:xfrm>
          <a:prstGeom prst="rect">
            <a:avLst/>
          </a:prstGeom>
        </p:spPr>
        <p:txBody>
          <a:bodyPr lIns="0" tIns="0" rIns="0" bIns="0">
            <a:noAutofit/>
          </a:bodyPr>
          <a:lstStyle/>
          <a:p>
            <a:pPr algn="ctr">
              <a:lnSpc>
                <a:spcPct val="120000"/>
              </a:lnSpc>
              <a:spcBef>
                <a:spcPts val="1106"/>
              </a:spcBef>
              <a:spcAft>
                <a:spcPts val="1106"/>
              </a:spcAft>
            </a:pPr>
            <a:r>
              <a:rPr lang="de-DE" sz="1198" dirty="0">
                <a:solidFill>
                  <a:srgbClr val="002945"/>
                </a:solidFill>
              </a:rPr>
              <a:t>Early detection </a:t>
            </a:r>
            <a:br>
              <a:rPr lang="de-DE" sz="1198" dirty="0">
                <a:solidFill>
                  <a:srgbClr val="002945"/>
                </a:solidFill>
              </a:rPr>
            </a:br>
            <a:r>
              <a:rPr lang="de-DE" sz="1198" dirty="0">
                <a:solidFill>
                  <a:srgbClr val="002945"/>
                </a:solidFill>
              </a:rPr>
              <a:t>of "endangering </a:t>
            </a:r>
            <a:br>
              <a:rPr lang="de-DE" sz="1198" dirty="0">
                <a:solidFill>
                  <a:srgbClr val="002945"/>
                </a:solidFill>
              </a:rPr>
            </a:br>
            <a:r>
              <a:rPr lang="de-DE" sz="1198" dirty="0">
                <a:solidFill>
                  <a:srgbClr val="002945"/>
                </a:solidFill>
              </a:rPr>
              <a:t>development", i.e. </a:t>
            </a:r>
            <a:br>
              <a:rPr lang="de-DE" sz="1198" dirty="0">
                <a:solidFill>
                  <a:srgbClr val="002945"/>
                </a:solidFill>
              </a:rPr>
            </a:br>
            <a:r>
              <a:rPr lang="de-DE" sz="1198" dirty="0">
                <a:solidFill>
                  <a:srgbClr val="002945"/>
                </a:solidFill>
              </a:rPr>
              <a:t>Risk analysis + risk aggregation</a:t>
            </a:r>
          </a:p>
          <a:p>
            <a:pPr algn="ctr">
              <a:lnSpc>
                <a:spcPct val="120000"/>
              </a:lnSpc>
              <a:spcBef>
                <a:spcPts val="1106"/>
              </a:spcBef>
              <a:spcAft>
                <a:spcPts val="1106"/>
              </a:spcAft>
            </a:pPr>
            <a:r>
              <a:rPr lang="de-DE" sz="1198" dirty="0">
                <a:solidFill>
                  <a:srgbClr val="002945"/>
                </a:solidFill>
              </a:rPr>
              <a:t>Information of supervisory body (supervisory board) + Initiation of </a:t>
            </a:r>
            <a:br>
              <a:rPr lang="de-DE" sz="1198" dirty="0">
                <a:solidFill>
                  <a:srgbClr val="002945"/>
                </a:solidFill>
              </a:rPr>
            </a:br>
            <a:r>
              <a:rPr lang="de-DE" sz="1198" dirty="0">
                <a:solidFill>
                  <a:srgbClr val="002945"/>
                </a:solidFill>
              </a:rPr>
              <a:t>"suitable countermeasures"</a:t>
            </a:r>
          </a:p>
        </p:txBody>
      </p:sp>
      <p:sp>
        <p:nvSpPr>
          <p:cNvPr id="14" name="Rechteck 13"/>
          <p:cNvSpPr/>
          <p:nvPr/>
        </p:nvSpPr>
        <p:spPr>
          <a:xfrm>
            <a:off x="1928664" y="4069452"/>
            <a:ext cx="3118510" cy="1774905"/>
          </a:xfrm>
          <a:prstGeom prst="rect">
            <a:avLst/>
          </a:prstGeom>
        </p:spPr>
        <p:txBody>
          <a:bodyPr lIns="0" tIns="0" rIns="0" bIns="0" anchor="ctr">
            <a:noAutofit/>
          </a:bodyPr>
          <a:lstStyle/>
          <a:p>
            <a:pPr algn="ctr">
              <a:lnSpc>
                <a:spcPts val="1700"/>
              </a:lnSpc>
              <a:spcBef>
                <a:spcPts val="1106"/>
              </a:spcBef>
              <a:spcAft>
                <a:spcPts val="1106"/>
              </a:spcAft>
            </a:pPr>
            <a:r>
              <a:rPr lang="de-DE" sz="1198" dirty="0">
                <a:solidFill>
                  <a:srgbClr val="002945"/>
                </a:solidFill>
              </a:rPr>
              <a:t>Decision-oriented </a:t>
            </a:r>
            <a:br>
              <a:rPr lang="de-DE" sz="1198" dirty="0">
                <a:solidFill>
                  <a:srgbClr val="002945"/>
                </a:solidFill>
              </a:rPr>
            </a:br>
            <a:r>
              <a:rPr lang="de-DE" sz="1198" dirty="0">
                <a:solidFill>
                  <a:srgbClr val="002945"/>
                </a:solidFill>
              </a:rPr>
              <a:t>Risk management (DIIR RS 2), i.e. risk analysis for the preparation of "business decisions"</a:t>
            </a:r>
          </a:p>
        </p:txBody>
      </p:sp>
      <p:cxnSp>
        <p:nvCxnSpPr>
          <p:cNvPr id="16" name="Gerade Verbindung 15"/>
          <p:cNvCxnSpPr/>
          <p:nvPr/>
        </p:nvCxnSpPr>
        <p:spPr>
          <a:xfrm>
            <a:off x="3990839" y="3097448"/>
            <a:ext cx="1990683" cy="0"/>
          </a:xfrm>
          <a:prstGeom prst="line">
            <a:avLst/>
          </a:prstGeom>
          <a:ln>
            <a:solidFill>
              <a:srgbClr val="A4ACBB"/>
            </a:solidFill>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2398812" y="1106279"/>
            <a:ext cx="5089221" cy="290696"/>
          </a:xfrm>
          <a:prstGeom prst="rect">
            <a:avLst/>
          </a:prstGeom>
        </p:spPr>
        <p:txBody>
          <a:bodyPr wrap="square">
            <a:spAutoFit/>
          </a:bodyPr>
          <a:lstStyle/>
          <a:p>
            <a:pPr algn="ctr"/>
            <a:r>
              <a:rPr lang="de-DE" sz="1291" b="1" dirty="0"/>
              <a:t>§ Section 91 (2) AktG + Section 1 StaRUG (January 1, 2021)</a:t>
            </a:r>
          </a:p>
        </p:txBody>
      </p:sp>
      <p:sp>
        <p:nvSpPr>
          <p:cNvPr id="18" name="Rechteck 17"/>
          <p:cNvSpPr/>
          <p:nvPr/>
        </p:nvSpPr>
        <p:spPr>
          <a:xfrm rot="16200000">
            <a:off x="-471644" y="4777350"/>
            <a:ext cx="2388580" cy="489249"/>
          </a:xfrm>
          <a:prstGeom prst="rect">
            <a:avLst/>
          </a:prstGeom>
        </p:spPr>
        <p:txBody>
          <a:bodyPr wrap="square">
            <a:spAutoFit/>
          </a:bodyPr>
          <a:lstStyle/>
          <a:p>
            <a:r>
              <a:rPr lang="de-DE" sz="1291" b="1" dirty="0"/>
              <a:t>§ Section 93 AktG</a:t>
            </a:r>
          </a:p>
          <a:p>
            <a:r>
              <a:rPr lang="de-DE" sz="1291" b="1" dirty="0"/>
              <a:t>Business Judgement Rule</a:t>
            </a:r>
          </a:p>
        </p:txBody>
      </p:sp>
      <p:sp>
        <p:nvSpPr>
          <p:cNvPr id="19" name="Rechteck 18"/>
          <p:cNvSpPr/>
          <p:nvPr/>
        </p:nvSpPr>
        <p:spPr>
          <a:xfrm rot="16200000">
            <a:off x="7774393" y="4561957"/>
            <a:ext cx="2819369" cy="489249"/>
          </a:xfrm>
          <a:prstGeom prst="rect">
            <a:avLst/>
          </a:prstGeom>
        </p:spPr>
        <p:txBody>
          <a:bodyPr wrap="square">
            <a:spAutoFit/>
          </a:bodyPr>
          <a:lstStyle/>
          <a:p>
            <a:r>
              <a:rPr lang="de-DE" sz="1291" b="1" dirty="0"/>
              <a:t>§ Section 91 (3) AktG </a:t>
            </a:r>
          </a:p>
          <a:p>
            <a:r>
              <a:rPr lang="de-DE" sz="1291" b="1" dirty="0"/>
              <a:t>+ Section 107 AktG FISG (1.7.2021)</a:t>
            </a:r>
          </a:p>
        </p:txBody>
      </p:sp>
      <p:sp>
        <p:nvSpPr>
          <p:cNvPr id="20" name="Rechteck 19"/>
          <p:cNvSpPr/>
          <p:nvPr/>
        </p:nvSpPr>
        <p:spPr>
          <a:xfrm>
            <a:off x="4729356" y="5589240"/>
            <a:ext cx="3809037" cy="426252"/>
          </a:xfrm>
          <a:prstGeom prst="rect">
            <a:avLst/>
          </a:prstGeom>
        </p:spPr>
        <p:txBody>
          <a:bodyPr lIns="0" tIns="0" rIns="0" bIns="0" anchor="ctr">
            <a:noAutofit/>
          </a:bodyPr>
          <a:lstStyle/>
          <a:p>
            <a:pPr algn="ctr">
              <a:lnSpc>
                <a:spcPts val="1700"/>
              </a:lnSpc>
              <a:spcBef>
                <a:spcPts val="1106"/>
              </a:spcBef>
              <a:spcAft>
                <a:spcPts val="1106"/>
              </a:spcAft>
            </a:pPr>
            <a:r>
              <a:rPr lang="de-DE" sz="1198" dirty="0">
                <a:solidFill>
                  <a:srgbClr val="002945"/>
                </a:solidFill>
              </a:rPr>
              <a:t>Information flow from risk management to the Supervisory Board</a:t>
            </a:r>
          </a:p>
        </p:txBody>
      </p:sp>
      <p:cxnSp>
        <p:nvCxnSpPr>
          <p:cNvPr id="23" name="Gerade Verbindung 22"/>
          <p:cNvCxnSpPr/>
          <p:nvPr/>
        </p:nvCxnSpPr>
        <p:spPr>
          <a:xfrm>
            <a:off x="5550493" y="5517232"/>
            <a:ext cx="199068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4808984" y="4480857"/>
            <a:ext cx="3189797" cy="964367"/>
          </a:xfrm>
          <a:prstGeom prst="rect">
            <a:avLst/>
          </a:prstGeom>
        </p:spPr>
        <p:txBody>
          <a:bodyPr wrap="square">
            <a:spAutoFit/>
          </a:bodyPr>
          <a:lstStyle/>
          <a:p>
            <a:pPr algn="ctr">
              <a:lnSpc>
                <a:spcPts val="1700"/>
              </a:lnSpc>
              <a:spcBef>
                <a:spcPts val="600"/>
              </a:spcBef>
              <a:spcAft>
                <a:spcPts val="600"/>
              </a:spcAft>
            </a:pPr>
            <a:r>
              <a:rPr lang="de-DE" sz="1198" dirty="0">
                <a:solidFill>
                  <a:srgbClr val="002945"/>
                </a:solidFill>
              </a:rPr>
              <a:t>"comprehensive </a:t>
            </a:r>
            <a:r>
              <a:rPr lang="de-DE" sz="1198" dirty="0" err="1">
                <a:solidFill>
                  <a:srgbClr val="002945"/>
                </a:solidFill>
              </a:rPr>
              <a:t>risk</a:t>
            </a:r>
            <a:r>
              <a:rPr lang="de-DE" sz="1198" dirty="0">
                <a:solidFill>
                  <a:srgbClr val="002945"/>
                </a:solidFill>
              </a:rPr>
              <a:t> </a:t>
            </a:r>
            <a:r>
              <a:rPr lang="de-DE" sz="1198" dirty="0" err="1">
                <a:solidFill>
                  <a:srgbClr val="002945"/>
                </a:solidFill>
              </a:rPr>
              <a:t>management</a:t>
            </a:r>
            <a:r>
              <a:rPr lang="de-DE" sz="1198" dirty="0">
                <a:solidFill>
                  <a:srgbClr val="002945"/>
                </a:solidFill>
              </a:rPr>
              <a:t>„ </a:t>
            </a:r>
            <a:br>
              <a:rPr lang="de-DE" sz="1198" dirty="0">
                <a:solidFill>
                  <a:srgbClr val="002945"/>
                </a:solidFill>
              </a:rPr>
            </a:br>
            <a:r>
              <a:rPr lang="de-DE" sz="1198" dirty="0" err="1">
                <a:solidFill>
                  <a:srgbClr val="002945"/>
                </a:solidFill>
              </a:rPr>
              <a:t>for</a:t>
            </a:r>
            <a:r>
              <a:rPr lang="de-DE" sz="1198" dirty="0">
                <a:solidFill>
                  <a:srgbClr val="002945"/>
                </a:solidFill>
              </a:rPr>
              <a:t> all significant opportunities + threats </a:t>
            </a:r>
            <a:br>
              <a:rPr lang="de-DE" sz="1198" dirty="0">
                <a:solidFill>
                  <a:srgbClr val="002945"/>
                </a:solidFill>
              </a:rPr>
            </a:br>
            <a:r>
              <a:rPr lang="de-DE" sz="1198" dirty="0">
                <a:solidFill>
                  <a:srgbClr val="002945"/>
                </a:solidFill>
              </a:rPr>
              <a:t>(risks) // risk management // preparation of decisions (cf. Section 93 AktG)</a:t>
            </a:r>
          </a:p>
        </p:txBody>
      </p:sp>
    </p:spTree>
    <p:extLst>
      <p:ext uri="{BB962C8B-B14F-4D97-AF65-F5344CB8AC3E}">
        <p14:creationId xmlns:p14="http://schemas.microsoft.com/office/powerpoint/2010/main" val="2801099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9CC23-E989-15A5-8845-CB35A5410CF2}"/>
              </a:ext>
            </a:extLst>
          </p:cNvPr>
          <p:cNvSpPr>
            <a:spLocks noGrp="1"/>
          </p:cNvSpPr>
          <p:nvPr>
            <p:ph type="title"/>
          </p:nvPr>
        </p:nvSpPr>
        <p:spPr>
          <a:xfrm>
            <a:off x="468000" y="144000"/>
            <a:ext cx="8640000" cy="648000"/>
          </a:xfrm>
        </p:spPr>
        <p:txBody>
          <a:bodyPr>
            <a:noAutofit/>
          </a:bodyPr>
          <a:lstStyle/>
          <a:p>
            <a:r>
              <a:rPr lang="de-DE" dirty="0"/>
              <a:t>Risks lead to crises: </a:t>
            </a:r>
            <a:r>
              <a:rPr lang="de-DE" dirty="0" err="1"/>
              <a:t>StaRUG </a:t>
            </a:r>
            <a:r>
              <a:rPr lang="de-DE" dirty="0"/>
              <a:t>and DIIR RS No. 2.1 (2022): All corporations should have risk analysis &amp; risk </a:t>
            </a:r>
            <a:r>
              <a:rPr lang="de-DE" dirty="0" err="1"/>
              <a:t>aggregation</a:t>
            </a:r>
            <a:r>
              <a:rPr lang="de-DE" dirty="0"/>
              <a:t>!</a:t>
            </a:r>
            <a:endParaRPr lang="de-DE" b="1" dirty="0"/>
          </a:p>
        </p:txBody>
      </p:sp>
      <p:sp>
        <p:nvSpPr>
          <p:cNvPr id="6" name="Inhaltsplatzhalter 1">
            <a:extLst>
              <a:ext uri="{FF2B5EF4-FFF2-40B4-BE49-F238E27FC236}">
                <a16:creationId xmlns:a16="http://schemas.microsoft.com/office/drawing/2014/main" id="{07AF0276-E76F-CD81-B415-99C089655763}"/>
              </a:ext>
            </a:extLst>
          </p:cNvPr>
          <p:cNvSpPr>
            <a:spLocks noGrp="1"/>
          </p:cNvSpPr>
          <p:nvPr>
            <p:ph sz="quarter" idx="13"/>
          </p:nvPr>
        </p:nvSpPr>
        <p:spPr>
          <a:xfrm>
            <a:off x="629658" y="5507551"/>
            <a:ext cx="7419685" cy="877551"/>
          </a:xfrm>
        </p:spPr>
        <p:txBody>
          <a:bodyPr/>
          <a:lstStyle/>
          <a:p>
            <a:pPr marL="0" indent="0">
              <a:buNone/>
            </a:pPr>
            <a:r>
              <a:rPr lang="de-DE" b="0" i="0" u="none" strike="noStrike" dirty="0">
                <a:solidFill>
                  <a:srgbClr val="7F7F7F"/>
                </a:solidFill>
                <a:effectLst/>
              </a:rPr>
              <a:t>Source: DIIR – Deutsches Institut für Interne Revision e.V. (2022): DIIR Revisionsstandard </a:t>
            </a:r>
            <a:r>
              <a:rPr lang="de-DE" b="0" i="0" u="none" strike="noStrike" dirty="0" err="1">
                <a:solidFill>
                  <a:srgbClr val="7F7F7F"/>
                </a:solidFill>
                <a:effectLst/>
              </a:rPr>
              <a:t>No</a:t>
            </a:r>
            <a:r>
              <a:rPr lang="de-DE" b="0" i="0" u="none" strike="noStrike" dirty="0">
                <a:solidFill>
                  <a:srgbClr val="7F7F7F"/>
                </a:solidFill>
                <a:effectLst/>
              </a:rPr>
              <a:t> 2: Prüfung des Risikomanagementsystems durch die Interne Revision, Version 2.1, Februar 2022, </a:t>
            </a:r>
            <a:r>
              <a:rPr lang="de-DE" b="0" i="0" u="none" strike="noStrike" dirty="0" err="1">
                <a:solidFill>
                  <a:srgbClr val="7F7F7F"/>
                </a:solidFill>
                <a:effectLst/>
              </a:rPr>
              <a:t>download</a:t>
            </a:r>
            <a:r>
              <a:rPr lang="de-DE" b="0" i="0" u="none" strike="noStrike" dirty="0">
                <a:solidFill>
                  <a:srgbClr val="7F7F7F"/>
                </a:solidFill>
                <a:effectLst/>
              </a:rPr>
              <a:t>: </a:t>
            </a:r>
            <a:r>
              <a:rPr lang="de-DE" b="0" i="0" u="sng" strike="noStrike" dirty="0">
                <a:solidFill>
                  <a:srgbClr val="7F7F7F"/>
                </a:solidFill>
                <a:effectLst/>
              </a:rPr>
              <a:t>https://www.diir.de/fileadmin/fachwissen/standards/downloads/DIIR_Revisionsstandard_Nr._2_Version_2.1.pdf</a:t>
            </a:r>
            <a:r>
              <a:rPr lang="de-DE" b="0" i="0" u="none" strike="noStrike" dirty="0">
                <a:solidFill>
                  <a:srgbClr val="7F7F7F"/>
                </a:solidFill>
                <a:effectLst/>
              </a:rPr>
              <a:t> (</a:t>
            </a:r>
            <a:r>
              <a:rPr lang="de-DE" b="0" i="0" u="none" strike="noStrike" dirty="0" err="1">
                <a:solidFill>
                  <a:srgbClr val="7F7F7F"/>
                </a:solidFill>
                <a:effectLst/>
              </a:rPr>
              <a:t>accessed</a:t>
            </a:r>
            <a:r>
              <a:rPr lang="de-DE" b="0" i="0" u="none" strike="noStrike" dirty="0">
                <a:solidFill>
                  <a:srgbClr val="7F7F7F"/>
                </a:solidFill>
                <a:effectLst/>
              </a:rPr>
              <a:t> 07.07.2025).</a:t>
            </a:r>
            <a:r>
              <a:rPr lang="de-DE" b="0" i="0" dirty="0">
                <a:solidFill>
                  <a:srgbClr val="7F7F7F"/>
                </a:solidFill>
                <a:effectLst/>
              </a:rPr>
              <a:t>​</a:t>
            </a:r>
            <a:endParaRPr lang="de-DE" i="0" dirty="0">
              <a:solidFill>
                <a:srgbClr val="7F7F7F"/>
              </a:solidFill>
            </a:endParaRPr>
          </a:p>
        </p:txBody>
      </p:sp>
      <p:pic>
        <p:nvPicPr>
          <p:cNvPr id="7" name="Grafik 6">
            <a:extLst>
              <a:ext uri="{FF2B5EF4-FFF2-40B4-BE49-F238E27FC236}">
                <a16:creationId xmlns:a16="http://schemas.microsoft.com/office/drawing/2014/main" id="{2B218D3C-0198-137E-16AA-5B3ED1652BFE}"/>
              </a:ext>
            </a:extLst>
          </p:cNvPr>
          <p:cNvPicPr>
            <a:picLocks noChangeAspect="1"/>
          </p:cNvPicPr>
          <p:nvPr/>
        </p:nvPicPr>
        <p:blipFill>
          <a:blip r:embed="rId3"/>
          <a:stretch>
            <a:fillRect/>
          </a:stretch>
        </p:blipFill>
        <p:spPr>
          <a:xfrm>
            <a:off x="6595459" y="1212776"/>
            <a:ext cx="2247843" cy="3207552"/>
          </a:xfrm>
          <a:prstGeom prst="rect">
            <a:avLst/>
          </a:prstGeom>
        </p:spPr>
      </p:pic>
      <p:sp>
        <p:nvSpPr>
          <p:cNvPr id="8" name="Textfeld 7">
            <a:extLst>
              <a:ext uri="{FF2B5EF4-FFF2-40B4-BE49-F238E27FC236}">
                <a16:creationId xmlns:a16="http://schemas.microsoft.com/office/drawing/2014/main" id="{3411D97A-327A-74E8-4FD6-E7A59EE61AD7}"/>
              </a:ext>
            </a:extLst>
          </p:cNvPr>
          <p:cNvSpPr txBox="1"/>
          <p:nvPr/>
        </p:nvSpPr>
        <p:spPr>
          <a:xfrm>
            <a:off x="848544" y="1363308"/>
            <a:ext cx="5356330" cy="2629822"/>
          </a:xfrm>
          <a:prstGeom prst="rect">
            <a:avLst/>
          </a:prstGeom>
          <a:noFill/>
        </p:spPr>
        <p:txBody>
          <a:bodyPr wrap="square">
            <a:spAutoFit/>
          </a:bodyPr>
          <a:lstStyle/>
          <a:p>
            <a:pPr>
              <a:lnSpc>
                <a:spcPct val="150000"/>
              </a:lnSpc>
              <a:spcAft>
                <a:spcPts val="336"/>
              </a:spcAft>
              <a:defRPr/>
            </a:pPr>
            <a:r>
              <a:rPr lang="de-DE" altLang="de-DE" sz="1201" b="1" dirty="0" err="1"/>
              <a:t>StaRUG</a:t>
            </a:r>
            <a:r>
              <a:rPr lang="de-DE" altLang="de-DE" sz="1201" b="1" dirty="0"/>
              <a:t> </a:t>
            </a:r>
            <a:r>
              <a:rPr lang="de-DE" altLang="de-DE" sz="1201" dirty="0"/>
              <a:t>(1.1.2021) in Germany.</a:t>
            </a:r>
          </a:p>
          <a:p>
            <a:pPr>
              <a:lnSpc>
                <a:spcPct val="150000"/>
              </a:lnSpc>
              <a:spcAft>
                <a:spcPts val="336"/>
              </a:spcAft>
              <a:defRPr/>
            </a:pPr>
            <a:r>
              <a:rPr lang="de-DE" sz="1201" i="1" dirty="0"/>
              <a:t>"Section 1 Early crisis detection and crisis management for </a:t>
            </a:r>
            <a:r>
              <a:rPr lang="de-DE" sz="1201" b="1" i="1" dirty="0"/>
              <a:t>limited liability entities </a:t>
            </a:r>
            <a:endParaRPr lang="de-DE" sz="1201" b="1" dirty="0"/>
          </a:p>
          <a:p>
            <a:pPr>
              <a:lnSpc>
                <a:spcPct val="150000"/>
              </a:lnSpc>
            </a:pPr>
            <a:r>
              <a:rPr lang="de-DE" sz="1201" i="1" dirty="0"/>
              <a:t>(1) The members of the body appointed to manage a legal entity (managers) shall </a:t>
            </a:r>
            <a:r>
              <a:rPr lang="de-DE" sz="1201" i="1" u="sng" dirty="0"/>
              <a:t>continuously </a:t>
            </a:r>
            <a:r>
              <a:rPr lang="de-DE" sz="1201" i="1" dirty="0"/>
              <a:t>monitor </a:t>
            </a:r>
            <a:r>
              <a:rPr lang="de-DE" sz="1201" b="1" i="1" dirty="0"/>
              <a:t>developments that </a:t>
            </a:r>
            <a:r>
              <a:rPr lang="de-DE" sz="1201" i="1" dirty="0"/>
              <a:t>could </a:t>
            </a:r>
            <a:r>
              <a:rPr lang="de-DE" sz="1201" b="1" i="1" dirty="0"/>
              <a:t>jeopardize the continued existence of the legal entity</a:t>
            </a:r>
            <a:r>
              <a:rPr lang="de-DE" sz="1201" i="1" dirty="0"/>
              <a:t>. If they recognize such developments, they shall take </a:t>
            </a:r>
            <a:r>
              <a:rPr lang="de-DE" sz="1201" u="sng" dirty="0"/>
              <a:t>appropriate countermeasures </a:t>
            </a:r>
            <a:r>
              <a:rPr lang="de-DE" sz="1201" i="1" dirty="0"/>
              <a:t>and report immediately to the bodies appointed to supervise the management (</a:t>
            </a:r>
            <a:r>
              <a:rPr lang="de-DE" sz="1201" i="1" u="sng" dirty="0"/>
              <a:t>supervisory bodies</a:t>
            </a:r>
            <a:r>
              <a:rPr lang="de-DE" sz="1201" i="1" dirty="0"/>
              <a:t>). ..."</a:t>
            </a:r>
            <a:endParaRPr lang="de-DE" sz="1201" dirty="0"/>
          </a:p>
        </p:txBody>
      </p:sp>
      <p:sp>
        <p:nvSpPr>
          <p:cNvPr id="3" name="Textfeld 2">
            <a:extLst>
              <a:ext uri="{FF2B5EF4-FFF2-40B4-BE49-F238E27FC236}">
                <a16:creationId xmlns:a16="http://schemas.microsoft.com/office/drawing/2014/main" id="{E46EEF62-7231-5B53-BB61-127878A02A4B}"/>
              </a:ext>
            </a:extLst>
          </p:cNvPr>
          <p:cNvSpPr txBox="1"/>
          <p:nvPr/>
        </p:nvSpPr>
        <p:spPr>
          <a:xfrm>
            <a:off x="629660" y="4515541"/>
            <a:ext cx="8926283" cy="448398"/>
          </a:xfrm>
          <a:prstGeom prst="rect">
            <a:avLst/>
          </a:prstGeom>
          <a:noFill/>
        </p:spPr>
        <p:txBody>
          <a:bodyPr wrap="square" lIns="58653" tIns="29326" rIns="58653" bIns="29326" rtlCol="0">
            <a:noAutofit/>
          </a:bodyPr>
          <a:lstStyle/>
          <a:p>
            <a:r>
              <a:rPr lang="de-DE" sz="1401" u="sng" dirty="0">
                <a:solidFill>
                  <a:srgbClr val="002945"/>
                </a:solidFill>
              </a:rPr>
              <a:t>Note: </a:t>
            </a:r>
            <a:r>
              <a:rPr lang="de-DE" sz="1401" dirty="0">
                <a:solidFill>
                  <a:srgbClr val="002945"/>
                </a:solidFill>
              </a:rPr>
              <a:t>"Existentially threatening developments" - i.e. serious crises - are usually the result of a combination of risks. </a:t>
            </a:r>
          </a:p>
          <a:p>
            <a:r>
              <a:rPr lang="de-DE" sz="1401" dirty="0">
                <a:solidFill>
                  <a:srgbClr val="002945"/>
                </a:solidFill>
              </a:rPr>
              <a:t>Quantitative </a:t>
            </a:r>
            <a:r>
              <a:rPr lang="de-DE" sz="1401" b="1" dirty="0">
                <a:solidFill>
                  <a:srgbClr val="002945"/>
                </a:solidFill>
              </a:rPr>
              <a:t>risk analysis and risk aggregation with reference to corporate planning </a:t>
            </a:r>
            <a:r>
              <a:rPr lang="de-DE" sz="1401" dirty="0">
                <a:solidFill>
                  <a:srgbClr val="002945"/>
                </a:solidFill>
              </a:rPr>
              <a:t>(Monte Carlo simulation) are therefore required to calculate the </a:t>
            </a:r>
            <a:r>
              <a:rPr lang="de-DE" sz="1401" b="1" dirty="0">
                <a:solidFill>
                  <a:srgbClr val="002945"/>
                </a:solidFill>
              </a:rPr>
              <a:t>"probability of exposure"</a:t>
            </a:r>
          </a:p>
        </p:txBody>
      </p:sp>
      <p:sp>
        <p:nvSpPr>
          <p:cNvPr id="5" name="Textfeld 4">
            <a:extLst>
              <a:ext uri="{FF2B5EF4-FFF2-40B4-BE49-F238E27FC236}">
                <a16:creationId xmlns:a16="http://schemas.microsoft.com/office/drawing/2014/main" id="{A6586E19-4B34-D0CB-BB11-DB62151396C8}"/>
              </a:ext>
            </a:extLst>
          </p:cNvPr>
          <p:cNvSpPr txBox="1"/>
          <p:nvPr/>
        </p:nvSpPr>
        <p:spPr>
          <a:xfrm>
            <a:off x="126537" y="1593251"/>
            <a:ext cx="4951378" cy="2308324"/>
          </a:xfrm>
          <a:prstGeom prst="rect">
            <a:avLst/>
          </a:prstGeom>
          <a:noFill/>
        </p:spPr>
        <p:txBody>
          <a:bodyPr wrap="square">
            <a:spAutoFit/>
          </a:bodyPr>
          <a:lstStyle/>
          <a:p>
            <a:r>
              <a:rPr lang="de-DE" sz="4800" dirty="0">
                <a:solidFill>
                  <a:srgbClr val="002945"/>
                </a:solidFill>
              </a:rPr>
              <a:t>§</a:t>
            </a:r>
          </a:p>
          <a:p>
            <a:r>
              <a:rPr lang="de-DE" sz="4800" dirty="0">
                <a:solidFill>
                  <a:srgbClr val="002945"/>
                </a:solidFill>
              </a:rPr>
              <a:t>§</a:t>
            </a:r>
          </a:p>
          <a:p>
            <a:r>
              <a:rPr lang="de-DE" sz="4800" dirty="0">
                <a:solidFill>
                  <a:srgbClr val="002945"/>
                </a:solidFill>
              </a:rPr>
              <a:t>§</a:t>
            </a:r>
          </a:p>
        </p:txBody>
      </p:sp>
    </p:spTree>
    <p:extLst>
      <p:ext uri="{BB962C8B-B14F-4D97-AF65-F5344CB8AC3E}">
        <p14:creationId xmlns:p14="http://schemas.microsoft.com/office/powerpoint/2010/main" val="305459872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Practical implications in a group (AG / SE) in Germany</a:t>
            </a:r>
          </a:p>
        </p:txBody>
      </p:sp>
      <p:sp>
        <p:nvSpPr>
          <p:cNvPr id="4" name="Inhaltsplatzhalter 3"/>
          <p:cNvSpPr>
            <a:spLocks noGrp="1"/>
          </p:cNvSpPr>
          <p:nvPr>
            <p:ph idx="1"/>
          </p:nvPr>
        </p:nvSpPr>
        <p:spPr/>
        <p:txBody>
          <a:bodyPr/>
          <a:lstStyle/>
          <a:p>
            <a:pPr marL="0" indent="0">
              <a:buNone/>
            </a:pPr>
            <a:r>
              <a:rPr lang="de-DE" dirty="0"/>
              <a:t>The </a:t>
            </a:r>
            <a:r>
              <a:rPr lang="de-DE" b="1" dirty="0"/>
              <a:t>following is required </a:t>
            </a:r>
            <a:r>
              <a:rPr lang="de-DE" dirty="0"/>
              <a:t>to </a:t>
            </a:r>
            <a:r>
              <a:rPr lang="de-DE" b="1" dirty="0"/>
              <a:t>implement </a:t>
            </a:r>
            <a:r>
              <a:rPr lang="de-DE" b="1" dirty="0" err="1"/>
              <a:t>StaRUG</a:t>
            </a:r>
            <a:r>
              <a:rPr lang="de-DE" dirty="0"/>
              <a:t>:</a:t>
            </a:r>
          </a:p>
          <a:p>
            <a:pPr lvl="0">
              <a:buFont typeface="+mj-lt"/>
              <a:buAutoNum type="arabicPeriod"/>
            </a:pPr>
            <a:r>
              <a:rPr lang="de-DE" dirty="0"/>
              <a:t>Informing the managing directors of (German) subsidiaries about their new due diligence obligations under </a:t>
            </a:r>
            <a:r>
              <a:rPr lang="de-DE" dirty="0" err="1"/>
              <a:t>StaRUG</a:t>
            </a:r>
            <a:r>
              <a:rPr lang="de-DE" dirty="0"/>
              <a:t>.</a:t>
            </a:r>
          </a:p>
          <a:p>
            <a:pPr lvl="0">
              <a:buFont typeface="+mj-lt"/>
              <a:buAutoNum type="arabicPeriod"/>
            </a:pPr>
            <a:r>
              <a:rPr lang="de-DE" dirty="0"/>
              <a:t>Roll-out concept for the (German) subsidiaries and linking with the (decentralized) risk recording in the Group (goal: data consistency &amp; improvement of the quality of risk data)</a:t>
            </a:r>
          </a:p>
          <a:p>
            <a:pPr lvl="0">
              <a:buFont typeface="+mj-lt"/>
              <a:buAutoNum type="arabicPeriod"/>
            </a:pPr>
            <a:r>
              <a:rPr lang="de-DE" dirty="0"/>
              <a:t>Definition of "going concern risk" for all (German) subsidiaries and measurement concept for "going concern risk" (as well as associated threshold value for "countermeasures" and information for a (!) monitoring body to be defined).</a:t>
            </a:r>
          </a:p>
          <a:p>
            <a:pPr lvl="0">
              <a:buFont typeface="+mj-lt"/>
              <a:buAutoNum type="arabicPeriod"/>
            </a:pPr>
            <a:r>
              <a:rPr lang="de-DE" dirty="0"/>
              <a:t>Focused risk analysis and risk aggregation (to be updated regularly in accordance with rules to be defined)</a:t>
            </a:r>
          </a:p>
          <a:p>
            <a:pPr marL="0" indent="0">
              <a:buNone/>
            </a:pPr>
            <a:endParaRPr lang="de-DE" dirty="0"/>
          </a:p>
        </p:txBody>
      </p:sp>
    </p:spTree>
    <p:extLst>
      <p:ext uri="{BB962C8B-B14F-4D97-AF65-F5344CB8AC3E}">
        <p14:creationId xmlns:p14="http://schemas.microsoft.com/office/powerpoint/2010/main" val="380824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6642108" y="4510173"/>
            <a:ext cx="1839913" cy="1439863"/>
            <a:chOff x="6642108" y="4510173"/>
            <a:chExt cx="1839913" cy="1439863"/>
          </a:xfrm>
        </p:grpSpPr>
        <p:pic>
          <p:nvPicPr>
            <p:cNvPr id="29702" name="Picture 8"/>
            <p:cNvPicPr>
              <a:picLocks noChangeAspect="1" noChangeArrowheads="1"/>
            </p:cNvPicPr>
            <p:nvPr/>
          </p:nvPicPr>
          <p:blipFill>
            <a:blip r:embed="rId3">
              <a:extLst>
                <a:ext uri="{28A0092B-C50C-407E-A947-70E740481C1C}">
                  <a14:useLocalDpi xmlns:a14="http://schemas.microsoft.com/office/drawing/2010/main" val="0"/>
                </a:ext>
              </a:extLst>
            </a:blip>
            <a:srcRect l="1994" t="4877" r="23239" b="7346"/>
            <a:stretch>
              <a:fillRect/>
            </a:stretch>
          </p:blipFill>
          <p:spPr bwMode="auto">
            <a:xfrm>
              <a:off x="6642108" y="4510173"/>
              <a:ext cx="18399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7386992" y="4541286"/>
              <a:ext cx="790006" cy="276999"/>
            </a:xfrm>
            <a:prstGeom prst="rect">
              <a:avLst/>
            </a:prstGeom>
            <a:solidFill>
              <a:schemeClr val="bg1"/>
            </a:solidFill>
          </p:spPr>
          <p:txBody>
            <a:bodyPr wrap="square" rtlCol="0">
              <a:spAutoFit/>
            </a:bodyPr>
            <a:lstStyle/>
            <a:p>
              <a:r>
                <a:rPr lang="de-DE" sz="1200" dirty="0">
                  <a:solidFill>
                    <a:srgbClr val="000000"/>
                  </a:solidFill>
                  <a:latin typeface="Calibri" panose="020F0502020204030204" pitchFamily="34" charset="0"/>
                  <a:cs typeface="Calibri" panose="020F0502020204030204" pitchFamily="34" charset="0"/>
                </a:rPr>
                <a:t>Equity</a:t>
              </a:r>
            </a:p>
          </p:txBody>
        </p:sp>
      </p:grpSp>
      <p:sp>
        <p:nvSpPr>
          <p:cNvPr id="29704" name="Freeform 2"/>
          <p:cNvSpPr>
            <a:spLocks noChangeAspect="1"/>
          </p:cNvSpPr>
          <p:nvPr/>
        </p:nvSpPr>
        <p:spPr bwMode="auto">
          <a:xfrm>
            <a:off x="2894683" y="2683630"/>
            <a:ext cx="4704717" cy="1550907"/>
          </a:xfrm>
          <a:custGeom>
            <a:avLst/>
            <a:gdLst>
              <a:gd name="T0" fmla="*/ 0 w 3509"/>
              <a:gd name="T1" fmla="*/ 0 h 1263"/>
              <a:gd name="T2" fmla="*/ 0 w 3509"/>
              <a:gd name="T3" fmla="*/ 2147483647 h 1263"/>
              <a:gd name="T4" fmla="*/ 2147483647 w 3509"/>
              <a:gd name="T5" fmla="*/ 2147483647 h 1263"/>
              <a:gd name="T6" fmla="*/ 0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0"/>
                </a:moveTo>
                <a:lnTo>
                  <a:pt x="0" y="1263"/>
                </a:lnTo>
                <a:lnTo>
                  <a:pt x="3509" y="1263"/>
                </a:lnTo>
                <a:lnTo>
                  <a:pt x="0" y="0"/>
                </a:lnTo>
                <a:close/>
              </a:path>
            </a:pathLst>
          </a:custGeom>
          <a:solidFill>
            <a:srgbClr val="6CAAC0"/>
          </a:solidFill>
          <a:ln w="9525" cap="rnd">
            <a:solidFill>
              <a:srgbClr val="6CAAC0"/>
            </a:solidFill>
            <a:round/>
            <a:headEnd/>
            <a:tailEnd/>
          </a:ln>
        </p:spPr>
        <p:txBody>
          <a:bodyPr/>
          <a:lstStyle/>
          <a:p>
            <a:endParaRPr lang="de-DE" dirty="0"/>
          </a:p>
        </p:txBody>
      </p:sp>
      <p:sp>
        <p:nvSpPr>
          <p:cNvPr id="29705" name="Freeform 3"/>
          <p:cNvSpPr>
            <a:spLocks noChangeAspect="1"/>
          </p:cNvSpPr>
          <p:nvPr/>
        </p:nvSpPr>
        <p:spPr bwMode="auto">
          <a:xfrm>
            <a:off x="2917671" y="2683630"/>
            <a:ext cx="4704717" cy="1550907"/>
          </a:xfrm>
          <a:custGeom>
            <a:avLst/>
            <a:gdLst>
              <a:gd name="T0" fmla="*/ 2147483647 w 3509"/>
              <a:gd name="T1" fmla="*/ 2147483647 h 1263"/>
              <a:gd name="T2" fmla="*/ 2147483647 w 3509"/>
              <a:gd name="T3" fmla="*/ 0 h 1263"/>
              <a:gd name="T4" fmla="*/ 0 w 3509"/>
              <a:gd name="T5" fmla="*/ 0 h 1263"/>
              <a:gd name="T6" fmla="*/ 2147483647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1263"/>
                </a:moveTo>
                <a:lnTo>
                  <a:pt x="3509" y="0"/>
                </a:lnTo>
                <a:lnTo>
                  <a:pt x="0" y="0"/>
                </a:lnTo>
                <a:lnTo>
                  <a:pt x="3509" y="1263"/>
                </a:lnTo>
                <a:close/>
              </a:path>
            </a:pathLst>
          </a:custGeom>
          <a:solidFill>
            <a:srgbClr val="B2D2DE"/>
          </a:solidFill>
          <a:ln w="9525" cap="rnd">
            <a:solidFill>
              <a:srgbClr val="B2D2DE"/>
            </a:solidFill>
            <a:round/>
            <a:headEnd/>
            <a:tailEnd/>
          </a:ln>
        </p:spPr>
        <p:txBody>
          <a:bodyPr/>
          <a:lstStyle/>
          <a:p>
            <a:endParaRPr lang="de-DE" dirty="0"/>
          </a:p>
        </p:txBody>
      </p:sp>
      <p:sp>
        <p:nvSpPr>
          <p:cNvPr id="29706" name="Freeform 4"/>
          <p:cNvSpPr>
            <a:spLocks noChangeAspect="1"/>
          </p:cNvSpPr>
          <p:nvPr/>
        </p:nvSpPr>
        <p:spPr bwMode="auto">
          <a:xfrm>
            <a:off x="2919203" y="1113299"/>
            <a:ext cx="4703185" cy="1549413"/>
          </a:xfrm>
          <a:custGeom>
            <a:avLst/>
            <a:gdLst>
              <a:gd name="T0" fmla="*/ 2147483647 w 3509"/>
              <a:gd name="T1" fmla="*/ 0 h 1263"/>
              <a:gd name="T2" fmla="*/ 2147483647 w 3509"/>
              <a:gd name="T3" fmla="*/ 2147483647 h 1263"/>
              <a:gd name="T4" fmla="*/ 0 w 3509"/>
              <a:gd name="T5" fmla="*/ 2147483647 h 1263"/>
              <a:gd name="T6" fmla="*/ 2147483647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0"/>
                </a:moveTo>
                <a:lnTo>
                  <a:pt x="3509" y="1263"/>
                </a:lnTo>
                <a:lnTo>
                  <a:pt x="0" y="1263"/>
                </a:lnTo>
                <a:lnTo>
                  <a:pt x="3509" y="0"/>
                </a:lnTo>
                <a:close/>
              </a:path>
            </a:pathLst>
          </a:custGeom>
          <a:solidFill>
            <a:srgbClr val="366B7E"/>
          </a:solidFill>
          <a:ln w="9525" cap="rnd">
            <a:solidFill>
              <a:srgbClr val="366B7E"/>
            </a:solidFill>
            <a:round/>
            <a:headEnd/>
            <a:tailEnd/>
          </a:ln>
        </p:spPr>
        <p:txBody>
          <a:bodyPr/>
          <a:lstStyle/>
          <a:p>
            <a:endParaRPr lang="de-DE" dirty="0"/>
          </a:p>
        </p:txBody>
      </p:sp>
      <p:sp>
        <p:nvSpPr>
          <p:cNvPr id="29707" name="Freeform 5"/>
          <p:cNvSpPr>
            <a:spLocks noChangeAspect="1"/>
          </p:cNvSpPr>
          <p:nvPr/>
        </p:nvSpPr>
        <p:spPr bwMode="auto">
          <a:xfrm>
            <a:off x="2894683" y="1113299"/>
            <a:ext cx="4704717" cy="1549413"/>
          </a:xfrm>
          <a:custGeom>
            <a:avLst/>
            <a:gdLst>
              <a:gd name="T0" fmla="*/ 0 w 3509"/>
              <a:gd name="T1" fmla="*/ 2147483647 h 1263"/>
              <a:gd name="T2" fmla="*/ 0 w 3509"/>
              <a:gd name="T3" fmla="*/ 0 h 1263"/>
              <a:gd name="T4" fmla="*/ 2147483647 w 3509"/>
              <a:gd name="T5" fmla="*/ 0 h 1263"/>
              <a:gd name="T6" fmla="*/ 0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1263"/>
                </a:moveTo>
                <a:lnTo>
                  <a:pt x="0" y="0"/>
                </a:lnTo>
                <a:lnTo>
                  <a:pt x="3509" y="0"/>
                </a:lnTo>
                <a:lnTo>
                  <a:pt x="0" y="1263"/>
                </a:lnTo>
                <a:close/>
              </a:path>
            </a:pathLst>
          </a:custGeom>
          <a:solidFill>
            <a:srgbClr val="B2D2DE"/>
          </a:solidFill>
          <a:ln w="9525" cap="rnd">
            <a:solidFill>
              <a:srgbClr val="B2D2DE"/>
            </a:solidFill>
            <a:round/>
            <a:headEnd/>
            <a:tailEnd/>
          </a:ln>
        </p:spPr>
        <p:txBody>
          <a:bodyPr/>
          <a:lstStyle/>
          <a:p>
            <a:endParaRPr lang="de-DE" dirty="0"/>
          </a:p>
        </p:txBody>
      </p:sp>
      <p:sp>
        <p:nvSpPr>
          <p:cNvPr id="29708" name="Rectangle 6"/>
          <p:cNvSpPr>
            <a:spLocks noChangeAspect="1" noChangeArrowheads="1"/>
          </p:cNvSpPr>
          <p:nvPr/>
        </p:nvSpPr>
        <p:spPr bwMode="auto">
          <a:xfrm>
            <a:off x="1851064" y="4020876"/>
            <a:ext cx="898034" cy="28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1" name="Rectangle 9"/>
          <p:cNvSpPr>
            <a:spLocks noChangeAspect="1" noChangeArrowheads="1"/>
          </p:cNvSpPr>
          <p:nvPr/>
        </p:nvSpPr>
        <p:spPr bwMode="auto">
          <a:xfrm>
            <a:off x="1851064" y="1078934"/>
            <a:ext cx="898034" cy="2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4" name="Rectangle 12"/>
          <p:cNvSpPr>
            <a:spLocks noChangeAspect="1" noChangeArrowheads="1"/>
          </p:cNvSpPr>
          <p:nvPr/>
        </p:nvSpPr>
        <p:spPr bwMode="auto">
          <a:xfrm>
            <a:off x="2019637" y="2549159"/>
            <a:ext cx="729461" cy="24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5" name="Rectangle 13"/>
          <p:cNvSpPr>
            <a:spLocks noChangeAspect="1" noChangeArrowheads="1"/>
          </p:cNvSpPr>
          <p:nvPr/>
        </p:nvSpPr>
        <p:spPr bwMode="auto">
          <a:xfrm>
            <a:off x="6279934" y="4007429"/>
            <a:ext cx="819877" cy="2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6" name="Rectangle 14"/>
          <p:cNvSpPr>
            <a:spLocks noChangeAspect="1" noChangeArrowheads="1"/>
          </p:cNvSpPr>
          <p:nvPr/>
        </p:nvSpPr>
        <p:spPr bwMode="auto">
          <a:xfrm>
            <a:off x="6348894" y="4035818"/>
            <a:ext cx="7453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Dangers</a:t>
            </a:r>
            <a:endParaRPr lang="de-DE" sz="1300" dirty="0"/>
          </a:p>
        </p:txBody>
      </p:sp>
      <p:sp>
        <p:nvSpPr>
          <p:cNvPr id="29717" name="Rectangle 15"/>
          <p:cNvSpPr>
            <a:spLocks noChangeAspect="1" noChangeArrowheads="1"/>
          </p:cNvSpPr>
          <p:nvPr/>
        </p:nvSpPr>
        <p:spPr bwMode="auto">
          <a:xfrm>
            <a:off x="6301389" y="1113299"/>
            <a:ext cx="798423" cy="24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8" name="Rectangle 16"/>
          <p:cNvSpPr>
            <a:spLocks noChangeAspect="1" noChangeArrowheads="1"/>
          </p:cNvSpPr>
          <p:nvPr/>
        </p:nvSpPr>
        <p:spPr bwMode="auto">
          <a:xfrm>
            <a:off x="6381078" y="1147662"/>
            <a:ext cx="7165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Opportunities</a:t>
            </a:r>
            <a:endParaRPr lang="de-DE" sz="1300" dirty="0"/>
          </a:p>
        </p:txBody>
      </p:sp>
      <p:sp>
        <p:nvSpPr>
          <p:cNvPr id="29719" name="Rectangle 17"/>
          <p:cNvSpPr>
            <a:spLocks noChangeAspect="1" noChangeArrowheads="1"/>
          </p:cNvSpPr>
          <p:nvPr/>
        </p:nvSpPr>
        <p:spPr bwMode="auto">
          <a:xfrm rot="1140000">
            <a:off x="3298879" y="2968121"/>
            <a:ext cx="7194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KonTraG</a:t>
            </a:r>
            <a:endParaRPr lang="de-DE" sz="1300" dirty="0"/>
          </a:p>
        </p:txBody>
      </p:sp>
      <p:sp>
        <p:nvSpPr>
          <p:cNvPr id="29720" name="Rectangle 18"/>
          <p:cNvSpPr>
            <a:spLocks noChangeAspect="1" noChangeArrowheads="1"/>
          </p:cNvSpPr>
          <p:nvPr/>
        </p:nvSpPr>
        <p:spPr bwMode="auto">
          <a:xfrm rot="1140000">
            <a:off x="3915131" y="3426814"/>
            <a:ext cx="23772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only negative target deviation</a:t>
            </a:r>
            <a:endParaRPr lang="de-DE" sz="1300" dirty="0"/>
          </a:p>
        </p:txBody>
      </p:sp>
      <p:sp>
        <p:nvSpPr>
          <p:cNvPr id="29721" name="Rectangle 19"/>
          <p:cNvSpPr>
            <a:spLocks noChangeAspect="1" noChangeArrowheads="1"/>
          </p:cNvSpPr>
          <p:nvPr/>
        </p:nvSpPr>
        <p:spPr bwMode="auto">
          <a:xfrm rot="20400000">
            <a:off x="3319619" y="1811663"/>
            <a:ext cx="30457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Reality: also positive target deviation</a:t>
            </a:r>
            <a:endParaRPr lang="de-DE" sz="1300" dirty="0"/>
          </a:p>
        </p:txBody>
      </p:sp>
      <p:sp>
        <p:nvSpPr>
          <p:cNvPr id="29722" name="Rectangle 20"/>
          <p:cNvSpPr>
            <a:spLocks noChangeAspect="1" noChangeArrowheads="1"/>
          </p:cNvSpPr>
          <p:nvPr/>
        </p:nvSpPr>
        <p:spPr bwMode="auto">
          <a:xfrm>
            <a:off x="6800978" y="2435604"/>
            <a:ext cx="708006" cy="24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23" name="Rectangle 21"/>
          <p:cNvSpPr>
            <a:spLocks noChangeAspect="1" noChangeArrowheads="1"/>
          </p:cNvSpPr>
          <p:nvPr/>
        </p:nvSpPr>
        <p:spPr bwMode="auto">
          <a:xfrm>
            <a:off x="6877602" y="2471465"/>
            <a:ext cx="5963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solidFill>
                  <a:srgbClr val="FFFFFF"/>
                </a:solidFill>
              </a:rPr>
              <a:t>The future</a:t>
            </a:r>
            <a:endParaRPr lang="de-DE" sz="1300" dirty="0"/>
          </a:p>
        </p:txBody>
      </p:sp>
      <p:sp>
        <p:nvSpPr>
          <p:cNvPr id="29724" name="Line 22"/>
          <p:cNvSpPr>
            <a:spLocks noChangeAspect="1" noChangeShapeType="1"/>
          </p:cNvSpPr>
          <p:nvPr/>
        </p:nvSpPr>
        <p:spPr bwMode="auto">
          <a:xfrm>
            <a:off x="2887021" y="1226854"/>
            <a:ext cx="1533" cy="2901601"/>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25" name="Freeform 23"/>
          <p:cNvSpPr>
            <a:spLocks noChangeAspect="1"/>
          </p:cNvSpPr>
          <p:nvPr/>
        </p:nvSpPr>
        <p:spPr bwMode="auto">
          <a:xfrm>
            <a:off x="2801202" y="1092382"/>
            <a:ext cx="168573" cy="147919"/>
          </a:xfrm>
          <a:custGeom>
            <a:avLst/>
            <a:gdLst>
              <a:gd name="T0" fmla="*/ 2147483647 w 126"/>
              <a:gd name="T1" fmla="*/ 2147483647 h 121"/>
              <a:gd name="T2" fmla="*/ 2147483647 w 126"/>
              <a:gd name="T3" fmla="*/ 0 h 121"/>
              <a:gd name="T4" fmla="*/ 0 w 126"/>
              <a:gd name="T5" fmla="*/ 2147483647 h 121"/>
              <a:gd name="T6" fmla="*/ 2147483647 w 126"/>
              <a:gd name="T7" fmla="*/ 2147483647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126" y="121"/>
                </a:moveTo>
                <a:lnTo>
                  <a:pt x="63" y="0"/>
                </a:lnTo>
                <a:lnTo>
                  <a:pt x="0" y="121"/>
                </a:lnTo>
                <a:lnTo>
                  <a:pt x="126"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26" name="Freeform 24"/>
          <p:cNvSpPr>
            <a:spLocks noChangeAspect="1"/>
          </p:cNvSpPr>
          <p:nvPr/>
        </p:nvSpPr>
        <p:spPr bwMode="auto">
          <a:xfrm>
            <a:off x="2801202" y="4115007"/>
            <a:ext cx="168573" cy="147919"/>
          </a:xfrm>
          <a:custGeom>
            <a:avLst/>
            <a:gdLst>
              <a:gd name="T0" fmla="*/ 0 w 126"/>
              <a:gd name="T1" fmla="*/ 0 h 121"/>
              <a:gd name="T2" fmla="*/ 2147483647 w 126"/>
              <a:gd name="T3" fmla="*/ 2147483647 h 121"/>
              <a:gd name="T4" fmla="*/ 2147483647 w 126"/>
              <a:gd name="T5" fmla="*/ 0 h 121"/>
              <a:gd name="T6" fmla="*/ 0 w 126"/>
              <a:gd name="T7" fmla="*/ 0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0" y="0"/>
                </a:moveTo>
                <a:lnTo>
                  <a:pt x="63" y="121"/>
                </a:lnTo>
                <a:lnTo>
                  <a:pt x="1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27" name="Line 25"/>
          <p:cNvSpPr>
            <a:spLocks noChangeAspect="1" noChangeShapeType="1"/>
          </p:cNvSpPr>
          <p:nvPr/>
        </p:nvSpPr>
        <p:spPr bwMode="auto">
          <a:xfrm flipH="1">
            <a:off x="2873229" y="2677654"/>
            <a:ext cx="4611236" cy="1494"/>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28" name="Freeform 26"/>
          <p:cNvSpPr>
            <a:spLocks noChangeAspect="1"/>
          </p:cNvSpPr>
          <p:nvPr/>
        </p:nvSpPr>
        <p:spPr bwMode="auto">
          <a:xfrm>
            <a:off x="7469140" y="2598465"/>
            <a:ext cx="162443" cy="156883"/>
          </a:xfrm>
          <a:custGeom>
            <a:avLst/>
            <a:gdLst>
              <a:gd name="T0" fmla="*/ 0 w 120"/>
              <a:gd name="T1" fmla="*/ 2147483647 h 127"/>
              <a:gd name="T2" fmla="*/ 2147483647 w 120"/>
              <a:gd name="T3" fmla="*/ 2147483647 h 127"/>
              <a:gd name="T4" fmla="*/ 0 w 120"/>
              <a:gd name="T5" fmla="*/ 0 h 127"/>
              <a:gd name="T6" fmla="*/ 0 w 120"/>
              <a:gd name="T7" fmla="*/ 2147483647 h 127"/>
              <a:gd name="T8" fmla="*/ 0 60000 65536"/>
              <a:gd name="T9" fmla="*/ 0 60000 65536"/>
              <a:gd name="T10" fmla="*/ 0 60000 65536"/>
              <a:gd name="T11" fmla="*/ 0 60000 65536"/>
              <a:gd name="T12" fmla="*/ 0 w 120"/>
              <a:gd name="T13" fmla="*/ 0 h 127"/>
              <a:gd name="T14" fmla="*/ 120 w 120"/>
              <a:gd name="T15" fmla="*/ 127 h 127"/>
            </a:gdLst>
            <a:ahLst/>
            <a:cxnLst>
              <a:cxn ang="T8">
                <a:pos x="T0" y="T1"/>
              </a:cxn>
              <a:cxn ang="T9">
                <a:pos x="T2" y="T3"/>
              </a:cxn>
              <a:cxn ang="T10">
                <a:pos x="T4" y="T5"/>
              </a:cxn>
              <a:cxn ang="T11">
                <a:pos x="T6" y="T7"/>
              </a:cxn>
            </a:cxnLst>
            <a:rect l="T12" t="T13" r="T14" b="T15"/>
            <a:pathLst>
              <a:path w="120" h="127">
                <a:moveTo>
                  <a:pt x="0" y="127"/>
                </a:moveTo>
                <a:lnTo>
                  <a:pt x="120" y="64"/>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29" name="Freeform 27"/>
          <p:cNvSpPr>
            <a:spLocks noChangeAspect="1"/>
          </p:cNvSpPr>
          <p:nvPr/>
        </p:nvSpPr>
        <p:spPr bwMode="auto">
          <a:xfrm>
            <a:off x="5489174" y="1134217"/>
            <a:ext cx="2284930" cy="3079402"/>
          </a:xfrm>
          <a:custGeom>
            <a:avLst/>
            <a:gdLst>
              <a:gd name="T0" fmla="*/ 2147483647 w 298"/>
              <a:gd name="T1" fmla="*/ 2147483647 h 433"/>
              <a:gd name="T2" fmla="*/ 2147483647 w 298"/>
              <a:gd name="T3" fmla="*/ 2147483647 h 433"/>
              <a:gd name="T4" fmla="*/ 2147483647 w 298"/>
              <a:gd name="T5" fmla="*/ 2147483647 h 433"/>
              <a:gd name="T6" fmla="*/ 2147483647 w 298"/>
              <a:gd name="T7" fmla="*/ 2147483647 h 433"/>
              <a:gd name="T8" fmla="*/ 2147483647 w 298"/>
              <a:gd name="T9" fmla="*/ 0 h 433"/>
              <a:gd name="T10" fmla="*/ 0 60000 65536"/>
              <a:gd name="T11" fmla="*/ 0 60000 65536"/>
              <a:gd name="T12" fmla="*/ 0 60000 65536"/>
              <a:gd name="T13" fmla="*/ 0 60000 65536"/>
              <a:gd name="T14" fmla="*/ 0 60000 65536"/>
              <a:gd name="T15" fmla="*/ 0 w 298"/>
              <a:gd name="T16" fmla="*/ 0 h 433"/>
              <a:gd name="T17" fmla="*/ 298 w 298"/>
              <a:gd name="T18" fmla="*/ 433 h 433"/>
            </a:gdLst>
            <a:ahLst/>
            <a:cxnLst>
              <a:cxn ang="T10">
                <a:pos x="T0" y="T1"/>
              </a:cxn>
              <a:cxn ang="T11">
                <a:pos x="T2" y="T3"/>
              </a:cxn>
              <a:cxn ang="T12">
                <a:pos x="T4" y="T5"/>
              </a:cxn>
              <a:cxn ang="T13">
                <a:pos x="T6" y="T7"/>
              </a:cxn>
              <a:cxn ang="T14">
                <a:pos x="T8" y="T9"/>
              </a:cxn>
            </a:cxnLst>
            <a:rect l="T15" t="T16" r="T17" b="T18"/>
            <a:pathLst>
              <a:path w="298" h="433">
                <a:moveTo>
                  <a:pt x="282" y="433"/>
                </a:moveTo>
                <a:cubicBezTo>
                  <a:pt x="277" y="413"/>
                  <a:pt x="298" y="349"/>
                  <a:pt x="251" y="313"/>
                </a:cubicBezTo>
                <a:cubicBezTo>
                  <a:pt x="205" y="276"/>
                  <a:pt x="3" y="242"/>
                  <a:pt x="2" y="212"/>
                </a:cubicBezTo>
                <a:cubicBezTo>
                  <a:pt x="0" y="182"/>
                  <a:pt x="198" y="167"/>
                  <a:pt x="244" y="131"/>
                </a:cubicBezTo>
                <a:cubicBezTo>
                  <a:pt x="290" y="96"/>
                  <a:pt x="271" y="27"/>
                  <a:pt x="278" y="0"/>
                </a:cubicBezTo>
              </a:path>
            </a:pathLst>
          </a:custGeom>
          <a:noFill/>
          <a:ln w="555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29730" name="Line 28"/>
          <p:cNvSpPr>
            <a:spLocks noChangeAspect="1" noChangeShapeType="1"/>
          </p:cNvSpPr>
          <p:nvPr/>
        </p:nvSpPr>
        <p:spPr bwMode="auto">
          <a:xfrm flipH="1">
            <a:off x="5749696" y="4234537"/>
            <a:ext cx="198609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1" name="Freeform 29"/>
          <p:cNvSpPr>
            <a:spLocks noChangeAspect="1"/>
          </p:cNvSpPr>
          <p:nvPr/>
        </p:nvSpPr>
        <p:spPr bwMode="auto">
          <a:xfrm>
            <a:off x="7721999" y="4177760"/>
            <a:ext cx="113403" cy="113554"/>
          </a:xfrm>
          <a:custGeom>
            <a:avLst/>
            <a:gdLst>
              <a:gd name="T0" fmla="*/ 0 w 86"/>
              <a:gd name="T1" fmla="*/ 2147483647 h 93"/>
              <a:gd name="T2" fmla="*/ 2147483647 w 86"/>
              <a:gd name="T3" fmla="*/ 2147483647 h 93"/>
              <a:gd name="T4" fmla="*/ 0 w 86"/>
              <a:gd name="T5" fmla="*/ 0 h 93"/>
              <a:gd name="T6" fmla="*/ 0 w 86"/>
              <a:gd name="T7" fmla="*/ 2147483647 h 93"/>
              <a:gd name="T8" fmla="*/ 0 60000 65536"/>
              <a:gd name="T9" fmla="*/ 0 60000 65536"/>
              <a:gd name="T10" fmla="*/ 0 60000 65536"/>
              <a:gd name="T11" fmla="*/ 0 60000 65536"/>
              <a:gd name="T12" fmla="*/ 0 w 86"/>
              <a:gd name="T13" fmla="*/ 0 h 93"/>
              <a:gd name="T14" fmla="*/ 86 w 86"/>
              <a:gd name="T15" fmla="*/ 93 h 93"/>
            </a:gdLst>
            <a:ahLst/>
            <a:cxnLst>
              <a:cxn ang="T8">
                <a:pos x="T0" y="T1"/>
              </a:cxn>
              <a:cxn ang="T9">
                <a:pos x="T2" y="T3"/>
              </a:cxn>
              <a:cxn ang="T10">
                <a:pos x="T4" y="T5"/>
              </a:cxn>
              <a:cxn ang="T11">
                <a:pos x="T6" y="T7"/>
              </a:cxn>
            </a:cxnLst>
            <a:rect l="T12" t="T13" r="T14" b="T15"/>
            <a:pathLst>
              <a:path w="86" h="93">
                <a:moveTo>
                  <a:pt x="0" y="93"/>
                </a:moveTo>
                <a:lnTo>
                  <a:pt x="86" y="46"/>
                </a:lnTo>
                <a:lnTo>
                  <a:pt x="0" y="0"/>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3" name="Line 31"/>
          <p:cNvSpPr>
            <a:spLocks noChangeAspect="1" noChangeShapeType="1"/>
          </p:cNvSpPr>
          <p:nvPr/>
        </p:nvSpPr>
        <p:spPr bwMode="auto">
          <a:xfrm>
            <a:off x="8076002" y="3018315"/>
            <a:ext cx="0" cy="9965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4" name="Freeform 32"/>
          <p:cNvSpPr>
            <a:spLocks noChangeAspect="1"/>
          </p:cNvSpPr>
          <p:nvPr/>
        </p:nvSpPr>
        <p:spPr bwMode="auto">
          <a:xfrm>
            <a:off x="8013170" y="3999959"/>
            <a:ext cx="124131" cy="107577"/>
          </a:xfrm>
          <a:custGeom>
            <a:avLst/>
            <a:gdLst>
              <a:gd name="T0" fmla="*/ 0 w 92"/>
              <a:gd name="T1" fmla="*/ 0 h 87"/>
              <a:gd name="T2" fmla="*/ 2147483647 w 92"/>
              <a:gd name="T3" fmla="*/ 2147483647 h 87"/>
              <a:gd name="T4" fmla="*/ 2147483647 w 92"/>
              <a:gd name="T5" fmla="*/ 0 h 87"/>
              <a:gd name="T6" fmla="*/ 0 w 92"/>
              <a:gd name="T7" fmla="*/ 0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0" y="0"/>
                </a:moveTo>
                <a:lnTo>
                  <a:pt x="46" y="87"/>
                </a:ln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5" name="Line 33"/>
          <p:cNvSpPr>
            <a:spLocks noChangeAspect="1" noChangeShapeType="1"/>
          </p:cNvSpPr>
          <p:nvPr/>
        </p:nvSpPr>
        <p:spPr bwMode="auto">
          <a:xfrm flipV="1">
            <a:off x="8075236" y="1368795"/>
            <a:ext cx="0" cy="5124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6" name="Freeform 34"/>
          <p:cNvSpPr>
            <a:spLocks noChangeAspect="1"/>
          </p:cNvSpPr>
          <p:nvPr/>
        </p:nvSpPr>
        <p:spPr bwMode="auto">
          <a:xfrm>
            <a:off x="8013170" y="1276160"/>
            <a:ext cx="124131" cy="106084"/>
          </a:xfrm>
          <a:custGeom>
            <a:avLst/>
            <a:gdLst>
              <a:gd name="T0" fmla="*/ 2147483647 w 92"/>
              <a:gd name="T1" fmla="*/ 2147483647 h 87"/>
              <a:gd name="T2" fmla="*/ 2147483647 w 92"/>
              <a:gd name="T3" fmla="*/ 0 h 87"/>
              <a:gd name="T4" fmla="*/ 0 w 92"/>
              <a:gd name="T5" fmla="*/ 2147483647 h 87"/>
              <a:gd name="T6" fmla="*/ 2147483647 w 92"/>
              <a:gd name="T7" fmla="*/ 2147483647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92" y="87"/>
                </a:moveTo>
                <a:lnTo>
                  <a:pt x="46" y="0"/>
                </a:lnTo>
                <a:lnTo>
                  <a:pt x="0" y="87"/>
                </a:lnTo>
                <a:lnTo>
                  <a:pt x="9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7" name="Line 35"/>
          <p:cNvSpPr>
            <a:spLocks noChangeAspect="1" noChangeShapeType="1"/>
          </p:cNvSpPr>
          <p:nvPr/>
        </p:nvSpPr>
        <p:spPr bwMode="auto">
          <a:xfrm flipV="1">
            <a:off x="7844598" y="1213406"/>
            <a:ext cx="0" cy="3013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8" name="Freeform 36"/>
          <p:cNvSpPr>
            <a:spLocks noChangeAspect="1"/>
          </p:cNvSpPr>
          <p:nvPr/>
        </p:nvSpPr>
        <p:spPr bwMode="auto">
          <a:xfrm>
            <a:off x="7783298" y="1120770"/>
            <a:ext cx="121066" cy="106084"/>
          </a:xfrm>
          <a:custGeom>
            <a:avLst/>
            <a:gdLst>
              <a:gd name="T0" fmla="*/ 2147483647 w 92"/>
              <a:gd name="T1" fmla="*/ 2147483647 h 87"/>
              <a:gd name="T2" fmla="*/ 2147483647 w 92"/>
              <a:gd name="T3" fmla="*/ 0 h 87"/>
              <a:gd name="T4" fmla="*/ 0 w 92"/>
              <a:gd name="T5" fmla="*/ 2147483647 h 87"/>
              <a:gd name="T6" fmla="*/ 2147483647 w 92"/>
              <a:gd name="T7" fmla="*/ 2147483647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92" y="87"/>
                </a:moveTo>
                <a:lnTo>
                  <a:pt x="46" y="0"/>
                </a:lnTo>
                <a:lnTo>
                  <a:pt x="0" y="87"/>
                </a:lnTo>
                <a:lnTo>
                  <a:pt x="9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9" name="Rectangle 37"/>
          <p:cNvSpPr>
            <a:spLocks noChangeAspect="1" noChangeArrowheads="1"/>
          </p:cNvSpPr>
          <p:nvPr/>
        </p:nvSpPr>
        <p:spPr bwMode="auto">
          <a:xfrm rot="16200000">
            <a:off x="7841478" y="916446"/>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a:t>
            </a:r>
            <a:endParaRPr lang="de-DE" sz="1300" dirty="0"/>
          </a:p>
        </p:txBody>
      </p:sp>
      <p:sp>
        <p:nvSpPr>
          <p:cNvPr id="29740" name="Freeform 38"/>
          <p:cNvSpPr>
            <a:spLocks noChangeAspect="1"/>
          </p:cNvSpPr>
          <p:nvPr/>
        </p:nvSpPr>
        <p:spPr bwMode="auto">
          <a:xfrm>
            <a:off x="2894683" y="2683630"/>
            <a:ext cx="4704717" cy="1550907"/>
          </a:xfrm>
          <a:custGeom>
            <a:avLst/>
            <a:gdLst>
              <a:gd name="T0" fmla="*/ 0 w 3509"/>
              <a:gd name="T1" fmla="*/ 0 h 1263"/>
              <a:gd name="T2" fmla="*/ 0 w 3509"/>
              <a:gd name="T3" fmla="*/ 2147483647 h 1263"/>
              <a:gd name="T4" fmla="*/ 2147483647 w 3509"/>
              <a:gd name="T5" fmla="*/ 2147483647 h 1263"/>
              <a:gd name="T6" fmla="*/ 0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0"/>
                </a:moveTo>
                <a:lnTo>
                  <a:pt x="0" y="1263"/>
                </a:lnTo>
                <a:lnTo>
                  <a:pt x="3509" y="1263"/>
                </a:lnTo>
                <a:lnTo>
                  <a:pt x="0" y="0"/>
                </a:lnTo>
                <a:close/>
              </a:path>
            </a:pathLst>
          </a:custGeom>
          <a:solidFill>
            <a:srgbClr val="6CAAC0"/>
          </a:solidFill>
          <a:ln w="9525" cap="rnd">
            <a:solidFill>
              <a:srgbClr val="6CAAC0"/>
            </a:solidFill>
            <a:round/>
            <a:headEnd/>
            <a:tailEnd/>
          </a:ln>
        </p:spPr>
        <p:txBody>
          <a:bodyPr/>
          <a:lstStyle/>
          <a:p>
            <a:endParaRPr lang="de-DE" dirty="0"/>
          </a:p>
        </p:txBody>
      </p:sp>
      <p:sp>
        <p:nvSpPr>
          <p:cNvPr id="29741" name="Freeform 39"/>
          <p:cNvSpPr>
            <a:spLocks noChangeAspect="1"/>
          </p:cNvSpPr>
          <p:nvPr/>
        </p:nvSpPr>
        <p:spPr bwMode="auto">
          <a:xfrm>
            <a:off x="2917671" y="2683630"/>
            <a:ext cx="4704717" cy="1550907"/>
          </a:xfrm>
          <a:custGeom>
            <a:avLst/>
            <a:gdLst>
              <a:gd name="T0" fmla="*/ 2147483647 w 3509"/>
              <a:gd name="T1" fmla="*/ 2147483647 h 1263"/>
              <a:gd name="T2" fmla="*/ 2147483647 w 3509"/>
              <a:gd name="T3" fmla="*/ 0 h 1263"/>
              <a:gd name="T4" fmla="*/ 0 w 3509"/>
              <a:gd name="T5" fmla="*/ 0 h 1263"/>
              <a:gd name="T6" fmla="*/ 2147483647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1263"/>
                </a:moveTo>
                <a:lnTo>
                  <a:pt x="3509" y="0"/>
                </a:lnTo>
                <a:lnTo>
                  <a:pt x="0" y="0"/>
                </a:lnTo>
                <a:lnTo>
                  <a:pt x="3509" y="1263"/>
                </a:lnTo>
                <a:close/>
              </a:path>
            </a:pathLst>
          </a:custGeom>
          <a:solidFill>
            <a:srgbClr val="B2D2DE"/>
          </a:solidFill>
          <a:ln w="9525" cap="rnd">
            <a:solidFill>
              <a:srgbClr val="B2D2DE"/>
            </a:solidFill>
            <a:round/>
            <a:headEnd/>
            <a:tailEnd/>
          </a:ln>
        </p:spPr>
        <p:txBody>
          <a:bodyPr/>
          <a:lstStyle/>
          <a:p>
            <a:endParaRPr lang="de-DE" dirty="0"/>
          </a:p>
        </p:txBody>
      </p:sp>
      <p:sp>
        <p:nvSpPr>
          <p:cNvPr id="29742" name="Freeform 40"/>
          <p:cNvSpPr>
            <a:spLocks noChangeAspect="1"/>
          </p:cNvSpPr>
          <p:nvPr/>
        </p:nvSpPr>
        <p:spPr bwMode="auto">
          <a:xfrm>
            <a:off x="2917671" y="1113299"/>
            <a:ext cx="4704717" cy="1549413"/>
          </a:xfrm>
          <a:custGeom>
            <a:avLst/>
            <a:gdLst>
              <a:gd name="T0" fmla="*/ 2147483647 w 3509"/>
              <a:gd name="T1" fmla="*/ 0 h 1263"/>
              <a:gd name="T2" fmla="*/ 2147483647 w 3509"/>
              <a:gd name="T3" fmla="*/ 2147483647 h 1263"/>
              <a:gd name="T4" fmla="*/ 0 w 3509"/>
              <a:gd name="T5" fmla="*/ 2147483647 h 1263"/>
              <a:gd name="T6" fmla="*/ 2147483647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0"/>
                </a:moveTo>
                <a:lnTo>
                  <a:pt x="3509" y="1263"/>
                </a:lnTo>
                <a:lnTo>
                  <a:pt x="0" y="1263"/>
                </a:lnTo>
                <a:lnTo>
                  <a:pt x="3509" y="0"/>
                </a:lnTo>
                <a:close/>
              </a:path>
            </a:pathLst>
          </a:custGeom>
          <a:solidFill>
            <a:srgbClr val="366B7E"/>
          </a:solidFill>
          <a:ln w="9525" cap="rnd">
            <a:solidFill>
              <a:srgbClr val="366B7E"/>
            </a:solidFill>
            <a:round/>
            <a:headEnd/>
            <a:tailEnd/>
          </a:ln>
        </p:spPr>
        <p:txBody>
          <a:bodyPr/>
          <a:lstStyle/>
          <a:p>
            <a:endParaRPr lang="de-DE" dirty="0"/>
          </a:p>
        </p:txBody>
      </p:sp>
      <p:sp>
        <p:nvSpPr>
          <p:cNvPr id="29743" name="Freeform 41"/>
          <p:cNvSpPr>
            <a:spLocks noChangeAspect="1"/>
          </p:cNvSpPr>
          <p:nvPr/>
        </p:nvSpPr>
        <p:spPr bwMode="auto">
          <a:xfrm>
            <a:off x="2894683" y="1113299"/>
            <a:ext cx="4704717" cy="1549413"/>
          </a:xfrm>
          <a:custGeom>
            <a:avLst/>
            <a:gdLst>
              <a:gd name="T0" fmla="*/ 0 w 3509"/>
              <a:gd name="T1" fmla="*/ 2147483647 h 1263"/>
              <a:gd name="T2" fmla="*/ 0 w 3509"/>
              <a:gd name="T3" fmla="*/ 0 h 1263"/>
              <a:gd name="T4" fmla="*/ 2147483647 w 3509"/>
              <a:gd name="T5" fmla="*/ 0 h 1263"/>
              <a:gd name="T6" fmla="*/ 0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1263"/>
                </a:moveTo>
                <a:lnTo>
                  <a:pt x="0" y="0"/>
                </a:lnTo>
                <a:lnTo>
                  <a:pt x="3509" y="0"/>
                </a:lnTo>
                <a:lnTo>
                  <a:pt x="0" y="1263"/>
                </a:lnTo>
                <a:close/>
              </a:path>
            </a:pathLst>
          </a:custGeom>
          <a:solidFill>
            <a:srgbClr val="B2D2DE"/>
          </a:solidFill>
          <a:ln w="9525" cap="rnd">
            <a:solidFill>
              <a:srgbClr val="B2D2DE"/>
            </a:solidFill>
            <a:round/>
            <a:headEnd/>
            <a:tailEnd/>
          </a:ln>
        </p:spPr>
        <p:txBody>
          <a:bodyPr/>
          <a:lstStyle/>
          <a:p>
            <a:endParaRPr lang="de-DE" dirty="0"/>
          </a:p>
        </p:txBody>
      </p:sp>
      <p:sp>
        <p:nvSpPr>
          <p:cNvPr id="29744" name="Freeform 42"/>
          <p:cNvSpPr>
            <a:spLocks noChangeAspect="1"/>
          </p:cNvSpPr>
          <p:nvPr/>
        </p:nvSpPr>
        <p:spPr bwMode="auto">
          <a:xfrm>
            <a:off x="2917671" y="1113299"/>
            <a:ext cx="4704717" cy="1549413"/>
          </a:xfrm>
          <a:custGeom>
            <a:avLst/>
            <a:gdLst>
              <a:gd name="T0" fmla="*/ 2147483647 w 3509"/>
              <a:gd name="T1" fmla="*/ 0 h 1263"/>
              <a:gd name="T2" fmla="*/ 2147483647 w 3509"/>
              <a:gd name="T3" fmla="*/ 2147483647 h 1263"/>
              <a:gd name="T4" fmla="*/ 0 w 3509"/>
              <a:gd name="T5" fmla="*/ 2147483647 h 1263"/>
              <a:gd name="T6" fmla="*/ 2147483647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0"/>
                </a:moveTo>
                <a:lnTo>
                  <a:pt x="3509" y="1263"/>
                </a:lnTo>
                <a:lnTo>
                  <a:pt x="0" y="1263"/>
                </a:lnTo>
                <a:lnTo>
                  <a:pt x="3509" y="0"/>
                </a:lnTo>
                <a:close/>
              </a:path>
            </a:pathLst>
          </a:custGeom>
          <a:solidFill>
            <a:srgbClr val="366B7E"/>
          </a:solidFill>
          <a:ln w="9525" cap="rnd">
            <a:solidFill>
              <a:srgbClr val="366B7E"/>
            </a:solidFill>
            <a:round/>
            <a:headEnd/>
            <a:tailEnd/>
          </a:ln>
        </p:spPr>
        <p:txBody>
          <a:bodyPr/>
          <a:lstStyle/>
          <a:p>
            <a:endParaRPr lang="de-DE" dirty="0"/>
          </a:p>
        </p:txBody>
      </p:sp>
      <p:sp>
        <p:nvSpPr>
          <p:cNvPr id="29745" name="Freeform 43"/>
          <p:cNvSpPr>
            <a:spLocks noChangeAspect="1"/>
          </p:cNvSpPr>
          <p:nvPr/>
        </p:nvSpPr>
        <p:spPr bwMode="auto">
          <a:xfrm>
            <a:off x="2894683" y="1113299"/>
            <a:ext cx="4704717" cy="1549413"/>
          </a:xfrm>
          <a:custGeom>
            <a:avLst/>
            <a:gdLst>
              <a:gd name="T0" fmla="*/ 0 w 3509"/>
              <a:gd name="T1" fmla="*/ 2147483647 h 1263"/>
              <a:gd name="T2" fmla="*/ 0 w 3509"/>
              <a:gd name="T3" fmla="*/ 0 h 1263"/>
              <a:gd name="T4" fmla="*/ 2147483647 w 3509"/>
              <a:gd name="T5" fmla="*/ 0 h 1263"/>
              <a:gd name="T6" fmla="*/ 0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1263"/>
                </a:moveTo>
                <a:lnTo>
                  <a:pt x="0" y="0"/>
                </a:lnTo>
                <a:lnTo>
                  <a:pt x="3509" y="0"/>
                </a:lnTo>
                <a:lnTo>
                  <a:pt x="0" y="1263"/>
                </a:lnTo>
                <a:close/>
              </a:path>
            </a:pathLst>
          </a:custGeom>
          <a:solidFill>
            <a:srgbClr val="B2D2DE"/>
          </a:solidFill>
          <a:ln w="9525" cap="rnd">
            <a:solidFill>
              <a:srgbClr val="B2D2DE"/>
            </a:solidFill>
            <a:round/>
            <a:headEnd/>
            <a:tailEnd/>
          </a:ln>
        </p:spPr>
        <p:txBody>
          <a:bodyPr/>
          <a:lstStyle/>
          <a:p>
            <a:endParaRPr lang="de-DE" dirty="0"/>
          </a:p>
        </p:txBody>
      </p:sp>
      <p:sp>
        <p:nvSpPr>
          <p:cNvPr id="29746" name="Rectangle 44"/>
          <p:cNvSpPr>
            <a:spLocks noChangeAspect="1" noChangeArrowheads="1"/>
          </p:cNvSpPr>
          <p:nvPr/>
        </p:nvSpPr>
        <p:spPr bwMode="auto">
          <a:xfrm>
            <a:off x="1851064" y="4020876"/>
            <a:ext cx="898034" cy="28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47" name="Rectangle 45"/>
          <p:cNvSpPr>
            <a:spLocks noChangeAspect="1" noChangeArrowheads="1"/>
          </p:cNvSpPr>
          <p:nvPr/>
        </p:nvSpPr>
        <p:spPr bwMode="auto">
          <a:xfrm>
            <a:off x="2000672" y="4005064"/>
            <a:ext cx="7566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Negative </a:t>
            </a:r>
          </a:p>
          <a:p>
            <a:pPr>
              <a:spcBef>
                <a:spcPct val="0"/>
              </a:spcBef>
            </a:pPr>
            <a:r>
              <a:rPr lang="de-DE" sz="1200" dirty="0"/>
              <a:t>Deviation</a:t>
            </a:r>
            <a:endParaRPr lang="de-DE" sz="1300" dirty="0"/>
          </a:p>
        </p:txBody>
      </p:sp>
      <p:sp>
        <p:nvSpPr>
          <p:cNvPr id="29749" name="Rectangle 47"/>
          <p:cNvSpPr>
            <a:spLocks noChangeAspect="1" noChangeArrowheads="1"/>
          </p:cNvSpPr>
          <p:nvPr/>
        </p:nvSpPr>
        <p:spPr bwMode="auto">
          <a:xfrm>
            <a:off x="1851064" y="1078934"/>
            <a:ext cx="898034" cy="2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0" name="Rectangle 48"/>
          <p:cNvSpPr>
            <a:spLocks noChangeAspect="1" noChangeArrowheads="1"/>
          </p:cNvSpPr>
          <p:nvPr/>
        </p:nvSpPr>
        <p:spPr bwMode="auto">
          <a:xfrm>
            <a:off x="2096261" y="980728"/>
            <a:ext cx="6780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Positive </a:t>
            </a:r>
          </a:p>
          <a:p>
            <a:pPr>
              <a:spcBef>
                <a:spcPct val="0"/>
              </a:spcBef>
            </a:pPr>
            <a:r>
              <a:rPr lang="de-DE" sz="1200" dirty="0"/>
              <a:t>Deviation</a:t>
            </a:r>
            <a:endParaRPr lang="de-DE" sz="1300" dirty="0"/>
          </a:p>
        </p:txBody>
      </p:sp>
      <p:sp>
        <p:nvSpPr>
          <p:cNvPr id="29752" name="Rectangle 50"/>
          <p:cNvSpPr>
            <a:spLocks noChangeAspect="1" noChangeArrowheads="1"/>
          </p:cNvSpPr>
          <p:nvPr/>
        </p:nvSpPr>
        <p:spPr bwMode="auto">
          <a:xfrm>
            <a:off x="2019637" y="2549159"/>
            <a:ext cx="729461" cy="24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3" name="Rectangle 51"/>
          <p:cNvSpPr>
            <a:spLocks noChangeAspect="1" noChangeArrowheads="1"/>
          </p:cNvSpPr>
          <p:nvPr/>
        </p:nvSpPr>
        <p:spPr bwMode="auto">
          <a:xfrm>
            <a:off x="1572254" y="2471688"/>
            <a:ext cx="12840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Planned value / </a:t>
            </a:r>
          </a:p>
          <a:p>
            <a:pPr>
              <a:spcBef>
                <a:spcPct val="0"/>
              </a:spcBef>
            </a:pPr>
            <a:r>
              <a:rPr lang="de-DE" sz="1400" dirty="0" err="1"/>
              <a:t>target</a:t>
            </a:r>
            <a:r>
              <a:rPr lang="de-DE" sz="1400" dirty="0"/>
              <a:t> value</a:t>
            </a:r>
            <a:endParaRPr lang="de-DE" sz="1300" dirty="0"/>
          </a:p>
        </p:txBody>
      </p:sp>
      <p:sp>
        <p:nvSpPr>
          <p:cNvPr id="29754" name="Rectangle 52"/>
          <p:cNvSpPr>
            <a:spLocks noChangeAspect="1" noChangeArrowheads="1"/>
          </p:cNvSpPr>
          <p:nvPr/>
        </p:nvSpPr>
        <p:spPr bwMode="auto">
          <a:xfrm>
            <a:off x="6279934" y="4007429"/>
            <a:ext cx="819877" cy="2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5" name="Rectangle 53"/>
          <p:cNvSpPr>
            <a:spLocks noChangeAspect="1" noChangeArrowheads="1"/>
          </p:cNvSpPr>
          <p:nvPr/>
        </p:nvSpPr>
        <p:spPr bwMode="auto">
          <a:xfrm>
            <a:off x="6348894" y="4293676"/>
            <a:ext cx="24637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err="1"/>
              <a:t>Dangers</a:t>
            </a:r>
            <a:r>
              <a:rPr lang="de-DE" sz="1400" dirty="0"/>
              <a:t> / </a:t>
            </a:r>
            <a:r>
              <a:rPr lang="de-DE" sz="1400" dirty="0" err="1"/>
              <a:t>Threats</a:t>
            </a:r>
            <a:r>
              <a:rPr lang="de-DE" sz="1400" dirty="0"/>
              <a:t> / </a:t>
            </a:r>
            <a:r>
              <a:rPr lang="de-DE" sz="1400" dirty="0" err="1"/>
              <a:t>Probability</a:t>
            </a:r>
            <a:endParaRPr lang="de-DE" sz="1300" dirty="0"/>
          </a:p>
        </p:txBody>
      </p:sp>
      <p:sp>
        <p:nvSpPr>
          <p:cNvPr id="29756" name="Rectangle 54"/>
          <p:cNvSpPr>
            <a:spLocks noChangeAspect="1" noChangeArrowheads="1"/>
          </p:cNvSpPr>
          <p:nvPr/>
        </p:nvSpPr>
        <p:spPr bwMode="auto">
          <a:xfrm>
            <a:off x="6301389" y="1113299"/>
            <a:ext cx="798423" cy="24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7" name="Rectangle 55"/>
          <p:cNvSpPr>
            <a:spLocks noChangeAspect="1" noChangeArrowheads="1"/>
          </p:cNvSpPr>
          <p:nvPr/>
        </p:nvSpPr>
        <p:spPr bwMode="auto">
          <a:xfrm>
            <a:off x="6381078" y="1147663"/>
            <a:ext cx="7165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Opportunities</a:t>
            </a:r>
            <a:endParaRPr lang="de-DE" sz="1300" dirty="0"/>
          </a:p>
        </p:txBody>
      </p:sp>
      <p:sp>
        <p:nvSpPr>
          <p:cNvPr id="29758" name="Rectangle 56"/>
          <p:cNvSpPr>
            <a:spLocks noChangeAspect="1" noChangeArrowheads="1"/>
          </p:cNvSpPr>
          <p:nvPr/>
        </p:nvSpPr>
        <p:spPr bwMode="auto">
          <a:xfrm rot="1140000">
            <a:off x="3212082" y="2928695"/>
            <a:ext cx="7194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KonTraG</a:t>
            </a:r>
            <a:endParaRPr lang="de-DE" sz="1300" dirty="0"/>
          </a:p>
        </p:txBody>
      </p:sp>
      <p:sp>
        <p:nvSpPr>
          <p:cNvPr id="29759" name="Rectangle 57"/>
          <p:cNvSpPr>
            <a:spLocks noChangeAspect="1" noChangeArrowheads="1"/>
          </p:cNvSpPr>
          <p:nvPr/>
        </p:nvSpPr>
        <p:spPr bwMode="auto">
          <a:xfrm rot="1105647">
            <a:off x="3915131" y="3426814"/>
            <a:ext cx="23772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only negative target deviation</a:t>
            </a:r>
            <a:endParaRPr lang="de-DE" sz="1300" dirty="0"/>
          </a:p>
        </p:txBody>
      </p:sp>
      <p:sp>
        <p:nvSpPr>
          <p:cNvPr id="29760" name="Rectangle 58"/>
          <p:cNvSpPr>
            <a:spLocks noChangeAspect="1" noChangeArrowheads="1"/>
          </p:cNvSpPr>
          <p:nvPr/>
        </p:nvSpPr>
        <p:spPr bwMode="auto">
          <a:xfrm rot="20516527">
            <a:off x="3319619" y="1811664"/>
            <a:ext cx="30457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Reality: also positive target deviation</a:t>
            </a:r>
            <a:endParaRPr lang="de-DE" sz="1300" dirty="0"/>
          </a:p>
        </p:txBody>
      </p:sp>
      <p:sp>
        <p:nvSpPr>
          <p:cNvPr id="29761" name="Rectangle 59"/>
          <p:cNvSpPr>
            <a:spLocks noChangeAspect="1" noChangeArrowheads="1"/>
          </p:cNvSpPr>
          <p:nvPr/>
        </p:nvSpPr>
        <p:spPr bwMode="auto">
          <a:xfrm>
            <a:off x="6800978" y="2435604"/>
            <a:ext cx="708006" cy="24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62" name="Rectangle 60"/>
          <p:cNvSpPr>
            <a:spLocks noChangeAspect="1" noChangeArrowheads="1"/>
          </p:cNvSpPr>
          <p:nvPr/>
        </p:nvSpPr>
        <p:spPr bwMode="auto">
          <a:xfrm>
            <a:off x="6588100" y="2433365"/>
            <a:ext cx="5963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solidFill>
                  <a:srgbClr val="FFFFFF"/>
                </a:solidFill>
              </a:rPr>
              <a:t>The future</a:t>
            </a:r>
            <a:endParaRPr lang="de-DE" sz="1300" dirty="0"/>
          </a:p>
        </p:txBody>
      </p:sp>
      <p:sp>
        <p:nvSpPr>
          <p:cNvPr id="29763" name="Line 61"/>
          <p:cNvSpPr>
            <a:spLocks noChangeAspect="1" noChangeShapeType="1"/>
          </p:cNvSpPr>
          <p:nvPr/>
        </p:nvSpPr>
        <p:spPr bwMode="auto">
          <a:xfrm>
            <a:off x="2887021" y="1226854"/>
            <a:ext cx="1533" cy="2901601"/>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64" name="Freeform 62"/>
          <p:cNvSpPr>
            <a:spLocks noChangeAspect="1"/>
          </p:cNvSpPr>
          <p:nvPr/>
        </p:nvSpPr>
        <p:spPr bwMode="auto">
          <a:xfrm>
            <a:off x="2801202" y="1092382"/>
            <a:ext cx="168573" cy="147919"/>
          </a:xfrm>
          <a:custGeom>
            <a:avLst/>
            <a:gdLst>
              <a:gd name="T0" fmla="*/ 2147483647 w 126"/>
              <a:gd name="T1" fmla="*/ 2147483647 h 121"/>
              <a:gd name="T2" fmla="*/ 2147483647 w 126"/>
              <a:gd name="T3" fmla="*/ 0 h 121"/>
              <a:gd name="T4" fmla="*/ 0 w 126"/>
              <a:gd name="T5" fmla="*/ 2147483647 h 121"/>
              <a:gd name="T6" fmla="*/ 2147483647 w 126"/>
              <a:gd name="T7" fmla="*/ 2147483647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126" y="121"/>
                </a:moveTo>
                <a:lnTo>
                  <a:pt x="63" y="0"/>
                </a:lnTo>
                <a:lnTo>
                  <a:pt x="0" y="121"/>
                </a:lnTo>
                <a:lnTo>
                  <a:pt x="126"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65" name="Freeform 63"/>
          <p:cNvSpPr>
            <a:spLocks noChangeAspect="1"/>
          </p:cNvSpPr>
          <p:nvPr/>
        </p:nvSpPr>
        <p:spPr bwMode="auto">
          <a:xfrm>
            <a:off x="2801202" y="4115007"/>
            <a:ext cx="168573" cy="147919"/>
          </a:xfrm>
          <a:custGeom>
            <a:avLst/>
            <a:gdLst>
              <a:gd name="T0" fmla="*/ 0 w 126"/>
              <a:gd name="T1" fmla="*/ 0 h 121"/>
              <a:gd name="T2" fmla="*/ 2147483647 w 126"/>
              <a:gd name="T3" fmla="*/ 2147483647 h 121"/>
              <a:gd name="T4" fmla="*/ 2147483647 w 126"/>
              <a:gd name="T5" fmla="*/ 0 h 121"/>
              <a:gd name="T6" fmla="*/ 0 w 126"/>
              <a:gd name="T7" fmla="*/ 0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0" y="0"/>
                </a:moveTo>
                <a:lnTo>
                  <a:pt x="63" y="121"/>
                </a:lnTo>
                <a:lnTo>
                  <a:pt x="1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66" name="Line 64"/>
          <p:cNvSpPr>
            <a:spLocks noChangeAspect="1" noChangeShapeType="1"/>
          </p:cNvSpPr>
          <p:nvPr/>
        </p:nvSpPr>
        <p:spPr bwMode="auto">
          <a:xfrm flipH="1">
            <a:off x="2873229" y="2677654"/>
            <a:ext cx="4611236" cy="1494"/>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67" name="Freeform 65"/>
          <p:cNvSpPr>
            <a:spLocks noChangeAspect="1"/>
          </p:cNvSpPr>
          <p:nvPr/>
        </p:nvSpPr>
        <p:spPr bwMode="auto">
          <a:xfrm>
            <a:off x="7469140" y="2598465"/>
            <a:ext cx="162443" cy="156883"/>
          </a:xfrm>
          <a:custGeom>
            <a:avLst/>
            <a:gdLst>
              <a:gd name="T0" fmla="*/ 0 w 120"/>
              <a:gd name="T1" fmla="*/ 2147483647 h 127"/>
              <a:gd name="T2" fmla="*/ 2147483647 w 120"/>
              <a:gd name="T3" fmla="*/ 2147483647 h 127"/>
              <a:gd name="T4" fmla="*/ 0 w 120"/>
              <a:gd name="T5" fmla="*/ 0 h 127"/>
              <a:gd name="T6" fmla="*/ 0 w 120"/>
              <a:gd name="T7" fmla="*/ 2147483647 h 127"/>
              <a:gd name="T8" fmla="*/ 0 60000 65536"/>
              <a:gd name="T9" fmla="*/ 0 60000 65536"/>
              <a:gd name="T10" fmla="*/ 0 60000 65536"/>
              <a:gd name="T11" fmla="*/ 0 60000 65536"/>
              <a:gd name="T12" fmla="*/ 0 w 120"/>
              <a:gd name="T13" fmla="*/ 0 h 127"/>
              <a:gd name="T14" fmla="*/ 120 w 120"/>
              <a:gd name="T15" fmla="*/ 127 h 127"/>
            </a:gdLst>
            <a:ahLst/>
            <a:cxnLst>
              <a:cxn ang="T8">
                <a:pos x="T0" y="T1"/>
              </a:cxn>
              <a:cxn ang="T9">
                <a:pos x="T2" y="T3"/>
              </a:cxn>
              <a:cxn ang="T10">
                <a:pos x="T4" y="T5"/>
              </a:cxn>
              <a:cxn ang="T11">
                <a:pos x="T6" y="T7"/>
              </a:cxn>
            </a:cxnLst>
            <a:rect l="T12" t="T13" r="T14" b="T15"/>
            <a:pathLst>
              <a:path w="120" h="127">
                <a:moveTo>
                  <a:pt x="0" y="127"/>
                </a:moveTo>
                <a:lnTo>
                  <a:pt x="120" y="64"/>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68" name="Freeform 66"/>
          <p:cNvSpPr>
            <a:spLocks noChangeAspect="1"/>
          </p:cNvSpPr>
          <p:nvPr/>
        </p:nvSpPr>
        <p:spPr bwMode="auto">
          <a:xfrm>
            <a:off x="5489174" y="1134217"/>
            <a:ext cx="2284930" cy="3079402"/>
          </a:xfrm>
          <a:custGeom>
            <a:avLst/>
            <a:gdLst>
              <a:gd name="T0" fmla="*/ 2147483647 w 298"/>
              <a:gd name="T1" fmla="*/ 2147483647 h 433"/>
              <a:gd name="T2" fmla="*/ 2147483647 w 298"/>
              <a:gd name="T3" fmla="*/ 2147483647 h 433"/>
              <a:gd name="T4" fmla="*/ 2147483647 w 298"/>
              <a:gd name="T5" fmla="*/ 2147483647 h 433"/>
              <a:gd name="T6" fmla="*/ 2147483647 w 298"/>
              <a:gd name="T7" fmla="*/ 2147483647 h 433"/>
              <a:gd name="T8" fmla="*/ 2147483647 w 298"/>
              <a:gd name="T9" fmla="*/ 0 h 433"/>
              <a:gd name="T10" fmla="*/ 0 60000 65536"/>
              <a:gd name="T11" fmla="*/ 0 60000 65536"/>
              <a:gd name="T12" fmla="*/ 0 60000 65536"/>
              <a:gd name="T13" fmla="*/ 0 60000 65536"/>
              <a:gd name="T14" fmla="*/ 0 60000 65536"/>
              <a:gd name="T15" fmla="*/ 0 w 298"/>
              <a:gd name="T16" fmla="*/ 0 h 433"/>
              <a:gd name="T17" fmla="*/ 298 w 298"/>
              <a:gd name="T18" fmla="*/ 433 h 433"/>
            </a:gdLst>
            <a:ahLst/>
            <a:cxnLst>
              <a:cxn ang="T10">
                <a:pos x="T0" y="T1"/>
              </a:cxn>
              <a:cxn ang="T11">
                <a:pos x="T2" y="T3"/>
              </a:cxn>
              <a:cxn ang="T12">
                <a:pos x="T4" y="T5"/>
              </a:cxn>
              <a:cxn ang="T13">
                <a:pos x="T6" y="T7"/>
              </a:cxn>
              <a:cxn ang="T14">
                <a:pos x="T8" y="T9"/>
              </a:cxn>
            </a:cxnLst>
            <a:rect l="T15" t="T16" r="T17" b="T18"/>
            <a:pathLst>
              <a:path w="298" h="433">
                <a:moveTo>
                  <a:pt x="282" y="433"/>
                </a:moveTo>
                <a:cubicBezTo>
                  <a:pt x="277" y="413"/>
                  <a:pt x="298" y="349"/>
                  <a:pt x="251" y="313"/>
                </a:cubicBezTo>
                <a:cubicBezTo>
                  <a:pt x="205" y="276"/>
                  <a:pt x="3" y="242"/>
                  <a:pt x="2" y="212"/>
                </a:cubicBezTo>
                <a:cubicBezTo>
                  <a:pt x="0" y="182"/>
                  <a:pt x="198" y="167"/>
                  <a:pt x="244" y="131"/>
                </a:cubicBezTo>
                <a:cubicBezTo>
                  <a:pt x="290" y="96"/>
                  <a:pt x="271" y="27"/>
                  <a:pt x="278" y="0"/>
                </a:cubicBezTo>
              </a:path>
            </a:pathLst>
          </a:custGeom>
          <a:noFill/>
          <a:ln w="555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29769" name="Line 67"/>
          <p:cNvSpPr>
            <a:spLocks noChangeAspect="1" noChangeShapeType="1"/>
          </p:cNvSpPr>
          <p:nvPr/>
        </p:nvSpPr>
        <p:spPr bwMode="auto">
          <a:xfrm flipH="1">
            <a:off x="2894683" y="4227066"/>
            <a:ext cx="476601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0" name="Freeform 68"/>
          <p:cNvSpPr>
            <a:spLocks noChangeAspect="1"/>
          </p:cNvSpPr>
          <p:nvPr/>
        </p:nvSpPr>
        <p:spPr bwMode="auto">
          <a:xfrm>
            <a:off x="7721999" y="4177760"/>
            <a:ext cx="113403" cy="113554"/>
          </a:xfrm>
          <a:custGeom>
            <a:avLst/>
            <a:gdLst>
              <a:gd name="T0" fmla="*/ 0 w 86"/>
              <a:gd name="T1" fmla="*/ 2147483647 h 93"/>
              <a:gd name="T2" fmla="*/ 2147483647 w 86"/>
              <a:gd name="T3" fmla="*/ 2147483647 h 93"/>
              <a:gd name="T4" fmla="*/ 0 w 86"/>
              <a:gd name="T5" fmla="*/ 0 h 93"/>
              <a:gd name="T6" fmla="*/ 0 w 86"/>
              <a:gd name="T7" fmla="*/ 2147483647 h 93"/>
              <a:gd name="T8" fmla="*/ 0 60000 65536"/>
              <a:gd name="T9" fmla="*/ 0 60000 65536"/>
              <a:gd name="T10" fmla="*/ 0 60000 65536"/>
              <a:gd name="T11" fmla="*/ 0 60000 65536"/>
              <a:gd name="T12" fmla="*/ 0 w 86"/>
              <a:gd name="T13" fmla="*/ 0 h 93"/>
              <a:gd name="T14" fmla="*/ 86 w 86"/>
              <a:gd name="T15" fmla="*/ 93 h 93"/>
            </a:gdLst>
            <a:ahLst/>
            <a:cxnLst>
              <a:cxn ang="T8">
                <a:pos x="T0" y="T1"/>
              </a:cxn>
              <a:cxn ang="T9">
                <a:pos x="T2" y="T3"/>
              </a:cxn>
              <a:cxn ang="T10">
                <a:pos x="T4" y="T5"/>
              </a:cxn>
              <a:cxn ang="T11">
                <a:pos x="T6" y="T7"/>
              </a:cxn>
            </a:cxnLst>
            <a:rect l="T12" t="T13" r="T14" b="T15"/>
            <a:pathLst>
              <a:path w="86" h="93">
                <a:moveTo>
                  <a:pt x="0" y="93"/>
                </a:moveTo>
                <a:lnTo>
                  <a:pt x="86" y="46"/>
                </a:lnTo>
                <a:lnTo>
                  <a:pt x="0" y="0"/>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71" name="Rectangle 69"/>
          <p:cNvSpPr>
            <a:spLocks noChangeAspect="1" noChangeArrowheads="1"/>
          </p:cNvSpPr>
          <p:nvPr/>
        </p:nvSpPr>
        <p:spPr bwMode="auto">
          <a:xfrm>
            <a:off x="6701366" y="4306255"/>
            <a:ext cx="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endParaRPr lang="de-DE" sz="1300" dirty="0"/>
          </a:p>
        </p:txBody>
      </p:sp>
      <p:sp>
        <p:nvSpPr>
          <p:cNvPr id="29772" name="Rectangle 70"/>
          <p:cNvSpPr>
            <a:spLocks noChangeAspect="1" noChangeArrowheads="1"/>
          </p:cNvSpPr>
          <p:nvPr/>
        </p:nvSpPr>
        <p:spPr bwMode="auto">
          <a:xfrm rot="16200000">
            <a:off x="7834006" y="2537579"/>
            <a:ext cx="8992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expected</a:t>
            </a:r>
            <a:endParaRPr lang="de-DE" sz="1300" dirty="0"/>
          </a:p>
        </p:txBody>
      </p:sp>
      <p:sp>
        <p:nvSpPr>
          <p:cNvPr id="29773" name="Rectangle 71"/>
          <p:cNvSpPr>
            <a:spLocks noChangeAspect="1" noChangeArrowheads="1"/>
          </p:cNvSpPr>
          <p:nvPr/>
        </p:nvSpPr>
        <p:spPr bwMode="auto">
          <a:xfrm rot="16200000">
            <a:off x="7897597" y="2434481"/>
            <a:ext cx="13192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Annual result</a:t>
            </a:r>
            <a:endParaRPr lang="de-DE" sz="1300" dirty="0"/>
          </a:p>
        </p:txBody>
      </p:sp>
      <p:sp>
        <p:nvSpPr>
          <p:cNvPr id="29774" name="Line 72"/>
          <p:cNvSpPr>
            <a:spLocks noChangeAspect="1" noChangeShapeType="1"/>
          </p:cNvSpPr>
          <p:nvPr/>
        </p:nvSpPr>
        <p:spPr bwMode="auto">
          <a:xfrm>
            <a:off x="7853793" y="2662712"/>
            <a:ext cx="200755" cy="149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5" name="Line 73"/>
          <p:cNvSpPr>
            <a:spLocks noChangeAspect="1" noChangeShapeType="1"/>
          </p:cNvSpPr>
          <p:nvPr/>
        </p:nvSpPr>
        <p:spPr bwMode="auto">
          <a:xfrm>
            <a:off x="8076002" y="3018315"/>
            <a:ext cx="0" cy="9965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6" name="Freeform 74"/>
          <p:cNvSpPr>
            <a:spLocks noChangeAspect="1"/>
          </p:cNvSpPr>
          <p:nvPr/>
        </p:nvSpPr>
        <p:spPr bwMode="auto">
          <a:xfrm>
            <a:off x="8013170" y="3999959"/>
            <a:ext cx="124131" cy="107577"/>
          </a:xfrm>
          <a:custGeom>
            <a:avLst/>
            <a:gdLst>
              <a:gd name="T0" fmla="*/ 0 w 92"/>
              <a:gd name="T1" fmla="*/ 0 h 87"/>
              <a:gd name="T2" fmla="*/ 2147483647 w 92"/>
              <a:gd name="T3" fmla="*/ 2147483647 h 87"/>
              <a:gd name="T4" fmla="*/ 2147483647 w 92"/>
              <a:gd name="T5" fmla="*/ 0 h 87"/>
              <a:gd name="T6" fmla="*/ 0 w 92"/>
              <a:gd name="T7" fmla="*/ 0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0" y="0"/>
                </a:moveTo>
                <a:lnTo>
                  <a:pt x="46" y="87"/>
                </a:ln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77" name="Line 75"/>
          <p:cNvSpPr>
            <a:spLocks noChangeAspect="1" noChangeShapeType="1"/>
          </p:cNvSpPr>
          <p:nvPr/>
        </p:nvSpPr>
        <p:spPr bwMode="auto">
          <a:xfrm flipV="1">
            <a:off x="8074469" y="1453961"/>
            <a:ext cx="1533" cy="97566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8" name="Line 77"/>
          <p:cNvSpPr>
            <a:spLocks noChangeAspect="1" noChangeShapeType="1"/>
          </p:cNvSpPr>
          <p:nvPr/>
        </p:nvSpPr>
        <p:spPr bwMode="auto">
          <a:xfrm flipV="1">
            <a:off x="7844598" y="1213406"/>
            <a:ext cx="0" cy="3013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9" name="Freeform 78"/>
          <p:cNvSpPr>
            <a:spLocks noChangeAspect="1"/>
          </p:cNvSpPr>
          <p:nvPr/>
        </p:nvSpPr>
        <p:spPr bwMode="auto">
          <a:xfrm>
            <a:off x="7783298" y="1120770"/>
            <a:ext cx="121066" cy="106084"/>
          </a:xfrm>
          <a:custGeom>
            <a:avLst/>
            <a:gdLst>
              <a:gd name="T0" fmla="*/ 2147483647 w 92"/>
              <a:gd name="T1" fmla="*/ 2147483647 h 87"/>
              <a:gd name="T2" fmla="*/ 2147483647 w 92"/>
              <a:gd name="T3" fmla="*/ 0 h 87"/>
              <a:gd name="T4" fmla="*/ 0 w 92"/>
              <a:gd name="T5" fmla="*/ 2147483647 h 87"/>
              <a:gd name="T6" fmla="*/ 2147483647 w 92"/>
              <a:gd name="T7" fmla="*/ 2147483647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92" y="87"/>
                </a:moveTo>
                <a:lnTo>
                  <a:pt x="46" y="0"/>
                </a:lnTo>
                <a:lnTo>
                  <a:pt x="0" y="87"/>
                </a:lnTo>
                <a:lnTo>
                  <a:pt x="9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80" name="Rectangle 79"/>
          <p:cNvSpPr>
            <a:spLocks noChangeAspect="1" noChangeArrowheads="1"/>
          </p:cNvSpPr>
          <p:nvPr/>
        </p:nvSpPr>
        <p:spPr bwMode="auto">
          <a:xfrm rot="16200000">
            <a:off x="7841476" y="916439"/>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a:t>
            </a:r>
            <a:endParaRPr lang="de-DE" sz="1300" dirty="0"/>
          </a:p>
        </p:txBody>
      </p:sp>
      <p:sp>
        <p:nvSpPr>
          <p:cNvPr id="29699" name="Text Box 81"/>
          <p:cNvSpPr txBox="1">
            <a:spLocks noChangeArrowheads="1"/>
          </p:cNvSpPr>
          <p:nvPr/>
        </p:nvSpPr>
        <p:spPr bwMode="auto">
          <a:xfrm>
            <a:off x="4308478" y="4895896"/>
            <a:ext cx="1600200" cy="779462"/>
          </a:xfrm>
          <a:prstGeom prst="rect">
            <a:avLst/>
          </a:prstGeom>
          <a:solidFill>
            <a:srgbClr val="99A4B9"/>
          </a:solidFill>
          <a:ln>
            <a:noFill/>
          </a:ln>
        </p:spPr>
        <p:txBody>
          <a:bodyPr lIns="86958" tIns="43479" rIns="86958" bIns="43479">
            <a:spAutoFit/>
          </a:bodyPr>
          <a:lstStyle>
            <a:lvl1pPr defTabSz="868363">
              <a:defRPr kumimoji="1" b="1">
                <a:solidFill>
                  <a:srgbClr val="000000"/>
                </a:solidFill>
                <a:latin typeface="Arial" charset="0"/>
              </a:defRPr>
            </a:lvl1pPr>
            <a:lvl2pPr marL="742950" indent="-285750" defTabSz="868363">
              <a:defRPr kumimoji="1" b="1">
                <a:solidFill>
                  <a:srgbClr val="000000"/>
                </a:solidFill>
                <a:latin typeface="Arial" charset="0"/>
              </a:defRPr>
            </a:lvl2pPr>
            <a:lvl3pPr marL="1143000" indent="-228600" defTabSz="868363">
              <a:defRPr kumimoji="1" b="1">
                <a:solidFill>
                  <a:srgbClr val="000000"/>
                </a:solidFill>
                <a:latin typeface="Arial" charset="0"/>
              </a:defRPr>
            </a:lvl3pPr>
            <a:lvl4pPr marL="1600200" indent="-228600" defTabSz="868363">
              <a:defRPr kumimoji="1" b="1">
                <a:solidFill>
                  <a:srgbClr val="000000"/>
                </a:solidFill>
                <a:latin typeface="Arial" charset="0"/>
              </a:defRPr>
            </a:lvl4pPr>
            <a:lvl5pPr marL="2057400" indent="-228600" defTabSz="868363">
              <a:defRPr kumimoji="1" b="1">
                <a:solidFill>
                  <a:srgbClr val="000000"/>
                </a:solidFill>
                <a:latin typeface="Arial" charset="0"/>
              </a:defRPr>
            </a:lvl5pPr>
            <a:lvl6pPr marL="2514600" indent="-228600" defTabSz="868363" eaLnBrk="0" fontAlgn="base" hangingPunct="0">
              <a:spcBef>
                <a:spcPct val="50000"/>
              </a:spcBef>
              <a:spcAft>
                <a:spcPct val="0"/>
              </a:spcAft>
              <a:defRPr kumimoji="1" b="1">
                <a:solidFill>
                  <a:srgbClr val="000000"/>
                </a:solidFill>
                <a:latin typeface="Arial" charset="0"/>
              </a:defRPr>
            </a:lvl6pPr>
            <a:lvl7pPr marL="2971800" indent="-228600" defTabSz="868363" eaLnBrk="0" fontAlgn="base" hangingPunct="0">
              <a:spcBef>
                <a:spcPct val="50000"/>
              </a:spcBef>
              <a:spcAft>
                <a:spcPct val="0"/>
              </a:spcAft>
              <a:defRPr kumimoji="1" b="1">
                <a:solidFill>
                  <a:srgbClr val="000000"/>
                </a:solidFill>
                <a:latin typeface="Arial" charset="0"/>
              </a:defRPr>
            </a:lvl7pPr>
            <a:lvl8pPr marL="3429000" indent="-228600" defTabSz="868363" eaLnBrk="0" fontAlgn="base" hangingPunct="0">
              <a:spcBef>
                <a:spcPct val="50000"/>
              </a:spcBef>
              <a:spcAft>
                <a:spcPct val="0"/>
              </a:spcAft>
              <a:defRPr kumimoji="1" b="1">
                <a:solidFill>
                  <a:srgbClr val="000000"/>
                </a:solidFill>
                <a:latin typeface="Arial" charset="0"/>
              </a:defRPr>
            </a:lvl8pPr>
            <a:lvl9pPr marL="3886200" indent="-228600" defTabSz="868363" eaLnBrk="0" fontAlgn="base" hangingPunct="0">
              <a:spcBef>
                <a:spcPct val="50000"/>
              </a:spcBef>
              <a:spcAft>
                <a:spcPct val="0"/>
              </a:spcAft>
              <a:defRPr kumimoji="1" b="1">
                <a:solidFill>
                  <a:srgbClr val="000000"/>
                </a:solidFill>
                <a:latin typeface="Arial" charset="0"/>
              </a:defRPr>
            </a:lvl9pPr>
          </a:lstStyle>
          <a:p>
            <a:pPr algn="ctr">
              <a:spcBef>
                <a:spcPct val="0"/>
              </a:spcBef>
            </a:pPr>
            <a:r>
              <a:rPr kumimoji="0" lang="de-DE" sz="1500" dirty="0">
                <a:solidFill>
                  <a:schemeClr val="tx1"/>
                </a:solidFill>
              </a:rPr>
              <a:t>Residuum </a:t>
            </a:r>
          </a:p>
          <a:p>
            <a:pPr algn="ctr">
              <a:spcBef>
                <a:spcPct val="0"/>
              </a:spcBef>
            </a:pPr>
            <a:r>
              <a:rPr kumimoji="0" lang="de-DE" sz="1500" dirty="0">
                <a:solidFill>
                  <a:schemeClr val="tx1"/>
                </a:solidFill>
              </a:rPr>
              <a:t>plus.</a:t>
            </a:r>
          </a:p>
          <a:p>
            <a:pPr algn="ctr">
              <a:spcBef>
                <a:spcPct val="0"/>
              </a:spcBef>
            </a:pPr>
            <a:r>
              <a:rPr kumimoji="0" lang="de-DE" sz="1500" dirty="0">
                <a:solidFill>
                  <a:schemeClr val="tx1"/>
                </a:solidFill>
              </a:rPr>
              <a:t>Scope of risk</a:t>
            </a:r>
          </a:p>
        </p:txBody>
      </p:sp>
      <p:sp>
        <p:nvSpPr>
          <p:cNvPr id="29700" name="Rectangle 85"/>
          <p:cNvSpPr>
            <a:spLocks noGrp="1" noChangeArrowheads="1"/>
          </p:cNvSpPr>
          <p:nvPr>
            <p:ph type="title"/>
          </p:nvPr>
        </p:nvSpPr>
        <p:spPr>
          <a:noFill/>
        </p:spPr>
        <p:txBody>
          <a:bodyPr/>
          <a:lstStyle/>
          <a:p>
            <a:pPr eaLnBrk="1" hangingPunct="1"/>
            <a:r>
              <a:rPr lang="de-DE" dirty="0"/>
              <a:t>The future always means uncertainty</a:t>
            </a:r>
            <a:br>
              <a:rPr lang="de-DE" dirty="0"/>
            </a:br>
            <a:r>
              <a:rPr lang="de-DE" dirty="0"/>
              <a:t>Risk as a possible deviation from the plan (opportunity &amp; </a:t>
            </a:r>
            <a:r>
              <a:rPr lang="de-DE" dirty="0" err="1"/>
              <a:t>threat</a:t>
            </a:r>
            <a:r>
              <a:rPr lang="de-DE" dirty="0"/>
              <a:t>)</a:t>
            </a:r>
          </a:p>
        </p:txBody>
      </p:sp>
      <p:sp>
        <p:nvSpPr>
          <p:cNvPr id="85" name="AutoShape 832"/>
          <p:cNvSpPr>
            <a:spLocks noChangeArrowheads="1"/>
          </p:cNvSpPr>
          <p:nvPr/>
        </p:nvSpPr>
        <p:spPr bwMode="auto">
          <a:xfrm>
            <a:off x="432027" y="5976035"/>
            <a:ext cx="8640000" cy="392113"/>
          </a:xfrm>
          <a:prstGeom prst="flowChartProcess">
            <a:avLst/>
          </a:prstGeom>
          <a:solidFill>
            <a:schemeClr val="accent5"/>
          </a:solidFill>
          <a:ln w="19050" algn="ctr">
            <a:solidFill>
              <a:srgbClr val="002945"/>
            </a:solidFill>
            <a:miter lim="800000"/>
            <a:headEnd/>
            <a:tailEnd/>
          </a:ln>
        </p:spPr>
        <p:txBody>
          <a:bodyPr lIns="72000" tIns="72000" rIns="72000" bIns="72000" anchor="ctr">
            <a:spAutoFit/>
          </a:bodyPr>
          <a:lstStyle/>
          <a:p>
            <a:pPr marL="0" lvl="1" algn="ctr" defTabSz="898525" fontAlgn="auto">
              <a:spcBef>
                <a:spcPts val="0"/>
              </a:spcBef>
              <a:spcAft>
                <a:spcPct val="50000"/>
              </a:spcAft>
              <a:defRPr/>
            </a:pPr>
            <a:r>
              <a:rPr kumimoji="0" lang="de-DE" sz="1600" b="1" kern="0" dirty="0">
                <a:solidFill>
                  <a:schemeClr val="tx1"/>
                </a:solidFill>
              </a:rPr>
              <a:t>... and risk makes decisions difficult!</a:t>
            </a:r>
          </a:p>
        </p:txBody>
      </p:sp>
      <p:pic>
        <p:nvPicPr>
          <p:cNvPr id="29703" name="Picture 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113" y="4427874"/>
            <a:ext cx="28003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4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000" y="144000"/>
            <a:ext cx="8640000" cy="648000"/>
          </a:xfrm>
        </p:spPr>
        <p:txBody>
          <a:bodyPr/>
          <a:lstStyle/>
          <a:p>
            <a:r>
              <a:rPr lang="de-DE" dirty="0"/>
              <a:t>Act to Strengthen Financial Market Integrity (FISG) and the </a:t>
            </a:r>
            <a:r>
              <a:rPr lang="de-DE" dirty="0" err="1"/>
              <a:t>new</a:t>
            </a:r>
            <a:r>
              <a:rPr lang="de-DE" dirty="0"/>
              <a:t> </a:t>
            </a:r>
            <a:br>
              <a:rPr lang="de-DE" dirty="0"/>
            </a:br>
            <a:r>
              <a:rPr lang="de-DE" dirty="0"/>
              <a:t>§ 91 (3) AktG: Risk management instead of just early risk detection!</a:t>
            </a:r>
          </a:p>
        </p:txBody>
      </p:sp>
      <p:sp>
        <p:nvSpPr>
          <p:cNvPr id="2" name="Textfeld 1"/>
          <p:cNvSpPr txBox="1"/>
          <p:nvPr/>
        </p:nvSpPr>
        <p:spPr>
          <a:xfrm>
            <a:off x="645057" y="1176669"/>
            <a:ext cx="8918672" cy="4178473"/>
          </a:xfrm>
          <a:prstGeom prst="rect">
            <a:avLst/>
          </a:prstGeom>
          <a:noFill/>
        </p:spPr>
        <p:txBody>
          <a:bodyPr wrap="square" lIns="72035" tIns="36017" rIns="72035" bIns="36017" rtlCol="0">
            <a:noAutofit/>
          </a:bodyPr>
          <a:lstStyle/>
          <a:p>
            <a:endParaRPr lang="de-DE" sz="1601" i="1" dirty="0"/>
          </a:p>
          <a:p>
            <a:r>
              <a:rPr lang="de-DE" sz="1601" i="1" dirty="0"/>
              <a:t>"(1) The Management Board shall ensure </a:t>
            </a:r>
            <a:r>
              <a:rPr lang="de-DE" sz="1601" i="1" dirty="0" err="1"/>
              <a:t>that </a:t>
            </a:r>
            <a:r>
              <a:rPr lang="de-DE" sz="1601" i="1" dirty="0"/>
              <a:t>the necessary trading books are kept.</a:t>
            </a:r>
          </a:p>
          <a:p>
            <a:endParaRPr lang="de-DE" sz="1601" i="1" dirty="0"/>
          </a:p>
          <a:p>
            <a:r>
              <a:rPr lang="de-DE" sz="1601" i="1" dirty="0"/>
              <a:t>(2) The Management Board shall take appropriate measures, in particular to set up a monitoring system, to ensure that developments that could jeopardize the continued existence of the company are identified at an early stage.</a:t>
            </a:r>
          </a:p>
          <a:p>
            <a:endParaRPr lang="de-DE" sz="1601" i="1" dirty="0"/>
          </a:p>
          <a:p>
            <a:r>
              <a:rPr lang="de-DE" sz="1601" i="1" dirty="0"/>
              <a:t>(3) </a:t>
            </a:r>
            <a:r>
              <a:rPr lang="de-DE" sz="1601" b="1" i="1" dirty="0"/>
              <a:t>The management board of a </a:t>
            </a:r>
            <a:r>
              <a:rPr lang="de-DE" sz="1601" b="1" i="1" u="sng" dirty="0"/>
              <a:t>listed company </a:t>
            </a:r>
            <a:r>
              <a:rPr lang="de-DE" sz="1601" b="1" i="1" dirty="0"/>
              <a:t>must also set up an appropriate and effective internal control system </a:t>
            </a:r>
            <a:r>
              <a:rPr lang="de-DE" sz="1601" b="1" i="1" u="sng" dirty="0"/>
              <a:t>and risk management system </a:t>
            </a:r>
            <a:r>
              <a:rPr lang="de-DE" sz="1601" b="1" i="1" dirty="0"/>
              <a:t>in view of the scope of the company's business activities and its risk situation."</a:t>
            </a:r>
          </a:p>
          <a:p>
            <a:endParaRPr lang="de-DE" sz="1601" b="1" dirty="0"/>
          </a:p>
          <a:p>
            <a:endParaRPr lang="de-DE" sz="1601" b="1" dirty="0"/>
          </a:p>
          <a:p>
            <a:r>
              <a:rPr lang="de-DE" sz="1601" b="1" dirty="0"/>
              <a:t>Business implications of § 91 para 3:</a:t>
            </a:r>
          </a:p>
          <a:p>
            <a:endParaRPr lang="de-DE" sz="1601" b="1" dirty="0"/>
          </a:p>
          <a:p>
            <a:pPr marL="343071" indent="-343071">
              <a:buAutoNum type="arabicPeriod"/>
            </a:pPr>
            <a:r>
              <a:rPr lang="de-DE" sz="1601" b="1" dirty="0"/>
              <a:t>Consideration of all </a:t>
            </a:r>
            <a:r>
              <a:rPr lang="de-DE" sz="1601" b="1" u="sng" dirty="0"/>
              <a:t>material </a:t>
            </a:r>
            <a:r>
              <a:rPr lang="de-DE" sz="1601" b="1" dirty="0"/>
              <a:t>risks (opportunities and threats); irrespective of a possible threat to the company's existence</a:t>
            </a:r>
          </a:p>
          <a:p>
            <a:pPr marL="343071" indent="-343071">
              <a:buAutoNum type="arabicPeriod"/>
            </a:pPr>
            <a:r>
              <a:rPr lang="de-DE" sz="1601" b="1" dirty="0"/>
              <a:t>Obligation to take risk management measures (risk management (see esp.</a:t>
            </a:r>
            <a:br>
              <a:rPr lang="de-DE" sz="1601" b="1" dirty="0"/>
            </a:br>
            <a:r>
              <a:rPr lang="de-DE" sz="1601" b="1" dirty="0"/>
              <a:t>§ 1 </a:t>
            </a:r>
            <a:r>
              <a:rPr lang="de-DE" sz="1601" b="1" dirty="0" err="1"/>
              <a:t>StaRUG</a:t>
            </a:r>
            <a:r>
              <a:rPr lang="de-DE" sz="1601" b="1" dirty="0"/>
              <a:t>)</a:t>
            </a:r>
          </a:p>
          <a:p>
            <a:pPr marL="343071" indent="-343071">
              <a:buAutoNum type="arabicPeriod"/>
            </a:pPr>
            <a:r>
              <a:rPr lang="de-DE" sz="1601" b="1" dirty="0"/>
              <a:t>Inclusion of risk analyses in "business decisions"</a:t>
            </a:r>
          </a:p>
          <a:p>
            <a:endParaRPr lang="de-DE" sz="1601" dirty="0">
              <a:solidFill>
                <a:srgbClr val="002945"/>
              </a:solidFill>
            </a:endParaRPr>
          </a:p>
        </p:txBody>
      </p:sp>
    </p:spTree>
    <p:extLst>
      <p:ext uri="{BB962C8B-B14F-4D97-AF65-F5344CB8AC3E}">
        <p14:creationId xmlns:p14="http://schemas.microsoft.com/office/powerpoint/2010/main" val="140048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The main implications of the FISG for listed stock corporations</a:t>
            </a:r>
          </a:p>
        </p:txBody>
      </p:sp>
      <p:sp>
        <p:nvSpPr>
          <p:cNvPr id="4" name="Inhaltsplatzhalter 3"/>
          <p:cNvSpPr>
            <a:spLocks noGrp="1"/>
          </p:cNvSpPr>
          <p:nvPr>
            <p:ph idx="1"/>
          </p:nvPr>
        </p:nvSpPr>
        <p:spPr>
          <a:xfrm>
            <a:off x="468000" y="1080000"/>
            <a:ext cx="8640000" cy="3357112"/>
          </a:xfrm>
        </p:spPr>
        <p:txBody>
          <a:bodyPr/>
          <a:lstStyle/>
          <a:p>
            <a:pPr marL="0" indent="0">
              <a:buNone/>
            </a:pPr>
            <a:r>
              <a:rPr lang="de-DE" dirty="0"/>
              <a:t>In addition to an internal control system, "comprehensive risk management" must now be implemented.</a:t>
            </a:r>
            <a:r>
              <a:rPr lang="de-DE" baseline="30000" dirty="0"/>
              <a:t>1</a:t>
            </a:r>
          </a:p>
          <a:p>
            <a:pPr marL="0" indent="0">
              <a:buNone/>
            </a:pPr>
            <a:r>
              <a:rPr lang="de-DE" i="1" dirty="0"/>
              <a:t>Note: This gives risk management a </a:t>
            </a:r>
            <a:r>
              <a:rPr lang="de-DE" i="1" u="sng" dirty="0"/>
              <a:t>prominent </a:t>
            </a:r>
            <a:r>
              <a:rPr lang="de-DE" i="1" dirty="0"/>
              <a:t>position because - unlike controlling and compliance management, for example - it is a "legally required program"</a:t>
            </a:r>
          </a:p>
          <a:p>
            <a:pPr marL="0" indent="0">
              <a:buNone/>
            </a:pPr>
            <a:endParaRPr lang="de-DE" dirty="0"/>
          </a:p>
          <a:p>
            <a:pPr marL="0" indent="0">
              <a:buNone/>
            </a:pPr>
            <a:r>
              <a:rPr lang="de-DE" b="1" dirty="0"/>
              <a:t>§ Section 107 AktG </a:t>
            </a:r>
            <a:r>
              <a:rPr lang="de-DE" dirty="0"/>
              <a:t>also provides for direct communication between risk management (as well as ICS, internal audit) and the Supervisory Board (Audit Committee).</a:t>
            </a:r>
          </a:p>
          <a:p>
            <a:pPr marL="0" indent="0">
              <a:buNone/>
            </a:pPr>
            <a:r>
              <a:rPr lang="de-DE" i="1" dirty="0"/>
              <a:t>Note: This is intended to give the Supervisory Board a </a:t>
            </a:r>
            <a:r>
              <a:rPr lang="de-DE" i="1" dirty="0" err="1"/>
              <a:t>more undistorted </a:t>
            </a:r>
            <a:r>
              <a:rPr lang="de-DE" i="1" dirty="0"/>
              <a:t>picture of (1) the company's risk situation and (2) existing deficits in risk management.</a:t>
            </a:r>
          </a:p>
        </p:txBody>
      </p:sp>
      <p:sp>
        <p:nvSpPr>
          <p:cNvPr id="2" name="Inhaltsplatzhalter 1"/>
          <p:cNvSpPr>
            <a:spLocks noGrp="1"/>
          </p:cNvSpPr>
          <p:nvPr>
            <p:ph sz="quarter" idx="13"/>
          </p:nvPr>
        </p:nvSpPr>
        <p:spPr>
          <a:xfrm>
            <a:off x="407190" y="4581128"/>
            <a:ext cx="8640000" cy="1826872"/>
          </a:xfrm>
        </p:spPr>
        <p:txBody>
          <a:bodyPr/>
          <a:lstStyle/>
          <a:p>
            <a:pPr fontAlgn="base">
              <a:lnSpc>
                <a:spcPts val="1050"/>
              </a:lnSpc>
            </a:pPr>
            <a:r>
              <a:rPr lang="de-DE" b="0" i="0" u="none" strike="noStrike" dirty="0">
                <a:solidFill>
                  <a:srgbClr val="7F7F7F"/>
                </a:solidFill>
                <a:effectLst/>
                <a:latin typeface="+mn-lt"/>
              </a:rPr>
              <a:t>See Berger, Th./Ernst, D./Gleißner, W./Hofmann, K. H./Meyer, M./Schneck, O./Ulrich, P./Vanini, U. (2021): Die Prüfung von Risikomanagementsystemen und die Defizite des IDW Prüfungsstandards 340, in: Der Betrieb, 74. Vol., </a:t>
            </a:r>
            <a:r>
              <a:rPr lang="de-DE" b="0" i="0" u="none" strike="noStrike" dirty="0" err="1">
                <a:solidFill>
                  <a:srgbClr val="7F7F7F"/>
                </a:solidFill>
                <a:effectLst/>
                <a:latin typeface="+mn-lt"/>
              </a:rPr>
              <a:t>No</a:t>
            </a:r>
            <a:r>
              <a:rPr lang="de-DE" b="0" i="0" u="none" strike="noStrike" dirty="0">
                <a:solidFill>
                  <a:srgbClr val="7F7F7F"/>
                </a:solidFill>
                <a:effectLst/>
                <a:latin typeface="+mn-lt"/>
              </a:rPr>
              <a:t> 46, pp. 2709-2714; </a:t>
            </a:r>
            <a:r>
              <a:rPr lang="en-US" b="0" i="0" dirty="0">
                <a:solidFill>
                  <a:srgbClr val="002945"/>
                </a:solidFill>
                <a:effectLst/>
                <a:latin typeface="+mn-lt"/>
              </a:rPr>
              <a:t>​</a:t>
            </a:r>
          </a:p>
          <a:p>
            <a:pPr fontAlgn="base">
              <a:lnSpc>
                <a:spcPts val="1050"/>
              </a:lnSpc>
            </a:pPr>
            <a:r>
              <a:rPr lang="de-DE" b="0" i="0" u="none" strike="noStrike" dirty="0">
                <a:solidFill>
                  <a:srgbClr val="7F7F7F"/>
                </a:solidFill>
                <a:effectLst/>
                <a:latin typeface="+mn-lt"/>
              </a:rPr>
              <a:t>Velte, P. (2020): Der Referentenentwurf für ein Finanzmarktintegritätsstärkungsgesetz (FISG). Reform der internen Corporate Governance nach dem Wirecard-Skandal, in: Steuer- und Bilanzpraxis (</a:t>
            </a:r>
            <a:r>
              <a:rPr lang="de-DE" b="0" i="0" u="none" strike="noStrike" dirty="0" err="1">
                <a:solidFill>
                  <a:srgbClr val="7F7F7F"/>
                </a:solidFill>
                <a:effectLst/>
                <a:latin typeface="+mn-lt"/>
              </a:rPr>
              <a:t>StuB</a:t>
            </a:r>
            <a:r>
              <a:rPr lang="de-DE" b="0" i="0" u="none" strike="noStrike" dirty="0">
                <a:solidFill>
                  <a:srgbClr val="7F7F7F"/>
                </a:solidFill>
                <a:effectLst/>
                <a:latin typeface="+mn-lt"/>
              </a:rPr>
              <a:t>), </a:t>
            </a:r>
            <a:r>
              <a:rPr lang="de-DE" b="0" i="0" u="none" strike="noStrike" dirty="0" err="1">
                <a:solidFill>
                  <a:srgbClr val="7F7F7F"/>
                </a:solidFill>
                <a:effectLst/>
                <a:latin typeface="+mn-lt"/>
              </a:rPr>
              <a:t>No</a:t>
            </a:r>
            <a:r>
              <a:rPr lang="de-DE" b="0" i="0" u="none" strike="noStrike" dirty="0">
                <a:solidFill>
                  <a:srgbClr val="7F7F7F"/>
                </a:solidFill>
                <a:effectLst/>
                <a:latin typeface="+mn-lt"/>
              </a:rPr>
              <a:t> 21/2020, pp. 817–826</a:t>
            </a:r>
            <a:r>
              <a:rPr lang="en-US" b="0" i="0" dirty="0">
                <a:solidFill>
                  <a:srgbClr val="002945"/>
                </a:solidFill>
                <a:effectLst/>
                <a:latin typeface="+mn-lt"/>
              </a:rPr>
              <a:t>​</a:t>
            </a:r>
          </a:p>
          <a:p>
            <a:pPr fontAlgn="base">
              <a:lnSpc>
                <a:spcPts val="1050"/>
              </a:lnSpc>
            </a:pPr>
            <a:r>
              <a:rPr lang="de-DE" b="0" i="0" u="none" strike="noStrike" dirty="0">
                <a:solidFill>
                  <a:srgbClr val="7F7F7F"/>
                </a:solidFill>
                <a:effectLst/>
                <a:latin typeface="+mn-lt"/>
              </a:rPr>
              <a:t>Velte, P. (2021): Regulierung von Corporate Governance-Systemen durch das geplante FISG: Eine kritische Würdigung, in WPg, 74. Vol., </a:t>
            </a:r>
            <a:r>
              <a:rPr lang="de-DE" b="0" i="0" u="none" strike="noStrike" dirty="0" err="1">
                <a:solidFill>
                  <a:srgbClr val="7F7F7F"/>
                </a:solidFill>
                <a:effectLst/>
                <a:latin typeface="+mn-lt"/>
              </a:rPr>
              <a:t>No</a:t>
            </a:r>
            <a:r>
              <a:rPr lang="de-DE" b="0" i="0" u="none" strike="noStrike" dirty="0">
                <a:solidFill>
                  <a:srgbClr val="7F7F7F"/>
                </a:solidFill>
                <a:effectLst/>
                <a:latin typeface="+mn-lt"/>
              </a:rPr>
              <a:t> 6/2021, pp. 387–398; </a:t>
            </a:r>
            <a:r>
              <a:rPr lang="en-US" b="0" i="0" dirty="0">
                <a:solidFill>
                  <a:srgbClr val="002945"/>
                </a:solidFill>
                <a:effectLst/>
                <a:latin typeface="+mn-lt"/>
              </a:rPr>
              <a:t>​</a:t>
            </a:r>
          </a:p>
          <a:p>
            <a:pPr fontAlgn="base">
              <a:lnSpc>
                <a:spcPts val="1050"/>
              </a:lnSpc>
            </a:pPr>
            <a:r>
              <a:rPr lang="de-DE" b="0" i="0" u="none" strike="noStrike" dirty="0">
                <a:solidFill>
                  <a:srgbClr val="7F7F7F"/>
                </a:solidFill>
                <a:effectLst/>
                <a:latin typeface="+mn-lt"/>
              </a:rPr>
              <a:t>Gleißner, W. (2020): Integratives Risikomanagement. Schnittstellen zu Controlling, Compliance und Interner Revision, in: Controlling, 32. Vol., </a:t>
            </a:r>
            <a:r>
              <a:rPr lang="de-DE" b="0" i="0" u="none" strike="noStrike" dirty="0" err="1">
                <a:solidFill>
                  <a:srgbClr val="7F7F7F"/>
                </a:solidFill>
                <a:effectLst/>
                <a:latin typeface="+mn-lt"/>
              </a:rPr>
              <a:t>No</a:t>
            </a:r>
            <a:r>
              <a:rPr lang="de-DE" b="0" i="0" u="none" strike="noStrike" dirty="0">
                <a:solidFill>
                  <a:srgbClr val="7F7F7F"/>
                </a:solidFill>
                <a:effectLst/>
                <a:latin typeface="+mn-lt"/>
              </a:rPr>
              <a:t> 4, </a:t>
            </a:r>
            <a:br>
              <a:rPr lang="de-DE" b="0" i="0" u="none" strike="noStrike" dirty="0">
                <a:solidFill>
                  <a:srgbClr val="7F7F7F"/>
                </a:solidFill>
                <a:effectLst/>
                <a:latin typeface="+mn-lt"/>
              </a:rPr>
            </a:br>
            <a:r>
              <a:rPr lang="de-DE" b="0" i="0" u="none" strike="noStrike" dirty="0">
                <a:solidFill>
                  <a:srgbClr val="7F7F7F"/>
                </a:solidFill>
                <a:effectLst/>
                <a:latin typeface="+mn-lt"/>
              </a:rPr>
              <a:t>pp. 23–29; </a:t>
            </a:r>
            <a:r>
              <a:rPr lang="en-US" b="0" i="0" dirty="0">
                <a:solidFill>
                  <a:srgbClr val="002945"/>
                </a:solidFill>
                <a:effectLst/>
                <a:latin typeface="+mn-lt"/>
              </a:rPr>
              <a:t>​</a:t>
            </a:r>
          </a:p>
          <a:p>
            <a:pPr fontAlgn="base">
              <a:lnSpc>
                <a:spcPts val="1050"/>
              </a:lnSpc>
            </a:pPr>
            <a:r>
              <a:rPr lang="de-DE" b="0" i="0" u="none" strike="noStrike" dirty="0">
                <a:solidFill>
                  <a:srgbClr val="7F7F7F"/>
                </a:solidFill>
                <a:effectLst/>
                <a:latin typeface="+mn-lt"/>
              </a:rPr>
              <a:t>Velte, P./</a:t>
            </a:r>
            <a:r>
              <a:rPr lang="de-DE" b="0" i="0" u="none" strike="noStrike" dirty="0" err="1">
                <a:solidFill>
                  <a:srgbClr val="7F7F7F"/>
                </a:solidFill>
                <a:effectLst/>
                <a:latin typeface="+mn-lt"/>
              </a:rPr>
              <a:t>Eulerich</a:t>
            </a:r>
            <a:r>
              <a:rPr lang="de-DE" b="0" i="0" u="none" strike="noStrike" dirty="0">
                <a:solidFill>
                  <a:srgbClr val="7F7F7F"/>
                </a:solidFill>
                <a:effectLst/>
                <a:latin typeface="+mn-lt"/>
              </a:rPr>
              <a:t>, M. (2021): Das geplante Finanzmarktintegritätsstärkungsgesetz (FISG). Eine kritische Diskussion aus Sicht der Internen Revision, in: Zeitschrift Interne Revision (ZIR), 56. Vol., </a:t>
            </a:r>
            <a:r>
              <a:rPr lang="de-DE" b="0" i="0" u="none" strike="noStrike" dirty="0" err="1">
                <a:solidFill>
                  <a:srgbClr val="7F7F7F"/>
                </a:solidFill>
                <a:effectLst/>
                <a:latin typeface="+mn-lt"/>
              </a:rPr>
              <a:t>No</a:t>
            </a:r>
            <a:r>
              <a:rPr lang="de-DE" b="0" i="0" u="none" strike="noStrike" dirty="0">
                <a:solidFill>
                  <a:srgbClr val="7F7F7F"/>
                </a:solidFill>
                <a:effectLst/>
                <a:latin typeface="+mn-lt"/>
              </a:rPr>
              <a:t> 2/2021, pp. 64–69.</a:t>
            </a:r>
            <a:endParaRPr lang="en-US" b="0" i="0" dirty="0">
              <a:solidFill>
                <a:srgbClr val="002945"/>
              </a:solidFill>
              <a:effectLst/>
              <a:latin typeface="+mn-lt"/>
            </a:endParaRPr>
          </a:p>
        </p:txBody>
      </p:sp>
    </p:spTree>
    <p:extLst>
      <p:ext uri="{BB962C8B-B14F-4D97-AF65-F5344CB8AC3E}">
        <p14:creationId xmlns:p14="http://schemas.microsoft.com/office/powerpoint/2010/main" val="2216468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el 1"/>
          <p:cNvSpPr>
            <a:spLocks noGrp="1"/>
          </p:cNvSpPr>
          <p:nvPr>
            <p:ph type="title"/>
          </p:nvPr>
        </p:nvSpPr>
        <p:spPr/>
        <p:txBody>
          <a:bodyPr/>
          <a:lstStyle/>
          <a:p>
            <a:r>
              <a:rPr lang="de-DE" altLang="de-DE" dirty="0">
                <a:solidFill>
                  <a:srgbClr val="292929"/>
                </a:solidFill>
              </a:rPr>
              <a:t>Risk </a:t>
            </a:r>
            <a:r>
              <a:rPr lang="de-DE" altLang="de-DE" dirty="0" err="1">
                <a:solidFill>
                  <a:srgbClr val="292929"/>
                </a:solidFill>
              </a:rPr>
              <a:t>and</a:t>
            </a:r>
            <a:r>
              <a:rPr lang="de-DE" altLang="de-DE" dirty="0">
                <a:solidFill>
                  <a:srgbClr val="292929"/>
                </a:solidFill>
              </a:rPr>
              <a:t> </a:t>
            </a:r>
            <a:r>
              <a:rPr lang="de-DE" altLang="de-DE" dirty="0" err="1">
                <a:solidFill>
                  <a:srgbClr val="292929"/>
                </a:solidFill>
              </a:rPr>
              <a:t>decisions</a:t>
            </a:r>
            <a:r>
              <a:rPr lang="de-DE" altLang="de-DE" dirty="0">
                <a:solidFill>
                  <a:srgbClr val="292929"/>
                </a:solidFill>
              </a:rPr>
              <a:t>—German Stock Corporation Act § 93: </a:t>
            </a:r>
            <a:r>
              <a:rPr lang="de-DE" altLang="de-DE" dirty="0" err="1">
                <a:solidFill>
                  <a:srgbClr val="292929"/>
                </a:solidFill>
              </a:rPr>
              <a:t>Duty</a:t>
            </a:r>
            <a:r>
              <a:rPr lang="de-DE" altLang="de-DE" dirty="0">
                <a:solidFill>
                  <a:srgbClr val="292929"/>
                </a:solidFill>
              </a:rPr>
              <a:t> of care and responsibility of the members of the Management Board</a:t>
            </a:r>
          </a:p>
        </p:txBody>
      </p:sp>
      <p:sp>
        <p:nvSpPr>
          <p:cNvPr id="3" name="Inhaltsplatzhalter 2"/>
          <p:cNvSpPr>
            <a:spLocks noGrp="1"/>
          </p:cNvSpPr>
          <p:nvPr>
            <p:ph idx="1"/>
          </p:nvPr>
        </p:nvSpPr>
        <p:spPr/>
        <p:txBody>
          <a:bodyPr/>
          <a:lstStyle/>
          <a:p>
            <a:pPr marL="0" indent="0">
              <a:buNone/>
              <a:defRPr/>
            </a:pPr>
            <a:r>
              <a:rPr lang="de-DE" sz="1597" b="0" i="1" dirty="0">
                <a:solidFill>
                  <a:srgbClr val="292929"/>
                </a:solidFill>
              </a:rPr>
              <a:t>"(1) The members of the Management Board must exercise the diligence of a prudent and conscientious manager in their management of the company. There is no breach of duty if the </a:t>
            </a:r>
            <a:r>
              <a:rPr lang="de-DE" sz="1597" i="1" dirty="0">
                <a:solidFill>
                  <a:srgbClr val="292929"/>
                </a:solidFill>
              </a:rPr>
              <a:t>Management Board member could reasonably assume when making a </a:t>
            </a:r>
            <a:r>
              <a:rPr lang="de-DE" sz="1597" b="1" i="1" dirty="0">
                <a:solidFill>
                  <a:srgbClr val="292929"/>
                </a:solidFill>
              </a:rPr>
              <a:t>business decision </a:t>
            </a:r>
            <a:r>
              <a:rPr lang="de-DE" sz="1597" i="1" dirty="0">
                <a:solidFill>
                  <a:srgbClr val="292929"/>
                </a:solidFill>
              </a:rPr>
              <a:t>that they were acting for the benefit of the company on </a:t>
            </a:r>
            <a:r>
              <a:rPr lang="de-DE" sz="1597" b="1" i="1" dirty="0">
                <a:solidFill>
                  <a:srgbClr val="292929"/>
                </a:solidFill>
              </a:rPr>
              <a:t>the basis of appropriate information</a:t>
            </a:r>
            <a:r>
              <a:rPr lang="de-DE" sz="1597" i="1" dirty="0">
                <a:solidFill>
                  <a:srgbClr val="292929"/>
                </a:solidFill>
              </a:rPr>
              <a:t>.</a:t>
            </a:r>
          </a:p>
          <a:p>
            <a:pPr marL="0" indent="0">
              <a:buNone/>
              <a:defRPr/>
            </a:pPr>
            <a:r>
              <a:rPr lang="de-DE" sz="1597" b="0" i="1" dirty="0">
                <a:solidFill>
                  <a:srgbClr val="292929"/>
                </a:solidFill>
              </a:rPr>
              <a:t>(2) Members of the Management Board who breach their duties shall be jointly and severally liable to compensate the company for any resulting damages. If it is disputed whether they have exercised the diligence of a prudent and conscientious manager</a:t>
            </a:r>
            <a:r>
              <a:rPr lang="de-DE" sz="1597" i="1" dirty="0">
                <a:solidFill>
                  <a:srgbClr val="292929"/>
                </a:solidFill>
              </a:rPr>
              <a:t>, they shall bear the </a:t>
            </a:r>
            <a:r>
              <a:rPr lang="de-DE" sz="1597" b="1" i="1" dirty="0">
                <a:solidFill>
                  <a:srgbClr val="292929"/>
                </a:solidFill>
              </a:rPr>
              <a:t>burden of proof.</a:t>
            </a:r>
            <a:r>
              <a:rPr lang="de-DE" sz="1597" b="0" i="1" dirty="0">
                <a:solidFill>
                  <a:srgbClr val="292929"/>
                </a:solidFill>
              </a:rPr>
              <a:t> ....</a:t>
            </a:r>
          </a:p>
          <a:p>
            <a:pPr marL="0" indent="0">
              <a:buNone/>
              <a:defRPr/>
            </a:pPr>
            <a:r>
              <a:rPr lang="de-DE" sz="1597" b="0" i="1" dirty="0">
                <a:solidFill>
                  <a:srgbClr val="292929"/>
                </a:solidFill>
              </a:rPr>
              <a:t>(4) The company shall not be </a:t>
            </a:r>
            <a:r>
              <a:rPr lang="de-DE" sz="1597" b="1" i="1" dirty="0">
                <a:solidFill>
                  <a:srgbClr val="292929"/>
                </a:solidFill>
              </a:rPr>
              <a:t>liable to pay compensation </a:t>
            </a:r>
            <a:r>
              <a:rPr lang="de-DE" sz="1597" b="0" i="1" dirty="0">
                <a:solidFill>
                  <a:srgbClr val="292929"/>
                </a:solidFill>
              </a:rPr>
              <a:t>if the action is based on a lawful resolution of the Annual General Meeting. The fact that the Supervisory Board has approved the act shall not exclude the obligation to pay compensation."</a:t>
            </a:r>
          </a:p>
        </p:txBody>
      </p:sp>
      <p:sp>
        <p:nvSpPr>
          <p:cNvPr id="4" name="Inhaltsplatzhalter 3">
            <a:extLst>
              <a:ext uri="{FF2B5EF4-FFF2-40B4-BE49-F238E27FC236}">
                <a16:creationId xmlns:a16="http://schemas.microsoft.com/office/drawing/2014/main" id="{DF82A703-1C71-6DD3-04CC-15AC094C4124}"/>
              </a:ext>
            </a:extLst>
          </p:cNvPr>
          <p:cNvSpPr>
            <a:spLocks noGrp="1"/>
          </p:cNvSpPr>
          <p:nvPr>
            <p:ph sz="quarter" idx="13"/>
          </p:nvPr>
        </p:nvSpPr>
        <p:spPr>
          <a:xfrm>
            <a:off x="468000" y="5239072"/>
            <a:ext cx="8640000" cy="760959"/>
          </a:xfrm>
          <a:solidFill>
            <a:schemeClr val="accent5"/>
          </a:solidFill>
          <a:ln w="19050" algn="ctr">
            <a:solidFill>
              <a:srgbClr val="002945"/>
            </a:solidFill>
            <a:miter lim="800000"/>
            <a:headEnd/>
            <a:tailEnd/>
          </a:ln>
        </p:spPr>
        <p:txBody>
          <a:bodyPr lIns="72000" tIns="72000" rIns="72000" bIns="72000" anchor="ctr">
            <a:spAutoFit/>
          </a:bodyPr>
          <a:lstStyle/>
          <a:p>
            <a:pPr marL="0"/>
            <a:r>
              <a:rPr lang="de-DE" sz="2000" dirty="0">
                <a:solidFill>
                  <a:schemeClr val="tx1"/>
                </a:solidFill>
                <a:latin typeface="+mn-lt"/>
                <a:cs typeface="+mn-cs"/>
              </a:rPr>
              <a:t>So: Decision templates with risk analyses (with risk quantification and aggregation) and risk-appropriate strategy evaluation!</a:t>
            </a:r>
          </a:p>
        </p:txBody>
      </p:sp>
    </p:spTree>
    <p:extLst>
      <p:ext uri="{BB962C8B-B14F-4D97-AF65-F5344CB8AC3E}">
        <p14:creationId xmlns:p14="http://schemas.microsoft.com/office/powerpoint/2010/main" val="101650849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97396A8-292A-A35D-02AA-DD874ADD03EF}"/>
              </a:ext>
            </a:extLst>
          </p:cNvPr>
          <p:cNvSpPr>
            <a:spLocks noGrp="1"/>
          </p:cNvSpPr>
          <p:nvPr>
            <p:ph type="title"/>
          </p:nvPr>
        </p:nvSpPr>
        <p:spPr/>
        <p:txBody>
          <a:bodyPr/>
          <a:lstStyle/>
          <a:p>
            <a:r>
              <a:rPr lang="de-DE" dirty="0"/>
              <a:t>Significant limitation of </a:t>
            </a:r>
            <a:r>
              <a:rPr lang="de-DE" dirty="0" err="1"/>
              <a:t>the</a:t>
            </a:r>
            <a:r>
              <a:rPr lang="de-DE" dirty="0"/>
              <a:t> </a:t>
            </a:r>
            <a:r>
              <a:rPr lang="de-DE" dirty="0" err="1"/>
              <a:t>auditor‘s</a:t>
            </a:r>
            <a:r>
              <a:rPr lang="de-DE" dirty="0"/>
              <a:t> </a:t>
            </a:r>
            <a:r>
              <a:rPr lang="de-DE" dirty="0" err="1"/>
              <a:t>test</a:t>
            </a:r>
            <a:r>
              <a:rPr lang="de-DE" dirty="0"/>
              <a:t> certificate</a:t>
            </a:r>
          </a:p>
        </p:txBody>
      </p:sp>
      <p:sp>
        <p:nvSpPr>
          <p:cNvPr id="2" name="Inhaltsplatzhalter 1"/>
          <p:cNvSpPr>
            <a:spLocks noGrp="1"/>
          </p:cNvSpPr>
          <p:nvPr>
            <p:ph idx="1"/>
          </p:nvPr>
        </p:nvSpPr>
        <p:spPr/>
        <p:txBody>
          <a:bodyPr/>
          <a:lstStyle/>
          <a:p>
            <a:pPr marL="0" indent="0">
              <a:buNone/>
            </a:pPr>
            <a:r>
              <a:rPr lang="de-DE" dirty="0"/>
              <a:t>Important: </a:t>
            </a:r>
          </a:p>
          <a:p>
            <a:pPr marL="0" indent="0">
              <a:buNone/>
            </a:pPr>
            <a:r>
              <a:rPr lang="de-DE" b="0" dirty="0"/>
              <a:t>The auditor </a:t>
            </a:r>
            <a:r>
              <a:rPr lang="de-DE" dirty="0"/>
              <a:t>does not </a:t>
            </a:r>
            <a:r>
              <a:rPr lang="de-DE" b="0" dirty="0"/>
              <a:t>check all legal requirements for risk management (but the audit must do this)!</a:t>
            </a:r>
          </a:p>
          <a:p>
            <a:pPr marL="0" indent="0">
              <a:buNone/>
            </a:pPr>
            <a:r>
              <a:rPr lang="de-DE" b="0" dirty="0"/>
              <a:t>IDW PS 340 (2020) only considers section 91 (2) AktG </a:t>
            </a:r>
            <a:br>
              <a:rPr lang="de-DE" b="0" dirty="0"/>
            </a:br>
            <a:r>
              <a:rPr lang="de-DE" b="0" dirty="0"/>
              <a:t>(and even its implications are insufficiently examined, </a:t>
            </a:r>
            <a:br>
              <a:rPr lang="de-DE" b="0" dirty="0"/>
            </a:br>
            <a:r>
              <a:rPr lang="de-DE" b="0" dirty="0"/>
              <a:t>as studies regularly show).</a:t>
            </a:r>
          </a:p>
          <a:p>
            <a:pPr marL="0" indent="0">
              <a:buNone/>
            </a:pPr>
            <a:r>
              <a:rPr lang="de-DE" b="0" dirty="0"/>
              <a:t>Current examples: euromicron, Gerry Weber, Wirecard, ...</a:t>
            </a:r>
          </a:p>
          <a:p>
            <a:pPr marL="0" indent="0">
              <a:buNone/>
            </a:pPr>
            <a:endParaRPr lang="de-DE" b="0" dirty="0"/>
          </a:p>
          <a:p>
            <a:pPr marL="0" indent="0">
              <a:buNone/>
            </a:pPr>
            <a:r>
              <a:rPr lang="de-DE" dirty="0"/>
              <a:t>Section 93 AktG and </a:t>
            </a:r>
            <a:r>
              <a:rPr lang="de-DE" dirty="0" err="1"/>
              <a:t>StaRUG </a:t>
            </a:r>
            <a:r>
              <a:rPr lang="de-DE" dirty="0"/>
              <a:t>are not the subject of the audit!</a:t>
            </a:r>
          </a:p>
          <a:p>
            <a:pPr marL="0" indent="0">
              <a:buNone/>
            </a:pPr>
            <a:r>
              <a:rPr lang="de-DE" dirty="0"/>
              <a:t>... </a:t>
            </a:r>
            <a:r>
              <a:rPr lang="de-DE" dirty="0" err="1"/>
              <a:t>and</a:t>
            </a:r>
            <a:r>
              <a:rPr lang="de-DE" dirty="0"/>
              <a:t> FISG (</a:t>
            </a:r>
            <a:r>
              <a:rPr lang="de-DE" b="0" dirty="0"/>
              <a:t>Section 91 (3) AktG)?</a:t>
            </a:r>
            <a:endParaRPr lang="de-DE" dirty="0"/>
          </a:p>
          <a:p>
            <a:pPr marL="0" indent="0">
              <a:buNone/>
            </a:pPr>
            <a:endParaRPr lang="de-DE" b="0" dirty="0"/>
          </a:p>
          <a:p>
            <a:pPr marL="0" indent="0">
              <a:buNone/>
            </a:pPr>
            <a:endParaRPr lang="de-DE" b="0" dirty="0"/>
          </a:p>
          <a:p>
            <a:pPr marL="0" indent="0">
              <a:buNone/>
            </a:pPr>
            <a:endParaRPr lang="de-DE" sz="1398" b="0" dirty="0"/>
          </a:p>
          <a:p>
            <a:pPr marL="0" indent="0">
              <a:buNone/>
            </a:pPr>
            <a:endParaRPr lang="de-DE" sz="1398" b="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711" y="3296282"/>
            <a:ext cx="1939643" cy="126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1">
            <a:extLst>
              <a:ext uri="{FF2B5EF4-FFF2-40B4-BE49-F238E27FC236}">
                <a16:creationId xmlns:a16="http://schemas.microsoft.com/office/drawing/2014/main" id="{9A8B0906-1365-C75A-E9A8-1F505453CEFB}"/>
              </a:ext>
            </a:extLst>
          </p:cNvPr>
          <p:cNvSpPr txBox="1">
            <a:spLocks/>
          </p:cNvSpPr>
          <p:nvPr/>
        </p:nvSpPr>
        <p:spPr>
          <a:xfrm>
            <a:off x="632999" y="5382510"/>
            <a:ext cx="8640001" cy="926810"/>
          </a:xfrm>
          <a:prstGeom prst="rect">
            <a:avLst/>
          </a:prstGeom>
        </p:spPr>
        <p:txBody>
          <a:bodyPr>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just" rtl="0" fontAlgn="base">
              <a:lnSpc>
                <a:spcPts val="1275"/>
              </a:lnSpc>
              <a:buNone/>
            </a:pPr>
            <a:r>
              <a:rPr lang="de-DE" sz="1000" b="0" i="0" u="none" strike="noStrike" dirty="0">
                <a:solidFill>
                  <a:srgbClr val="7F7F7F"/>
                </a:solidFill>
                <a:effectLst/>
                <a:latin typeface="+mn-lt"/>
              </a:rPr>
              <a:t>Cf. Gleißner, W. (2020): Wie beweist man, dass das Risikomanagement den Anforderungen der §§ 91 und 93 AktG nicht genügt (obwohl bestätigende Prüfberichte der Abschlussprüfer existieren)?, in: RWZ, </a:t>
            </a:r>
            <a:r>
              <a:rPr lang="de-DE" sz="1000" b="0" i="0" u="none" strike="noStrike" dirty="0" err="1">
                <a:solidFill>
                  <a:srgbClr val="7F7F7F"/>
                </a:solidFill>
                <a:effectLst/>
                <a:latin typeface="+mn-lt"/>
              </a:rPr>
              <a:t>No</a:t>
            </a:r>
            <a:r>
              <a:rPr lang="de-DE" sz="1000" b="0" i="0" u="none" strike="noStrike" dirty="0">
                <a:solidFill>
                  <a:srgbClr val="7F7F7F"/>
                </a:solidFill>
                <a:effectLst/>
                <a:latin typeface="+mn-lt"/>
              </a:rPr>
              <a:t> 7-8/2020 (August 2020), pp. 273-280</a:t>
            </a:r>
            <a:r>
              <a:rPr lang="en-US" sz="1000" b="0" i="0" dirty="0">
                <a:solidFill>
                  <a:srgbClr val="002945"/>
                </a:solidFill>
                <a:effectLst/>
                <a:latin typeface="+mn-lt"/>
              </a:rPr>
              <a:t>​</a:t>
            </a:r>
          </a:p>
          <a:p>
            <a:pPr marL="0" indent="0" algn="just" rtl="0" fontAlgn="base">
              <a:lnSpc>
                <a:spcPts val="1275"/>
              </a:lnSpc>
              <a:buNone/>
            </a:pPr>
            <a:r>
              <a:rPr lang="de-DE" sz="1000" b="0" i="0" u="none" strike="noStrike" dirty="0">
                <a:solidFill>
                  <a:srgbClr val="7F7F7F"/>
                </a:solidFill>
                <a:effectLst/>
                <a:latin typeface="+mn-lt"/>
              </a:rPr>
              <a:t>Berger, Th./Ernst, D./Gleißner, W./Hofmann, K. H./Meyer, M./Schneck, O./Ulrich, P./Vanini, U. (2021): Die Prüfung von Risikomanagementsystemen und die Defizite des IDW Prüfungsstandards 340, in: Der Betrieb, 74. Vol., </a:t>
            </a:r>
            <a:r>
              <a:rPr lang="de-DE" sz="1000" b="0" i="0" u="none" strike="noStrike" dirty="0" err="1">
                <a:solidFill>
                  <a:srgbClr val="7F7F7F"/>
                </a:solidFill>
                <a:effectLst/>
                <a:latin typeface="+mn-lt"/>
              </a:rPr>
              <a:t>No</a:t>
            </a:r>
            <a:r>
              <a:rPr lang="de-DE" sz="1000" b="0" i="0" u="none" strike="noStrike" dirty="0">
                <a:solidFill>
                  <a:srgbClr val="7F7F7F"/>
                </a:solidFill>
                <a:effectLst/>
                <a:latin typeface="+mn-lt"/>
              </a:rPr>
              <a:t> 46, pp. 2709-2714.</a:t>
            </a:r>
            <a:endParaRPr lang="en-US" sz="1000" b="0" i="0" dirty="0">
              <a:solidFill>
                <a:srgbClr val="002945"/>
              </a:solidFill>
              <a:effectLst/>
              <a:latin typeface="+mn-lt"/>
            </a:endParaRPr>
          </a:p>
        </p:txBody>
      </p:sp>
    </p:spTree>
    <p:extLst>
      <p:ext uri="{BB962C8B-B14F-4D97-AF65-F5344CB8AC3E}">
        <p14:creationId xmlns:p14="http://schemas.microsoft.com/office/powerpoint/2010/main" val="96428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Management decisions under uncertainty:</a:t>
            </a:r>
            <a:br>
              <a:rPr lang="de-DE" dirty="0"/>
            </a:br>
            <a:r>
              <a:rPr lang="de-DE" dirty="0"/>
              <a:t>Business Judgement Rule (Section 93 AktG, see DIIR RS </a:t>
            </a:r>
            <a:r>
              <a:rPr lang="de-DE" dirty="0" err="1"/>
              <a:t>No</a:t>
            </a:r>
            <a:r>
              <a:rPr lang="de-DE" dirty="0"/>
              <a:t> 2)</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1" t="2005" r="1166"/>
          <a:stretch/>
        </p:blipFill>
        <p:spPr bwMode="auto">
          <a:xfrm>
            <a:off x="776536" y="2358260"/>
            <a:ext cx="5904656" cy="381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52109" y="1285725"/>
            <a:ext cx="8432795" cy="578810"/>
          </a:xfrm>
          <a:prstGeom prst="rect">
            <a:avLst/>
          </a:prstGeom>
          <a:noFill/>
        </p:spPr>
        <p:txBody>
          <a:bodyPr wrap="square" lIns="66352" tIns="33176" rIns="66352" bIns="33176" rtlCol="0">
            <a:noAutofit/>
          </a:bodyPr>
          <a:lstStyle/>
          <a:p>
            <a:pPr defTabSz="949031"/>
            <a:r>
              <a:rPr lang="de-DE" sz="1398" dirty="0">
                <a:latin typeface="Arial"/>
              </a:rPr>
              <a:t>§ Section 93 AktG: "(1) The members of the Management Board must exercise the diligence of a prudent and conscientious manager in their management of the company. There is no breach of duty if the Management Board member could reasonably assume when making a business decision that they are acting for the benefit of the company on the basis of appropriate information."</a:t>
            </a:r>
          </a:p>
          <a:p>
            <a:pPr defTabSz="949031"/>
            <a:endParaRPr lang="de-DE" sz="1796" dirty="0">
              <a:latin typeface="Aria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256" y="2699933"/>
            <a:ext cx="1611799" cy="2289305"/>
          </a:xfrm>
          <a:prstGeom prst="rect">
            <a:avLst/>
          </a:prstGeom>
          <a:ln>
            <a:solidFill>
              <a:schemeClr val="tx1"/>
            </a:solidFill>
          </a:ln>
        </p:spPr>
      </p:pic>
    </p:spTree>
    <p:extLst>
      <p:ext uri="{BB962C8B-B14F-4D97-AF65-F5344CB8AC3E}">
        <p14:creationId xmlns:p14="http://schemas.microsoft.com/office/powerpoint/2010/main" val="3440945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79583" y="1062326"/>
            <a:ext cx="6426543" cy="5241042"/>
          </a:xfrm>
          <a:prstGeom prst="rect">
            <a:avLst/>
          </a:prstGeom>
          <a:noFill/>
        </p:spPr>
        <p:txBody>
          <a:bodyPr/>
          <a:lstStyle/>
          <a:p>
            <a:pPr>
              <a:defRPr/>
            </a:pPr>
            <a:r>
              <a:rPr lang="de-DE" sz="1594" dirty="0"/>
              <a:t>- Independent consideration of two test tasks</a:t>
            </a:r>
          </a:p>
          <a:p>
            <a:pPr marL="284608" indent="-284608">
              <a:spcAft>
                <a:spcPts val="598"/>
              </a:spcAft>
              <a:buFont typeface="Arial" panose="020B0604020202020204" pitchFamily="34" charset="0"/>
              <a:buChar char="•"/>
              <a:defRPr/>
            </a:pPr>
            <a:r>
              <a:rPr lang="de-DE" sz="1594" dirty="0"/>
              <a:t>The audit of organization and processes in risk management and</a:t>
            </a:r>
          </a:p>
          <a:p>
            <a:pPr marL="284608" indent="-284608">
              <a:spcAft>
                <a:spcPts val="598"/>
              </a:spcAft>
              <a:buFont typeface="Arial" panose="020B0604020202020204" pitchFamily="34" charset="0"/>
              <a:buChar char="•"/>
              <a:defRPr/>
            </a:pPr>
            <a:r>
              <a:rPr lang="de-DE" sz="1594" dirty="0"/>
              <a:t>The audit of the business methods used in risk management (e.g. for risk quantification and risk aggregation), cf. section 91 AktG.</a:t>
            </a:r>
          </a:p>
          <a:p>
            <a:pPr marL="284608" indent="-284608">
              <a:spcAft>
                <a:spcPts val="598"/>
              </a:spcAft>
              <a:buFontTx/>
              <a:buChar char="-"/>
              <a:defRPr/>
            </a:pPr>
            <a:r>
              <a:rPr lang="de-DE" sz="1594" dirty="0"/>
              <a:t>Risk as a possible deviation from plan (opportunity and danger)</a:t>
            </a:r>
          </a:p>
          <a:p>
            <a:pPr marL="284608" indent="-284608">
              <a:spcAft>
                <a:spcPts val="598"/>
              </a:spcAft>
              <a:buFontTx/>
              <a:buChar char="-"/>
              <a:defRPr/>
            </a:pPr>
            <a:r>
              <a:rPr lang="de-DE" sz="1594" dirty="0"/>
              <a:t>Focus topics: Risk quantification, risk aggregation, risk-bearing capacity, decision orientation, risk culture, 3 lines of defense, risk management</a:t>
            </a:r>
          </a:p>
          <a:p>
            <a:pPr>
              <a:defRPr/>
            </a:pPr>
            <a:r>
              <a:rPr lang="de-DE" sz="1196" dirty="0"/>
              <a:t>"</a:t>
            </a:r>
            <a:r>
              <a:rPr lang="de-DE" sz="1196" i="1" dirty="0"/>
              <a:t>The </a:t>
            </a:r>
            <a:r>
              <a:rPr lang="de-DE" sz="1196" i="1" u="sng" dirty="0"/>
              <a:t>method of risk aggregation</a:t>
            </a:r>
            <a:r>
              <a:rPr lang="de-DE" sz="1196" i="1" dirty="0"/>
              <a:t>, which ensures that the combined effects of individual risks are also recognized with regard to a resulting development that could endanger the company's continued existence, must be examined</a:t>
            </a:r>
            <a:r>
              <a:rPr lang="de-DE" sz="1196" i="1" dirty="0">
                <a:ea typeface="Times New Roman" panose="02020603050405020304" pitchFamily="18" charset="0"/>
                <a:cs typeface="Arial" panose="020B0604020202020204" pitchFamily="34" charset="0"/>
              </a:rPr>
              <a:t>."</a:t>
            </a:r>
          </a:p>
          <a:p>
            <a:pPr>
              <a:defRPr/>
            </a:pPr>
            <a:endParaRPr lang="de-DE" sz="1196" i="1" dirty="0">
              <a:ea typeface="Times New Roman" panose="02020603050405020304" pitchFamily="18" charset="0"/>
              <a:cs typeface="Arial" panose="020B0604020202020204" pitchFamily="34" charset="0"/>
            </a:endParaRPr>
          </a:p>
          <a:p>
            <a:pPr>
              <a:defRPr/>
            </a:pPr>
            <a:r>
              <a:rPr lang="de-DE" sz="1196" i="1" dirty="0">
                <a:ea typeface="Times New Roman" panose="02020603050405020304" pitchFamily="18" charset="0"/>
                <a:cs typeface="Arial" panose="020B0604020202020204" pitchFamily="34" charset="0"/>
              </a:rPr>
              <a:t>"Particular attention must be paid to </a:t>
            </a:r>
            <a:r>
              <a:rPr lang="de-DE" sz="1196" i="1" u="sng" dirty="0"/>
              <a:t>strategic risks that threaten the key potential for success </a:t>
            </a:r>
            <a:r>
              <a:rPr lang="de-DE" sz="1196" i="1" dirty="0">
                <a:ea typeface="Times New Roman" panose="02020603050405020304" pitchFamily="18" charset="0"/>
                <a:cs typeface="Arial" panose="020B0604020202020204" pitchFamily="34" charset="0"/>
              </a:rPr>
              <a:t>and which can generally only be analyzed with the involvement of the management. </a:t>
            </a:r>
            <a:r>
              <a:rPr lang="de-DE" sz="1196" i="1" dirty="0"/>
              <a:t>" (RZ 45)</a:t>
            </a:r>
          </a:p>
          <a:p>
            <a:pPr>
              <a:defRPr/>
            </a:pPr>
            <a:endParaRPr lang="de-DE" sz="1196" i="1" dirty="0"/>
          </a:p>
          <a:p>
            <a:pPr>
              <a:defRPr/>
            </a:pPr>
            <a:r>
              <a:rPr lang="de-DE" sz="1196" i="1" dirty="0"/>
              <a:t>"It is also one of the tasks of risk management to ensure that the implications of </a:t>
            </a:r>
            <a:r>
              <a:rPr lang="de-DE" sz="1196" i="1" u="sng" dirty="0"/>
              <a:t>major business decisions </a:t>
            </a:r>
            <a:r>
              <a:rPr lang="de-DE" sz="1196" i="1" dirty="0"/>
              <a:t>for the future scope of risk are clearly identified as early as the </a:t>
            </a:r>
            <a:r>
              <a:rPr lang="de-DE" sz="1196" i="1" u="sng" dirty="0"/>
              <a:t>preparation stage in </a:t>
            </a:r>
            <a:r>
              <a:rPr lang="de-DE" sz="1196" i="1" dirty="0"/>
              <a:t>order to at least recognize at an early stage any developments that may jeopardize the company's continued existence. " (</a:t>
            </a:r>
            <a:r>
              <a:rPr lang="de-DE" sz="1196" i="1" dirty="0" err="1"/>
              <a:t>margin no. </a:t>
            </a:r>
            <a:r>
              <a:rPr lang="de-DE" sz="1196" i="1" dirty="0"/>
              <a:t>16; see also </a:t>
            </a:r>
            <a:r>
              <a:rPr lang="de-DE" sz="1196" i="1" dirty="0" err="1"/>
              <a:t>margin no. </a:t>
            </a:r>
            <a:r>
              <a:rPr lang="de-DE" sz="1196" i="1" dirty="0"/>
              <a:t>25)</a:t>
            </a:r>
            <a:endParaRPr lang="de-DE" sz="1396" dirty="0"/>
          </a:p>
          <a:p>
            <a:pPr>
              <a:defRPr/>
            </a:pPr>
            <a:endParaRPr lang="de-DE" sz="1594" dirty="0"/>
          </a:p>
        </p:txBody>
      </p:sp>
      <p:sp>
        <p:nvSpPr>
          <p:cNvPr id="71684" name="Rectangle 2"/>
          <p:cNvSpPr>
            <a:spLocks noChangeArrowheads="1"/>
          </p:cNvSpPr>
          <p:nvPr/>
        </p:nvSpPr>
        <p:spPr bwMode="auto">
          <a:xfrm>
            <a:off x="399878" y="42969"/>
            <a:ext cx="183969" cy="39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de-DE" altLang="de-DE" sz="1992"/>
          </a:p>
        </p:txBody>
      </p:sp>
      <p:pic>
        <p:nvPicPr>
          <p:cNvPr id="71685"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83" y="1528705"/>
            <a:ext cx="2428332" cy="33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649669" y="3041670"/>
            <a:ext cx="2167477" cy="282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r>
              <a:rPr lang="de-DE" altLang="de-DE" sz="1046" b="1" dirty="0">
                <a:solidFill>
                  <a:srgbClr val="292929"/>
                </a:solidFill>
                <a:ea typeface="Times New Roman" pitchFamily="18" charset="0"/>
                <a:cs typeface="Arial" pitchFamily="34" charset="0"/>
              </a:rPr>
              <a:t>Phase model of risk management (from DIIR Auditing Standard No. 2, p. 11)</a:t>
            </a:r>
            <a:endParaRPr lang="de-DE" altLang="de-DE" sz="1992" dirty="0">
              <a:solidFill>
                <a:srgbClr val="292929"/>
              </a:solidFill>
              <a:cs typeface="Arial" pitchFamily="34" charset="0"/>
            </a:endParaRPr>
          </a:p>
        </p:txBody>
      </p:sp>
      <p:sp>
        <p:nvSpPr>
          <p:cNvPr id="2" name="Titel 1">
            <a:extLst>
              <a:ext uri="{FF2B5EF4-FFF2-40B4-BE49-F238E27FC236}">
                <a16:creationId xmlns:a16="http://schemas.microsoft.com/office/drawing/2014/main" id="{436A5C3B-4EDC-EE6E-4A57-E20B63290FEA}"/>
              </a:ext>
            </a:extLst>
          </p:cNvPr>
          <p:cNvSpPr>
            <a:spLocks noGrp="1"/>
          </p:cNvSpPr>
          <p:nvPr>
            <p:ph type="title"/>
          </p:nvPr>
        </p:nvSpPr>
        <p:spPr>
          <a:xfrm>
            <a:off x="468000" y="144000"/>
            <a:ext cx="9072000" cy="646661"/>
          </a:xfrm>
        </p:spPr>
        <p:txBody>
          <a:bodyPr/>
          <a:lstStyle/>
          <a:p>
            <a:r>
              <a:rPr lang="de-DE" altLang="de-DE" sz="1996" dirty="0"/>
              <a:t>The new DIIR RS </a:t>
            </a:r>
            <a:r>
              <a:rPr lang="de-DE" altLang="de-DE" sz="1996" dirty="0" err="1"/>
              <a:t>No</a:t>
            </a:r>
            <a:r>
              <a:rPr lang="de-DE" altLang="de-DE" sz="1996" dirty="0"/>
              <a:t> 2.1 (2022) standard taking into account the implications of Section 93 AktG, StaRUG, FISG </a:t>
            </a:r>
            <a:r>
              <a:rPr lang="de-DE" altLang="de-DE" dirty="0"/>
              <a:t>(unlike IDW PS 340 (2020))</a:t>
            </a:r>
            <a:endParaRPr lang="de-DE" dirty="0"/>
          </a:p>
        </p:txBody>
      </p:sp>
    </p:spTree>
    <p:extLst>
      <p:ext uri="{BB962C8B-B14F-4D97-AF65-F5344CB8AC3E}">
        <p14:creationId xmlns:p14="http://schemas.microsoft.com/office/powerpoint/2010/main" val="2535939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Significant aspects of DIIR Auditing Standard No. 2 (DIIR RS No. 2) </a:t>
            </a:r>
            <a:br>
              <a:rPr lang="de-DE" dirty="0"/>
            </a:br>
            <a:r>
              <a:rPr lang="de-DE" dirty="0"/>
              <a:t>(1 of 2)</a:t>
            </a:r>
          </a:p>
        </p:txBody>
      </p:sp>
      <p:sp>
        <p:nvSpPr>
          <p:cNvPr id="3" name="Inhaltsplatzhalter 2"/>
          <p:cNvSpPr>
            <a:spLocks noGrp="1"/>
          </p:cNvSpPr>
          <p:nvPr>
            <p:ph idx="1"/>
          </p:nvPr>
        </p:nvSpPr>
        <p:spPr/>
        <p:txBody>
          <a:bodyPr/>
          <a:lstStyle/>
          <a:p>
            <a:pPr lvl="0">
              <a:buFont typeface="+mj-lt"/>
              <a:buAutoNum type="arabicPeriod"/>
            </a:pPr>
            <a:r>
              <a:rPr lang="de-DE" sz="1400" dirty="0"/>
              <a:t>Risk is understood as an umbrella term for possible positive deviations (</a:t>
            </a:r>
            <a:r>
              <a:rPr lang="de-DE" sz="1400" b="1" dirty="0"/>
              <a:t>opportunities</a:t>
            </a:r>
            <a:r>
              <a:rPr lang="de-DE" sz="1400" dirty="0"/>
              <a:t>) and negative deviations (</a:t>
            </a:r>
            <a:r>
              <a:rPr lang="de-DE" sz="1400" b="1" dirty="0"/>
              <a:t>threats, risks in the narrower sense</a:t>
            </a:r>
            <a:r>
              <a:rPr lang="de-DE" sz="1400" dirty="0"/>
              <a:t>) (see RZ 15).</a:t>
            </a:r>
          </a:p>
          <a:p>
            <a:pPr lvl="0">
              <a:buFont typeface="+mj-lt"/>
              <a:buAutoNum type="arabicPeriod"/>
            </a:pPr>
            <a:r>
              <a:rPr lang="de-DE" sz="1400" dirty="0"/>
              <a:t>With reference to the legal requirement in Section 91 (2) AktG with regard to the identification of possible "developments that could jeopardize the continued existence of the company", the </a:t>
            </a:r>
            <a:r>
              <a:rPr lang="de-DE" sz="1400" b="1" dirty="0"/>
              <a:t>risk aggregation method </a:t>
            </a:r>
            <a:r>
              <a:rPr lang="de-DE" sz="1400" dirty="0"/>
              <a:t>becomes </a:t>
            </a:r>
            <a:r>
              <a:rPr lang="de-DE" sz="1400" b="1" dirty="0"/>
              <a:t>the central audit area</a:t>
            </a:r>
            <a:r>
              <a:rPr lang="de-DE" sz="1400" dirty="0"/>
              <a:t>, as this is the only way to ensure that possible developments that could jeopardize the continued existence of the company from the combined effects of individual risks are also recorded (see margin no. 19 and margin no. 58).</a:t>
            </a:r>
          </a:p>
          <a:p>
            <a:pPr lvl="0">
              <a:buFont typeface="+mj-lt"/>
              <a:buAutoNum type="arabicPeriod"/>
            </a:pPr>
            <a:r>
              <a:rPr lang="de-DE" sz="1400" dirty="0"/>
              <a:t>DIIR Auditing Standard No. 2 also emphasizes the need to quantify risks (in line with IDW PS 340) and recommends the </a:t>
            </a:r>
            <a:r>
              <a:rPr lang="de-DE" sz="1400" b="1" dirty="0"/>
              <a:t>measurement of risk-bearing capacity and risk tolerance </a:t>
            </a:r>
            <a:r>
              <a:rPr lang="de-DE" sz="1400" dirty="0"/>
              <a:t>based on this (as does IDW PS 981). </a:t>
            </a:r>
          </a:p>
          <a:p>
            <a:pPr>
              <a:buFont typeface="+mj-lt"/>
              <a:buAutoNum type="arabicPeriod"/>
            </a:pPr>
            <a:r>
              <a:rPr lang="de-DE" sz="1400" dirty="0"/>
              <a:t>It is of fundamental importance that the implications of Section 93 AktG with regard to "</a:t>
            </a:r>
            <a:r>
              <a:rPr lang="de-DE" sz="1400" b="1" dirty="0"/>
              <a:t>decision-oriented risk management</a:t>
            </a:r>
            <a:r>
              <a:rPr lang="de-DE" sz="1400" dirty="0"/>
              <a:t>" are also taken into account when examining risk management. Accordingly, the tasks of risk management are clearly stated (see margin no. 16): </a:t>
            </a:r>
            <a:r>
              <a:rPr lang="de-DE" sz="1400" i="1" dirty="0"/>
              <a:t>"It is also one of the tasks of risk management to ensure that the implications of major entrepreneurial decisions for the future scope of risk are already comprehensibly identified during the preparation of such decisions, in order to at least recognize at an early stage any development that might jeopardize the continued existence of the company. </a:t>
            </a:r>
            <a:endParaRPr lang="de-DE" sz="1400" dirty="0"/>
          </a:p>
          <a:p>
            <a:pPr lvl="0">
              <a:buFont typeface="+mj-lt"/>
              <a:buAutoNum type="arabicPeriod"/>
            </a:pPr>
            <a:endParaRPr lang="de-DE" sz="1400" dirty="0"/>
          </a:p>
        </p:txBody>
      </p:sp>
      <p:sp>
        <p:nvSpPr>
          <p:cNvPr id="7" name="Inhaltsplatzhalter 4">
            <a:extLst>
              <a:ext uri="{FF2B5EF4-FFF2-40B4-BE49-F238E27FC236}">
                <a16:creationId xmlns:a16="http://schemas.microsoft.com/office/drawing/2014/main" id="{BF9DC9AD-4C42-2E33-67D0-8EB06211A3EF}"/>
              </a:ext>
            </a:extLst>
          </p:cNvPr>
          <p:cNvSpPr>
            <a:spLocks noGrp="1"/>
          </p:cNvSpPr>
          <p:nvPr>
            <p:ph sz="quarter" idx="13"/>
          </p:nvPr>
        </p:nvSpPr>
        <p:spPr/>
        <p:txBody>
          <a:bodyPr/>
          <a:lstStyle/>
          <a:p>
            <a:r>
              <a:rPr lang="de-DE" b="0" i="0" u="none" strike="noStrike" dirty="0">
                <a:solidFill>
                  <a:srgbClr val="7F7F7F"/>
                </a:solidFill>
                <a:effectLst/>
                <a:latin typeface="Arial" panose="020B0604020202020204" pitchFamily="34" charset="0"/>
              </a:rPr>
              <a:t>Source: Gleißner, W./Kimpel, R. (2019): Prüfung des Risikomanagements und der neue DIIR Revisionsstandard </a:t>
            </a:r>
            <a:r>
              <a:rPr lang="de-DE" b="0" i="0" u="none" strike="noStrike" dirty="0" err="1">
                <a:solidFill>
                  <a:srgbClr val="7F7F7F"/>
                </a:solidFill>
                <a:effectLst/>
                <a:latin typeface="Arial" panose="020B0604020202020204" pitchFamily="34" charset="0"/>
              </a:rPr>
              <a:t>No</a:t>
            </a:r>
            <a:r>
              <a:rPr lang="de-DE" b="0" i="0" u="none" strike="noStrike" dirty="0">
                <a:solidFill>
                  <a:srgbClr val="7F7F7F"/>
                </a:solidFill>
                <a:effectLst/>
                <a:latin typeface="Arial" panose="020B0604020202020204" pitchFamily="34" charset="0"/>
              </a:rPr>
              <a:t> 2, in: ZIR, </a:t>
            </a:r>
            <a:r>
              <a:rPr lang="de-DE" b="0" i="0" u="none" strike="noStrike" dirty="0" err="1">
                <a:solidFill>
                  <a:srgbClr val="7F7F7F"/>
                </a:solidFill>
                <a:effectLst/>
                <a:latin typeface="Arial" panose="020B0604020202020204" pitchFamily="34" charset="0"/>
              </a:rPr>
              <a:t>No</a:t>
            </a:r>
            <a:r>
              <a:rPr lang="de-DE" b="0" i="0" u="none" strike="noStrike" dirty="0">
                <a:solidFill>
                  <a:srgbClr val="7F7F7F"/>
                </a:solidFill>
                <a:effectLst/>
                <a:latin typeface="Arial" panose="020B0604020202020204" pitchFamily="34" charset="0"/>
              </a:rPr>
              <a:t> 4/2019, pp. 148-159.</a:t>
            </a:r>
            <a:endParaRPr lang="de-DE" dirty="0"/>
          </a:p>
        </p:txBody>
      </p:sp>
    </p:spTree>
    <p:extLst>
      <p:ext uri="{BB962C8B-B14F-4D97-AF65-F5344CB8AC3E}">
        <p14:creationId xmlns:p14="http://schemas.microsoft.com/office/powerpoint/2010/main" val="17212007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Significant aspects of DIIR Auditing Standard No. 2 (DIIR RS No. 2) </a:t>
            </a:r>
            <a:br>
              <a:rPr lang="de-DE" dirty="0"/>
            </a:br>
            <a:r>
              <a:rPr lang="de-DE" dirty="0"/>
              <a:t>(2 of 2)</a:t>
            </a:r>
          </a:p>
        </p:txBody>
      </p:sp>
      <p:sp>
        <p:nvSpPr>
          <p:cNvPr id="3" name="Inhaltsplatzhalter 2"/>
          <p:cNvSpPr>
            <a:spLocks noGrp="1"/>
          </p:cNvSpPr>
          <p:nvPr>
            <p:ph idx="1"/>
          </p:nvPr>
        </p:nvSpPr>
        <p:spPr/>
        <p:txBody>
          <a:bodyPr/>
          <a:lstStyle/>
          <a:p>
            <a:pPr lvl="0">
              <a:buFont typeface="+mj-lt"/>
              <a:buAutoNum type="arabicPeriod" startAt="5"/>
            </a:pPr>
            <a:r>
              <a:rPr lang="de-DE" sz="1400" dirty="0"/>
              <a:t>DIIR Auditing Standard No. 2 also emphasizes </a:t>
            </a:r>
            <a:r>
              <a:rPr lang="de-DE" sz="1400" b="1" dirty="0"/>
              <a:t>the importance of risk culture </a:t>
            </a:r>
            <a:r>
              <a:rPr lang="de-DE" sz="1400" dirty="0"/>
              <a:t>and makes it the subject of the audit.</a:t>
            </a:r>
          </a:p>
          <a:p>
            <a:pPr lvl="0">
              <a:buFont typeface="+mj-lt"/>
              <a:buAutoNum type="arabicPeriod" startAt="6"/>
            </a:pPr>
            <a:r>
              <a:rPr lang="de-DE" sz="1400" dirty="0"/>
              <a:t>DIIR Auditing Standard No. 2 emphasizes the </a:t>
            </a:r>
            <a:r>
              <a:rPr lang="de-DE" sz="1400" b="1" dirty="0"/>
              <a:t>strategic focus of risk management</a:t>
            </a:r>
            <a:r>
              <a:rPr lang="de-DE" sz="1400" dirty="0"/>
              <a:t>, similar to the new version of COSO Enterprise Risk Management (ERM) from 2017 (see Hunziker, 2019). This means, for example, that strategic risks (as well as uncertain planning assumptions) must also be taken into account when identifying risks. RZ 45 reads: </a:t>
            </a:r>
            <a:r>
              <a:rPr lang="de-DE" sz="1400" i="1" dirty="0"/>
              <a:t>"Particular attention must be paid to strategic risks that threaten the main potential for success and that can generally only be analyzed with the involvement of management." </a:t>
            </a:r>
            <a:endParaRPr lang="de-DE" sz="1400" dirty="0"/>
          </a:p>
          <a:p>
            <a:pPr lvl="0">
              <a:buFont typeface="+mj-lt"/>
              <a:buAutoNum type="arabicPeriod" startAt="7"/>
            </a:pPr>
            <a:r>
              <a:rPr lang="de-DE" sz="1400" dirty="0"/>
              <a:t>According to DIIR Audit Standard No. 2, </a:t>
            </a:r>
            <a:r>
              <a:rPr lang="de-DE" sz="1400" b="1" dirty="0"/>
              <a:t>all management systems, e.g. including controlling or quality management, </a:t>
            </a:r>
            <a:r>
              <a:rPr lang="de-DE" sz="1400" dirty="0"/>
              <a:t>must </a:t>
            </a:r>
            <a:r>
              <a:rPr lang="de-DE" sz="1400" b="1" dirty="0"/>
              <a:t>be included if they deal with opportunities and risks</a:t>
            </a:r>
            <a:r>
              <a:rPr lang="de-DE" sz="1400" dirty="0"/>
              <a:t>.</a:t>
            </a:r>
          </a:p>
          <a:p>
            <a:pPr lvl="0">
              <a:buFont typeface="+mj-lt"/>
              <a:buAutoNum type="arabicPeriod" startAt="8"/>
            </a:pPr>
            <a:r>
              <a:rPr lang="de-DE" sz="1400" dirty="0"/>
              <a:t>DIIR Auditing Standard No. 2 emphasizes the </a:t>
            </a:r>
            <a:r>
              <a:rPr lang="de-DE" sz="1400" b="1" dirty="0"/>
              <a:t>division of responsibilities between risk management and operational management</a:t>
            </a:r>
            <a:r>
              <a:rPr lang="de-DE" sz="1400" dirty="0"/>
              <a:t>. RZ 61 reads: </a:t>
            </a:r>
            <a:r>
              <a:rPr lang="de-DE" sz="1400" i="1" dirty="0"/>
              <a:t>"According to the </a:t>
            </a:r>
            <a:r>
              <a:rPr lang="de-DE" sz="1400" b="1" i="1" dirty="0" err="1"/>
              <a:t>three </a:t>
            </a:r>
            <a:r>
              <a:rPr lang="de-DE" sz="1400" b="1" i="1" dirty="0"/>
              <a:t>lines </a:t>
            </a:r>
            <a:r>
              <a:rPr lang="de-DE" sz="1400" b="1" i="1" dirty="0" err="1"/>
              <a:t>of </a:t>
            </a:r>
            <a:r>
              <a:rPr lang="de-DE" sz="1400" b="1" i="1" dirty="0"/>
              <a:t>defense model</a:t>
            </a:r>
            <a:r>
              <a:rPr lang="de-DE" sz="1400" i="1" dirty="0"/>
              <a:t>, risk monitoring tasks are the responsibility of both operational management (</a:t>
            </a:r>
            <a:r>
              <a:rPr lang="de-DE" sz="1400" i="1" dirty="0" err="1"/>
              <a:t>risk owner</a:t>
            </a:r>
            <a:r>
              <a:rPr lang="de-DE" sz="1400" i="1" dirty="0"/>
              <a:t>) and central monitoring functions (e.g. risk controlling or central risk management)."</a:t>
            </a:r>
            <a:endParaRPr lang="de-DE" sz="1400" dirty="0"/>
          </a:p>
          <a:p>
            <a:pPr lvl="0">
              <a:buFont typeface="+mj-lt"/>
              <a:buAutoNum type="arabicPeriod" startAt="9"/>
            </a:pPr>
            <a:r>
              <a:rPr lang="de-DE" sz="1400" dirty="0"/>
              <a:t>DIIR Auditing Standard No. 2 clarifies that the main objective of risk reporting and communication is to ensure that </a:t>
            </a:r>
            <a:r>
              <a:rPr lang="de-DE" sz="1400" b="1" dirty="0"/>
              <a:t>decision-makers and supervisory bodies are informed promptly about the organization's risk situation</a:t>
            </a:r>
            <a:r>
              <a:rPr lang="de-DE" sz="1400" dirty="0"/>
              <a:t>.</a:t>
            </a:r>
          </a:p>
          <a:p>
            <a:pPr lvl="0">
              <a:buFont typeface="+mj-lt"/>
              <a:buAutoNum type="arabicPeriod" startAt="7"/>
            </a:pPr>
            <a:endParaRPr lang="de-DE" sz="1400" dirty="0"/>
          </a:p>
        </p:txBody>
      </p:sp>
      <p:sp>
        <p:nvSpPr>
          <p:cNvPr id="5" name="Inhaltsplatzhalter 4">
            <a:extLst>
              <a:ext uri="{FF2B5EF4-FFF2-40B4-BE49-F238E27FC236}">
                <a16:creationId xmlns:a16="http://schemas.microsoft.com/office/drawing/2014/main" id="{F0A3E6E9-E6B3-636D-BF73-85A0069C222A}"/>
              </a:ext>
            </a:extLst>
          </p:cNvPr>
          <p:cNvSpPr>
            <a:spLocks noGrp="1"/>
          </p:cNvSpPr>
          <p:nvPr>
            <p:ph sz="quarter" idx="13"/>
          </p:nvPr>
        </p:nvSpPr>
        <p:spPr/>
        <p:txBody>
          <a:bodyPr/>
          <a:lstStyle/>
          <a:p>
            <a:r>
              <a:rPr lang="de-DE" dirty="0"/>
              <a:t>Source: Gleißner, W./Kimpel, R. (2019): Prüfung des Risikomanagements und der neue DIIR Revisionsstandard </a:t>
            </a:r>
            <a:r>
              <a:rPr lang="de-DE" dirty="0" err="1"/>
              <a:t>No</a:t>
            </a:r>
            <a:r>
              <a:rPr lang="de-DE" dirty="0"/>
              <a:t> 2, in: ZIR, </a:t>
            </a:r>
            <a:r>
              <a:rPr lang="de-DE" dirty="0" err="1"/>
              <a:t>No</a:t>
            </a:r>
            <a:r>
              <a:rPr lang="de-DE" dirty="0"/>
              <a:t> 4/2019, pp. 148-159.​</a:t>
            </a:r>
          </a:p>
        </p:txBody>
      </p:sp>
    </p:spTree>
    <p:extLst>
      <p:ext uri="{BB962C8B-B14F-4D97-AF65-F5344CB8AC3E}">
        <p14:creationId xmlns:p14="http://schemas.microsoft.com/office/powerpoint/2010/main" val="3886547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p:cNvSpPr txBox="1">
            <a:spLocks/>
          </p:cNvSpPr>
          <p:nvPr/>
        </p:nvSpPr>
        <p:spPr>
          <a:xfrm>
            <a:off x="867203" y="968501"/>
            <a:ext cx="8019998" cy="5052787"/>
          </a:xfrm>
          <a:prstGeom prst="rect">
            <a:avLst/>
          </a:prstGeom>
        </p:spPr>
        <p:txBody>
          <a:bodyPr anchor="ctr"/>
          <a:lstStyle/>
          <a:p>
            <a:pPr marL="257865" lvl="1" indent="-256408" defTabSz="826040">
              <a:spcAft>
                <a:spcPts val="551"/>
              </a:spcAft>
              <a:defRPr/>
            </a:pPr>
            <a:r>
              <a:rPr lang="de-DE" sz="1597" u="sng" dirty="0">
                <a:solidFill>
                  <a:srgbClr val="002945"/>
                </a:solidFill>
              </a:rPr>
              <a:t>Requirements of the principles of proper planning (GOP)</a:t>
            </a:r>
          </a:p>
          <a:p>
            <a:pPr marL="488047" lvl="2" indent="-228727" defTabSz="826040">
              <a:spcAft>
                <a:spcPts val="551"/>
              </a:spcAft>
              <a:buClr>
                <a:srgbClr val="000000"/>
              </a:buClr>
              <a:buFont typeface="Arial" pitchFamily="34" charset="0"/>
              <a:buChar char="–"/>
              <a:defRPr/>
            </a:pPr>
            <a:r>
              <a:rPr lang="de-DE" sz="1398" dirty="0">
                <a:solidFill>
                  <a:srgbClr val="002945"/>
                </a:solidFill>
              </a:rPr>
              <a:t>Operational planning must be derived from the strategy, </a:t>
            </a:r>
            <a:br>
              <a:rPr lang="de-DE" sz="1398" dirty="0">
                <a:solidFill>
                  <a:srgbClr val="002945"/>
                </a:solidFill>
              </a:rPr>
            </a:br>
            <a:r>
              <a:rPr lang="de-DE" sz="1398" dirty="0">
                <a:solidFill>
                  <a:srgbClr val="002945"/>
                </a:solidFill>
              </a:rPr>
              <a:t>Integration of the sub-plans.</a:t>
            </a:r>
          </a:p>
          <a:p>
            <a:pPr marL="488047" lvl="2" indent="-228727" defTabSz="826040">
              <a:spcAft>
                <a:spcPts val="551"/>
              </a:spcAft>
              <a:buClr>
                <a:srgbClr val="000000"/>
              </a:buClr>
              <a:buFont typeface="Arial" pitchFamily="34" charset="0"/>
              <a:buChar char="–"/>
              <a:defRPr/>
            </a:pPr>
            <a:r>
              <a:rPr lang="de-DE" sz="1398" dirty="0">
                <a:solidFill>
                  <a:srgbClr val="002945"/>
                </a:solidFill>
              </a:rPr>
              <a:t>Transparency and clarity of terms, in particular</a:t>
            </a:r>
            <a:br>
              <a:rPr lang="de-DE" sz="1398" dirty="0">
                <a:solidFill>
                  <a:srgbClr val="002945"/>
                </a:solidFill>
              </a:rPr>
            </a:br>
            <a:r>
              <a:rPr lang="de-DE" sz="1398" dirty="0">
                <a:solidFill>
                  <a:srgbClr val="002945"/>
                </a:solidFill>
              </a:rPr>
              <a:t>"Planned values" (planning in line with expectations).</a:t>
            </a:r>
          </a:p>
          <a:p>
            <a:pPr marL="488047" lvl="2" indent="-228727" defTabSz="826040">
              <a:spcAft>
                <a:spcPts val="551"/>
              </a:spcAft>
              <a:buClr>
                <a:srgbClr val="000000"/>
              </a:buClr>
              <a:buFont typeface="Arial" pitchFamily="34" charset="0"/>
              <a:buChar char="–"/>
              <a:defRPr/>
            </a:pPr>
            <a:r>
              <a:rPr lang="de-DE" sz="1398" dirty="0">
                <a:solidFill>
                  <a:srgbClr val="002945"/>
                </a:solidFill>
              </a:rPr>
              <a:t>Knowledge of opportunities and threats (risks), </a:t>
            </a:r>
            <a:br>
              <a:rPr lang="de-DE" sz="1398" dirty="0">
                <a:solidFill>
                  <a:srgbClr val="002945"/>
                </a:solidFill>
              </a:rPr>
            </a:br>
            <a:r>
              <a:rPr lang="de-DE" sz="1398" dirty="0">
                <a:solidFill>
                  <a:srgbClr val="002945"/>
                </a:solidFill>
              </a:rPr>
              <a:t>which can trigger deviations from the plan.</a:t>
            </a:r>
          </a:p>
          <a:p>
            <a:pPr marL="488047" lvl="2" indent="-228727" defTabSz="826040">
              <a:spcAft>
                <a:spcPts val="551"/>
              </a:spcAft>
              <a:buClr>
                <a:srgbClr val="000000"/>
              </a:buClr>
              <a:buFont typeface="Arial" pitchFamily="34" charset="0"/>
              <a:buChar char="–"/>
              <a:defRPr/>
            </a:pPr>
            <a:r>
              <a:rPr lang="de-DE" sz="1398" dirty="0">
                <a:solidFill>
                  <a:srgbClr val="002945"/>
                </a:solidFill>
              </a:rPr>
              <a:t>Analysis of the scope of possible </a:t>
            </a:r>
            <a:br>
              <a:rPr lang="de-DE" sz="1398" dirty="0">
                <a:solidFill>
                  <a:srgbClr val="002945"/>
                </a:solidFill>
              </a:rPr>
            </a:br>
            <a:r>
              <a:rPr lang="de-DE" sz="1398" dirty="0">
                <a:solidFill>
                  <a:srgbClr val="002945"/>
                </a:solidFill>
              </a:rPr>
              <a:t>deviations from plan (aggregated scope of risk,</a:t>
            </a:r>
            <a:br>
              <a:rPr lang="de-DE" sz="1398" dirty="0">
                <a:solidFill>
                  <a:srgbClr val="002945"/>
                </a:solidFill>
              </a:rPr>
            </a:br>
            <a:r>
              <a:rPr lang="de-DE" sz="1398" dirty="0">
                <a:solidFill>
                  <a:srgbClr val="002945"/>
                </a:solidFill>
              </a:rPr>
              <a:t>e.g. expressed by the equity requirement).</a:t>
            </a:r>
          </a:p>
          <a:p>
            <a:pPr marL="488047" lvl="2" indent="-228727" defTabSz="826040">
              <a:spcAft>
                <a:spcPts val="551"/>
              </a:spcAft>
              <a:buClr>
                <a:srgbClr val="000000"/>
              </a:buClr>
              <a:buFont typeface="Arial" pitchFamily="34" charset="0"/>
              <a:buChar char="–"/>
              <a:defRPr/>
            </a:pPr>
            <a:r>
              <a:rPr lang="de-DE" sz="1398" dirty="0">
                <a:solidFill>
                  <a:srgbClr val="002945"/>
                </a:solidFill>
              </a:rPr>
              <a:t>Assessment of the planning from the perspective of </a:t>
            </a:r>
            <a:br>
              <a:rPr lang="de-DE" sz="1398" dirty="0">
                <a:solidFill>
                  <a:srgbClr val="002945"/>
                </a:solidFill>
              </a:rPr>
            </a:br>
            <a:r>
              <a:rPr lang="de-DE" sz="1398" dirty="0">
                <a:solidFill>
                  <a:srgbClr val="002945"/>
                </a:solidFill>
              </a:rPr>
              <a:t>lenders (rating forecast) and</a:t>
            </a:r>
            <a:br>
              <a:rPr lang="de-DE" sz="1398" dirty="0">
                <a:solidFill>
                  <a:srgbClr val="002945"/>
                </a:solidFill>
              </a:rPr>
            </a:br>
            <a:r>
              <a:rPr lang="de-DE" sz="1398" dirty="0">
                <a:solidFill>
                  <a:srgbClr val="002945"/>
                </a:solidFill>
              </a:rPr>
              <a:t>Rating of adequate debt capital interest rates.</a:t>
            </a:r>
          </a:p>
          <a:p>
            <a:pPr marL="488047" lvl="2" indent="-228727" defTabSz="826040">
              <a:spcAft>
                <a:spcPts val="551"/>
              </a:spcAft>
              <a:buClr>
                <a:srgbClr val="000000"/>
              </a:buClr>
              <a:buFont typeface="Arial" pitchFamily="34" charset="0"/>
              <a:buChar char="–"/>
              <a:defRPr/>
            </a:pPr>
            <a:r>
              <a:rPr lang="de-DE" sz="1398" dirty="0">
                <a:solidFill>
                  <a:srgbClr val="002945"/>
                </a:solidFill>
              </a:rPr>
              <a:t>Deviation analysis and feedback</a:t>
            </a:r>
          </a:p>
          <a:p>
            <a:pPr marL="257865" lvl="1" indent="-256408" defTabSz="826040">
              <a:spcAft>
                <a:spcPts val="551"/>
              </a:spcAft>
              <a:buFont typeface="Arial" pitchFamily="34" charset="0"/>
              <a:buChar char="•"/>
              <a:defRPr/>
            </a:pPr>
            <a:endParaRPr lang="de-DE" sz="1398" dirty="0">
              <a:solidFill>
                <a:srgbClr val="002945"/>
              </a:solidFill>
            </a:endParaRPr>
          </a:p>
          <a:p>
            <a:pPr marL="257865" lvl="1" indent="-256408" defTabSz="826040">
              <a:spcAft>
                <a:spcPts val="551"/>
              </a:spcAft>
              <a:buFont typeface="Arial" pitchFamily="34" charset="0"/>
              <a:buChar char="•"/>
              <a:defRPr/>
            </a:pPr>
            <a:endParaRPr lang="de-DE" sz="1398" dirty="0">
              <a:solidFill>
                <a:srgbClr val="002945"/>
              </a:solidFill>
            </a:endParaRPr>
          </a:p>
          <a:p>
            <a:pPr marL="257865" lvl="1" indent="-256408" defTabSz="826040">
              <a:spcAft>
                <a:spcPts val="551"/>
              </a:spcAft>
              <a:buFont typeface="Arial" pitchFamily="34" charset="0"/>
              <a:buChar char="•"/>
              <a:defRPr/>
            </a:pPr>
            <a:endParaRPr lang="de-DE" sz="1398" dirty="0">
              <a:solidFill>
                <a:srgbClr val="002945"/>
              </a:solidFill>
            </a:endParaRPr>
          </a:p>
        </p:txBody>
      </p:sp>
      <p:graphicFrame>
        <p:nvGraphicFramePr>
          <p:cNvPr id="41" name="Diagramm 40"/>
          <p:cNvGraphicFramePr/>
          <p:nvPr/>
        </p:nvGraphicFramePr>
        <p:xfrm>
          <a:off x="5420558" y="1414841"/>
          <a:ext cx="3963330" cy="346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764300D7-F0CE-4FED-83E7-E412D89410A3}"/>
              </a:ext>
            </a:extLst>
          </p:cNvPr>
          <p:cNvSpPr txBox="1"/>
          <p:nvPr/>
        </p:nvSpPr>
        <p:spPr>
          <a:xfrm>
            <a:off x="868872" y="5016701"/>
            <a:ext cx="8168257" cy="882540"/>
          </a:xfrm>
          <a:prstGeom prst="rect">
            <a:avLst/>
          </a:prstGeom>
          <a:noFill/>
        </p:spPr>
        <p:txBody>
          <a:bodyPr wrap="square" rtlCol="0">
            <a:normAutofit/>
          </a:bodyPr>
          <a:lstStyle/>
          <a:p>
            <a:r>
              <a:rPr lang="de-DE" sz="998" i="1" dirty="0"/>
              <a:t>Corporate planning has to fulfill the following basic functions:</a:t>
            </a:r>
          </a:p>
          <a:p>
            <a:r>
              <a:rPr lang="de-DE" sz="998" i="1" dirty="0"/>
              <a:t>a) </a:t>
            </a:r>
            <a:r>
              <a:rPr lang="de-DE" sz="998" b="1" i="1" dirty="0"/>
              <a:t>Decision preparation function</a:t>
            </a:r>
            <a:r>
              <a:rPr lang="de-DE" sz="998" i="1" dirty="0"/>
              <a:t>: Corporate planning is the basis for management decisions, especially for the "entrepreneurial decisions" that can only be made by the management.</a:t>
            </a:r>
          </a:p>
          <a:p>
            <a:r>
              <a:rPr lang="de-DE" sz="998" i="1" dirty="0"/>
              <a:t>b) </a:t>
            </a:r>
            <a:r>
              <a:rPr lang="de-DE" sz="998" b="1" i="1" dirty="0"/>
              <a:t>Crisis early warning function</a:t>
            </a:r>
            <a:r>
              <a:rPr lang="de-DE" sz="998" i="1" dirty="0"/>
              <a:t>: Corporate planning, especially liquidity planning and risk analysis, are used for the early detection of crises, especially possible "developments that could jeopardize the company's continued existence" (Section 1 </a:t>
            </a:r>
            <a:r>
              <a:rPr lang="de-DE" sz="998" i="1" dirty="0" err="1"/>
              <a:t>StaRUG</a:t>
            </a:r>
            <a:r>
              <a:rPr lang="de-DE" sz="998" i="1" dirty="0"/>
              <a:t>).</a:t>
            </a:r>
          </a:p>
          <a:p>
            <a:endParaRPr lang="de-DE" sz="599" dirty="0"/>
          </a:p>
        </p:txBody>
      </p:sp>
      <p:pic>
        <p:nvPicPr>
          <p:cNvPr id="9" name="Grafik 8">
            <a:extLst>
              <a:ext uri="{FF2B5EF4-FFF2-40B4-BE49-F238E27FC236}">
                <a16:creationId xmlns:a16="http://schemas.microsoft.com/office/drawing/2014/main" id="{3161C4D9-A6EA-C562-9632-B38D9016C45B}"/>
              </a:ext>
            </a:extLst>
          </p:cNvPr>
          <p:cNvPicPr>
            <a:picLocks noChangeAspect="1"/>
          </p:cNvPicPr>
          <p:nvPr/>
        </p:nvPicPr>
        <p:blipFill>
          <a:blip r:embed="rId8"/>
          <a:stretch>
            <a:fillRect/>
          </a:stretch>
        </p:blipFill>
        <p:spPr>
          <a:xfrm>
            <a:off x="6754066" y="2420403"/>
            <a:ext cx="1405368" cy="1675959"/>
          </a:xfrm>
          <a:prstGeom prst="rect">
            <a:avLst/>
          </a:prstGeom>
        </p:spPr>
      </p:pic>
      <p:sp>
        <p:nvSpPr>
          <p:cNvPr id="4" name="Titel 3">
            <a:extLst>
              <a:ext uri="{FF2B5EF4-FFF2-40B4-BE49-F238E27FC236}">
                <a16:creationId xmlns:a16="http://schemas.microsoft.com/office/drawing/2014/main" id="{501BAABF-679A-D5F8-8834-0BEFE45FFF99}"/>
              </a:ext>
            </a:extLst>
          </p:cNvPr>
          <p:cNvSpPr>
            <a:spLocks noGrp="1"/>
          </p:cNvSpPr>
          <p:nvPr>
            <p:ph type="title"/>
          </p:nvPr>
        </p:nvSpPr>
        <p:spPr/>
        <p:txBody>
          <a:bodyPr/>
          <a:lstStyle/>
          <a:p>
            <a:r>
              <a:rPr lang="de-DE" sz="2000" kern="0" dirty="0">
                <a:solidFill>
                  <a:schemeClr val="tx1"/>
                </a:solidFill>
              </a:rPr>
              <a:t>Principles of proper planning (GOP): meaningful planning as the basis </a:t>
            </a:r>
            <a:r>
              <a:rPr lang="de-DE" sz="2000" kern="0" dirty="0" err="1">
                <a:solidFill>
                  <a:schemeClr val="tx1"/>
                </a:solidFill>
              </a:rPr>
              <a:t>for</a:t>
            </a:r>
            <a:r>
              <a:rPr lang="de-DE" sz="2000" kern="0" dirty="0">
                <a:solidFill>
                  <a:schemeClr val="tx1"/>
                </a:solidFill>
              </a:rPr>
              <a:t> </a:t>
            </a:r>
            <a:r>
              <a:rPr lang="de-DE" sz="2000" kern="0" dirty="0" err="1">
                <a:solidFill>
                  <a:schemeClr val="tx1"/>
                </a:solidFill>
              </a:rPr>
              <a:t>decision-making</a:t>
            </a:r>
            <a:r>
              <a:rPr lang="de-DE" sz="2000" kern="0" dirty="0">
                <a:solidFill>
                  <a:schemeClr val="tx1"/>
                </a:solidFill>
              </a:rPr>
              <a:t>—Update 2022 (Version 3.0)</a:t>
            </a:r>
            <a:endParaRPr lang="de-DE" dirty="0"/>
          </a:p>
        </p:txBody>
      </p:sp>
      <p:sp>
        <p:nvSpPr>
          <p:cNvPr id="3" name="Inhaltsplatzhalter 4">
            <a:extLst>
              <a:ext uri="{FF2B5EF4-FFF2-40B4-BE49-F238E27FC236}">
                <a16:creationId xmlns:a16="http://schemas.microsoft.com/office/drawing/2014/main" id="{37632C5A-632F-ABFB-54C1-3A719E3E2C70}"/>
              </a:ext>
            </a:extLst>
          </p:cNvPr>
          <p:cNvSpPr>
            <a:spLocks noGrp="1"/>
          </p:cNvSpPr>
          <p:nvPr>
            <p:ph sz="quarter" idx="13"/>
          </p:nvPr>
        </p:nvSpPr>
        <p:spPr/>
        <p:txBody>
          <a:bodyPr/>
          <a:lstStyle/>
          <a:p>
            <a:pPr marL="0" indent="0"/>
            <a:r>
              <a:rPr lang="de-DE" b="0" i="0" u="none" strike="noStrike" dirty="0">
                <a:solidFill>
                  <a:srgbClr val="7F7F7F"/>
                </a:solidFill>
                <a:effectLst/>
                <a:latin typeface="Arial" panose="020B0604020202020204" pitchFamily="34" charset="0"/>
              </a:rPr>
              <a:t>Source: Gleißner, W./</a:t>
            </a:r>
            <a:r>
              <a:rPr lang="de-DE" b="0" i="0" u="none" strike="noStrike" dirty="0" err="1">
                <a:solidFill>
                  <a:srgbClr val="7F7F7F"/>
                </a:solidFill>
                <a:effectLst/>
                <a:latin typeface="Arial" panose="020B0604020202020204" pitchFamily="34" charset="0"/>
              </a:rPr>
              <a:t>Presber</a:t>
            </a:r>
            <a:r>
              <a:rPr lang="de-DE" b="0" i="0" u="none" strike="noStrike" dirty="0">
                <a:solidFill>
                  <a:srgbClr val="7F7F7F"/>
                </a:solidFill>
                <a:effectLst/>
                <a:latin typeface="Arial" panose="020B0604020202020204" pitchFamily="34" charset="0"/>
              </a:rPr>
              <a:t>, R. (2010): Die Grundsätze ordnungsgemäßer Planung – GOP 2.1 des BDU: Nutzen für die betriebswirtschaftliche Steuerung, in: Controller Magazin, </a:t>
            </a:r>
            <a:r>
              <a:rPr lang="de-DE" b="0" i="0" u="none" strike="noStrike" dirty="0" err="1">
                <a:solidFill>
                  <a:srgbClr val="7F7F7F"/>
                </a:solidFill>
                <a:effectLst/>
                <a:latin typeface="Arial" panose="020B0604020202020204" pitchFamily="34" charset="0"/>
              </a:rPr>
              <a:t>No</a:t>
            </a:r>
            <a:r>
              <a:rPr lang="de-DE" b="0" i="0" u="none" strike="noStrike" dirty="0">
                <a:solidFill>
                  <a:srgbClr val="7F7F7F"/>
                </a:solidFill>
                <a:effectLst/>
                <a:latin typeface="Arial" panose="020B0604020202020204" pitchFamily="34" charset="0"/>
              </a:rPr>
              <a:t> 6, pp. 82–86</a:t>
            </a:r>
            <a:r>
              <a:rPr lang="de-DE" b="0" i="0" dirty="0">
                <a:solidFill>
                  <a:srgbClr val="000000"/>
                </a:solidFill>
                <a:effectLst/>
                <a:latin typeface="Arial" panose="020B0604020202020204" pitchFamily="34" charset="0"/>
              </a:rPr>
              <a:t>​</a:t>
            </a:r>
            <a:endParaRPr lang="de-DE" dirty="0"/>
          </a:p>
        </p:txBody>
      </p:sp>
    </p:spTree>
    <p:extLst>
      <p:ext uri="{BB962C8B-B14F-4D97-AF65-F5344CB8AC3E}">
        <p14:creationId xmlns:p14="http://schemas.microsoft.com/office/powerpoint/2010/main" val="37398006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Appendix. </a:t>
            </a:r>
            <a:endParaRPr lang="de-DE" dirty="0"/>
          </a:p>
        </p:txBody>
      </p:sp>
      <p:sp>
        <p:nvSpPr>
          <p:cNvPr id="3" name="Inhaltsplatzhalter 2"/>
          <p:cNvSpPr>
            <a:spLocks noGrp="1"/>
          </p:cNvSpPr>
          <p:nvPr>
            <p:ph sz="quarter" idx="13"/>
          </p:nvPr>
        </p:nvSpPr>
        <p:spPr/>
        <p:txBody>
          <a:bodyPr/>
          <a:lstStyle/>
          <a:p>
            <a:endParaRPr lang="de-DE" dirty="0"/>
          </a:p>
        </p:txBody>
      </p:sp>
      <p:sp>
        <p:nvSpPr>
          <p:cNvPr id="4" name="Textfeld 3"/>
          <p:cNvSpPr txBox="1"/>
          <p:nvPr/>
        </p:nvSpPr>
        <p:spPr>
          <a:xfrm>
            <a:off x="704528" y="1988840"/>
            <a:ext cx="6849952" cy="400110"/>
          </a:xfrm>
          <a:prstGeom prst="rect">
            <a:avLst/>
          </a:prstGeom>
          <a:noFill/>
        </p:spPr>
        <p:txBody>
          <a:bodyPr wrap="none" rtlCol="0">
            <a:spAutoFit/>
          </a:bodyPr>
          <a:lstStyle/>
          <a:p>
            <a:r>
              <a:rPr lang="en-US" dirty="0"/>
              <a:t>Legal and regulatory requirements, especially for Germany</a:t>
            </a:r>
            <a:endParaRPr lang="de-DE" dirty="0"/>
          </a:p>
        </p:txBody>
      </p:sp>
    </p:spTree>
    <p:extLst>
      <p:ext uri="{BB962C8B-B14F-4D97-AF65-F5344CB8AC3E}">
        <p14:creationId xmlns:p14="http://schemas.microsoft.com/office/powerpoint/2010/main" val="115758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Autofit/>
          </a:bodyPr>
          <a:lstStyle/>
          <a:p>
            <a:pPr algn="l" eaLnBrk="1" hangingPunct="1"/>
            <a:r>
              <a:rPr lang="de-DE" dirty="0"/>
              <a:t>Business decisions as a balancing of risk </a:t>
            </a:r>
            <a:r>
              <a:rPr lang="de-DE" dirty="0" err="1"/>
              <a:t>and</a:t>
            </a:r>
            <a:r>
              <a:rPr lang="de-DE" dirty="0"/>
              <a:t> </a:t>
            </a:r>
            <a:r>
              <a:rPr lang="de-DE" dirty="0" err="1"/>
              <a:t>return</a:t>
            </a:r>
            <a:r>
              <a:rPr lang="de-DE" dirty="0"/>
              <a:t> in Germany</a:t>
            </a:r>
          </a:p>
        </p:txBody>
      </p:sp>
      <p:grpSp>
        <p:nvGrpSpPr>
          <p:cNvPr id="5" name="Gruppieren 4">
            <a:extLst>
              <a:ext uri="{FF2B5EF4-FFF2-40B4-BE49-F238E27FC236}">
                <a16:creationId xmlns:a16="http://schemas.microsoft.com/office/drawing/2014/main" id="{0EA196DD-971C-A287-44DA-745605CA76DD}"/>
              </a:ext>
            </a:extLst>
          </p:cNvPr>
          <p:cNvGrpSpPr/>
          <p:nvPr/>
        </p:nvGrpSpPr>
        <p:grpSpPr>
          <a:xfrm>
            <a:off x="297129" y="1383976"/>
            <a:ext cx="6231920" cy="3949453"/>
            <a:chOff x="297129" y="1540717"/>
            <a:chExt cx="6231920" cy="3949453"/>
          </a:xfrm>
        </p:grpSpPr>
        <p:sp>
          <p:nvSpPr>
            <p:cNvPr id="104" name="Rectangle 26">
              <a:extLst>
                <a:ext uri="{FF2B5EF4-FFF2-40B4-BE49-F238E27FC236}">
                  <a16:creationId xmlns:a16="http://schemas.microsoft.com/office/drawing/2014/main" id="{66930E82-30CB-4BB4-8052-6816461D3AB3}"/>
                </a:ext>
              </a:extLst>
            </p:cNvPr>
            <p:cNvSpPr>
              <a:spLocks noChangeArrowheads="1"/>
            </p:cNvSpPr>
            <p:nvPr/>
          </p:nvSpPr>
          <p:spPr bwMode="auto">
            <a:xfrm>
              <a:off x="4105604" y="5225078"/>
              <a:ext cx="967389" cy="185706"/>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5" name="Rectangle 29">
              <a:extLst>
                <a:ext uri="{FF2B5EF4-FFF2-40B4-BE49-F238E27FC236}">
                  <a16:creationId xmlns:a16="http://schemas.microsoft.com/office/drawing/2014/main" id="{541E0D66-3FEB-4C51-B281-6B4500D73945}"/>
                </a:ext>
              </a:extLst>
            </p:cNvPr>
            <p:cNvSpPr>
              <a:spLocks noChangeArrowheads="1"/>
            </p:cNvSpPr>
            <p:nvPr/>
          </p:nvSpPr>
          <p:spPr bwMode="auto">
            <a:xfrm>
              <a:off x="2413737" y="5215154"/>
              <a:ext cx="970231" cy="184289"/>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6" name="Rectangle 32">
              <a:extLst>
                <a:ext uri="{FF2B5EF4-FFF2-40B4-BE49-F238E27FC236}">
                  <a16:creationId xmlns:a16="http://schemas.microsoft.com/office/drawing/2014/main" id="{112F3FB8-B176-45C0-A1EF-6B1CC62CB71C}"/>
                </a:ext>
              </a:extLst>
            </p:cNvPr>
            <p:cNvSpPr>
              <a:spLocks noChangeArrowheads="1"/>
            </p:cNvSpPr>
            <p:nvPr/>
          </p:nvSpPr>
          <p:spPr bwMode="auto">
            <a:xfrm>
              <a:off x="723292" y="5215154"/>
              <a:ext cx="961708" cy="184289"/>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7" name="Rectangle 522">
              <a:extLst>
                <a:ext uri="{FF2B5EF4-FFF2-40B4-BE49-F238E27FC236}">
                  <a16:creationId xmlns:a16="http://schemas.microsoft.com/office/drawing/2014/main" id="{5427D5B4-5C64-40D3-91A3-2EA2E58627B1}"/>
                </a:ext>
              </a:extLst>
            </p:cNvPr>
            <p:cNvSpPr>
              <a:spLocks noChangeArrowheads="1"/>
            </p:cNvSpPr>
            <p:nvPr/>
          </p:nvSpPr>
          <p:spPr bwMode="auto">
            <a:xfrm>
              <a:off x="1432143" y="2687561"/>
              <a:ext cx="3012970" cy="218311"/>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8" name="Rectangle 526">
              <a:extLst>
                <a:ext uri="{FF2B5EF4-FFF2-40B4-BE49-F238E27FC236}">
                  <a16:creationId xmlns:a16="http://schemas.microsoft.com/office/drawing/2014/main" id="{65D29A3F-F80C-45C4-B0F7-C1F9443AC6EA}"/>
                </a:ext>
              </a:extLst>
            </p:cNvPr>
            <p:cNvSpPr>
              <a:spLocks noChangeArrowheads="1"/>
            </p:cNvSpPr>
            <p:nvPr/>
          </p:nvSpPr>
          <p:spPr bwMode="auto">
            <a:xfrm>
              <a:off x="5205103" y="5165538"/>
              <a:ext cx="1323946" cy="324632"/>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9" name="Rectangle 529">
              <a:extLst>
                <a:ext uri="{FF2B5EF4-FFF2-40B4-BE49-F238E27FC236}">
                  <a16:creationId xmlns:a16="http://schemas.microsoft.com/office/drawing/2014/main" id="{655D2E29-8CC6-405B-847B-01A32FE7DCBC}"/>
                </a:ext>
              </a:extLst>
            </p:cNvPr>
            <p:cNvSpPr>
              <a:spLocks noChangeArrowheads="1"/>
            </p:cNvSpPr>
            <p:nvPr/>
          </p:nvSpPr>
          <p:spPr bwMode="auto">
            <a:xfrm>
              <a:off x="297129" y="1720754"/>
              <a:ext cx="788401" cy="161607"/>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0" name="Rectangle 535">
              <a:extLst>
                <a:ext uri="{FF2B5EF4-FFF2-40B4-BE49-F238E27FC236}">
                  <a16:creationId xmlns:a16="http://schemas.microsoft.com/office/drawing/2014/main" id="{2A4EC27E-FED6-4509-9963-58CA24D261C1}"/>
                </a:ext>
              </a:extLst>
            </p:cNvPr>
            <p:cNvSpPr>
              <a:spLocks noChangeArrowheads="1"/>
            </p:cNvSpPr>
            <p:nvPr/>
          </p:nvSpPr>
          <p:spPr bwMode="auto">
            <a:xfrm>
              <a:off x="2520278" y="3250351"/>
              <a:ext cx="1841023" cy="219730"/>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1" name="Rectangle 544">
              <a:extLst>
                <a:ext uri="{FF2B5EF4-FFF2-40B4-BE49-F238E27FC236}">
                  <a16:creationId xmlns:a16="http://schemas.microsoft.com/office/drawing/2014/main" id="{E9AB4201-FE15-4E9D-97B2-82B4AE8234D3}"/>
                </a:ext>
              </a:extLst>
            </p:cNvPr>
            <p:cNvSpPr>
              <a:spLocks noChangeArrowheads="1"/>
            </p:cNvSpPr>
            <p:nvPr/>
          </p:nvSpPr>
          <p:spPr bwMode="auto">
            <a:xfrm>
              <a:off x="3956446" y="2405457"/>
              <a:ext cx="1842444" cy="221147"/>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2" name="Rectangle 1062">
              <a:extLst>
                <a:ext uri="{FF2B5EF4-FFF2-40B4-BE49-F238E27FC236}">
                  <a16:creationId xmlns:a16="http://schemas.microsoft.com/office/drawing/2014/main" id="{D58BF696-CFFD-4763-A118-70C0F5548286}"/>
                </a:ext>
              </a:extLst>
            </p:cNvPr>
            <p:cNvSpPr>
              <a:spLocks noChangeArrowheads="1"/>
            </p:cNvSpPr>
            <p:nvPr/>
          </p:nvSpPr>
          <p:spPr bwMode="auto">
            <a:xfrm>
              <a:off x="5205103" y="5165538"/>
              <a:ext cx="1323946" cy="324632"/>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3" name="Rectangle 1065">
              <a:extLst>
                <a:ext uri="{FF2B5EF4-FFF2-40B4-BE49-F238E27FC236}">
                  <a16:creationId xmlns:a16="http://schemas.microsoft.com/office/drawing/2014/main" id="{87FDE450-E7E1-45F7-A69D-2F1A473A57CD}"/>
                </a:ext>
              </a:extLst>
            </p:cNvPr>
            <p:cNvSpPr>
              <a:spLocks noChangeArrowheads="1"/>
            </p:cNvSpPr>
            <p:nvPr/>
          </p:nvSpPr>
          <p:spPr bwMode="auto">
            <a:xfrm>
              <a:off x="297129" y="1720754"/>
              <a:ext cx="788401" cy="161607"/>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4" name="Rectangle 555">
              <a:extLst>
                <a:ext uri="{FF2B5EF4-FFF2-40B4-BE49-F238E27FC236}">
                  <a16:creationId xmlns:a16="http://schemas.microsoft.com/office/drawing/2014/main" id="{8E1A97E5-D965-4BA4-8F27-025C56EA0BA1}"/>
                </a:ext>
              </a:extLst>
            </p:cNvPr>
            <p:cNvSpPr>
              <a:spLocks noChangeArrowheads="1"/>
            </p:cNvSpPr>
            <p:nvPr/>
          </p:nvSpPr>
          <p:spPr bwMode="auto">
            <a:xfrm>
              <a:off x="1200594" y="2277873"/>
              <a:ext cx="154840" cy="26935"/>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5" name="Rectangle 564">
              <a:extLst>
                <a:ext uri="{FF2B5EF4-FFF2-40B4-BE49-F238E27FC236}">
                  <a16:creationId xmlns:a16="http://schemas.microsoft.com/office/drawing/2014/main" id="{F6B463D0-1104-4BE7-87DB-ECB7968A485E}"/>
                </a:ext>
              </a:extLst>
            </p:cNvPr>
            <p:cNvSpPr>
              <a:spLocks noChangeArrowheads="1"/>
            </p:cNvSpPr>
            <p:nvPr/>
          </p:nvSpPr>
          <p:spPr bwMode="auto">
            <a:xfrm>
              <a:off x="2960646" y="5066306"/>
              <a:ext cx="31252" cy="164442"/>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6" name="Rectangle 1063">
              <a:extLst>
                <a:ext uri="{FF2B5EF4-FFF2-40B4-BE49-F238E27FC236}">
                  <a16:creationId xmlns:a16="http://schemas.microsoft.com/office/drawing/2014/main" id="{86002C8A-D160-4897-80A1-6C4A86115401}"/>
                </a:ext>
              </a:extLst>
            </p:cNvPr>
            <p:cNvSpPr>
              <a:spLocks noChangeArrowheads="1"/>
            </p:cNvSpPr>
            <p:nvPr/>
          </p:nvSpPr>
          <p:spPr bwMode="auto">
            <a:xfrm>
              <a:off x="5457457" y="5151338"/>
              <a:ext cx="355867" cy="156325"/>
            </a:xfrm>
            <a:prstGeom prst="rect">
              <a:avLst/>
            </a:prstGeom>
            <a:noFill/>
            <a:ln w="9525">
              <a:noFill/>
              <a:miter lim="800000"/>
              <a:headEnd/>
              <a:tailEnd/>
            </a:ln>
          </p:spPr>
          <p:txBody>
            <a:bodyPr wrap="none" lIns="0" tIns="0" rIns="0" bIns="0">
              <a:spAutoFit/>
            </a:bodyPr>
            <a:lstStyle/>
            <a:p>
              <a:pPr>
                <a:defRPr/>
              </a:pPr>
              <a:r>
                <a:rPr lang="de-DE" sz="1016" kern="0" dirty="0">
                  <a:solidFill>
                    <a:srgbClr val="002945"/>
                  </a:solidFill>
                  <a:latin typeface="Arial"/>
                  <a:cs typeface="Arial" charset="0"/>
                </a:rPr>
                <a:t>Risk</a:t>
              </a:r>
            </a:p>
          </p:txBody>
        </p:sp>
        <p:sp>
          <p:nvSpPr>
            <p:cNvPr id="117" name="Rectangle 1066">
              <a:extLst>
                <a:ext uri="{FF2B5EF4-FFF2-40B4-BE49-F238E27FC236}">
                  <a16:creationId xmlns:a16="http://schemas.microsoft.com/office/drawing/2014/main" id="{BC962D28-BEF2-4CED-B84C-77C3BE5A33EE}"/>
                </a:ext>
              </a:extLst>
            </p:cNvPr>
            <p:cNvSpPr>
              <a:spLocks noChangeArrowheads="1"/>
            </p:cNvSpPr>
            <p:nvPr/>
          </p:nvSpPr>
          <p:spPr bwMode="auto">
            <a:xfrm>
              <a:off x="603973" y="1540717"/>
              <a:ext cx="689119" cy="468975"/>
            </a:xfrm>
            <a:prstGeom prst="rect">
              <a:avLst/>
            </a:prstGeom>
            <a:noFill/>
            <a:ln w="9525">
              <a:noFill/>
              <a:miter lim="800000"/>
              <a:headEnd/>
              <a:tailEnd/>
            </a:ln>
          </p:spPr>
          <p:txBody>
            <a:bodyPr wrap="square" lIns="0" tIns="0" rIns="0" bIns="0">
              <a:spAutoFit/>
            </a:bodyPr>
            <a:lstStyle/>
            <a:p>
              <a:pPr>
                <a:defRPr/>
              </a:pPr>
              <a:r>
                <a:rPr lang="de-DE" sz="1016" kern="0" dirty="0">
                  <a:solidFill>
                    <a:srgbClr val="002945"/>
                  </a:solidFill>
                  <a:latin typeface="Arial"/>
                  <a:cs typeface="Arial" charset="0"/>
                </a:rPr>
                <a:t>Expected</a:t>
              </a:r>
            </a:p>
            <a:p>
              <a:pPr>
                <a:defRPr/>
              </a:pPr>
              <a:r>
                <a:rPr lang="de-DE" sz="1016" kern="0" dirty="0">
                  <a:solidFill>
                    <a:srgbClr val="002945"/>
                  </a:solidFill>
                  <a:latin typeface="Arial"/>
                  <a:cs typeface="Arial" charset="0"/>
                </a:rPr>
                <a:t>Yield / return</a:t>
              </a:r>
            </a:p>
          </p:txBody>
        </p:sp>
        <p:sp>
          <p:nvSpPr>
            <p:cNvPr id="118" name="Rectangle 555">
              <a:extLst>
                <a:ext uri="{FF2B5EF4-FFF2-40B4-BE49-F238E27FC236}">
                  <a16:creationId xmlns:a16="http://schemas.microsoft.com/office/drawing/2014/main" id="{BC7BEA2E-0C55-4B8D-B11E-41A719827C63}"/>
                </a:ext>
              </a:extLst>
            </p:cNvPr>
            <p:cNvSpPr>
              <a:spLocks noChangeArrowheads="1"/>
            </p:cNvSpPr>
            <p:nvPr/>
          </p:nvSpPr>
          <p:spPr bwMode="auto">
            <a:xfrm>
              <a:off x="1199174" y="3665709"/>
              <a:ext cx="154839" cy="28352"/>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9" name="Freeform 26">
              <a:extLst>
                <a:ext uri="{FF2B5EF4-FFF2-40B4-BE49-F238E27FC236}">
                  <a16:creationId xmlns:a16="http://schemas.microsoft.com/office/drawing/2014/main" id="{6F747E1B-5E5C-4972-BA40-586073568B7B}"/>
                </a:ext>
              </a:extLst>
            </p:cNvPr>
            <p:cNvSpPr>
              <a:spLocks/>
            </p:cNvSpPr>
            <p:nvPr/>
          </p:nvSpPr>
          <p:spPr bwMode="auto">
            <a:xfrm>
              <a:off x="1373900" y="1878107"/>
              <a:ext cx="4119573" cy="3181111"/>
            </a:xfrm>
            <a:custGeom>
              <a:avLst/>
              <a:gdLst>
                <a:gd name="T0" fmla="*/ 2147483647 w 2769"/>
                <a:gd name="T1" fmla="*/ 0 h 2280"/>
                <a:gd name="T2" fmla="*/ 2147483647 w 2769"/>
                <a:gd name="T3" fmla="*/ 2147483647 h 2280"/>
                <a:gd name="T4" fmla="*/ 0 w 2769"/>
                <a:gd name="T5" fmla="*/ 2147483647 h 2280"/>
                <a:gd name="T6" fmla="*/ 2147483647 w 2769"/>
                <a:gd name="T7" fmla="*/ 2147483647 h 2280"/>
                <a:gd name="T8" fmla="*/ 2147483647 w 2769"/>
                <a:gd name="T9" fmla="*/ 0 h 2280"/>
                <a:gd name="T10" fmla="*/ 0 60000 65536"/>
                <a:gd name="T11" fmla="*/ 0 60000 65536"/>
                <a:gd name="T12" fmla="*/ 0 60000 65536"/>
                <a:gd name="T13" fmla="*/ 0 60000 65536"/>
                <a:gd name="T14" fmla="*/ 0 60000 65536"/>
                <a:gd name="T15" fmla="*/ 0 w 2769"/>
                <a:gd name="T16" fmla="*/ 0 h 2280"/>
                <a:gd name="T17" fmla="*/ 2769 w 2769"/>
                <a:gd name="T18" fmla="*/ 2280 h 2280"/>
              </a:gdLst>
              <a:ahLst/>
              <a:cxnLst>
                <a:cxn ang="T10">
                  <a:pos x="T0" y="T1"/>
                </a:cxn>
                <a:cxn ang="T11">
                  <a:pos x="T2" y="T3"/>
                </a:cxn>
                <a:cxn ang="T12">
                  <a:pos x="T4" y="T5"/>
                </a:cxn>
                <a:cxn ang="T13">
                  <a:pos x="T6" y="T7"/>
                </a:cxn>
                <a:cxn ang="T14">
                  <a:pos x="T8" y="T9"/>
                </a:cxn>
              </a:cxnLst>
              <a:rect l="T15" t="T16" r="T17" b="T18"/>
              <a:pathLst>
                <a:path w="2769" h="2280">
                  <a:moveTo>
                    <a:pt x="2766" y="0"/>
                  </a:moveTo>
                  <a:lnTo>
                    <a:pt x="2769" y="2280"/>
                  </a:lnTo>
                  <a:lnTo>
                    <a:pt x="0" y="2277"/>
                  </a:lnTo>
                  <a:lnTo>
                    <a:pt x="5" y="2051"/>
                  </a:lnTo>
                  <a:lnTo>
                    <a:pt x="2766" y="0"/>
                  </a:lnTo>
                  <a:close/>
                </a:path>
              </a:pathLst>
            </a:custGeom>
            <a:solidFill>
              <a:srgbClr val="A6E2EF">
                <a:alpha val="79999"/>
              </a:srgbClr>
            </a:solidFill>
            <a:ln w="9525">
              <a:noFill/>
              <a:round/>
              <a:headEnd/>
              <a:tailEnd/>
            </a:ln>
          </p:spPr>
          <p:txBody>
            <a:bodyPr/>
            <a:lstStyle/>
            <a:p>
              <a:pPr>
                <a:defRPr/>
              </a:pPr>
              <a:endParaRPr lang="de-DE" sz="1386" kern="0">
                <a:solidFill>
                  <a:srgbClr val="002945"/>
                </a:solidFill>
                <a:latin typeface="Arial"/>
              </a:endParaRPr>
            </a:p>
          </p:txBody>
        </p:sp>
        <p:sp>
          <p:nvSpPr>
            <p:cNvPr id="120" name="Freeform 548">
              <a:extLst>
                <a:ext uri="{FF2B5EF4-FFF2-40B4-BE49-F238E27FC236}">
                  <a16:creationId xmlns:a16="http://schemas.microsoft.com/office/drawing/2014/main" id="{A32495DF-6B89-4FCF-A19B-C497FDDDD0F6}"/>
                </a:ext>
              </a:extLst>
            </p:cNvPr>
            <p:cNvSpPr>
              <a:spLocks/>
            </p:cNvSpPr>
            <p:nvPr/>
          </p:nvSpPr>
          <p:spPr bwMode="auto">
            <a:xfrm>
              <a:off x="1369639" y="1868185"/>
              <a:ext cx="4139461" cy="2879159"/>
            </a:xfrm>
            <a:custGeom>
              <a:avLst/>
              <a:gdLst>
                <a:gd name="T0" fmla="*/ 0 w 5754"/>
                <a:gd name="T1" fmla="*/ 2147483647 h 4346"/>
                <a:gd name="T2" fmla="*/ 0 w 5754"/>
                <a:gd name="T3" fmla="*/ 0 h 4346"/>
                <a:gd name="T4" fmla="*/ 2147483647 w 5754"/>
                <a:gd name="T5" fmla="*/ 0 h 4346"/>
                <a:gd name="T6" fmla="*/ 0 w 5754"/>
                <a:gd name="T7" fmla="*/ 2147483647 h 4346"/>
                <a:gd name="T8" fmla="*/ 0 60000 65536"/>
                <a:gd name="T9" fmla="*/ 0 60000 65536"/>
                <a:gd name="T10" fmla="*/ 0 60000 65536"/>
                <a:gd name="T11" fmla="*/ 0 60000 65536"/>
                <a:gd name="T12" fmla="*/ 0 w 5754"/>
                <a:gd name="T13" fmla="*/ 0 h 4346"/>
                <a:gd name="T14" fmla="*/ 5754 w 5754"/>
                <a:gd name="T15" fmla="*/ 4346 h 4346"/>
              </a:gdLst>
              <a:ahLst/>
              <a:cxnLst>
                <a:cxn ang="T8">
                  <a:pos x="T0" y="T1"/>
                </a:cxn>
                <a:cxn ang="T9">
                  <a:pos x="T2" y="T3"/>
                </a:cxn>
                <a:cxn ang="T10">
                  <a:pos x="T4" y="T5"/>
                </a:cxn>
                <a:cxn ang="T11">
                  <a:pos x="T6" y="T7"/>
                </a:cxn>
              </a:cxnLst>
              <a:rect l="T12" t="T13" r="T14" b="T15"/>
              <a:pathLst>
                <a:path w="5754" h="4346">
                  <a:moveTo>
                    <a:pt x="0" y="4346"/>
                  </a:moveTo>
                  <a:lnTo>
                    <a:pt x="0" y="0"/>
                  </a:lnTo>
                  <a:lnTo>
                    <a:pt x="5754" y="0"/>
                  </a:lnTo>
                  <a:lnTo>
                    <a:pt x="0" y="4346"/>
                  </a:lnTo>
                  <a:close/>
                </a:path>
              </a:pathLst>
            </a:custGeom>
            <a:solidFill>
              <a:srgbClr val="006D9E">
                <a:alpha val="20000"/>
              </a:srgbClr>
            </a:solidFill>
            <a:ln w="9525">
              <a:noFill/>
              <a:round/>
              <a:headEnd/>
              <a:tailEnd/>
            </a:ln>
          </p:spPr>
          <p:txBody>
            <a:bodyPr/>
            <a:lstStyle/>
            <a:p>
              <a:pPr>
                <a:defRPr/>
              </a:pPr>
              <a:endParaRPr lang="de-DE" sz="1386" kern="0">
                <a:solidFill>
                  <a:srgbClr val="002945"/>
                </a:solidFill>
                <a:latin typeface="Arial"/>
              </a:endParaRPr>
            </a:p>
          </p:txBody>
        </p:sp>
        <p:sp>
          <p:nvSpPr>
            <p:cNvPr id="121" name="Rectangle 1059">
              <a:extLst>
                <a:ext uri="{FF2B5EF4-FFF2-40B4-BE49-F238E27FC236}">
                  <a16:creationId xmlns:a16="http://schemas.microsoft.com/office/drawing/2014/main" id="{4AA15E19-9DBE-4E7E-B0C9-3FEC22534E97}"/>
                </a:ext>
              </a:extLst>
            </p:cNvPr>
            <p:cNvSpPr>
              <a:spLocks noChangeArrowheads="1"/>
            </p:cNvSpPr>
            <p:nvPr/>
          </p:nvSpPr>
          <p:spPr bwMode="auto">
            <a:xfrm>
              <a:off x="1334125" y="1863931"/>
              <a:ext cx="2123711" cy="949797"/>
            </a:xfrm>
            <a:prstGeom prst="rect">
              <a:avLst/>
            </a:prstGeom>
            <a:noFill/>
            <a:ln w="9525">
              <a:noFill/>
              <a:miter lim="800000"/>
              <a:headEnd/>
              <a:tailEnd/>
            </a:ln>
          </p:spPr>
          <p:txBody>
            <a:bodyPr wrap="none" lIns="0" tIns="0" rIns="0" bIns="0" anchor="ctr" anchorCtr="1"/>
            <a:lstStyle/>
            <a:p>
              <a:pPr>
                <a:defRPr/>
              </a:pPr>
              <a:endParaRPr lang="de-DE" sz="1386" kern="0" dirty="0">
                <a:solidFill>
                  <a:srgbClr val="4D7491"/>
                </a:solidFill>
                <a:latin typeface="Arial"/>
                <a:cs typeface="Arial" charset="0"/>
              </a:endParaRPr>
            </a:p>
          </p:txBody>
        </p:sp>
        <p:sp>
          <p:nvSpPr>
            <p:cNvPr id="122" name="Line 5">
              <a:extLst>
                <a:ext uri="{FF2B5EF4-FFF2-40B4-BE49-F238E27FC236}">
                  <a16:creationId xmlns:a16="http://schemas.microsoft.com/office/drawing/2014/main" id="{35D6FDA6-FCD9-44E9-8143-C4750C56643C}"/>
                </a:ext>
              </a:extLst>
            </p:cNvPr>
            <p:cNvSpPr>
              <a:spLocks noChangeShapeType="1"/>
            </p:cNvSpPr>
            <p:nvPr/>
          </p:nvSpPr>
          <p:spPr bwMode="auto">
            <a:xfrm>
              <a:off x="4121157" y="1630027"/>
              <a:ext cx="0" cy="3733977"/>
            </a:xfrm>
            <a:prstGeom prst="line">
              <a:avLst/>
            </a:prstGeom>
            <a:noFill/>
            <a:ln w="25400">
              <a:solidFill>
                <a:srgbClr val="FFC000"/>
              </a:solidFill>
              <a:prstDash val="dash"/>
              <a:round/>
              <a:headEnd/>
              <a:tailEnd/>
            </a:ln>
          </p:spPr>
          <p:txBody>
            <a:bodyPr lIns="0" tIns="0" rIns="0" bIns="0"/>
            <a:lstStyle/>
            <a:p>
              <a:pPr>
                <a:defRPr/>
              </a:pPr>
              <a:endParaRPr lang="de-DE" sz="1386" kern="0">
                <a:solidFill>
                  <a:srgbClr val="002945"/>
                </a:solidFill>
                <a:latin typeface="Arial"/>
              </a:endParaRPr>
            </a:p>
          </p:txBody>
        </p:sp>
        <p:sp>
          <p:nvSpPr>
            <p:cNvPr id="125" name="Rectangle 1061">
              <a:extLst>
                <a:ext uri="{FF2B5EF4-FFF2-40B4-BE49-F238E27FC236}">
                  <a16:creationId xmlns:a16="http://schemas.microsoft.com/office/drawing/2014/main" id="{F5EE5B08-223D-4C67-BB18-F7855380CFA4}"/>
                </a:ext>
              </a:extLst>
            </p:cNvPr>
            <p:cNvSpPr>
              <a:spLocks noChangeArrowheads="1"/>
            </p:cNvSpPr>
            <p:nvPr/>
          </p:nvSpPr>
          <p:spPr bwMode="auto">
            <a:xfrm>
              <a:off x="3656856" y="4112256"/>
              <a:ext cx="2125131" cy="948380"/>
            </a:xfrm>
            <a:prstGeom prst="rect">
              <a:avLst/>
            </a:prstGeom>
            <a:noFill/>
            <a:ln w="9525" algn="ctr">
              <a:noFill/>
              <a:miter lim="800000"/>
              <a:headEnd/>
              <a:tailEnd/>
            </a:ln>
          </p:spPr>
          <p:txBody>
            <a:bodyPr wrap="none" lIns="0" tIns="0" rIns="0" bIns="0" anchor="ctr" anchorCtr="1"/>
            <a:lstStyle/>
            <a:p>
              <a:pPr>
                <a:defRPr/>
              </a:pPr>
              <a:r>
                <a:rPr lang="de-DE" sz="1386" kern="0" dirty="0">
                  <a:solidFill>
                    <a:srgbClr val="4D7491"/>
                  </a:solidFill>
                  <a:latin typeface="Arial"/>
                  <a:cs typeface="Arial" charset="0"/>
                </a:rPr>
                <a:t>Do not</a:t>
              </a:r>
            </a:p>
            <a:p>
              <a:pPr>
                <a:defRPr/>
              </a:pPr>
              <a:r>
                <a:rPr lang="de-DE" sz="1386" kern="0" dirty="0" err="1">
                  <a:solidFill>
                    <a:srgbClr val="4D7491"/>
                  </a:solidFill>
                  <a:latin typeface="Arial"/>
                  <a:cs typeface="Arial" charset="0"/>
                </a:rPr>
                <a:t>invest</a:t>
              </a:r>
              <a:endParaRPr lang="de-DE" sz="1386" kern="0" dirty="0">
                <a:solidFill>
                  <a:srgbClr val="4D7491"/>
                </a:solidFill>
                <a:latin typeface="Arial"/>
                <a:cs typeface="Arial" charset="0"/>
              </a:endParaRPr>
            </a:p>
          </p:txBody>
        </p:sp>
        <p:sp>
          <p:nvSpPr>
            <p:cNvPr id="126" name="Line 5">
              <a:extLst>
                <a:ext uri="{FF2B5EF4-FFF2-40B4-BE49-F238E27FC236}">
                  <a16:creationId xmlns:a16="http://schemas.microsoft.com/office/drawing/2014/main" id="{9418F427-3254-4D32-A9BA-586F48634387}"/>
                </a:ext>
              </a:extLst>
            </p:cNvPr>
            <p:cNvSpPr>
              <a:spLocks noChangeShapeType="1"/>
            </p:cNvSpPr>
            <p:nvPr/>
          </p:nvSpPr>
          <p:spPr bwMode="auto">
            <a:xfrm flipH="1">
              <a:off x="1176444" y="1647814"/>
              <a:ext cx="4636990" cy="3254050"/>
            </a:xfrm>
            <a:prstGeom prst="line">
              <a:avLst/>
            </a:prstGeom>
            <a:noFill/>
            <a:ln w="25400">
              <a:solidFill>
                <a:srgbClr val="002945"/>
              </a:solidFill>
              <a:prstDash val="dash"/>
              <a:round/>
              <a:headEnd/>
              <a:tailEnd/>
            </a:ln>
          </p:spPr>
          <p:txBody>
            <a:bodyPr lIns="0" tIns="0" rIns="0" bIns="0"/>
            <a:lstStyle/>
            <a:p>
              <a:pPr>
                <a:defRPr/>
              </a:pPr>
              <a:endParaRPr lang="de-DE" sz="1386" kern="0">
                <a:solidFill>
                  <a:srgbClr val="002945"/>
                </a:solidFill>
                <a:latin typeface="Arial"/>
              </a:endParaRPr>
            </a:p>
          </p:txBody>
        </p:sp>
        <p:sp>
          <p:nvSpPr>
            <p:cNvPr id="127" name="Line 36">
              <a:extLst>
                <a:ext uri="{FF2B5EF4-FFF2-40B4-BE49-F238E27FC236}">
                  <a16:creationId xmlns:a16="http://schemas.microsoft.com/office/drawing/2014/main" id="{310BD2CA-0411-4F50-902F-E716B74B1065}"/>
                </a:ext>
              </a:extLst>
            </p:cNvPr>
            <p:cNvSpPr>
              <a:spLocks noChangeShapeType="1"/>
            </p:cNvSpPr>
            <p:nvPr/>
          </p:nvSpPr>
          <p:spPr bwMode="auto">
            <a:xfrm flipV="1">
              <a:off x="1358275" y="1630027"/>
              <a:ext cx="5682" cy="3582292"/>
            </a:xfrm>
            <a:prstGeom prst="line">
              <a:avLst/>
            </a:prstGeom>
            <a:noFill/>
            <a:ln w="25400">
              <a:solidFill>
                <a:srgbClr val="000000"/>
              </a:solidFill>
              <a:round/>
              <a:headEnd/>
              <a:tailEnd type="triangle" w="med" len="med"/>
            </a:ln>
          </p:spPr>
          <p:txBody>
            <a:bodyPr lIns="0" tIns="0" rIns="0" bIns="0"/>
            <a:lstStyle/>
            <a:p>
              <a:pPr>
                <a:defRPr/>
              </a:pPr>
              <a:endParaRPr lang="de-DE" sz="1386" kern="0">
                <a:solidFill>
                  <a:srgbClr val="002945"/>
                </a:solidFill>
                <a:latin typeface="Arial"/>
              </a:endParaRPr>
            </a:p>
          </p:txBody>
        </p:sp>
        <p:sp>
          <p:nvSpPr>
            <p:cNvPr id="128" name="Line 37">
              <a:extLst>
                <a:ext uri="{FF2B5EF4-FFF2-40B4-BE49-F238E27FC236}">
                  <a16:creationId xmlns:a16="http://schemas.microsoft.com/office/drawing/2014/main" id="{39B972EA-CADD-44E3-A571-4552D2FDEC7D}"/>
                </a:ext>
              </a:extLst>
            </p:cNvPr>
            <p:cNvSpPr>
              <a:spLocks noChangeShapeType="1"/>
            </p:cNvSpPr>
            <p:nvPr/>
          </p:nvSpPr>
          <p:spPr bwMode="auto">
            <a:xfrm flipV="1">
              <a:off x="1176445" y="5059217"/>
              <a:ext cx="4554259" cy="0"/>
            </a:xfrm>
            <a:prstGeom prst="line">
              <a:avLst/>
            </a:prstGeom>
            <a:noFill/>
            <a:ln w="25400">
              <a:solidFill>
                <a:srgbClr val="000000"/>
              </a:solidFill>
              <a:round/>
              <a:headEnd/>
              <a:tailEnd type="triangle" w="med" len="med"/>
            </a:ln>
          </p:spPr>
          <p:txBody>
            <a:bodyPr lIns="0" tIns="0" rIns="0" bIns="0"/>
            <a:lstStyle/>
            <a:p>
              <a:pPr>
                <a:defRPr/>
              </a:pPr>
              <a:endParaRPr lang="de-DE" sz="1386" kern="0">
                <a:solidFill>
                  <a:srgbClr val="002945"/>
                </a:solidFill>
                <a:latin typeface="Arial"/>
              </a:endParaRPr>
            </a:p>
          </p:txBody>
        </p:sp>
        <p:sp>
          <p:nvSpPr>
            <p:cNvPr id="129" name="Rectangle 564">
              <a:extLst>
                <a:ext uri="{FF2B5EF4-FFF2-40B4-BE49-F238E27FC236}">
                  <a16:creationId xmlns:a16="http://schemas.microsoft.com/office/drawing/2014/main" id="{8C8DA870-782A-4244-A7E3-5D221D8D36C4}"/>
                </a:ext>
              </a:extLst>
            </p:cNvPr>
            <p:cNvSpPr>
              <a:spLocks noChangeArrowheads="1"/>
            </p:cNvSpPr>
            <p:nvPr/>
          </p:nvSpPr>
          <p:spPr bwMode="auto">
            <a:xfrm>
              <a:off x="4663876" y="5054965"/>
              <a:ext cx="31252" cy="164442"/>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35" name="Text Box 44">
              <a:extLst>
                <a:ext uri="{FF2B5EF4-FFF2-40B4-BE49-F238E27FC236}">
                  <a16:creationId xmlns:a16="http://schemas.microsoft.com/office/drawing/2014/main" id="{18B9CEAC-DFC6-423F-8BCD-EE47C985ED8F}"/>
                </a:ext>
              </a:extLst>
            </p:cNvPr>
            <p:cNvSpPr txBox="1">
              <a:spLocks noChangeArrowheads="1"/>
            </p:cNvSpPr>
            <p:nvPr/>
          </p:nvSpPr>
          <p:spPr bwMode="auto">
            <a:xfrm>
              <a:off x="3774617" y="3457322"/>
              <a:ext cx="487246" cy="102400"/>
            </a:xfrm>
            <a:prstGeom prst="rect">
              <a:avLst/>
            </a:prstGeom>
            <a:noFill/>
            <a:ln w="9525" algn="ctr">
              <a:noFill/>
              <a:miter lim="800000"/>
              <a:headEnd/>
              <a:tailEnd/>
            </a:ln>
          </p:spPr>
          <p:txBody>
            <a:bodyPr lIns="0" tIns="0" rIns="0" bIns="0">
              <a:spAutoFit/>
            </a:bodyPr>
            <a:lstStyle/>
            <a:p>
              <a:pPr defTabSz="840178">
                <a:lnSpc>
                  <a:spcPct val="90000"/>
                </a:lnSpc>
                <a:defRPr/>
              </a:pPr>
              <a:endParaRPr lang="en-GB" sz="739" kern="0" dirty="0">
                <a:solidFill>
                  <a:srgbClr val="002945"/>
                </a:solidFill>
                <a:latin typeface="Arial"/>
                <a:cs typeface="Arial" charset="0"/>
              </a:endParaRPr>
            </a:p>
          </p:txBody>
        </p:sp>
        <p:sp>
          <p:nvSpPr>
            <p:cNvPr id="138" name="Oval 1077">
              <a:extLst>
                <a:ext uri="{FF2B5EF4-FFF2-40B4-BE49-F238E27FC236}">
                  <a16:creationId xmlns:a16="http://schemas.microsoft.com/office/drawing/2014/main" id="{4E947A22-CA0F-4CBD-9C93-E89BC50C2FC4}"/>
                </a:ext>
              </a:extLst>
            </p:cNvPr>
            <p:cNvSpPr>
              <a:spLocks noChangeArrowheads="1"/>
            </p:cNvSpPr>
            <p:nvPr/>
          </p:nvSpPr>
          <p:spPr bwMode="auto">
            <a:xfrm>
              <a:off x="3231945" y="3147577"/>
              <a:ext cx="144000" cy="143179"/>
            </a:xfrm>
            <a:prstGeom prst="ellipse">
              <a:avLst/>
            </a:prstGeom>
            <a:solidFill>
              <a:srgbClr val="FF0000"/>
            </a:solidFill>
            <a:ln w="9525">
              <a:noFill/>
              <a:round/>
              <a:headEnd/>
              <a:tailEnd/>
            </a:ln>
          </p:spPr>
          <p:txBody>
            <a:bodyPr/>
            <a:lstStyle/>
            <a:p>
              <a:pPr>
                <a:defRPr/>
              </a:pPr>
              <a:endParaRPr lang="de-DE" sz="1108" kern="0">
                <a:solidFill>
                  <a:srgbClr val="002945"/>
                </a:solidFill>
                <a:latin typeface="Arial"/>
                <a:cs typeface="Arial" charset="0"/>
              </a:endParaRPr>
            </a:p>
          </p:txBody>
        </p:sp>
        <p:sp>
          <p:nvSpPr>
            <p:cNvPr id="139" name="Oval 1067">
              <a:extLst>
                <a:ext uri="{FF2B5EF4-FFF2-40B4-BE49-F238E27FC236}">
                  <a16:creationId xmlns:a16="http://schemas.microsoft.com/office/drawing/2014/main" id="{E0B1E53A-2C95-43F0-A681-0ADB2B3D39C5}"/>
                </a:ext>
              </a:extLst>
            </p:cNvPr>
            <p:cNvSpPr>
              <a:spLocks noChangeArrowheads="1"/>
            </p:cNvSpPr>
            <p:nvPr/>
          </p:nvSpPr>
          <p:spPr bwMode="auto">
            <a:xfrm>
              <a:off x="5138921" y="3564222"/>
              <a:ext cx="144000" cy="144000"/>
            </a:xfrm>
            <a:prstGeom prst="ellipse">
              <a:avLst/>
            </a:prstGeom>
            <a:solidFill>
              <a:srgbClr val="FF0000"/>
            </a:solidFill>
            <a:ln w="9525">
              <a:noFill/>
              <a:round/>
              <a:headEnd/>
              <a:tailEnd/>
            </a:ln>
          </p:spPr>
          <p:txBody>
            <a:bodyPr/>
            <a:lstStyle/>
            <a:p>
              <a:pPr>
                <a:defRPr/>
              </a:pPr>
              <a:endParaRPr lang="de-DE" sz="1108" kern="0">
                <a:solidFill>
                  <a:srgbClr val="002945"/>
                </a:solidFill>
                <a:latin typeface="Arial"/>
                <a:cs typeface="Arial" charset="0"/>
              </a:endParaRPr>
            </a:p>
          </p:txBody>
        </p:sp>
        <p:sp>
          <p:nvSpPr>
            <p:cNvPr id="48" name="Line 5">
              <a:extLst>
                <a:ext uri="{FF2B5EF4-FFF2-40B4-BE49-F238E27FC236}">
                  <a16:creationId xmlns:a16="http://schemas.microsoft.com/office/drawing/2014/main" id="{35D6FDA6-FCD9-44E9-8143-C4750C56643C}"/>
                </a:ext>
              </a:extLst>
            </p:cNvPr>
            <p:cNvSpPr>
              <a:spLocks noChangeShapeType="1"/>
            </p:cNvSpPr>
            <p:nvPr/>
          </p:nvSpPr>
          <p:spPr bwMode="auto">
            <a:xfrm>
              <a:off x="3189029" y="1617654"/>
              <a:ext cx="0" cy="3733977"/>
            </a:xfrm>
            <a:prstGeom prst="line">
              <a:avLst/>
            </a:prstGeom>
            <a:noFill/>
            <a:ln w="25400">
              <a:solidFill>
                <a:srgbClr val="00B050"/>
              </a:solidFill>
              <a:prstDash val="dash"/>
              <a:round/>
              <a:headEnd/>
              <a:tailEnd/>
            </a:ln>
          </p:spPr>
          <p:txBody>
            <a:bodyPr lIns="0" tIns="0" rIns="0" bIns="0"/>
            <a:lstStyle/>
            <a:p>
              <a:pPr>
                <a:defRPr/>
              </a:pPr>
              <a:endParaRPr lang="de-DE" sz="1386" kern="0">
                <a:solidFill>
                  <a:srgbClr val="002945"/>
                </a:solidFill>
                <a:latin typeface="Arial"/>
              </a:endParaRPr>
            </a:p>
          </p:txBody>
        </p:sp>
      </p:grpSp>
      <p:sp>
        <p:nvSpPr>
          <p:cNvPr id="140" name="Line 5">
            <a:extLst>
              <a:ext uri="{FF2B5EF4-FFF2-40B4-BE49-F238E27FC236}">
                <a16:creationId xmlns:a16="http://schemas.microsoft.com/office/drawing/2014/main" id="{5FA13824-C2DD-4256-B637-926C51AAA413}"/>
              </a:ext>
            </a:extLst>
          </p:cNvPr>
          <p:cNvSpPr>
            <a:spLocks noChangeShapeType="1"/>
          </p:cNvSpPr>
          <p:nvPr/>
        </p:nvSpPr>
        <p:spPr bwMode="auto">
          <a:xfrm>
            <a:off x="5019061" y="1470941"/>
            <a:ext cx="0" cy="3733978"/>
          </a:xfrm>
          <a:prstGeom prst="line">
            <a:avLst/>
          </a:prstGeom>
          <a:noFill/>
          <a:ln w="25400">
            <a:solidFill>
              <a:srgbClr val="FF0000"/>
            </a:solidFill>
            <a:prstDash val="dash"/>
            <a:round/>
            <a:headEnd/>
            <a:tailEnd/>
          </a:ln>
        </p:spPr>
        <p:txBody>
          <a:bodyPr lIns="0" tIns="0" rIns="0" bIns="0"/>
          <a:lstStyle/>
          <a:p>
            <a:pPr>
              <a:defRPr/>
            </a:pPr>
            <a:endParaRPr lang="de-DE" sz="1386" kern="0">
              <a:solidFill>
                <a:srgbClr val="002945"/>
              </a:solidFill>
              <a:latin typeface="Arial"/>
            </a:endParaRPr>
          </a:p>
        </p:txBody>
      </p:sp>
      <p:sp>
        <p:nvSpPr>
          <p:cNvPr id="141" name="Rechteck: abgerundete Ecken 140">
            <a:extLst>
              <a:ext uri="{FF2B5EF4-FFF2-40B4-BE49-F238E27FC236}">
                <a16:creationId xmlns:a16="http://schemas.microsoft.com/office/drawing/2014/main" id="{143031CD-A099-40C9-86CB-DB32CB0CF817}"/>
              </a:ext>
            </a:extLst>
          </p:cNvPr>
          <p:cNvSpPr/>
          <p:nvPr/>
        </p:nvSpPr>
        <p:spPr>
          <a:xfrm>
            <a:off x="3343754" y="1228297"/>
            <a:ext cx="1140371" cy="244690"/>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Risk tolerance</a:t>
            </a:r>
          </a:p>
        </p:txBody>
      </p:sp>
      <p:sp>
        <p:nvSpPr>
          <p:cNvPr id="142" name="Rechteck: abgerundete Ecken 141">
            <a:extLst>
              <a:ext uri="{FF2B5EF4-FFF2-40B4-BE49-F238E27FC236}">
                <a16:creationId xmlns:a16="http://schemas.microsoft.com/office/drawing/2014/main" id="{9F2A3F7B-A527-4F54-930C-42E2343D958E}"/>
              </a:ext>
            </a:extLst>
          </p:cNvPr>
          <p:cNvSpPr/>
          <p:nvPr/>
        </p:nvSpPr>
        <p:spPr>
          <a:xfrm>
            <a:off x="4560670" y="1225139"/>
            <a:ext cx="1236207" cy="247846"/>
          </a:xfrm>
          <a:prstGeom prst="roundRect">
            <a:avLst/>
          </a:prstGeom>
          <a:solidFill>
            <a:srgbClr val="F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3206" rIns="0"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Risk-</a:t>
            </a:r>
            <a:r>
              <a:rPr lang="de-DE" sz="924" dirty="0" err="1">
                <a:solidFill>
                  <a:schemeClr val="tx1"/>
                </a:solidFill>
                <a:latin typeface="Arial" pitchFamily="34" charset="0"/>
                <a:cs typeface="Arial" pitchFamily="34" charset="0"/>
              </a:rPr>
              <a:t>bearing</a:t>
            </a:r>
            <a:r>
              <a:rPr lang="de-DE" sz="924" dirty="0">
                <a:solidFill>
                  <a:schemeClr val="tx1"/>
                </a:solidFill>
                <a:latin typeface="Arial" pitchFamily="34" charset="0"/>
                <a:cs typeface="Arial" pitchFamily="34" charset="0"/>
              </a:rPr>
              <a:t> </a:t>
            </a:r>
            <a:r>
              <a:rPr lang="de-DE" sz="924" dirty="0" err="1">
                <a:solidFill>
                  <a:schemeClr val="tx1"/>
                </a:solidFill>
                <a:latin typeface="Arial" pitchFamily="34" charset="0"/>
                <a:cs typeface="Arial" pitchFamily="34" charset="0"/>
              </a:rPr>
              <a:t>capacity</a:t>
            </a:r>
            <a:endParaRPr lang="de-DE" sz="924" dirty="0">
              <a:solidFill>
                <a:schemeClr val="tx1"/>
              </a:solidFill>
              <a:latin typeface="Arial" pitchFamily="34" charset="0"/>
              <a:cs typeface="Arial" pitchFamily="34" charset="0"/>
            </a:endParaRPr>
          </a:p>
        </p:txBody>
      </p:sp>
      <p:sp>
        <p:nvSpPr>
          <p:cNvPr id="143" name="Rechteck: abgerundete Ecken 142">
            <a:extLst>
              <a:ext uri="{FF2B5EF4-FFF2-40B4-BE49-F238E27FC236}">
                <a16:creationId xmlns:a16="http://schemas.microsoft.com/office/drawing/2014/main" id="{569CB943-2F3A-43A1-A33F-226301F697B2}"/>
              </a:ext>
            </a:extLst>
          </p:cNvPr>
          <p:cNvSpPr/>
          <p:nvPr/>
        </p:nvSpPr>
        <p:spPr>
          <a:xfrm>
            <a:off x="5859662" y="1228297"/>
            <a:ext cx="1140371" cy="24469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Risk appetite (B)</a:t>
            </a:r>
          </a:p>
        </p:txBody>
      </p:sp>
      <p:sp>
        <p:nvSpPr>
          <p:cNvPr id="144" name="Rechteck: abgerundete Ecken 143">
            <a:extLst>
              <a:ext uri="{FF2B5EF4-FFF2-40B4-BE49-F238E27FC236}">
                <a16:creationId xmlns:a16="http://schemas.microsoft.com/office/drawing/2014/main" id="{A0C2276C-3EDE-4511-9FE8-7738DB179427}"/>
              </a:ext>
            </a:extLst>
          </p:cNvPr>
          <p:cNvSpPr/>
          <p:nvPr/>
        </p:nvSpPr>
        <p:spPr>
          <a:xfrm>
            <a:off x="4612656" y="980728"/>
            <a:ext cx="1236207" cy="195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l"/>
            <a:r>
              <a:rPr lang="de-DE" sz="924" dirty="0">
                <a:solidFill>
                  <a:schemeClr val="tx1"/>
                </a:solidFill>
                <a:latin typeface="Arial" pitchFamily="34" charset="0"/>
                <a:cs typeface="Arial" pitchFamily="34" charset="0"/>
              </a:rPr>
              <a:t>StaRUG/KonTraG</a:t>
            </a:r>
          </a:p>
        </p:txBody>
      </p:sp>
      <p:sp>
        <p:nvSpPr>
          <p:cNvPr id="145" name="Rechteck: abgerundete Ecken 144">
            <a:extLst>
              <a:ext uri="{FF2B5EF4-FFF2-40B4-BE49-F238E27FC236}">
                <a16:creationId xmlns:a16="http://schemas.microsoft.com/office/drawing/2014/main" id="{949C9A52-4D1F-40E9-9F28-B2307888C77E}"/>
              </a:ext>
            </a:extLst>
          </p:cNvPr>
          <p:cNvSpPr/>
          <p:nvPr/>
        </p:nvSpPr>
        <p:spPr>
          <a:xfrm>
            <a:off x="5781558" y="1507231"/>
            <a:ext cx="1140371" cy="841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Business </a:t>
            </a:r>
            <a:r>
              <a:rPr lang="de-DE" sz="924" dirty="0" err="1">
                <a:solidFill>
                  <a:schemeClr val="tx1"/>
                </a:solidFill>
                <a:latin typeface="Arial" pitchFamily="34" charset="0"/>
                <a:cs typeface="Arial" pitchFamily="34" charset="0"/>
              </a:rPr>
              <a:t>Judgement </a:t>
            </a:r>
            <a:r>
              <a:rPr lang="de-DE" sz="924" dirty="0">
                <a:solidFill>
                  <a:schemeClr val="tx1"/>
                </a:solidFill>
                <a:latin typeface="Arial" pitchFamily="34" charset="0"/>
                <a:cs typeface="Arial" pitchFamily="34" charset="0"/>
              </a:rPr>
              <a:t>Rule</a:t>
            </a:r>
          </a:p>
        </p:txBody>
      </p:sp>
      <p:sp>
        <p:nvSpPr>
          <p:cNvPr id="50" name="Rechteck: abgerundete Ecken 142">
            <a:extLst>
              <a:ext uri="{FF2B5EF4-FFF2-40B4-BE49-F238E27FC236}">
                <a16:creationId xmlns:a16="http://schemas.microsoft.com/office/drawing/2014/main" id="{569CB943-2F3A-43A1-A33F-226301F697B2}"/>
              </a:ext>
            </a:extLst>
          </p:cNvPr>
          <p:cNvSpPr/>
          <p:nvPr/>
        </p:nvSpPr>
        <p:spPr>
          <a:xfrm>
            <a:off x="2046645" y="1228297"/>
            <a:ext cx="1140371" cy="24469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Risk appetite (A)</a:t>
            </a:r>
          </a:p>
        </p:txBody>
      </p:sp>
      <p:sp>
        <p:nvSpPr>
          <p:cNvPr id="3" name="Textfeld 2">
            <a:extLst>
              <a:ext uri="{FF2B5EF4-FFF2-40B4-BE49-F238E27FC236}">
                <a16:creationId xmlns:a16="http://schemas.microsoft.com/office/drawing/2014/main" id="{FF9B5329-D3C6-47F0-85C5-46EC2F02473E}"/>
              </a:ext>
            </a:extLst>
          </p:cNvPr>
          <p:cNvSpPr txBox="1"/>
          <p:nvPr/>
        </p:nvSpPr>
        <p:spPr>
          <a:xfrm>
            <a:off x="6133016" y="1917138"/>
            <a:ext cx="2993060" cy="2980837"/>
          </a:xfrm>
          <a:prstGeom prst="rect">
            <a:avLst/>
          </a:prstGeom>
          <a:noFill/>
        </p:spPr>
        <p:txBody>
          <a:bodyPr wrap="square" lIns="66505" tIns="33253" rIns="66505" bIns="33253" rtlCol="0">
            <a:noAutofit/>
          </a:bodyPr>
          <a:lstStyle/>
          <a:p>
            <a:endParaRPr lang="de-DE" sz="1478" dirty="0">
              <a:solidFill>
                <a:srgbClr val="002945"/>
              </a:solidFill>
            </a:endParaRPr>
          </a:p>
        </p:txBody>
      </p:sp>
      <p:sp>
        <p:nvSpPr>
          <p:cNvPr id="53" name="Textfeld 52">
            <a:extLst>
              <a:ext uri="{FF2B5EF4-FFF2-40B4-BE49-F238E27FC236}">
                <a16:creationId xmlns:a16="http://schemas.microsoft.com/office/drawing/2014/main" id="{5C026680-2240-405A-B11A-611225BE3F8C}"/>
              </a:ext>
            </a:extLst>
          </p:cNvPr>
          <p:cNvSpPr txBox="1"/>
          <p:nvPr/>
        </p:nvSpPr>
        <p:spPr>
          <a:xfrm>
            <a:off x="6157567" y="2319084"/>
            <a:ext cx="3364563" cy="2980837"/>
          </a:xfrm>
          <a:prstGeom prst="rect">
            <a:avLst/>
          </a:prstGeom>
          <a:noFill/>
        </p:spPr>
        <p:txBody>
          <a:bodyPr wrap="square" lIns="66505" tIns="33253" rIns="66505" bIns="33253" rtlCol="0">
            <a:noAutofit/>
          </a:bodyPr>
          <a:lstStyle/>
          <a:p>
            <a:pPr lvl="0"/>
            <a:r>
              <a:rPr lang="de-DE" sz="1293" b="1" dirty="0"/>
              <a:t>Key figures on the risk situation:</a:t>
            </a:r>
          </a:p>
          <a:p>
            <a:pPr lvl="0"/>
            <a:endParaRPr lang="de-DE" sz="1293" dirty="0"/>
          </a:p>
          <a:p>
            <a:pPr lvl="0"/>
            <a:r>
              <a:rPr lang="de-DE" sz="1293" dirty="0"/>
              <a:t>The </a:t>
            </a:r>
            <a:r>
              <a:rPr lang="de-DE" sz="1293" b="1" dirty="0"/>
              <a:t>risk-bearing capacity value</a:t>
            </a:r>
            <a:r>
              <a:rPr lang="de-DE" sz="1293" dirty="0"/>
              <a:t>: </a:t>
            </a:r>
            <a:br>
              <a:rPr lang="de-DE" sz="1293" dirty="0"/>
            </a:br>
            <a:r>
              <a:rPr lang="de-DE" sz="1293" dirty="0"/>
              <a:t>What is the maximum loss (affecting liquidity) that can be absorbed until a "development jeopardizing the existence" occurs?</a:t>
            </a:r>
          </a:p>
          <a:p>
            <a:pPr lvl="0">
              <a:buFont typeface="+mj-lt"/>
              <a:buAutoNum type="alphaLcParenR"/>
            </a:pPr>
            <a:endParaRPr lang="de-DE" sz="1293" dirty="0"/>
          </a:p>
          <a:p>
            <a:pPr lvl="0">
              <a:buFont typeface="+mj-lt"/>
              <a:buAutoNum type="alphaLcParenR"/>
            </a:pPr>
            <a:endParaRPr lang="de-DE" sz="1293" dirty="0"/>
          </a:p>
          <a:p>
            <a:pPr lvl="0"/>
            <a:r>
              <a:rPr lang="de-DE" sz="1293" dirty="0"/>
              <a:t>The </a:t>
            </a:r>
            <a:r>
              <a:rPr lang="de-DE" sz="1293" b="1" dirty="0"/>
              <a:t>probability </a:t>
            </a:r>
            <a:r>
              <a:rPr lang="de-DE" sz="1293" b="1" dirty="0" err="1"/>
              <a:t>of</a:t>
            </a:r>
            <a:r>
              <a:rPr lang="de-DE" sz="1293" b="1" dirty="0"/>
              <a:t> a </a:t>
            </a:r>
            <a:r>
              <a:rPr lang="de-DE" sz="1293" b="1" dirty="0" err="1"/>
              <a:t>crisis</a:t>
            </a:r>
            <a:r>
              <a:rPr lang="de-DE" sz="1293" b="1" dirty="0"/>
              <a:t> </a:t>
            </a:r>
            <a:r>
              <a:rPr lang="de-DE" sz="1293" dirty="0"/>
              <a:t>(probability of risk-bearing capacity): </a:t>
            </a:r>
            <a:br>
              <a:rPr lang="de-DE" sz="1293" dirty="0"/>
            </a:br>
            <a:r>
              <a:rPr lang="de-DE" sz="1293" dirty="0"/>
              <a:t>What is the probability that the totality of risks will result in a "development that jeopardizes the company's continued existence"?</a:t>
            </a:r>
          </a:p>
          <a:p>
            <a:pPr lvl="0"/>
            <a:endParaRPr lang="de-DE" sz="1293" dirty="0"/>
          </a:p>
          <a:p>
            <a:r>
              <a:rPr lang="de-DE" sz="1293" dirty="0"/>
              <a:t>Note: A Monte Carlo simulation is required for </a:t>
            </a:r>
            <a:r>
              <a:rPr lang="de-DE" sz="1293" b="1" dirty="0"/>
              <a:t>risk aggregation </a:t>
            </a:r>
            <a:r>
              <a:rPr lang="de-DE" sz="1293" dirty="0"/>
              <a:t>- e.g. with the </a:t>
            </a:r>
            <a:r>
              <a:rPr lang="de-DE" sz="1293" b="1" u="sng" dirty="0"/>
              <a:t>free</a:t>
            </a:r>
            <a:r>
              <a:rPr lang="de-DE" sz="1293" dirty="0"/>
              <a:t> "FVG Strategie-Navigator": </a:t>
            </a:r>
            <a:r>
              <a:rPr lang="de-DE" sz="1293" b="1" dirty="0"/>
              <a:t>Download at: </a:t>
            </a:r>
            <a:r>
              <a:rPr lang="de-DE" sz="1293" b="1" dirty="0">
                <a:hlinkClick r:id="rId3"/>
              </a:rPr>
              <a:t>http://strategienavigator.net/software</a:t>
            </a:r>
            <a:endParaRPr lang="de-DE" sz="1293" b="1" dirty="0"/>
          </a:p>
          <a:p>
            <a:pPr lvl="0"/>
            <a:endParaRPr lang="de-DE" sz="1293" dirty="0"/>
          </a:p>
          <a:p>
            <a:endParaRPr lang="de-DE" sz="1478" dirty="0">
              <a:solidFill>
                <a:srgbClr val="002945"/>
              </a:solidFill>
            </a:endParaRPr>
          </a:p>
        </p:txBody>
      </p:sp>
      <p:pic>
        <p:nvPicPr>
          <p:cNvPr id="4" name="Grafik 3">
            <a:extLst>
              <a:ext uri="{FF2B5EF4-FFF2-40B4-BE49-F238E27FC236}">
                <a16:creationId xmlns:a16="http://schemas.microsoft.com/office/drawing/2014/main" id="{8BB561A6-EEDD-414C-AC32-D713B92DE676}"/>
              </a:ext>
            </a:extLst>
          </p:cNvPr>
          <p:cNvPicPr>
            <a:picLocks noChangeAspect="1"/>
          </p:cNvPicPr>
          <p:nvPr/>
        </p:nvPicPr>
        <p:blipFill>
          <a:blip r:embed="rId4"/>
          <a:stretch>
            <a:fillRect/>
          </a:stretch>
        </p:blipFill>
        <p:spPr>
          <a:xfrm>
            <a:off x="2032275" y="2236835"/>
            <a:ext cx="512444" cy="495549"/>
          </a:xfrm>
          <a:prstGeom prst="rect">
            <a:avLst/>
          </a:prstGeom>
        </p:spPr>
      </p:pic>
      <p:sp>
        <p:nvSpPr>
          <p:cNvPr id="56" name="Textfeld 55">
            <a:extLst>
              <a:ext uri="{FF2B5EF4-FFF2-40B4-BE49-F238E27FC236}">
                <a16:creationId xmlns:a16="http://schemas.microsoft.com/office/drawing/2014/main" id="{472E8032-AD0F-4CAE-9638-C565466319E9}"/>
              </a:ext>
            </a:extLst>
          </p:cNvPr>
          <p:cNvSpPr txBox="1"/>
          <p:nvPr/>
        </p:nvSpPr>
        <p:spPr>
          <a:xfrm>
            <a:off x="1424608" y="1743333"/>
            <a:ext cx="1119171" cy="291298"/>
          </a:xfrm>
          <a:prstGeom prst="rect">
            <a:avLst/>
          </a:prstGeom>
          <a:noFill/>
        </p:spPr>
        <p:txBody>
          <a:bodyPr wrap="square">
            <a:spAutoFit/>
          </a:bodyPr>
          <a:lstStyle/>
          <a:p>
            <a:r>
              <a:rPr lang="de-DE" sz="1293" dirty="0">
                <a:solidFill>
                  <a:srgbClr val="002945"/>
                </a:solidFill>
              </a:rPr>
              <a:t>rising value!</a:t>
            </a:r>
          </a:p>
        </p:txBody>
      </p:sp>
      <p:pic>
        <p:nvPicPr>
          <p:cNvPr id="6" name="Grafik 5">
            <a:extLst>
              <a:ext uri="{FF2B5EF4-FFF2-40B4-BE49-F238E27FC236}">
                <a16:creationId xmlns:a16="http://schemas.microsoft.com/office/drawing/2014/main" id="{19A70804-4BC1-4147-866D-524EA9F9AC4C}"/>
              </a:ext>
            </a:extLst>
          </p:cNvPr>
          <p:cNvPicPr>
            <a:picLocks noChangeAspect="1"/>
          </p:cNvPicPr>
          <p:nvPr/>
        </p:nvPicPr>
        <p:blipFill>
          <a:blip r:embed="rId5"/>
          <a:stretch>
            <a:fillRect/>
          </a:stretch>
        </p:blipFill>
        <p:spPr>
          <a:xfrm>
            <a:off x="3341574" y="3060269"/>
            <a:ext cx="1762581" cy="399819"/>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2632250989"/>
              </p:ext>
            </p:extLst>
          </p:nvPr>
        </p:nvGraphicFramePr>
        <p:xfrm>
          <a:off x="848544" y="5299154"/>
          <a:ext cx="4849010" cy="1010166"/>
        </p:xfrm>
        <a:graphic>
          <a:graphicData uri="http://schemas.openxmlformats.org/drawingml/2006/table">
            <a:tbl>
              <a:tblPr firstRow="1" bandRow="1">
                <a:tableStyleId>{5C22544A-7EE6-4342-B048-85BDC9FD1C3A}</a:tableStyleId>
              </a:tblPr>
              <a:tblGrid>
                <a:gridCol w="118426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94742">
                  <a:extLst>
                    <a:ext uri="{9D8B030D-6E8A-4147-A177-3AD203B41FA5}">
                      <a16:colId xmlns:a16="http://schemas.microsoft.com/office/drawing/2014/main" val="20003"/>
                    </a:ext>
                  </a:extLst>
                </a:gridCol>
                <a:gridCol w="969802">
                  <a:extLst>
                    <a:ext uri="{9D8B030D-6E8A-4147-A177-3AD203B41FA5}">
                      <a16:colId xmlns:a16="http://schemas.microsoft.com/office/drawing/2014/main" val="20004"/>
                    </a:ext>
                  </a:extLst>
                </a:gridCol>
              </a:tblGrid>
              <a:tr h="224962">
                <a:tc rowSpan="2">
                  <a:txBody>
                    <a:bodyPr/>
                    <a:lstStyle/>
                    <a:p>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de-DE" sz="800" dirty="0">
                          <a:solidFill>
                            <a:srgbClr val="002945"/>
                          </a:solidFill>
                        </a:rPr>
                        <a:t>Status quo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de-DE" sz="800" dirty="0" err="1">
                          <a:solidFill>
                            <a:srgbClr val="002945"/>
                          </a:solidFill>
                        </a:rPr>
                        <a:t>Including</a:t>
                      </a:r>
                      <a:r>
                        <a:rPr lang="de-DE" sz="800" dirty="0">
                          <a:solidFill>
                            <a:srgbClr val="002945"/>
                          </a:solidFill>
                        </a:rPr>
                        <a:t> </a:t>
                      </a:r>
                      <a:r>
                        <a:rPr lang="de-DE" sz="800" dirty="0" err="1">
                          <a:solidFill>
                            <a:srgbClr val="002945"/>
                          </a:solidFill>
                        </a:rPr>
                        <a:t>Measure</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4962">
                <a:tc vMerge="1">
                  <a:txBody>
                    <a:bodyPr/>
                    <a:lstStyle/>
                    <a:p>
                      <a:endParaRPr lang="de-DE" sz="11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err="1">
                          <a:solidFill>
                            <a:srgbClr val="002945"/>
                          </a:solidFill>
                        </a:rPr>
                        <a:t>Distance</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err="1">
                          <a:solidFill>
                            <a:srgbClr val="002945"/>
                          </a:solidFill>
                        </a:rPr>
                        <a:t>Probability</a:t>
                      </a:r>
                      <a:r>
                        <a:rPr lang="de-DE" sz="800" baseline="0" dirty="0">
                          <a:solidFill>
                            <a:srgbClr val="002945"/>
                          </a:solidFill>
                        </a:rPr>
                        <a:t> </a:t>
                      </a:r>
                      <a:r>
                        <a:rPr lang="de-DE" sz="800" baseline="0" dirty="0" err="1">
                          <a:solidFill>
                            <a:srgbClr val="002945"/>
                          </a:solidFill>
                        </a:rPr>
                        <a:t>of</a:t>
                      </a:r>
                      <a:r>
                        <a:rPr lang="de-DE" sz="800" baseline="0" dirty="0">
                          <a:solidFill>
                            <a:srgbClr val="002945"/>
                          </a:solidFill>
                        </a:rPr>
                        <a:t> </a:t>
                      </a:r>
                      <a:r>
                        <a:rPr lang="de-DE" sz="800" baseline="0" dirty="0" err="1">
                          <a:solidFill>
                            <a:srgbClr val="002945"/>
                          </a:solidFill>
                        </a:rPr>
                        <a:t>Breach</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err="1">
                          <a:solidFill>
                            <a:srgbClr val="002945"/>
                          </a:solidFill>
                        </a:rPr>
                        <a:t>Distance</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err="1">
                          <a:solidFill>
                            <a:srgbClr val="002945"/>
                          </a:solidFill>
                        </a:rPr>
                        <a:t>Probability</a:t>
                      </a:r>
                      <a:r>
                        <a:rPr lang="de-DE" sz="800" dirty="0">
                          <a:solidFill>
                            <a:srgbClr val="002945"/>
                          </a:solidFill>
                        </a:rPr>
                        <a:t> </a:t>
                      </a:r>
                      <a:r>
                        <a:rPr lang="de-DE" sz="800" dirty="0" err="1">
                          <a:solidFill>
                            <a:srgbClr val="002945"/>
                          </a:solidFill>
                        </a:rPr>
                        <a:t>of</a:t>
                      </a:r>
                      <a:r>
                        <a:rPr lang="de-DE" sz="800" dirty="0">
                          <a:solidFill>
                            <a:srgbClr val="002945"/>
                          </a:solidFill>
                        </a:rPr>
                        <a:t> </a:t>
                      </a:r>
                      <a:r>
                        <a:rPr lang="de-DE" sz="800" dirty="0" err="1">
                          <a:solidFill>
                            <a:srgbClr val="002945"/>
                          </a:solidFill>
                        </a:rPr>
                        <a:t>Breach</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4962">
                <a:tc>
                  <a: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lang="de-DE" sz="800" dirty="0">
                          <a:solidFill>
                            <a:srgbClr val="002945"/>
                          </a:solidFill>
                        </a:rPr>
                        <a:t>Risk-</a:t>
                      </a:r>
                      <a:r>
                        <a:rPr lang="de-DE" sz="800" dirty="0" err="1">
                          <a:solidFill>
                            <a:srgbClr val="002945"/>
                          </a:solidFill>
                        </a:rPr>
                        <a:t>bearing</a:t>
                      </a:r>
                      <a:r>
                        <a:rPr lang="de-DE" sz="800" dirty="0">
                          <a:solidFill>
                            <a:srgbClr val="002945"/>
                          </a:solidFill>
                        </a:rPr>
                        <a:t> </a:t>
                      </a:r>
                      <a:r>
                        <a:rPr lang="de-DE" sz="800" dirty="0" err="1">
                          <a:solidFill>
                            <a:srgbClr val="002945"/>
                          </a:solidFill>
                        </a:rPr>
                        <a:t>capacity</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€500 </a:t>
                      </a:r>
                      <a:r>
                        <a:rPr lang="de-DE" sz="800" dirty="0" err="1">
                          <a:solidFill>
                            <a:srgbClr val="002945"/>
                          </a:solidFill>
                        </a:rPr>
                        <a:t>million</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€350 </a:t>
                      </a:r>
                      <a:r>
                        <a:rPr lang="de-DE" sz="800" dirty="0" err="1">
                          <a:solidFill>
                            <a:srgbClr val="002945"/>
                          </a:solidFill>
                        </a:rPr>
                        <a:t>million</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4962">
                <a:tc>
                  <a: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lang="de-DE" sz="800" dirty="0">
                          <a:solidFill>
                            <a:srgbClr val="002945"/>
                          </a:solidFill>
                        </a:rPr>
                        <a:t>Risk </a:t>
                      </a:r>
                      <a:r>
                        <a:rPr lang="de-DE" sz="800" dirty="0" err="1">
                          <a:solidFill>
                            <a:srgbClr val="002945"/>
                          </a:solidFill>
                        </a:rPr>
                        <a:t>tolerance</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€80 </a:t>
                      </a:r>
                      <a:r>
                        <a:rPr lang="de-DE" sz="800" dirty="0" err="1">
                          <a:solidFill>
                            <a:srgbClr val="002945"/>
                          </a:solidFill>
                        </a:rPr>
                        <a:t>million</a:t>
                      </a:r>
                      <a:endParaRPr lang="de-DE" sz="800" dirty="0">
                        <a:solidFill>
                          <a:srgbClr val="00294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€40 </a:t>
                      </a:r>
                      <a:r>
                        <a:rPr lang="de-DE" sz="800" dirty="0" err="1">
                          <a:solidFill>
                            <a:srgbClr val="002945"/>
                          </a:solidFill>
                        </a:rPr>
                        <a:t>million</a:t>
                      </a:r>
                      <a:r>
                        <a:rPr lang="de-DE" sz="800" dirty="0">
                          <a:solidFill>
                            <a:srgbClr val="002945"/>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800" dirty="0">
                          <a:solidFill>
                            <a:srgbClr val="002945"/>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06253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The most important facts about risk management in 10 points (1 of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a:xfrm>
            <a:off x="468000" y="909280"/>
            <a:ext cx="8640000" cy="5040000"/>
          </a:xfrm>
        </p:spPr>
        <p:txBody>
          <a:bodyPr/>
          <a:lstStyle/>
          <a:p>
            <a:pPr marL="342900" indent="-342900" algn="just">
              <a:buFont typeface="+mj-lt"/>
              <a:buAutoNum type="arabicPeriod"/>
            </a:pPr>
            <a:r>
              <a:rPr lang="de-DE" sz="1400" i="0" dirty="0"/>
              <a:t>Entrepreneurship is always associated with uncertainty, i.e. risks. If the future cannot be predicted with certainty, risks can lead to deviations from the plan. Risk is the generic term for opportunity and danger (i.e. possible positive and negative deviations from the plan). The ability to deal with uncertainty is of great importance for securing the continued existence and sustainable success of companies.</a:t>
            </a:r>
          </a:p>
          <a:p>
            <a:pPr marL="342900" indent="-342900" algn="just">
              <a:buFont typeface="+mj-lt"/>
              <a:buAutoNum type="arabicPeriod"/>
            </a:pPr>
            <a:r>
              <a:rPr lang="de-DE" sz="1400" i="0" dirty="0"/>
              <a:t>Particularly significant risks are "strategic risks" (especially threats to potential success), economic risks and uncertainties regarding key planning assumptions (e.g. regarding the development of demand, commodity prices or exchange rates). However, operational risks to service provision and "sustainability risks" must also be systematically analyzed.</a:t>
            </a:r>
          </a:p>
          <a:p>
            <a:pPr marL="342900" indent="-342900" algn="just">
              <a:buFont typeface="+mj-lt"/>
              <a:buAutoNum type="arabicPeriod"/>
            </a:pPr>
            <a:r>
              <a:rPr lang="de-DE" sz="1400" i="0" dirty="0"/>
              <a:t>As a cross-divisional function within the company, risk management deals with the systematic identification, quantification, aggregation, management (control) and monitoring of risks. The aim is to create transparency about the scope of risk, in particular in order to identify potential developments that could jeopardize the company's continued existence in good time. The need for risk coverage potential, i.e. equity and liquidity, is calculated as a function of the overall scope of risk. Economic added value is created in particular if the implications for expected future earnings on the one hand and risk and rating on the other are assessed when preparing business decisions.</a:t>
            </a:r>
            <a:endParaRPr lang="de-DE" sz="1400" i="0" dirty="0">
              <a:solidFill>
                <a:srgbClr val="1F1F1F"/>
              </a:solidFill>
            </a:endParaRPr>
          </a:p>
          <a:p>
            <a:endParaRPr lang="de-DE" sz="1400" dirty="0"/>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sz="1000" i="0" dirty="0">
                <a:solidFill>
                  <a:srgbClr val="7F7F7F"/>
                </a:solidFill>
              </a:rPr>
              <a:t>Source: Gleißner, W. (2022): Fundamentals of Risk Management, 4th </a:t>
            </a:r>
            <a:r>
              <a:rPr lang="de-DE" sz="1000" i="0" dirty="0" err="1">
                <a:solidFill>
                  <a:srgbClr val="7F7F7F"/>
                </a:solidFill>
              </a:rPr>
              <a:t>ed</a:t>
            </a:r>
            <a:r>
              <a:rPr lang="de-DE" sz="1000" i="0" dirty="0">
                <a:solidFill>
                  <a:srgbClr val="7F7F7F"/>
                </a:solidFill>
              </a:rPr>
              <a:t>., Vahlen Verlag Munich, p. </a:t>
            </a:r>
            <a:r>
              <a:rPr lang="de-DE" sz="1000" dirty="0">
                <a:solidFill>
                  <a:srgbClr val="7F7F7F"/>
                </a:solidFill>
              </a:rPr>
              <a:t>680 ff</a:t>
            </a:r>
            <a:r>
              <a:rPr lang="de-DE" sz="1000" i="0" dirty="0">
                <a:solidFill>
                  <a:srgbClr val="7F7F7F"/>
                </a:solidFill>
              </a:rPr>
              <a:t>.</a:t>
            </a:r>
          </a:p>
        </p:txBody>
      </p:sp>
    </p:spTree>
    <p:extLst>
      <p:ext uri="{BB962C8B-B14F-4D97-AF65-F5344CB8AC3E}">
        <p14:creationId xmlns:p14="http://schemas.microsoft.com/office/powerpoint/2010/main" val="19463112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The most important facts about risk management in 10 points (2 of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a:xfrm>
            <a:off x="468000" y="909280"/>
            <a:ext cx="8640000" cy="5040000"/>
          </a:xfrm>
        </p:spPr>
        <p:txBody>
          <a:bodyPr/>
          <a:lstStyle/>
          <a:p>
            <a:pPr marL="342900" indent="-342900" algn="just">
              <a:buFont typeface="+mj-lt"/>
              <a:buAutoNum type="arabicPeriod" startAt="4"/>
            </a:pPr>
            <a:r>
              <a:rPr lang="de-DE" sz="1400" i="0" dirty="0"/>
              <a:t>The degree to which a company's existence is at risk in the future is expressed by the probability of risk and probability of insolvency or the future rating. The calculation of the implications of existing risks for the future rating, i.e. the assessment of a company from a creditor's perspective, is necessary in order to be able to assess developments that could jeopardize the company's continued existence. Risk management is therefore the basis for early crisis detection and crisis prevention, because crises are the result of risks that have occurred. Determining the probability of insolvency and danger depending on the scope of risk and the risk coverage potential (equity and liquidity resources) enables the timely initiation of "suitable countermeasures" to avert crises and safeguard the company as a going concern (Section 1 StaRUG).</a:t>
            </a:r>
          </a:p>
          <a:p>
            <a:pPr marL="342900" indent="-342900" algn="just">
              <a:buFont typeface="+mj-lt"/>
              <a:buAutoNum type="arabicPeriod" startAt="4"/>
            </a:pPr>
            <a:r>
              <a:rPr lang="de-DE" sz="1400" i="0" dirty="0"/>
              <a:t>All of the company's material risks should and can - assuming adequate expertise - be described using suitable probability distributions (e.g. by specifying the minimum value, most probable value and maximum value of a planning item).</a:t>
            </a:r>
          </a:p>
          <a:p>
            <a:pPr marL="342900" indent="-342900" algn="just">
              <a:buFont typeface="+mj-lt"/>
              <a:buAutoNum type="arabicPeriod" startAt="4"/>
            </a:pPr>
            <a:r>
              <a:rPr lang="de-DE" sz="1400" i="0" dirty="0"/>
              <a:t>As it is not normally individual risks but the combined effects of several risks that lead to crises and "developments that threaten the existence of the company" (as defined in Section 91 (2) AktG, Section 1 StaRUG), risk aggregation is the key technology in risk management. Risk aggregation determines the overall scope of risk by calculating a large representative number of risk-related possible future scenarios (Monte Carlo simulation). It thus combines traditional corporate planning with the company's risks and shows the "average" expected development of cash flow and profit as well as the planning reliability ("bandwidth planning").</a:t>
            </a:r>
          </a:p>
          <a:p>
            <a:endParaRPr lang="de-DE" sz="1400" dirty="0"/>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dirty="0">
                <a:solidFill>
                  <a:srgbClr val="7F7F7F"/>
                </a:solidFill>
              </a:rPr>
              <a:t>Source: Gleißner, W. (2022): </a:t>
            </a:r>
            <a:r>
              <a:rPr lang="de-DE" dirty="0" err="1">
                <a:solidFill>
                  <a:srgbClr val="7F7F7F"/>
                </a:solidFill>
              </a:rPr>
              <a:t>Fundamentals</a:t>
            </a:r>
            <a:r>
              <a:rPr lang="de-DE" dirty="0">
                <a:solidFill>
                  <a:srgbClr val="7F7F7F"/>
                </a:solidFill>
              </a:rPr>
              <a:t> </a:t>
            </a:r>
            <a:r>
              <a:rPr lang="de-DE" dirty="0" err="1">
                <a:solidFill>
                  <a:srgbClr val="7F7F7F"/>
                </a:solidFill>
              </a:rPr>
              <a:t>of</a:t>
            </a:r>
            <a:r>
              <a:rPr lang="de-DE" dirty="0">
                <a:solidFill>
                  <a:srgbClr val="7F7F7F"/>
                </a:solidFill>
              </a:rPr>
              <a:t> Risk Management, 4th </a:t>
            </a:r>
            <a:r>
              <a:rPr lang="de-DE" dirty="0" err="1">
                <a:solidFill>
                  <a:srgbClr val="7F7F7F"/>
                </a:solidFill>
              </a:rPr>
              <a:t>ed</a:t>
            </a:r>
            <a:r>
              <a:rPr lang="de-DE" dirty="0">
                <a:solidFill>
                  <a:srgbClr val="7F7F7F"/>
                </a:solidFill>
              </a:rPr>
              <a:t>., </a:t>
            </a:r>
            <a:r>
              <a:rPr lang="de-DE" dirty="0" err="1">
                <a:solidFill>
                  <a:srgbClr val="7F7F7F"/>
                </a:solidFill>
              </a:rPr>
              <a:t>Vahlen</a:t>
            </a:r>
            <a:r>
              <a:rPr lang="de-DE" dirty="0">
                <a:solidFill>
                  <a:srgbClr val="7F7F7F"/>
                </a:solidFill>
              </a:rPr>
              <a:t> Verlag </a:t>
            </a:r>
            <a:r>
              <a:rPr lang="de-DE" dirty="0" err="1">
                <a:solidFill>
                  <a:srgbClr val="7F7F7F"/>
                </a:solidFill>
              </a:rPr>
              <a:t>Munich</a:t>
            </a:r>
            <a:r>
              <a:rPr lang="de-DE" dirty="0">
                <a:solidFill>
                  <a:srgbClr val="7F7F7F"/>
                </a:solidFill>
              </a:rPr>
              <a:t>, p. 680 ff.</a:t>
            </a:r>
          </a:p>
        </p:txBody>
      </p:sp>
    </p:spTree>
    <p:extLst>
      <p:ext uri="{BB962C8B-B14F-4D97-AF65-F5344CB8AC3E}">
        <p14:creationId xmlns:p14="http://schemas.microsoft.com/office/powerpoint/2010/main" val="572742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The most important aspects of risk management in 10 points (3 </a:t>
            </a:r>
            <a:r>
              <a:rPr lang="de-DE" i="0" dirty="0" err="1"/>
              <a:t>of</a:t>
            </a:r>
            <a:r>
              <a:rPr lang="de-DE" i="0" dirty="0"/>
              <a:t>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a:xfrm>
            <a:off x="468000" y="909280"/>
            <a:ext cx="8640000" cy="5040000"/>
          </a:xfrm>
        </p:spPr>
        <p:txBody>
          <a:bodyPr/>
          <a:lstStyle/>
          <a:p>
            <a:pPr marL="342900" indent="-342900" algn="just">
              <a:buFont typeface="+mj-lt"/>
              <a:buAutoNum type="arabicPeriod" startAt="7"/>
            </a:pPr>
            <a:r>
              <a:rPr lang="de-DE" sz="1400" i="0" dirty="0"/>
              <a:t>Weighing up expected returns and risks using a performance measure is possible using the key figure "enterprise value" (decision value). This can be calculated on the basis of the aggregated earnings risk using risk-adjusted capital costs and thus, for example, compare different strategic options ("strategy evaluation"). Risk analyses are therefore a necessary basis for value-oriented management because, due to capital market imperfections, it is not possible to draw conclusions about the company's future earnings risks relevant to valuation from "historical share return fluctuations" (beta factor of the CAPM). When preparing "entrepreneurial decisions" (Section 93 AktG), "decision-oriented risk management" provides neutral and well-founded risk analyses that show the change in a company's scope of risk and make it possible to weigh up risk and return through a risk-adequate valuation.</a:t>
            </a:r>
          </a:p>
          <a:p>
            <a:pPr marL="342900" indent="-342900" algn="just">
              <a:buFont typeface="+mj-lt"/>
              <a:buAutoNum type="arabicPeriod" startAt="7"/>
            </a:pPr>
            <a:r>
              <a:rPr lang="de-DE" sz="1400" i="0" dirty="0"/>
              <a:t>As far as possible, a company's risk management should use existing and proven management systems - such as controlling, quality management, treasury or project management - to fulfill its tasks and, often in conjunction with the further development of controlling, lead to an integrated "value-oriented corporate management approach" ("integrative risk management"). The aim is to enable company management to take better account of the uncertainties of an unpredictable future when making decisions (and thus promote the company's long-term success).</a:t>
            </a:r>
          </a:p>
          <a:p>
            <a:endParaRPr lang="de-DE" sz="1400" dirty="0"/>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dirty="0">
                <a:solidFill>
                  <a:srgbClr val="7F7F7F"/>
                </a:solidFill>
              </a:rPr>
              <a:t>Source: Gleißner, W. (2022): </a:t>
            </a:r>
            <a:r>
              <a:rPr lang="de-DE" dirty="0" err="1">
                <a:solidFill>
                  <a:srgbClr val="7F7F7F"/>
                </a:solidFill>
              </a:rPr>
              <a:t>Fundamentals</a:t>
            </a:r>
            <a:r>
              <a:rPr lang="de-DE" dirty="0">
                <a:solidFill>
                  <a:srgbClr val="7F7F7F"/>
                </a:solidFill>
              </a:rPr>
              <a:t> </a:t>
            </a:r>
            <a:r>
              <a:rPr lang="de-DE" dirty="0" err="1">
                <a:solidFill>
                  <a:srgbClr val="7F7F7F"/>
                </a:solidFill>
              </a:rPr>
              <a:t>of</a:t>
            </a:r>
            <a:r>
              <a:rPr lang="de-DE" dirty="0">
                <a:solidFill>
                  <a:srgbClr val="7F7F7F"/>
                </a:solidFill>
              </a:rPr>
              <a:t> Risk Management, 4th </a:t>
            </a:r>
            <a:r>
              <a:rPr lang="de-DE" dirty="0" err="1">
                <a:solidFill>
                  <a:srgbClr val="7F7F7F"/>
                </a:solidFill>
              </a:rPr>
              <a:t>ed</a:t>
            </a:r>
            <a:r>
              <a:rPr lang="de-DE" dirty="0">
                <a:solidFill>
                  <a:srgbClr val="7F7F7F"/>
                </a:solidFill>
              </a:rPr>
              <a:t>., </a:t>
            </a:r>
            <a:r>
              <a:rPr lang="de-DE" dirty="0" err="1">
                <a:solidFill>
                  <a:srgbClr val="7F7F7F"/>
                </a:solidFill>
              </a:rPr>
              <a:t>Vahlen</a:t>
            </a:r>
            <a:r>
              <a:rPr lang="de-DE" dirty="0">
                <a:solidFill>
                  <a:srgbClr val="7F7F7F"/>
                </a:solidFill>
              </a:rPr>
              <a:t> Verlag </a:t>
            </a:r>
            <a:r>
              <a:rPr lang="de-DE" dirty="0" err="1">
                <a:solidFill>
                  <a:srgbClr val="7F7F7F"/>
                </a:solidFill>
              </a:rPr>
              <a:t>Munich</a:t>
            </a:r>
            <a:r>
              <a:rPr lang="de-DE" dirty="0">
                <a:solidFill>
                  <a:srgbClr val="7F7F7F"/>
                </a:solidFill>
              </a:rPr>
              <a:t>, p. 680 ff.</a:t>
            </a:r>
          </a:p>
        </p:txBody>
      </p:sp>
    </p:spTree>
    <p:extLst>
      <p:ext uri="{BB962C8B-B14F-4D97-AF65-F5344CB8AC3E}">
        <p14:creationId xmlns:p14="http://schemas.microsoft.com/office/powerpoint/2010/main" val="4016611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The most important aspects of risk management in 10 points (4 </a:t>
            </a:r>
            <a:r>
              <a:rPr lang="de-DE" i="0" dirty="0" err="1"/>
              <a:t>of</a:t>
            </a:r>
            <a:r>
              <a:rPr lang="de-DE" i="0" dirty="0"/>
              <a:t>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a:xfrm>
            <a:off x="468000" y="909280"/>
            <a:ext cx="8640000" cy="5040000"/>
          </a:xfrm>
        </p:spPr>
        <p:txBody>
          <a:bodyPr/>
          <a:lstStyle/>
          <a:p>
            <a:pPr marL="342900" indent="-342900" algn="just">
              <a:buFont typeface="+mj-lt"/>
              <a:buAutoNum type="arabicPeriod" startAt="9"/>
            </a:pPr>
            <a:r>
              <a:rPr lang="de-DE" sz="1400" i="0" dirty="0"/>
              <a:t>In addition to a robust strategy and financial sustainability, the ability to deal with uncertainty (risks) is the third building block for securing the long-term success of a company ("robust company"). Risk management measures contribute to the optimization of the risk-return profile and must be assessed taking into account their costs and effects on the overall scope of risk (optimization of risk costs). A fundamental improvement in the risk-return profile usually requires a change in strategy on the way to becoming a "robust company". This avoids critical dependencies, has a high risk coverage potential, high flexibility and builds on core competencies that sustainably secure competitive advantages (pricing power) in as many attractive markets as possible.</a:t>
            </a:r>
          </a:p>
          <a:p>
            <a:pPr marL="342900" indent="-342900" algn="just">
              <a:buFont typeface="+mj-lt"/>
              <a:buAutoNum type="arabicPeriod" startAt="10"/>
            </a:pPr>
            <a:r>
              <a:rPr lang="de-DE" sz="1400" i="0" dirty="0"/>
              <a:t>If the future cannot be predicted with certainty, all employees - and in particular the company management - should view all management as risk management. Opportunities and threats, including those arising from the uncertain effects of the company's own activities and decisions, should also be adequately taken into account in normal day-to-day business ("</a:t>
            </a:r>
            <a:r>
              <a:rPr lang="de-DE" sz="1400" i="0" dirty="0" err="1"/>
              <a:t>embedded risk management</a:t>
            </a:r>
            <a:r>
              <a:rPr lang="de-DE" sz="1400" i="0" dirty="0"/>
              <a:t>"). This goes hand in hand with an integrative approach to strategic management that takes uncertainty into account and ensures and continuously improves the company's long-term survival and future viability.</a:t>
            </a:r>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dirty="0">
                <a:solidFill>
                  <a:srgbClr val="7F7F7F"/>
                </a:solidFill>
              </a:rPr>
              <a:t>Source: Gleißner, W. (2022): </a:t>
            </a:r>
            <a:r>
              <a:rPr lang="de-DE" dirty="0" err="1">
                <a:solidFill>
                  <a:srgbClr val="7F7F7F"/>
                </a:solidFill>
              </a:rPr>
              <a:t>Fundamentals</a:t>
            </a:r>
            <a:r>
              <a:rPr lang="de-DE" dirty="0">
                <a:solidFill>
                  <a:srgbClr val="7F7F7F"/>
                </a:solidFill>
              </a:rPr>
              <a:t> </a:t>
            </a:r>
            <a:r>
              <a:rPr lang="de-DE" dirty="0" err="1">
                <a:solidFill>
                  <a:srgbClr val="7F7F7F"/>
                </a:solidFill>
              </a:rPr>
              <a:t>of</a:t>
            </a:r>
            <a:r>
              <a:rPr lang="de-DE" dirty="0">
                <a:solidFill>
                  <a:srgbClr val="7F7F7F"/>
                </a:solidFill>
              </a:rPr>
              <a:t> Risk Management, 4th </a:t>
            </a:r>
            <a:r>
              <a:rPr lang="de-DE" dirty="0" err="1">
                <a:solidFill>
                  <a:srgbClr val="7F7F7F"/>
                </a:solidFill>
              </a:rPr>
              <a:t>ed</a:t>
            </a:r>
            <a:r>
              <a:rPr lang="de-DE" dirty="0">
                <a:solidFill>
                  <a:srgbClr val="7F7F7F"/>
                </a:solidFill>
              </a:rPr>
              <a:t>., </a:t>
            </a:r>
            <a:r>
              <a:rPr lang="de-DE" dirty="0" err="1">
                <a:solidFill>
                  <a:srgbClr val="7F7F7F"/>
                </a:solidFill>
              </a:rPr>
              <a:t>Vahlen</a:t>
            </a:r>
            <a:r>
              <a:rPr lang="de-DE" dirty="0">
                <a:solidFill>
                  <a:srgbClr val="7F7F7F"/>
                </a:solidFill>
              </a:rPr>
              <a:t> Verlag </a:t>
            </a:r>
            <a:r>
              <a:rPr lang="de-DE" dirty="0" err="1">
                <a:solidFill>
                  <a:srgbClr val="7F7F7F"/>
                </a:solidFill>
              </a:rPr>
              <a:t>Munich</a:t>
            </a:r>
            <a:r>
              <a:rPr lang="de-DE" dirty="0">
                <a:solidFill>
                  <a:srgbClr val="7F7F7F"/>
                </a:solidFill>
              </a:rPr>
              <a:t>, p. 680 ff.</a:t>
            </a:r>
          </a:p>
        </p:txBody>
      </p:sp>
      <p:sp>
        <p:nvSpPr>
          <p:cNvPr id="5" name="Textfeld 4">
            <a:extLst>
              <a:ext uri="{FF2B5EF4-FFF2-40B4-BE49-F238E27FC236}">
                <a16:creationId xmlns:a16="http://schemas.microsoft.com/office/drawing/2014/main" id="{108F1BEC-69F0-CDC6-53F3-CF50B3F2B8EE}"/>
              </a:ext>
            </a:extLst>
          </p:cNvPr>
          <p:cNvSpPr txBox="1"/>
          <p:nvPr/>
        </p:nvSpPr>
        <p:spPr>
          <a:xfrm>
            <a:off x="2476041" y="3253733"/>
            <a:ext cx="4952082" cy="400110"/>
          </a:xfrm>
          <a:prstGeom prst="rect">
            <a:avLst/>
          </a:prstGeom>
          <a:noFill/>
        </p:spPr>
        <p:txBody>
          <a:bodyPr wrap="square">
            <a:spAutoFit/>
          </a:bodyPr>
          <a:lstStyle/>
          <a:p>
            <a:r>
              <a:rPr lang="de-DE" dirty="0"/>
              <a:t> </a:t>
            </a:r>
          </a:p>
        </p:txBody>
      </p:sp>
    </p:spTree>
    <p:extLst>
      <p:ext uri="{BB962C8B-B14F-4D97-AF65-F5344CB8AC3E}">
        <p14:creationId xmlns:p14="http://schemas.microsoft.com/office/powerpoint/2010/main" val="1139715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el 1"/>
          <p:cNvSpPr>
            <a:spLocks noGrp="1"/>
          </p:cNvSpPr>
          <p:nvPr>
            <p:ph type="title"/>
          </p:nvPr>
        </p:nvSpPr>
        <p:spPr/>
        <p:txBody>
          <a:bodyPr/>
          <a:lstStyle/>
          <a:p>
            <a:pPr algn="l"/>
            <a:r>
              <a:rPr lang="de-DE" altLang="de-DE" dirty="0"/>
              <a:t>Risk management as a crisis prevention system requires risk aggregation using Monte Carlo simulation</a:t>
            </a:r>
          </a:p>
        </p:txBody>
      </p:sp>
      <p:sp>
        <p:nvSpPr>
          <p:cNvPr id="3" name="Inhaltsplatzhalter 2"/>
          <p:cNvSpPr>
            <a:spLocks noGrp="1"/>
          </p:cNvSpPr>
          <p:nvPr>
            <p:ph idx="1"/>
          </p:nvPr>
        </p:nvSpPr>
        <p:spPr/>
        <p:txBody>
          <a:bodyPr/>
          <a:lstStyle/>
          <a:p>
            <a:pPr marL="0" indent="0">
              <a:spcAft>
                <a:spcPts val="552"/>
              </a:spcAft>
              <a:buNone/>
              <a:defRPr/>
            </a:pPr>
            <a:r>
              <a:rPr lang="de-DE" altLang="de-DE" sz="1291" dirty="0"/>
              <a:t>§ Section 91 para. 2 AktG: "The Management Board shall take appropriate measures, in particular to set up a monitoring system, to ensure that </a:t>
            </a:r>
            <a:r>
              <a:rPr lang="de-DE" altLang="de-DE" sz="1291" u="sng" dirty="0"/>
              <a:t>developments that could jeopardize the continued existence of the company </a:t>
            </a:r>
            <a:r>
              <a:rPr lang="de-DE" altLang="de-DE" sz="1291" dirty="0"/>
              <a:t>are identified at an early stage."     </a:t>
            </a:r>
            <a:br>
              <a:rPr lang="de-DE" altLang="de-DE" sz="1291" dirty="0"/>
            </a:br>
            <a:br>
              <a:rPr lang="de-DE" altLang="de-DE" sz="1291" dirty="0"/>
            </a:br>
            <a:r>
              <a:rPr lang="de-DE" altLang="de-DE" sz="1291" dirty="0"/>
              <a:t>...... supplemented by </a:t>
            </a:r>
            <a:r>
              <a:rPr lang="de-DE" altLang="de-DE" sz="1291" b="1" dirty="0" err="1"/>
              <a:t>StaRUG </a:t>
            </a:r>
            <a:r>
              <a:rPr lang="de-DE" altLang="de-DE" sz="1291" b="1" dirty="0"/>
              <a:t>(1.1.2021</a:t>
            </a:r>
            <a:r>
              <a:rPr lang="de-DE" altLang="de-DE" sz="1291" dirty="0"/>
              <a:t>) . </a:t>
            </a:r>
          </a:p>
          <a:p>
            <a:pPr marL="0" indent="0">
              <a:spcAft>
                <a:spcPts val="552"/>
              </a:spcAft>
              <a:buNone/>
              <a:defRPr/>
            </a:pPr>
            <a:r>
              <a:rPr lang="de-DE" sz="1291" b="1" i="1" dirty="0"/>
              <a:t>"Section 1 Early crisis detection and crisis management for limited liability entities </a:t>
            </a:r>
            <a:endParaRPr lang="de-DE" sz="1291" dirty="0"/>
          </a:p>
          <a:p>
            <a:pPr marL="0" indent="0">
              <a:buNone/>
            </a:pPr>
            <a:r>
              <a:rPr lang="de-DE" sz="1291" i="1" dirty="0"/>
              <a:t>(1) The members of the body appointed to manage a legal entity (managers) shall continuously monitor </a:t>
            </a:r>
            <a:r>
              <a:rPr lang="de-DE" sz="1291" b="1" i="1" dirty="0"/>
              <a:t>developments that </a:t>
            </a:r>
            <a:r>
              <a:rPr lang="de-DE" sz="1291" i="1" dirty="0"/>
              <a:t>could </a:t>
            </a:r>
            <a:r>
              <a:rPr lang="de-DE" sz="1291" b="1" i="1" dirty="0"/>
              <a:t>jeopardize the continued existence of the legal entity</a:t>
            </a:r>
            <a:r>
              <a:rPr lang="de-DE" sz="1291" i="1" dirty="0"/>
              <a:t>. If they recognize such developments, </a:t>
            </a:r>
            <a:r>
              <a:rPr lang="de-DE" sz="1291" b="1" i="1" dirty="0"/>
              <a:t>they shall take </a:t>
            </a:r>
            <a:r>
              <a:rPr lang="de-DE" sz="1291" b="1" u="sng" dirty="0"/>
              <a:t>appropriate countermeasures </a:t>
            </a:r>
            <a:r>
              <a:rPr lang="de-DE" sz="1291" i="1" dirty="0"/>
              <a:t>and report immediately to the bodies appointed to supervise the management (supervisory bodies). ..."</a:t>
            </a:r>
            <a:endParaRPr lang="de-DE" sz="1291" dirty="0"/>
          </a:p>
          <a:p>
            <a:pPr marL="0" indent="0">
              <a:spcAft>
                <a:spcPts val="552"/>
              </a:spcAft>
              <a:buNone/>
              <a:defRPr/>
            </a:pPr>
            <a:endParaRPr lang="de-DE" altLang="de-DE" sz="1291" dirty="0"/>
          </a:p>
          <a:p>
            <a:pPr marL="0" indent="0">
              <a:spcAft>
                <a:spcPts val="552"/>
              </a:spcAft>
              <a:buNone/>
              <a:defRPr/>
            </a:pPr>
            <a:r>
              <a:rPr lang="de-DE" altLang="de-DE" sz="1291" dirty="0"/>
              <a:t>§ Section 93 (2) AktG: </a:t>
            </a:r>
            <a:r>
              <a:rPr lang="de-DE" sz="1291" dirty="0"/>
              <a:t>"(1) The members of the Management Board must exercise the diligence of a prudent and conscientious manager in their management of the company. There is no breach of duty if the Management Board member could reasonably assume when making a </a:t>
            </a:r>
            <a:r>
              <a:rPr lang="de-DE" sz="1291" u="sng" dirty="0"/>
              <a:t>business decision </a:t>
            </a:r>
            <a:r>
              <a:rPr lang="de-DE" sz="1291" dirty="0"/>
              <a:t>that they are acting for the benefit of the company on the basis of </a:t>
            </a:r>
            <a:r>
              <a:rPr lang="de-DE" sz="1291" u="sng" dirty="0"/>
              <a:t>appropriate information</a:t>
            </a:r>
            <a:r>
              <a:rPr lang="de-DE" sz="1291" dirty="0"/>
              <a:t>.</a:t>
            </a:r>
          </a:p>
          <a:p>
            <a:pPr>
              <a:spcAft>
                <a:spcPts val="552"/>
              </a:spcAft>
              <a:defRPr/>
            </a:pPr>
            <a:endParaRPr lang="de-DE" sz="1291" dirty="0"/>
          </a:p>
        </p:txBody>
      </p:sp>
      <p:sp>
        <p:nvSpPr>
          <p:cNvPr id="2" name="Textfeld 1"/>
          <p:cNvSpPr txBox="1"/>
          <p:nvPr/>
        </p:nvSpPr>
        <p:spPr>
          <a:xfrm flipH="1">
            <a:off x="8985449" y="980728"/>
            <a:ext cx="122552" cy="4505540"/>
          </a:xfrm>
          <a:prstGeom prst="rect">
            <a:avLst/>
          </a:prstGeom>
          <a:noFill/>
        </p:spPr>
        <p:txBody>
          <a:bodyPr wrap="square" lIns="66357" tIns="33178" rIns="66357" bIns="33178" rtlCol="0">
            <a:noAutofit/>
          </a:bodyPr>
          <a:lstStyle/>
          <a:p>
            <a:r>
              <a:rPr lang="de-DE" sz="8848" dirty="0">
                <a:solidFill>
                  <a:srgbClr val="002945"/>
                </a:solidFill>
              </a:rPr>
              <a:t>§</a:t>
            </a:r>
          </a:p>
          <a:p>
            <a:r>
              <a:rPr lang="de-DE" sz="8848" dirty="0">
                <a:solidFill>
                  <a:srgbClr val="002945"/>
                </a:solidFill>
              </a:rPr>
              <a:t>§</a:t>
            </a:r>
          </a:p>
          <a:p>
            <a:r>
              <a:rPr lang="de-DE" sz="8848" dirty="0">
                <a:solidFill>
                  <a:srgbClr val="002945"/>
                </a:solidFill>
              </a:rPr>
              <a:t>§</a:t>
            </a:r>
          </a:p>
          <a:p>
            <a:endParaRPr lang="de-DE" sz="8848" dirty="0">
              <a:solidFill>
                <a:srgbClr val="002945"/>
              </a:solidFill>
            </a:endParaRPr>
          </a:p>
        </p:txBody>
      </p:sp>
    </p:spTree>
    <p:extLst>
      <p:ext uri="{BB962C8B-B14F-4D97-AF65-F5344CB8AC3E}">
        <p14:creationId xmlns:p14="http://schemas.microsoft.com/office/powerpoint/2010/main" val="86859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Books</a:t>
            </a:r>
            <a:endParaRPr lang="de-DE" dirty="0"/>
          </a:p>
        </p:txBody>
      </p:sp>
      <p:sp>
        <p:nvSpPr>
          <p:cNvPr id="6" name="Text Box 9"/>
          <p:cNvSpPr txBox="1">
            <a:spLocks noChangeArrowheads="1"/>
          </p:cNvSpPr>
          <p:nvPr/>
        </p:nvSpPr>
        <p:spPr bwMode="gray">
          <a:xfrm>
            <a:off x="2071295" y="1195678"/>
            <a:ext cx="7285206" cy="4970942"/>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t>Das zukunftsfähige Familienunternehmen – Mit dem </a:t>
            </a:r>
            <a:r>
              <a:rPr lang="de-DE" sz="1101" dirty="0" err="1"/>
              <a:t>QScore</a:t>
            </a:r>
            <a:r>
              <a:rPr lang="de-DE" sz="1101" dirty="0"/>
              <a:t> zu Unabhängigkeit, Resilienz und Robustheit (</a:t>
            </a:r>
            <a:r>
              <a:rPr lang="de-DE" sz="1101" dirty="0" err="1"/>
              <a:t>essentials</a:t>
            </a:r>
            <a:r>
              <a:rPr lang="de-DE" sz="1101" dirty="0"/>
              <a:t>)</a:t>
            </a:r>
          </a:p>
          <a:p>
            <a:pPr>
              <a:spcAft>
                <a:spcPts val="498"/>
              </a:spcAft>
            </a:pPr>
            <a:r>
              <a:rPr lang="de-DE" sz="1001" dirty="0"/>
              <a:t>Prof. Dr. Werner Gleißner / Prof. Dr. Arnold Weissman</a:t>
            </a:r>
          </a:p>
          <a:p>
            <a:pPr>
              <a:spcAft>
                <a:spcPts val="498"/>
              </a:spcAft>
            </a:pPr>
            <a:r>
              <a:rPr lang="de-DE" sz="1001" dirty="0">
                <a:latin typeface="Arial"/>
              </a:rPr>
              <a:t>75 pages, </a:t>
            </a:r>
            <a:r>
              <a:rPr lang="de-DE" sz="1001" dirty="0"/>
              <a:t>ISBN 978-3658427863, Publisher: Springer Gabler Wiesbaden, 2023</a:t>
            </a:r>
            <a:r>
              <a:rPr lang="de-DE" sz="1001" dirty="0">
                <a:latin typeface="Arial"/>
              </a:rPr>
              <a:t>, 14,99 €</a:t>
            </a:r>
          </a:p>
          <a:p>
            <a:r>
              <a:rPr lang="de-DE" sz="900" dirty="0"/>
              <a:t>The future viability of a company, i.e. its long-term survival with adequate success, requires financial sustainability (financial strength), a robust strategy and resilient performance as well as the ability to deal with opportunities and threats (uncertainty).</a:t>
            </a:r>
          </a:p>
          <a:p>
            <a:endParaRPr lang="de-DE" sz="900" dirty="0"/>
          </a:p>
          <a:p>
            <a:r>
              <a:rPr lang="de-DE" sz="900" dirty="0" err="1"/>
              <a:t>The QScore concept </a:t>
            </a:r>
            <a:r>
              <a:rPr lang="de-DE" sz="900" dirty="0"/>
              <a:t>explained in the book shows, based on a large number of scientific studies, how the future viability of a company can be specifically assessed and potential for improvement derived.</a:t>
            </a:r>
          </a:p>
          <a:p>
            <a:endParaRPr lang="de-DE" sz="900" dirty="0"/>
          </a:p>
          <a:p>
            <a:r>
              <a:rPr lang="de-DE" sz="900" dirty="0"/>
              <a:t>The Essential explains how you can assess the future viability of a company in a simple "quick test" based on 20 questions.</a:t>
            </a:r>
          </a:p>
          <a:p>
            <a:endParaRPr lang="de-DE" sz="900" dirty="0"/>
          </a:p>
          <a:p>
            <a:r>
              <a:rPr lang="de-DE" sz="900" dirty="0"/>
              <a:t>The content</a:t>
            </a:r>
          </a:p>
          <a:p>
            <a:pPr marL="171536" indent="-171536">
              <a:buFont typeface="Arial" panose="020B0604020202020204" pitchFamily="34" charset="0"/>
              <a:buChar char="•"/>
            </a:pPr>
            <a:r>
              <a:rPr lang="de-DE" sz="900" dirty="0"/>
              <a:t>Safeguarding the future: the research situation</a:t>
            </a:r>
          </a:p>
          <a:p>
            <a:pPr marL="171536" indent="-171536">
              <a:buFont typeface="Arial" panose="020B0604020202020204" pitchFamily="34" charset="0"/>
              <a:buChar char="•"/>
            </a:pPr>
            <a:r>
              <a:rPr lang="de-DE" sz="900" dirty="0"/>
              <a:t>The </a:t>
            </a:r>
            <a:r>
              <a:rPr lang="de-DE" sz="900" dirty="0" err="1"/>
              <a:t>QScore criteria </a:t>
            </a:r>
            <a:r>
              <a:rPr lang="de-DE" sz="900" dirty="0"/>
              <a:t>Q1 to Q10</a:t>
            </a:r>
          </a:p>
          <a:p>
            <a:pPr marL="171536" indent="-171536">
              <a:buFont typeface="Arial" panose="020B0604020202020204" pitchFamily="34" charset="0"/>
              <a:buChar char="•"/>
            </a:pPr>
            <a:r>
              <a:rPr lang="de-DE" sz="900" dirty="0"/>
              <a:t>Sustainability, ESG and </a:t>
            </a:r>
            <a:r>
              <a:rPr lang="de-DE" sz="900" dirty="0" err="1"/>
              <a:t>QScore</a:t>
            </a:r>
            <a:endParaRPr lang="de-DE" sz="900" dirty="0"/>
          </a:p>
          <a:p>
            <a:pPr marL="171536" indent="-171536">
              <a:buFont typeface="Arial" panose="020B0604020202020204" pitchFamily="34" charset="0"/>
              <a:buChar char="•"/>
            </a:pPr>
            <a:r>
              <a:rPr lang="de-DE" sz="900" dirty="0"/>
              <a:t>The analysis: the path to the </a:t>
            </a:r>
            <a:r>
              <a:rPr lang="de-DE" sz="900" dirty="0" err="1"/>
              <a:t>QScore</a:t>
            </a:r>
            <a:endParaRPr lang="de-DE" sz="900" dirty="0"/>
          </a:p>
          <a:p>
            <a:endParaRPr lang="de-DE" sz="900" dirty="0"/>
          </a:p>
          <a:p>
            <a:r>
              <a:rPr lang="de-DE" sz="900" dirty="0"/>
              <a:t>The target groups: Entrepreneurs, managing directors, board members, supervisory board members, advisory board members, shareholders and successors</a:t>
            </a:r>
          </a:p>
          <a:p>
            <a:r>
              <a:rPr lang="de-DE" sz="900" dirty="0"/>
              <a:t>Specialists and managers from controlling, risk management and strategic corporate planning</a:t>
            </a:r>
          </a:p>
          <a:p>
            <a:endParaRPr lang="de-DE" sz="900" dirty="0"/>
          </a:p>
          <a:p>
            <a:r>
              <a:rPr lang="de-DE" sz="900" dirty="0"/>
              <a:t>This is an open access book, which means that you have free and unrestricted access to the eBook as a </a:t>
            </a:r>
            <a:r>
              <a:rPr lang="de-DE" sz="900" dirty="0" err="1"/>
              <a:t>pdf.</a:t>
            </a:r>
          </a:p>
          <a:p>
            <a:r>
              <a:rPr lang="de-DE" sz="900" dirty="0">
                <a:hlinkClick r:id="rId3"/>
              </a:rPr>
              <a:t>https://link.springer.com/content/pdf/10.1007/978-3-658-42787-0.pdf </a:t>
            </a:r>
          </a:p>
          <a:p>
            <a:endParaRPr lang="de-DE" sz="900" dirty="0"/>
          </a:p>
          <a:p>
            <a:r>
              <a:rPr lang="de-DE" sz="900" dirty="0"/>
              <a:t>The authors</a:t>
            </a:r>
          </a:p>
          <a:p>
            <a:r>
              <a:rPr lang="de-DE" sz="900" dirty="0"/>
              <a:t>Prof. Dr. Werner Gleißner is CEO of FutureValue Group AG and honorary professor at the Technical University of Dresden (business administration, in particular risk management) as well as a board member of the European </a:t>
            </a:r>
            <a:r>
              <a:rPr lang="de-DE" sz="900" dirty="0" err="1"/>
              <a:t>Association of </a:t>
            </a:r>
            <a:r>
              <a:rPr lang="de-DE" sz="900" dirty="0"/>
              <a:t>Certified </a:t>
            </a:r>
            <a:r>
              <a:rPr lang="de-DE" sz="900" dirty="0" err="1"/>
              <a:t>Valuators </a:t>
            </a:r>
            <a:r>
              <a:rPr lang="de-DE" sz="900" dirty="0"/>
              <a:t>and Analysts (EACVA) and the German Society for Crisis Management (</a:t>
            </a:r>
            <a:r>
              <a:rPr lang="de-DE" sz="900" dirty="0" err="1"/>
              <a:t>DGfK</a:t>
            </a:r>
            <a:r>
              <a:rPr lang="de-DE" sz="900" dirty="0"/>
              <a:t>).</a:t>
            </a:r>
          </a:p>
          <a:p>
            <a:endParaRPr lang="de-DE" sz="900" dirty="0"/>
          </a:p>
          <a:p>
            <a:r>
              <a:rPr lang="de-DE" sz="900" dirty="0"/>
              <a:t>Prof. Dr. Arnold Weissman is an entrepreneur, owner of a knowledge platform for family businesses (ww.arnoldweissman.de), multi-supervisory board member, speaker and executive coach.</a:t>
            </a:r>
          </a:p>
        </p:txBody>
      </p:sp>
      <p:pic>
        <p:nvPicPr>
          <p:cNvPr id="1026" name="Picture 2">
            <a:extLst>
              <a:ext uri="{FF2B5EF4-FFF2-40B4-BE49-F238E27FC236}">
                <a16:creationId xmlns:a16="http://schemas.microsoft.com/office/drawing/2014/main" id="{0F7CADE7-C7B2-83F5-7E98-B7B2B7A8BC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957" y="1570192"/>
            <a:ext cx="1488301" cy="211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255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85337" y="954588"/>
            <a:ext cx="9001000" cy="5570756"/>
          </a:xfrm>
          <a:prstGeom prst="rect">
            <a:avLst/>
          </a:prstGeom>
        </p:spPr>
        <p:txBody>
          <a:bodyPr wrap="square">
            <a:spAutoFit/>
          </a:bodyPr>
          <a:lstStyle/>
          <a:p>
            <a:pPr lvl="0" defTabSz="981075" eaLnBrk="0" fontAlgn="base" hangingPunct="0">
              <a:spcBef>
                <a:spcPct val="0"/>
              </a:spcBef>
              <a:spcAft>
                <a:spcPts val="600"/>
              </a:spcAft>
              <a:defRPr/>
            </a:pPr>
            <a:r>
              <a:rPr lang="en-US" sz="1000" b="1" u="sng" dirty="0">
                <a:solidFill>
                  <a:srgbClr val="002945"/>
                </a:solidFill>
                <a:latin typeface="Arial" charset="0"/>
              </a:rPr>
              <a:t>For general methodological explanations, we recommend the following specialist articles</a:t>
            </a:r>
            <a:r>
              <a:rPr kumimoji="0" lang="de-DE" sz="1000" b="1" i="0" u="sng" strike="noStrike" kern="1200" cap="none" spc="0" normalizeH="0" baseline="0" noProof="0" dirty="0">
                <a:ln>
                  <a:noFill/>
                </a:ln>
                <a:solidFill>
                  <a:srgbClr val="002945"/>
                </a:solidFill>
                <a:effectLst/>
                <a:uLnTx/>
                <a:uFillTx/>
                <a:latin typeface="Arial" charset="0"/>
                <a:ea typeface="+mn-ea"/>
                <a:cs typeface="+mn-cs"/>
              </a:rPr>
              <a:t>:</a:t>
            </a:r>
          </a:p>
          <a:p>
            <a:pPr marL="180975" marR="0" lvl="0" indent="-180975" algn="l" defTabSz="981075" rtl="0" eaLnBrk="0" fontAlgn="base" latinLnBrk="0" hangingPunct="0">
              <a:lnSpc>
                <a:spcPct val="100000"/>
              </a:lnSpc>
              <a:spcBef>
                <a:spcPct val="0"/>
              </a:spcBef>
              <a:spcAft>
                <a:spcPts val="600"/>
              </a:spcAft>
              <a:buClrTx/>
              <a:buSzTx/>
              <a:buFontTx/>
              <a:buChar char="•"/>
              <a:tabLst/>
              <a:defRPr/>
            </a:pPr>
            <a:r>
              <a:rPr lang="de-DE" sz="900" dirty="0">
                <a:solidFill>
                  <a:srgbClr val="002945"/>
                </a:solidFill>
                <a:latin typeface="Arial" charset="0"/>
              </a:rPr>
              <a:t>Berger, Th./Kamaras, E. (2020): Ableitung eines Ratings mit Hilfe der Risikoaggregation – Ein Fallbeispiel, in: Controller Magazin, </a:t>
            </a:r>
            <a:r>
              <a:rPr lang="de-DE" sz="900" dirty="0" err="1">
                <a:solidFill>
                  <a:srgbClr val="002945"/>
                </a:solidFill>
                <a:latin typeface="Arial" charset="0"/>
              </a:rPr>
              <a:t>No</a:t>
            </a:r>
            <a:r>
              <a:rPr lang="de-DE" sz="900" dirty="0">
                <a:solidFill>
                  <a:srgbClr val="002945"/>
                </a:solidFill>
                <a:latin typeface="Arial" charset="0"/>
              </a:rPr>
              <a:t> 5, September/Oktober 2020, </a:t>
            </a:r>
            <a:br>
              <a:rPr lang="de-DE" sz="900" dirty="0">
                <a:solidFill>
                  <a:srgbClr val="002945"/>
                </a:solidFill>
                <a:latin typeface="Arial" charset="0"/>
              </a:rPr>
            </a:br>
            <a:r>
              <a:rPr lang="de-DE" sz="900" dirty="0">
                <a:solidFill>
                  <a:srgbClr val="002945"/>
                </a:solidFill>
                <a:latin typeface="Arial" charset="0"/>
              </a:rPr>
              <a:t>pp. 29–34.</a:t>
            </a:r>
            <a:endParaRPr lang="en-US" sz="900" dirty="0">
              <a:solidFill>
                <a:srgbClr val="002945"/>
              </a:solidFill>
              <a:latin typeface="Arial" charset="0"/>
            </a:endParaRPr>
          </a:p>
          <a:p>
            <a:pPr marL="180975" marR="0" lvl="0" indent="-180975" algn="l" defTabSz="981075" rtl="0" eaLnBrk="0" fontAlgn="base" latinLnBrk="0" hangingPunct="0">
              <a:lnSpc>
                <a:spcPct val="100000"/>
              </a:lnSpc>
              <a:spcBef>
                <a:spcPct val="0"/>
              </a:spcBef>
              <a:spcAft>
                <a:spcPts val="600"/>
              </a:spcAft>
              <a:buClrTx/>
              <a:buSzTx/>
              <a:buFontTx/>
              <a:buChar char="•"/>
              <a:tabLst/>
              <a:defRPr/>
            </a:pPr>
            <a:r>
              <a:rPr lang="de-DE" sz="900" dirty="0">
                <a:solidFill>
                  <a:srgbClr val="002945"/>
                </a:solidFill>
                <a:latin typeface="Arial" charset="0"/>
              </a:rPr>
              <a:t>Berger, Th./Ernst, D./Gleißner, W./Hofmann, K. H./Meyer, M./Schneck, O./Ulrich, P./Vanini, U. (2021): Die Prüfung von Risikomanagementsystemen und die Defizite des IDW Prüfungsstandards 340, in: Der Betrieb, 74. Vol., </a:t>
            </a:r>
            <a:r>
              <a:rPr lang="de-DE" sz="900" dirty="0" err="1">
                <a:solidFill>
                  <a:srgbClr val="002945"/>
                </a:solidFill>
                <a:latin typeface="Arial" charset="0"/>
              </a:rPr>
              <a:t>No</a:t>
            </a:r>
            <a:r>
              <a:rPr lang="de-DE" sz="900" dirty="0">
                <a:solidFill>
                  <a:srgbClr val="002945"/>
                </a:solidFill>
                <a:latin typeface="Arial" charset="0"/>
              </a:rPr>
              <a:t> 46, pp. 2709-2714.</a:t>
            </a:r>
          </a:p>
          <a:p>
            <a:pPr marL="180975" lvl="0" indent="-180975" defTabSz="981075" eaLnBrk="0" fontAlgn="base" hangingPunct="0">
              <a:spcBef>
                <a:spcPct val="0"/>
              </a:spcBef>
              <a:spcAft>
                <a:spcPts val="600"/>
              </a:spcAft>
              <a:buFontTx/>
              <a:buChar char="•"/>
              <a:defRPr/>
            </a:pPr>
            <a:r>
              <a:rPr lang="en-US" sz="900" dirty="0">
                <a:solidFill>
                  <a:srgbClr val="002945"/>
                </a:solidFill>
                <a:latin typeface="Arial" charset="0"/>
              </a:rPr>
              <a:t>DIIR- und RMA-</a:t>
            </a:r>
            <a:r>
              <a:rPr lang="en-US" sz="900" dirty="0" err="1">
                <a:solidFill>
                  <a:srgbClr val="002945"/>
                </a:solidFill>
                <a:latin typeface="Arial" charset="0"/>
              </a:rPr>
              <a:t>Arbeitskreis</a:t>
            </a:r>
            <a:r>
              <a:rPr lang="en-US" sz="900" dirty="0">
                <a:solidFill>
                  <a:srgbClr val="002945"/>
                </a:solidFill>
                <a:latin typeface="Arial" charset="0"/>
              </a:rPr>
              <a:t> „Interne Revision und </a:t>
            </a:r>
            <a:r>
              <a:rPr lang="en-US" sz="900" dirty="0" err="1">
                <a:solidFill>
                  <a:srgbClr val="002945"/>
                </a:solidFill>
                <a:latin typeface="Arial" charset="0"/>
              </a:rPr>
              <a:t>Risikomanagement</a:t>
            </a:r>
            <a:r>
              <a:rPr lang="en-US" sz="900" dirty="0">
                <a:solidFill>
                  <a:srgbClr val="002945"/>
                </a:solidFill>
                <a:latin typeface="Arial" charset="0"/>
              </a:rPr>
              <a:t>“ (2022): Der </a:t>
            </a:r>
            <a:r>
              <a:rPr lang="en-US" sz="900" dirty="0" err="1">
                <a:solidFill>
                  <a:srgbClr val="002945"/>
                </a:solidFill>
                <a:latin typeface="Arial" charset="0"/>
              </a:rPr>
              <a:t>neue</a:t>
            </a:r>
            <a:r>
              <a:rPr lang="en-US" sz="900" dirty="0">
                <a:solidFill>
                  <a:srgbClr val="002945"/>
                </a:solidFill>
                <a:latin typeface="Arial" charset="0"/>
              </a:rPr>
              <a:t> DIIR </a:t>
            </a:r>
            <a:r>
              <a:rPr lang="en-US" sz="900" dirty="0" err="1">
                <a:solidFill>
                  <a:srgbClr val="002945"/>
                </a:solidFill>
                <a:latin typeface="Arial" charset="0"/>
              </a:rPr>
              <a:t>Revisionsstandard</a:t>
            </a:r>
            <a:r>
              <a:rPr lang="en-US" sz="900" dirty="0">
                <a:solidFill>
                  <a:srgbClr val="002945"/>
                </a:solidFill>
                <a:latin typeface="Arial" charset="0"/>
              </a:rPr>
              <a:t> Nr. 2 </a:t>
            </a:r>
            <a:r>
              <a:rPr lang="en-US" sz="900" dirty="0" err="1">
                <a:solidFill>
                  <a:srgbClr val="002945"/>
                </a:solidFill>
                <a:latin typeface="Arial" charset="0"/>
              </a:rPr>
              <a:t>zur</a:t>
            </a:r>
            <a:r>
              <a:rPr lang="en-US" sz="900" dirty="0">
                <a:solidFill>
                  <a:srgbClr val="002945"/>
                </a:solidFill>
                <a:latin typeface="Arial" charset="0"/>
              </a:rPr>
              <a:t> </a:t>
            </a:r>
            <a:r>
              <a:rPr lang="en-US" sz="900" dirty="0" err="1">
                <a:solidFill>
                  <a:srgbClr val="002945"/>
                </a:solidFill>
                <a:latin typeface="Arial" charset="0"/>
              </a:rPr>
              <a:t>Prüfung</a:t>
            </a:r>
            <a:r>
              <a:rPr lang="en-US" sz="900" dirty="0">
                <a:solidFill>
                  <a:srgbClr val="002945"/>
                </a:solidFill>
                <a:latin typeface="Arial" charset="0"/>
              </a:rPr>
              <a:t> des </a:t>
            </a:r>
            <a:r>
              <a:rPr lang="en-US" sz="900" dirty="0" err="1">
                <a:solidFill>
                  <a:srgbClr val="002945"/>
                </a:solidFill>
                <a:latin typeface="Arial" charset="0"/>
              </a:rPr>
              <a:t>Risikomanagementsystems</a:t>
            </a:r>
            <a:r>
              <a:rPr lang="en-US" sz="900" dirty="0">
                <a:solidFill>
                  <a:srgbClr val="002945"/>
                </a:solidFill>
                <a:latin typeface="Arial" charset="0"/>
              </a:rPr>
              <a:t>. </a:t>
            </a:r>
            <a:r>
              <a:rPr lang="en-US" sz="900" dirty="0" err="1">
                <a:solidFill>
                  <a:srgbClr val="002945"/>
                </a:solidFill>
                <a:latin typeface="Arial" charset="0"/>
              </a:rPr>
              <a:t>Implikationen</a:t>
            </a:r>
            <a:r>
              <a:rPr lang="en-US" sz="900" dirty="0">
                <a:solidFill>
                  <a:srgbClr val="002945"/>
                </a:solidFill>
                <a:latin typeface="Arial" charset="0"/>
              </a:rPr>
              <a:t> von FISG und StaRUG für die Interne Revision, </a:t>
            </a:r>
            <a:r>
              <a:rPr lang="en-US" sz="900" dirty="0" err="1">
                <a:solidFill>
                  <a:srgbClr val="002945"/>
                </a:solidFill>
                <a:latin typeface="Arial" charset="0"/>
              </a:rPr>
              <a:t>erarbeitet</a:t>
            </a:r>
            <a:r>
              <a:rPr lang="en-US" sz="900" dirty="0">
                <a:solidFill>
                  <a:srgbClr val="002945"/>
                </a:solidFill>
                <a:latin typeface="Arial" charset="0"/>
              </a:rPr>
              <a:t> von Bünis, M./Disch, O./Gleißner, W./Gutzmer, M./</a:t>
            </a:r>
            <a:r>
              <a:rPr lang="en-US" sz="900" dirty="0" err="1">
                <a:solidFill>
                  <a:srgbClr val="002945"/>
                </a:solidFill>
                <a:latin typeface="Arial" charset="0"/>
              </a:rPr>
              <a:t>Hadaschik</a:t>
            </a:r>
            <a:r>
              <a:rPr lang="en-US" sz="900" dirty="0">
                <a:solidFill>
                  <a:srgbClr val="002945"/>
                </a:solidFill>
                <a:latin typeface="Arial" charset="0"/>
              </a:rPr>
              <a:t>, M./Kempf, A./Kimpel, R., in: ZIR, </a:t>
            </a:r>
            <a:br>
              <a:rPr lang="en-US" sz="900" dirty="0">
                <a:solidFill>
                  <a:srgbClr val="002945"/>
                </a:solidFill>
                <a:latin typeface="Arial" charset="0"/>
              </a:rPr>
            </a:br>
            <a:r>
              <a:rPr lang="en-US" sz="900" dirty="0">
                <a:solidFill>
                  <a:srgbClr val="002945"/>
                </a:solidFill>
                <a:latin typeface="Arial" charset="0"/>
              </a:rPr>
              <a:t>No 3, pp. 112</a:t>
            </a:r>
            <a:r>
              <a:rPr lang="de-DE" sz="900" dirty="0">
                <a:solidFill>
                  <a:srgbClr val="002945"/>
                </a:solidFill>
                <a:latin typeface="Arial" charset="0"/>
              </a:rPr>
              <a:t>–</a:t>
            </a:r>
            <a:r>
              <a:rPr lang="en-US" sz="900" dirty="0">
                <a:solidFill>
                  <a:srgbClr val="002945"/>
                </a:solidFill>
                <a:latin typeface="Arial" charset="0"/>
              </a:rPr>
              <a:t>117.</a:t>
            </a:r>
          </a:p>
          <a:p>
            <a:pPr marL="180975" lvl="0" indent="-180975" defTabSz="981075" eaLnBrk="0" fontAlgn="base" hangingPunct="0">
              <a:spcBef>
                <a:spcPct val="0"/>
              </a:spcBef>
              <a:spcAft>
                <a:spcPts val="600"/>
              </a:spcAft>
              <a:buFontTx/>
              <a:buChar char="•"/>
              <a:defRPr/>
            </a:pPr>
            <a:r>
              <a:rPr lang="en-US" sz="900" dirty="0">
                <a:solidFill>
                  <a:srgbClr val="002945"/>
                </a:solidFill>
                <a:latin typeface="Arial" charset="0"/>
              </a:rPr>
              <a:t>Dorfleitner, G./Gleißner, W. (2018): Valuing streams of risky cashflows with risk-value models, in: Journal of Risk, Vol. 20, No. 3 (February 2018), pp. 1</a:t>
            </a:r>
            <a:r>
              <a:rPr lang="de-DE" sz="900" dirty="0">
                <a:solidFill>
                  <a:srgbClr val="002945"/>
                </a:solidFill>
                <a:latin typeface="Arial" charset="0"/>
              </a:rPr>
              <a:t>–</a:t>
            </a:r>
            <a:r>
              <a:rPr lang="en-US" sz="900" dirty="0">
                <a:solidFill>
                  <a:srgbClr val="002945"/>
                </a:solidFill>
                <a:latin typeface="Arial" charset="0"/>
              </a:rPr>
              <a:t>27.</a:t>
            </a:r>
          </a:p>
          <a:p>
            <a:pPr marL="180975" lvl="0" indent="-180975" defTabSz="981075" eaLnBrk="0" fontAlgn="base" hangingPunct="0">
              <a:spcBef>
                <a:spcPct val="0"/>
              </a:spcBef>
              <a:spcAft>
                <a:spcPts val="600"/>
              </a:spcAft>
              <a:buFontTx/>
              <a:buChar char="•"/>
              <a:defRPr/>
            </a:pPr>
            <a:r>
              <a:rPr lang="de-DE" sz="900" dirty="0" err="1">
                <a:solidFill>
                  <a:srgbClr val="002945"/>
                </a:solidFill>
                <a:latin typeface="Arial" charset="0"/>
              </a:rPr>
              <a:t>Exler</a:t>
            </a:r>
            <a:r>
              <a:rPr lang="de-DE" sz="900" dirty="0">
                <a:solidFill>
                  <a:srgbClr val="002945"/>
                </a:solidFill>
                <a:latin typeface="Arial" charset="0"/>
              </a:rPr>
              <a:t>, M./Gleißner, W./Obersteiner, R./Presber, R./</a:t>
            </a:r>
            <a:r>
              <a:rPr lang="de-DE" sz="900" dirty="0" err="1">
                <a:solidFill>
                  <a:srgbClr val="002945"/>
                </a:solidFill>
                <a:latin typeface="Arial" charset="0"/>
              </a:rPr>
              <a:t>Redley</a:t>
            </a:r>
            <a:r>
              <a:rPr lang="de-DE" sz="900" dirty="0">
                <a:solidFill>
                  <a:srgbClr val="002945"/>
                </a:solidFill>
                <a:latin typeface="Arial" charset="0"/>
              </a:rPr>
              <a:t>, R./Henning, W./Weyrather, </a:t>
            </a:r>
            <a:r>
              <a:rPr lang="de-DE" sz="900" dirty="0" err="1">
                <a:solidFill>
                  <a:srgbClr val="002945"/>
                </a:solidFill>
                <a:latin typeface="Arial" charset="0"/>
              </a:rPr>
              <a:t>Ch</a:t>
            </a:r>
            <a:r>
              <a:rPr lang="de-DE" sz="900" dirty="0">
                <a:solidFill>
                  <a:srgbClr val="002945"/>
                </a:solidFill>
                <a:latin typeface="Arial" charset="0"/>
              </a:rPr>
              <a:t>. (2023): Die neuen Grundsätze ordnungsgemäßer Planung. In der neuen Version </a:t>
            </a:r>
            <a:r>
              <a:rPr lang="de-DE" sz="900" dirty="0" err="1">
                <a:solidFill>
                  <a:srgbClr val="002945"/>
                </a:solidFill>
                <a:latin typeface="Arial" charset="0"/>
              </a:rPr>
              <a:t>GoP</a:t>
            </a:r>
            <a:r>
              <a:rPr lang="de-DE" sz="900" dirty="0">
                <a:solidFill>
                  <a:srgbClr val="002945"/>
                </a:solidFill>
                <a:latin typeface="Arial" charset="0"/>
              </a:rPr>
              <a:t> 3.0 von 2022, in: Controller Magazin, </a:t>
            </a:r>
            <a:r>
              <a:rPr lang="de-DE" sz="900" dirty="0" err="1">
                <a:solidFill>
                  <a:srgbClr val="002945"/>
                </a:solidFill>
                <a:latin typeface="Arial" charset="0"/>
              </a:rPr>
              <a:t>No</a:t>
            </a:r>
            <a:r>
              <a:rPr lang="de-DE" sz="900" dirty="0">
                <a:solidFill>
                  <a:srgbClr val="002945"/>
                </a:solidFill>
                <a:latin typeface="Arial" charset="0"/>
              </a:rPr>
              <a:t> 1 (Januar/Februar 2023), pp. 74–78.</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Franken, L./Gleißner, W./Schulte, J. (2020): Insolvenzrisiko und Berücksichtigung des Verschuldungsgrads bei der Bewertung von Unternehmen – Stand der Diskussion nach Veröffentlichung des IDW Praxishinweises 2/2018, in: Corporate Finance, </a:t>
            </a:r>
            <a:r>
              <a:rPr lang="de-DE" sz="900" dirty="0" err="1">
                <a:solidFill>
                  <a:srgbClr val="002945"/>
                </a:solidFill>
                <a:latin typeface="Arial" charset="0"/>
              </a:rPr>
              <a:t>No</a:t>
            </a:r>
            <a:r>
              <a:rPr lang="de-DE" sz="900" dirty="0">
                <a:solidFill>
                  <a:srgbClr val="002945"/>
                </a:solidFill>
                <a:latin typeface="Arial" charset="0"/>
              </a:rPr>
              <a:t> 03-04 vom 30.03.2020, pp. 84–96.</a:t>
            </a:r>
          </a:p>
          <a:p>
            <a:pPr marL="180975" marR="0" lvl="0" indent="-180975" algn="l" defTabSz="981075" rtl="0" eaLnBrk="0" fontAlgn="base" latinLnBrk="0"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 (2000): Risikopolitik und Strategische Unternehmensführung, in: Der Betrieb, 33/2000, pp. 1625–1629.</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(2005): Kapitalkosten: Der Schwachpunkt bei der Unternehmensbewertung und im wertorientierten Management, in: Finanz Betrieb, 4/2005, pp. 217–229.</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(2011): Wertorientierte Unternehmensführung und risikogerechte Kapitalkosten: Risikoanalyse statt Kapitalmarktdaten als Informationsgrundlage, in: Controlling, 3/2011, pp. 165–171.</a:t>
            </a:r>
          </a:p>
          <a:p>
            <a:pPr marL="180975" marR="0" lvl="0" indent="-180975" algn="l" defTabSz="981075" rtl="0" eaLnBrk="0" fontAlgn="base" latinLnBrk="0"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 (2011): Risikoanalyse und Replikation für Unternehmensbewertung und wertorientierte Unternehmenssteuerung, in: </a:t>
            </a:r>
            <a:r>
              <a:rPr lang="de-DE" sz="900" dirty="0" err="1">
                <a:solidFill>
                  <a:srgbClr val="002945"/>
                </a:solidFill>
                <a:latin typeface="Arial" charset="0"/>
              </a:rPr>
              <a:t>WiSt</a:t>
            </a:r>
            <a:r>
              <a:rPr lang="de-DE" sz="900" dirty="0">
                <a:solidFill>
                  <a:srgbClr val="002945"/>
                </a:solidFill>
                <a:latin typeface="Arial" charset="0"/>
              </a:rPr>
              <a:t>, </a:t>
            </a:r>
            <a:r>
              <a:rPr lang="de-DE" sz="900" dirty="0" err="1">
                <a:solidFill>
                  <a:srgbClr val="002945"/>
                </a:solidFill>
                <a:latin typeface="Arial" charset="0"/>
              </a:rPr>
              <a:t>No</a:t>
            </a:r>
            <a:r>
              <a:rPr lang="de-DE" sz="900" dirty="0">
                <a:solidFill>
                  <a:srgbClr val="002945"/>
                </a:solidFill>
                <a:latin typeface="Arial" charset="0"/>
              </a:rPr>
              <a:t> 7/11, pp. 345–352.</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(2013): Die risikogerechte Bewertung alternativer Unternehmensstrategien: ein Fallbeispiel jenseits CAPM, in: BewertungsPraktiker 3/2013, pp. 82–89.</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(2014): Kapitalmarktorientierte Unternehmensbewertung: Erkenntnisse der empirischen Kapitalmarktforschung und alternative Bewertungsmethoden, in: Corprate Finance 4/2014, pp. 151–167.</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(2015): Börsenkurs und "wahrer Wert" in Abfindungsfällen – Aktien- versus Unternehmensbewertung, Anwendbarkeit des CAPM und Ertragsrisiko, in: WPg – die Wirtschaftsprüfung, 2 / 2015, pp. 72–80</a:t>
            </a:r>
          </a:p>
          <a:p>
            <a:pPr marL="180975" marR="0" lvl="0" indent="-180975" algn="l" defTabSz="981075" rtl="0" eaLnBrk="0" fontAlgn="base" latinLnBrk="0"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 (2015): Controlling und Risikoanalyse bei der Vorbereitung von Top-Management-Entscheidungen – Von der Optimierung der Risikobewältigungsmaßnahmen zur  Beurteilung des Ertrag-Risiko-Profils aller Maßnahmen, in: Controller Magazin, 4/2015, pp. 4–12 </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(2015): Ermittlung eines objektivierten Unternehmenswerts von KMU – Anregungen unter besonderer Berücksichtigung von Rating und Insolvenzwahrscheinlichkeit, in: WPg, 17/2015, pp. 908–919.</a:t>
            </a:r>
          </a:p>
          <a:p>
            <a:pPr marL="180975" lvl="0"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(2017): Controlling und Risikoanalyse bei der Vorbereitung von Top-Management-Entscheidungen, in: Gleißner, W./Klein, A. (2017): Risikomanagement und Controlling, 2. Aufl., Haufe-Lexware, </a:t>
            </a:r>
            <a:r>
              <a:rPr lang="de-DE" sz="900" dirty="0" err="1">
                <a:solidFill>
                  <a:srgbClr val="002945"/>
                </a:solidFill>
                <a:latin typeface="Arial" charset="0"/>
              </a:rPr>
              <a:t>Munich</a:t>
            </a:r>
            <a:r>
              <a:rPr lang="de-DE" sz="900" dirty="0">
                <a:solidFill>
                  <a:srgbClr val="002945"/>
                </a:solidFill>
                <a:latin typeface="Arial" charset="0"/>
              </a:rPr>
              <a:t> 2017, pp. 129–151.</a:t>
            </a:r>
          </a:p>
          <a:p>
            <a:pPr marR="0" lvl="0" algn="l" defTabSz="981075" rtl="0" eaLnBrk="0" fontAlgn="base" latinLnBrk="0" hangingPunct="0">
              <a:lnSpc>
                <a:spcPct val="100000"/>
              </a:lnSpc>
              <a:spcBef>
                <a:spcPct val="0"/>
              </a:spcBef>
              <a:spcAft>
                <a:spcPts val="600"/>
              </a:spcAft>
              <a:buClrTx/>
              <a:buSzTx/>
              <a:tabLst/>
              <a:defRPr/>
            </a:pPr>
            <a:endParaRPr lang="de-DE" sz="900" dirty="0">
              <a:solidFill>
                <a:srgbClr val="002945"/>
              </a:solidFill>
              <a:latin typeface="Arial" charset="0"/>
            </a:endParaRPr>
          </a:p>
        </p:txBody>
      </p:sp>
      <p:sp>
        <p:nvSpPr>
          <p:cNvPr id="6" name="Titel 1">
            <a:extLst>
              <a:ext uri="{FF2B5EF4-FFF2-40B4-BE49-F238E27FC236}">
                <a16:creationId xmlns:a16="http://schemas.microsoft.com/office/drawing/2014/main" id="{31D7973E-C256-E06C-6939-B097AD62AC79}"/>
              </a:ext>
            </a:extLst>
          </p:cNvPr>
          <p:cNvSpPr>
            <a:spLocks noGrp="1"/>
          </p:cNvSpPr>
          <p:nvPr>
            <p:ph type="title"/>
          </p:nvPr>
        </p:nvSpPr>
        <p:spPr>
          <a:xfrm>
            <a:off x="485336" y="144000"/>
            <a:ext cx="8622663" cy="532895"/>
          </a:xfrm>
        </p:spPr>
        <p:txBody>
          <a:bodyPr/>
          <a:lstStyle/>
          <a:p>
            <a:r>
              <a:rPr lang="de-DE" dirty="0"/>
              <a:t>Further </a:t>
            </a:r>
            <a:r>
              <a:rPr lang="de-DE" dirty="0" err="1"/>
              <a:t>Literature</a:t>
            </a:r>
            <a:r>
              <a:rPr lang="de-DE" dirty="0"/>
              <a:t> (1 </a:t>
            </a:r>
            <a:r>
              <a:rPr lang="de-DE" dirty="0" err="1"/>
              <a:t>of</a:t>
            </a:r>
            <a:r>
              <a:rPr lang="de-DE" dirty="0"/>
              <a:t> 4)</a:t>
            </a:r>
          </a:p>
        </p:txBody>
      </p:sp>
      <p:sp>
        <p:nvSpPr>
          <p:cNvPr id="7" name="Rechteck 6">
            <a:extLst>
              <a:ext uri="{FF2B5EF4-FFF2-40B4-BE49-F238E27FC236}">
                <a16:creationId xmlns:a16="http://schemas.microsoft.com/office/drawing/2014/main" id="{829CD7AB-1ACC-45A3-C0BA-E518251FED6F}"/>
              </a:ext>
            </a:extLst>
          </p:cNvPr>
          <p:cNvSpPr/>
          <p:nvPr/>
        </p:nvSpPr>
        <p:spPr>
          <a:xfrm>
            <a:off x="5601072" y="116632"/>
            <a:ext cx="4132684" cy="246221"/>
          </a:xfrm>
          <a:prstGeom prst="rect">
            <a:avLst/>
          </a:prstGeom>
          <a:solidFill>
            <a:schemeClr val="tx2"/>
          </a:solidFill>
        </p:spPr>
        <p:txBody>
          <a:bodyPr wrap="square">
            <a:spAutoFit/>
          </a:bodyPr>
          <a:lstStyle/>
          <a:p>
            <a:pPr marL="84138" marR="0" lvl="0" indent="-84138" algn="l" defTabSz="981075" rtl="0" eaLnBrk="1" fontAlgn="auto" latinLnBrk="0" hangingPunct="1">
              <a:lnSpc>
                <a:spcPct val="100000"/>
              </a:lnSpc>
              <a:spcBef>
                <a:spcPct val="0"/>
              </a:spcBef>
              <a:spcAft>
                <a:spcPts val="600"/>
              </a:spcAft>
              <a:buClrTx/>
              <a:buSzTx/>
              <a:buFontTx/>
              <a:buNone/>
              <a:tabLst/>
              <a:defRPr/>
            </a:pP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Download via: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3"/>
              </a:rPr>
              <a:t>www.werner-gleissner.de</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 </a:t>
            </a:r>
            <a:r>
              <a:rPr lang="de-DE" sz="1000" b="1" dirty="0">
                <a:solidFill>
                  <a:srgbClr val="002945">
                    <a:lumMod val="50000"/>
                  </a:srgbClr>
                </a:solidFill>
                <a:latin typeface="Arial"/>
                <a:sym typeface="Wingdings" pitchFamily="2" charset="2"/>
              </a:rPr>
              <a:t>o</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r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4"/>
              </a:rPr>
              <a:t>www.FutureValue.de</a:t>
            </a:r>
            <a:endParaRPr kumimoji="0" lang="de-DE" sz="1000" b="0"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endParaRPr>
          </a:p>
        </p:txBody>
      </p:sp>
    </p:spTree>
    <p:extLst>
      <p:ext uri="{BB962C8B-B14F-4D97-AF65-F5344CB8AC3E}">
        <p14:creationId xmlns:p14="http://schemas.microsoft.com/office/powerpoint/2010/main" val="147682905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85337" y="921489"/>
            <a:ext cx="9001000" cy="4739759"/>
          </a:xfrm>
          <a:prstGeom prst="rect">
            <a:avLst/>
          </a:prstGeom>
        </p:spPr>
        <p:txBody>
          <a:bodyPr wrap="square">
            <a:spAutoFit/>
          </a:bodyPr>
          <a:lstStyle/>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(2017): Risikoanalyse, Risikoquantifizierung und Risikoaggregation, in: </a:t>
            </a:r>
            <a:r>
              <a:rPr lang="de-DE" sz="900" dirty="0" err="1">
                <a:solidFill>
                  <a:srgbClr val="002945"/>
                </a:solidFill>
                <a:latin typeface="Arial" charset="0"/>
              </a:rPr>
              <a:t>WiSt</a:t>
            </a:r>
            <a:r>
              <a:rPr lang="de-DE" sz="900" dirty="0">
                <a:solidFill>
                  <a:srgbClr val="002945"/>
                </a:solidFill>
                <a:latin typeface="Arial" charset="0"/>
              </a:rPr>
              <a:t>, </a:t>
            </a:r>
            <a:r>
              <a:rPr lang="de-DE" sz="900" dirty="0" err="1">
                <a:solidFill>
                  <a:srgbClr val="002945"/>
                </a:solidFill>
                <a:latin typeface="Arial" charset="0"/>
              </a:rPr>
              <a:t>No</a:t>
            </a:r>
            <a:r>
              <a:rPr lang="de-DE" sz="900" dirty="0">
                <a:solidFill>
                  <a:srgbClr val="002945"/>
                </a:solidFill>
                <a:latin typeface="Arial" charset="0"/>
              </a:rPr>
              <a:t> 9, 2017, pp. 4–11. </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(2018): Risikomanagement 20 Jahre nach KonTraG: Auf dem Weg zum entscheidungsorientierten Risikomanagement, in: Der Betrieb vom 16.11.2018, </a:t>
            </a:r>
            <a:br>
              <a:rPr lang="de-DE" sz="900" dirty="0">
                <a:solidFill>
                  <a:srgbClr val="002945"/>
                </a:solidFill>
                <a:latin typeface="Arial" charset="0"/>
              </a:rPr>
            </a:br>
            <a:r>
              <a:rPr lang="de-DE" sz="900" dirty="0" err="1">
                <a:solidFill>
                  <a:srgbClr val="002945"/>
                </a:solidFill>
                <a:latin typeface="Arial" charset="0"/>
              </a:rPr>
              <a:t>No</a:t>
            </a:r>
            <a:r>
              <a:rPr lang="de-DE" sz="900" dirty="0">
                <a:solidFill>
                  <a:srgbClr val="002945"/>
                </a:solidFill>
                <a:latin typeface="Arial" charset="0"/>
              </a:rPr>
              <a:t> 46, pp. 2769–2774.</a:t>
            </a:r>
          </a:p>
          <a:p>
            <a:pPr marL="180975" indent="-180975" defTabSz="981075" eaLnBrk="0" fontAlgn="base" hangingPunct="0">
              <a:spcBef>
                <a:spcPct val="0"/>
              </a:spcBef>
              <a:spcAft>
                <a:spcPts val="600"/>
              </a:spcAft>
              <a:buFontTx/>
              <a:buChar char="•"/>
              <a:defRPr/>
            </a:pPr>
            <a:r>
              <a:rPr lang="en-US" sz="900" dirty="0">
                <a:solidFill>
                  <a:srgbClr val="002945"/>
                </a:solidFill>
                <a:latin typeface="Arial" charset="0"/>
              </a:rPr>
              <a:t>Gleißner, W. (2019): Cost of capital and probability of default in value-based risk management, in: Management Research Review (MRR), Vol. 42, No. 11, pp. 1243</a:t>
            </a:r>
            <a:r>
              <a:rPr lang="de-DE" sz="900" dirty="0">
                <a:solidFill>
                  <a:srgbClr val="002945"/>
                </a:solidFill>
                <a:latin typeface="Arial" charset="0"/>
              </a:rPr>
              <a:t>–</a:t>
            </a:r>
            <a:r>
              <a:rPr lang="en-US" sz="900" dirty="0">
                <a:solidFill>
                  <a:srgbClr val="002945"/>
                </a:solidFill>
                <a:latin typeface="Arial" charset="0"/>
              </a:rPr>
              <a:t>1258. </a:t>
            </a:r>
            <a:endParaRPr lang="de-DE" sz="900" dirty="0">
              <a:solidFill>
                <a:srgbClr val="002945"/>
              </a:solidFill>
              <a:latin typeface="Arial" charset="0"/>
            </a:endParaRP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(2019): Risikoanalyse: Ein strukturierter Leitfaden zur Risikoquantifizierung (Teil 2), in: Controller Magazin, </a:t>
            </a:r>
            <a:r>
              <a:rPr lang="de-DE" sz="900" dirty="0" err="1">
                <a:solidFill>
                  <a:srgbClr val="002945"/>
                </a:solidFill>
                <a:latin typeface="Arial" charset="0"/>
              </a:rPr>
              <a:t>No</a:t>
            </a:r>
            <a:r>
              <a:rPr lang="de-DE" sz="900" dirty="0">
                <a:solidFill>
                  <a:srgbClr val="002945"/>
                </a:solidFill>
                <a:latin typeface="Arial" charset="0"/>
              </a:rPr>
              <a:t> 3, Mai/Juni 2019, pp. 31–35.</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(2019): The real </a:t>
            </a:r>
            <a:r>
              <a:rPr lang="de-DE" sz="900" dirty="0" err="1">
                <a:solidFill>
                  <a:srgbClr val="002945"/>
                </a:solidFill>
                <a:latin typeface="Arial" charset="0"/>
              </a:rPr>
              <a:t>dark</a:t>
            </a:r>
            <a:r>
              <a:rPr lang="de-DE" sz="900" dirty="0">
                <a:solidFill>
                  <a:srgbClr val="002945"/>
                </a:solidFill>
                <a:latin typeface="Arial" charset="0"/>
              </a:rPr>
              <a:t> </a:t>
            </a:r>
            <a:r>
              <a:rPr lang="de-DE" sz="900" dirty="0" err="1">
                <a:solidFill>
                  <a:srgbClr val="002945"/>
                </a:solidFill>
                <a:latin typeface="Arial" charset="0"/>
              </a:rPr>
              <a:t>side</a:t>
            </a:r>
            <a:r>
              <a:rPr lang="de-DE" sz="900" dirty="0">
                <a:solidFill>
                  <a:srgbClr val="002945"/>
                </a:solidFill>
                <a:latin typeface="Arial" charset="0"/>
              </a:rPr>
              <a:t> </a:t>
            </a:r>
            <a:r>
              <a:rPr lang="de-DE" sz="900" dirty="0" err="1">
                <a:solidFill>
                  <a:srgbClr val="002945"/>
                </a:solidFill>
                <a:latin typeface="Arial" charset="0"/>
              </a:rPr>
              <a:t>of</a:t>
            </a:r>
            <a:r>
              <a:rPr lang="de-DE" sz="900" dirty="0">
                <a:solidFill>
                  <a:srgbClr val="002945"/>
                </a:solidFill>
                <a:latin typeface="Arial" charset="0"/>
              </a:rPr>
              <a:t> </a:t>
            </a:r>
            <a:r>
              <a:rPr lang="de-DE" sz="900" dirty="0" err="1">
                <a:solidFill>
                  <a:srgbClr val="002945"/>
                </a:solidFill>
                <a:latin typeface="Arial" charset="0"/>
              </a:rPr>
              <a:t>Valuation</a:t>
            </a:r>
            <a:r>
              <a:rPr lang="de-DE" sz="900" dirty="0">
                <a:solidFill>
                  <a:srgbClr val="002945"/>
                </a:solidFill>
                <a:latin typeface="Arial" charset="0"/>
              </a:rPr>
              <a:t>. Ertragsrisiken und Insolvenzrisiken, in: BOARD, </a:t>
            </a:r>
            <a:r>
              <a:rPr lang="de-DE" sz="900" dirty="0" err="1">
                <a:solidFill>
                  <a:srgbClr val="002945"/>
                </a:solidFill>
                <a:latin typeface="Arial" charset="0"/>
              </a:rPr>
              <a:t>No</a:t>
            </a:r>
            <a:r>
              <a:rPr lang="de-DE" sz="900" dirty="0">
                <a:solidFill>
                  <a:srgbClr val="002945"/>
                </a:solidFill>
                <a:latin typeface="Arial" charset="0"/>
              </a:rPr>
              <a:t>  6/2019, pp. 215–219. </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(2020): Risikoanalyse und moderne Unternehmensbewertungsverfahren als Alternative zum CAPM, in: Controlling, 32. Vol., </a:t>
            </a:r>
            <a:r>
              <a:rPr lang="de-DE" sz="900" dirty="0" err="1">
                <a:solidFill>
                  <a:srgbClr val="002945"/>
                </a:solidFill>
                <a:latin typeface="Arial" charset="0"/>
              </a:rPr>
              <a:t>No</a:t>
            </a:r>
            <a:r>
              <a:rPr lang="de-DE" sz="900" dirty="0">
                <a:solidFill>
                  <a:srgbClr val="002945"/>
                </a:solidFill>
                <a:latin typeface="Arial" charset="0"/>
              </a:rPr>
              <a:t> 1/2020, pp. 35–37.  </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Gleißner</a:t>
            </a:r>
            <a:r>
              <a:rPr lang="de-DE" sz="900" dirty="0">
                <a:solidFill>
                  <a:srgbClr val="002945"/>
                </a:solidFill>
                <a:latin typeface="Arial" charset="0"/>
              </a:rPr>
              <a:t>, W. (2020): Editorial: Controlling und Risikomanagement in der Corona-Krise: </a:t>
            </a:r>
            <a:r>
              <a:rPr lang="de-DE" sz="900" dirty="0" err="1">
                <a:solidFill>
                  <a:srgbClr val="002945"/>
                </a:solidFill>
                <a:latin typeface="Arial" charset="0"/>
              </a:rPr>
              <a:t>Lessons</a:t>
            </a:r>
            <a:r>
              <a:rPr lang="de-DE" sz="900" dirty="0">
                <a:solidFill>
                  <a:srgbClr val="002945"/>
                </a:solidFill>
                <a:latin typeface="Arial" charset="0"/>
              </a:rPr>
              <a:t> </a:t>
            </a:r>
            <a:r>
              <a:rPr lang="de-DE" sz="900" dirty="0" err="1">
                <a:solidFill>
                  <a:srgbClr val="002945"/>
                </a:solidFill>
                <a:latin typeface="Arial" charset="0"/>
              </a:rPr>
              <a:t>Learned</a:t>
            </a:r>
            <a:r>
              <a:rPr lang="de-DE" sz="900" dirty="0">
                <a:solidFill>
                  <a:srgbClr val="002945"/>
                </a:solidFill>
                <a:latin typeface="Arial" charset="0"/>
              </a:rPr>
              <a:t> (oder noch nicht?), in: Controller Magazin, </a:t>
            </a:r>
            <a:r>
              <a:rPr lang="de-DE" sz="900" dirty="0" err="1">
                <a:solidFill>
                  <a:srgbClr val="002945"/>
                </a:solidFill>
                <a:latin typeface="Arial" charset="0"/>
              </a:rPr>
              <a:t>No</a:t>
            </a:r>
            <a:r>
              <a:rPr lang="de-DE" sz="900" dirty="0">
                <a:solidFill>
                  <a:srgbClr val="002945"/>
                </a:solidFill>
                <a:latin typeface="Arial" charset="0"/>
              </a:rPr>
              <a:t> 4, pp. 101–102.</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Gleißner</a:t>
            </a:r>
            <a:r>
              <a:rPr lang="de-DE" sz="900" dirty="0">
                <a:solidFill>
                  <a:srgbClr val="002945"/>
                </a:solidFill>
                <a:latin typeface="Arial" charset="0"/>
              </a:rPr>
              <a:t>, W. (2020): Unternehmensstrategie und strategische Positionierung im Zeitalter der Digitalisierung, in: Controller Magazin, </a:t>
            </a:r>
            <a:r>
              <a:rPr lang="de-DE" sz="900" dirty="0" err="1">
                <a:solidFill>
                  <a:srgbClr val="002945"/>
                </a:solidFill>
                <a:latin typeface="Arial" charset="0"/>
              </a:rPr>
              <a:t>No</a:t>
            </a:r>
            <a:r>
              <a:rPr lang="de-DE" sz="900" dirty="0">
                <a:solidFill>
                  <a:srgbClr val="002945"/>
                </a:solidFill>
                <a:latin typeface="Arial" charset="0"/>
              </a:rPr>
              <a:t> 1/2020, pp. 4–13.</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Gleißner</a:t>
            </a:r>
            <a:r>
              <a:rPr lang="de-DE" sz="900" dirty="0">
                <a:solidFill>
                  <a:srgbClr val="002945"/>
                </a:solidFill>
                <a:latin typeface="Arial" charset="0"/>
              </a:rPr>
              <a:t>, W. (2020): Integratives Risikomanagement. Schnittstellen zu Controlling, Compliance und Interner Revision, in: Controlling, 32. Vol., </a:t>
            </a:r>
            <a:r>
              <a:rPr lang="de-DE" sz="900" dirty="0" err="1">
                <a:solidFill>
                  <a:srgbClr val="002945"/>
                </a:solidFill>
                <a:latin typeface="Arial" charset="0"/>
              </a:rPr>
              <a:t>No</a:t>
            </a:r>
            <a:r>
              <a:rPr lang="de-DE" sz="900" dirty="0">
                <a:solidFill>
                  <a:srgbClr val="002945"/>
                </a:solidFill>
                <a:latin typeface="Arial" charset="0"/>
              </a:rPr>
              <a:t> 4, pp. 23–29.</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Gleißner</a:t>
            </a:r>
            <a:r>
              <a:rPr lang="de-DE" sz="900" dirty="0">
                <a:solidFill>
                  <a:srgbClr val="002945"/>
                </a:solidFill>
                <a:latin typeface="Arial" charset="0"/>
              </a:rPr>
              <a:t>, W. (2020): Risikomanagement: Gegenwart und Zukunft, in: </a:t>
            </a:r>
            <a:r>
              <a:rPr lang="de-DE" sz="900" dirty="0" err="1">
                <a:solidFill>
                  <a:srgbClr val="002945"/>
                </a:solidFill>
                <a:latin typeface="Arial" charset="0"/>
              </a:rPr>
              <a:t>REthinking</a:t>
            </a:r>
            <a:r>
              <a:rPr lang="de-DE" sz="900" dirty="0">
                <a:solidFill>
                  <a:srgbClr val="002945"/>
                </a:solidFill>
                <a:latin typeface="Arial" charset="0"/>
              </a:rPr>
              <a:t> Finance, </a:t>
            </a:r>
            <a:r>
              <a:rPr lang="de-DE" sz="900" dirty="0" err="1">
                <a:solidFill>
                  <a:srgbClr val="002945"/>
                </a:solidFill>
                <a:latin typeface="Arial" charset="0"/>
              </a:rPr>
              <a:t>No</a:t>
            </a:r>
            <a:r>
              <a:rPr lang="de-DE" sz="900" dirty="0">
                <a:solidFill>
                  <a:srgbClr val="002945"/>
                </a:solidFill>
                <a:latin typeface="Arial" charset="0"/>
              </a:rPr>
              <a:t> 4 (August 2020), pp. 24–28.</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Gleißner</a:t>
            </a:r>
            <a:r>
              <a:rPr lang="de-DE" sz="900" dirty="0">
                <a:solidFill>
                  <a:srgbClr val="002945"/>
                </a:solidFill>
                <a:latin typeface="Arial" charset="0"/>
              </a:rPr>
              <a:t>, W. (2020): </a:t>
            </a:r>
            <a:r>
              <a:rPr lang="de-DE" sz="900" dirty="0" err="1">
                <a:solidFill>
                  <a:srgbClr val="002945"/>
                </a:solidFill>
                <a:latin typeface="Arial" charset="0"/>
              </a:rPr>
              <a:t>Lessons</a:t>
            </a:r>
            <a:r>
              <a:rPr lang="de-DE" sz="900" dirty="0">
                <a:solidFill>
                  <a:srgbClr val="002945"/>
                </a:solidFill>
                <a:latin typeface="Arial" charset="0"/>
              </a:rPr>
              <a:t> </a:t>
            </a:r>
            <a:r>
              <a:rPr lang="de-DE" sz="900" dirty="0" err="1">
                <a:solidFill>
                  <a:srgbClr val="002945"/>
                </a:solidFill>
                <a:latin typeface="Arial" charset="0"/>
              </a:rPr>
              <a:t>learned</a:t>
            </a:r>
            <a:r>
              <a:rPr lang="de-DE" sz="900" dirty="0">
                <a:solidFill>
                  <a:srgbClr val="002945"/>
                </a:solidFill>
                <a:latin typeface="Arial" charset="0"/>
              </a:rPr>
              <a:t> der Corona-Krise. Schwarze Schwäne, Resilienz und robuste Unternehmen, in: CFO aktuell, 14. Vol., </a:t>
            </a:r>
            <a:r>
              <a:rPr lang="de-DE" sz="900" dirty="0" err="1">
                <a:solidFill>
                  <a:srgbClr val="002945"/>
                </a:solidFill>
                <a:latin typeface="Arial" charset="0"/>
              </a:rPr>
              <a:t>No</a:t>
            </a:r>
            <a:r>
              <a:rPr lang="de-DE" sz="900" dirty="0">
                <a:solidFill>
                  <a:srgbClr val="002945"/>
                </a:solidFill>
                <a:latin typeface="Arial" charset="0"/>
              </a:rPr>
              <a:t> 6, pp. 234–238.</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Gleißner</a:t>
            </a:r>
            <a:r>
              <a:rPr lang="de-DE" sz="900" dirty="0">
                <a:solidFill>
                  <a:srgbClr val="002945"/>
                </a:solidFill>
                <a:latin typeface="Arial" charset="0"/>
              </a:rPr>
              <a:t>, W. (2020): Risikoblindheit. Facetten, Ursachen, Auswirkungen und Gegenmaßnahmen, in: Zeitschrift für Risikomanagement (</a:t>
            </a:r>
            <a:r>
              <a:rPr lang="de-DE" sz="900" dirty="0" err="1">
                <a:solidFill>
                  <a:srgbClr val="002945"/>
                </a:solidFill>
                <a:latin typeface="Arial" charset="0"/>
              </a:rPr>
              <a:t>ZfRM</a:t>
            </a:r>
            <a:r>
              <a:rPr lang="de-DE" sz="900" dirty="0">
                <a:solidFill>
                  <a:srgbClr val="002945"/>
                </a:solidFill>
                <a:latin typeface="Arial" charset="0"/>
              </a:rPr>
              <a:t>), 1. Vol., </a:t>
            </a:r>
            <a:r>
              <a:rPr lang="de-DE" sz="900" dirty="0" err="1">
                <a:solidFill>
                  <a:srgbClr val="002945"/>
                </a:solidFill>
                <a:latin typeface="Arial" charset="0"/>
              </a:rPr>
              <a:t>No</a:t>
            </a:r>
            <a:r>
              <a:rPr lang="de-DE" sz="900" dirty="0">
                <a:solidFill>
                  <a:srgbClr val="002945"/>
                </a:solidFill>
                <a:latin typeface="Arial" charset="0"/>
              </a:rPr>
              <a:t> 1.20, pp. 10–14.</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(2021): Unternehmerische Entscheidungen. Haftungsrisiken vermeiden (§ 93 AktG, Business Judgement Rule), in: Controller Magazin, </a:t>
            </a:r>
            <a:r>
              <a:rPr lang="de-DE" sz="900" dirty="0" err="1">
                <a:solidFill>
                  <a:srgbClr val="002945"/>
                </a:solidFill>
                <a:latin typeface="Arial" charset="0"/>
              </a:rPr>
              <a:t>No</a:t>
            </a:r>
            <a:r>
              <a:rPr lang="de-DE" sz="900" dirty="0">
                <a:solidFill>
                  <a:srgbClr val="002945"/>
                </a:solidFill>
                <a:latin typeface="Arial" charset="0"/>
              </a:rPr>
              <a:t> 1, pp. 16–23.</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(2021): Krisenfrüherkennung und Kennzahlen einer Krisenampel. Implikationen aus dem StaRUG (2021), in: Controller Magazin, </a:t>
            </a:r>
            <a:r>
              <a:rPr lang="de-DE" sz="900" dirty="0" err="1">
                <a:solidFill>
                  <a:srgbClr val="002945"/>
                </a:solidFill>
                <a:latin typeface="Arial" charset="0"/>
              </a:rPr>
              <a:t>No</a:t>
            </a:r>
            <a:r>
              <a:rPr lang="de-DE" sz="900" dirty="0">
                <a:solidFill>
                  <a:srgbClr val="002945"/>
                </a:solidFill>
                <a:latin typeface="Arial" charset="0"/>
              </a:rPr>
              <a:t> 5, pp. 34–42.</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(2021): Strategisches Management unter Unsicherheit: Das robuste Unternehmen, in:  </a:t>
            </a:r>
            <a:r>
              <a:rPr lang="de-DE" sz="900" dirty="0" err="1">
                <a:solidFill>
                  <a:srgbClr val="002945"/>
                </a:solidFill>
                <a:latin typeface="Arial" charset="0"/>
              </a:rPr>
              <a:t>REthinking</a:t>
            </a:r>
            <a:r>
              <a:rPr lang="de-DE" sz="900" dirty="0">
                <a:solidFill>
                  <a:srgbClr val="002945"/>
                </a:solidFill>
                <a:latin typeface="Arial" charset="0"/>
              </a:rPr>
              <a:t> Finance, </a:t>
            </a:r>
            <a:r>
              <a:rPr lang="de-DE" sz="900" dirty="0" err="1">
                <a:solidFill>
                  <a:srgbClr val="002945"/>
                </a:solidFill>
                <a:latin typeface="Arial" charset="0"/>
              </a:rPr>
              <a:t>No</a:t>
            </a:r>
            <a:r>
              <a:rPr lang="de-DE" sz="900" dirty="0">
                <a:solidFill>
                  <a:srgbClr val="002945"/>
                </a:solidFill>
                <a:latin typeface="Arial" charset="0"/>
              </a:rPr>
              <a:t> 1 (Februar 2021), pp. 33–41.</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(2022): Grundlagen des Risikomanagements. Handbuch für ein Management unter Unsicherheit, 4th </a:t>
            </a:r>
            <a:r>
              <a:rPr lang="de-DE" sz="900" dirty="0" err="1">
                <a:solidFill>
                  <a:srgbClr val="002945"/>
                </a:solidFill>
                <a:latin typeface="Arial" charset="0"/>
              </a:rPr>
              <a:t>ed</a:t>
            </a:r>
            <a:r>
              <a:rPr lang="de-DE" sz="900" dirty="0">
                <a:solidFill>
                  <a:srgbClr val="002945"/>
                </a:solidFill>
                <a:latin typeface="Arial" charset="0"/>
              </a:rPr>
              <a:t>., Vahlen Verlag </a:t>
            </a:r>
            <a:r>
              <a:rPr lang="de-DE" sz="900" dirty="0" err="1">
                <a:solidFill>
                  <a:srgbClr val="002945"/>
                </a:solidFill>
                <a:latin typeface="Arial" charset="0"/>
              </a:rPr>
              <a:t>Munich</a:t>
            </a:r>
            <a:r>
              <a:rPr lang="de-DE" sz="900" dirty="0">
                <a:solidFill>
                  <a:srgbClr val="002945"/>
                </a:solidFill>
                <a:latin typeface="Arial" charset="0"/>
              </a:rPr>
              <a:t>.</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(2023): Nachhaltigkeit ist mehr als ein guter ESG-Score, in: ESGZ, </a:t>
            </a:r>
            <a:r>
              <a:rPr lang="de-DE" sz="900" dirty="0" err="1">
                <a:solidFill>
                  <a:srgbClr val="002945"/>
                </a:solidFill>
                <a:latin typeface="Arial" charset="0"/>
              </a:rPr>
              <a:t>No</a:t>
            </a:r>
            <a:r>
              <a:rPr lang="de-DE" sz="900" dirty="0">
                <a:solidFill>
                  <a:srgbClr val="002945"/>
                </a:solidFill>
                <a:latin typeface="Arial" charset="0"/>
              </a:rPr>
              <a:t> 1.2023, pp. 43–47.</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 (2023): Finanzwirtschaft und Risiko – Finanzierung, Kapitalkostenberechnung und Investitionsbewertung mit Methoden des Risikomanagements, in: BFuP, 75. Vol., </a:t>
            </a:r>
            <a:r>
              <a:rPr lang="de-DE" sz="900" dirty="0" err="1">
                <a:solidFill>
                  <a:srgbClr val="002945"/>
                </a:solidFill>
                <a:latin typeface="Arial" charset="0"/>
              </a:rPr>
              <a:t>No</a:t>
            </a:r>
            <a:r>
              <a:rPr lang="de-DE" sz="900" dirty="0">
                <a:solidFill>
                  <a:srgbClr val="002945"/>
                </a:solidFill>
                <a:latin typeface="Arial" charset="0"/>
              </a:rPr>
              <a:t> 5, pp. 598–619.</a:t>
            </a:r>
          </a:p>
          <a:p>
            <a:pPr defTabSz="981075" eaLnBrk="0" fontAlgn="base" hangingPunct="0">
              <a:spcBef>
                <a:spcPct val="0"/>
              </a:spcBef>
              <a:spcAft>
                <a:spcPts val="600"/>
              </a:spcAft>
              <a:defRPr/>
            </a:pPr>
            <a:endParaRPr lang="de-DE" sz="900" dirty="0">
              <a:solidFill>
                <a:srgbClr val="002945"/>
              </a:solidFill>
              <a:latin typeface="Arial" charset="0"/>
            </a:endParaRPr>
          </a:p>
          <a:p>
            <a:pPr defTabSz="981075" eaLnBrk="0" fontAlgn="base" hangingPunct="0">
              <a:spcBef>
                <a:spcPct val="0"/>
              </a:spcBef>
              <a:spcAft>
                <a:spcPts val="600"/>
              </a:spcAft>
              <a:defRPr/>
            </a:pPr>
            <a:endParaRPr lang="de-DE" sz="900" dirty="0">
              <a:solidFill>
                <a:srgbClr val="002945"/>
              </a:solidFill>
              <a:latin typeface="Arial" charset="0"/>
            </a:endParaRPr>
          </a:p>
        </p:txBody>
      </p:sp>
      <p:sp>
        <p:nvSpPr>
          <p:cNvPr id="6" name="Titel 1">
            <a:extLst>
              <a:ext uri="{FF2B5EF4-FFF2-40B4-BE49-F238E27FC236}">
                <a16:creationId xmlns:a16="http://schemas.microsoft.com/office/drawing/2014/main" id="{31D7973E-C256-E06C-6939-B097AD62AC79}"/>
              </a:ext>
            </a:extLst>
          </p:cNvPr>
          <p:cNvSpPr>
            <a:spLocks noGrp="1"/>
          </p:cNvSpPr>
          <p:nvPr>
            <p:ph type="title"/>
          </p:nvPr>
        </p:nvSpPr>
        <p:spPr>
          <a:xfrm>
            <a:off x="485336" y="144000"/>
            <a:ext cx="8622663" cy="532895"/>
          </a:xfrm>
        </p:spPr>
        <p:txBody>
          <a:bodyPr/>
          <a:lstStyle/>
          <a:p>
            <a:r>
              <a:rPr lang="de-DE" dirty="0"/>
              <a:t>Further </a:t>
            </a:r>
            <a:r>
              <a:rPr lang="de-DE" dirty="0" err="1"/>
              <a:t>Literature</a:t>
            </a:r>
            <a:r>
              <a:rPr lang="de-DE" dirty="0"/>
              <a:t> (2 </a:t>
            </a:r>
            <a:r>
              <a:rPr lang="de-DE" dirty="0" err="1"/>
              <a:t>of</a:t>
            </a:r>
            <a:r>
              <a:rPr lang="de-DE" dirty="0"/>
              <a:t> 4)</a:t>
            </a:r>
          </a:p>
        </p:txBody>
      </p:sp>
      <p:sp>
        <p:nvSpPr>
          <p:cNvPr id="7" name="Rechteck 6">
            <a:extLst>
              <a:ext uri="{FF2B5EF4-FFF2-40B4-BE49-F238E27FC236}">
                <a16:creationId xmlns:a16="http://schemas.microsoft.com/office/drawing/2014/main" id="{829CD7AB-1ACC-45A3-C0BA-E518251FED6F}"/>
              </a:ext>
            </a:extLst>
          </p:cNvPr>
          <p:cNvSpPr/>
          <p:nvPr/>
        </p:nvSpPr>
        <p:spPr>
          <a:xfrm>
            <a:off x="5601072" y="116632"/>
            <a:ext cx="4132684" cy="246221"/>
          </a:xfrm>
          <a:prstGeom prst="rect">
            <a:avLst/>
          </a:prstGeom>
          <a:solidFill>
            <a:schemeClr val="tx2"/>
          </a:solidFill>
        </p:spPr>
        <p:txBody>
          <a:bodyPr wrap="square">
            <a:spAutoFit/>
          </a:bodyPr>
          <a:lstStyle/>
          <a:p>
            <a:pPr marL="84138" marR="0" lvl="0" indent="-84138" algn="l" defTabSz="981075" rtl="0" eaLnBrk="1" fontAlgn="auto" latinLnBrk="0" hangingPunct="1">
              <a:lnSpc>
                <a:spcPct val="100000"/>
              </a:lnSpc>
              <a:spcBef>
                <a:spcPct val="0"/>
              </a:spcBef>
              <a:spcAft>
                <a:spcPts val="600"/>
              </a:spcAft>
              <a:buClrTx/>
              <a:buSzTx/>
              <a:buFontTx/>
              <a:buNone/>
              <a:tabLst/>
              <a:defRPr/>
            </a:pP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Download via: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3"/>
              </a:rPr>
              <a:t>www.werner-gleissner.de</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 </a:t>
            </a:r>
            <a:r>
              <a:rPr lang="de-DE" sz="1000" b="1" dirty="0">
                <a:solidFill>
                  <a:srgbClr val="002945">
                    <a:lumMod val="50000"/>
                  </a:srgbClr>
                </a:solidFill>
                <a:latin typeface="Arial"/>
                <a:sym typeface="Wingdings" pitchFamily="2" charset="2"/>
              </a:rPr>
              <a:t>o</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r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4"/>
              </a:rPr>
              <a:t>www.FutureValue.de</a:t>
            </a:r>
            <a:endParaRPr kumimoji="0" lang="de-DE" sz="1000" b="0"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endParaRPr>
          </a:p>
        </p:txBody>
      </p:sp>
    </p:spTree>
    <p:extLst>
      <p:ext uri="{BB962C8B-B14F-4D97-AF65-F5344CB8AC3E}">
        <p14:creationId xmlns:p14="http://schemas.microsoft.com/office/powerpoint/2010/main" val="169813261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85337" y="903486"/>
            <a:ext cx="9001000" cy="5693866"/>
          </a:xfrm>
          <a:prstGeom prst="rect">
            <a:avLst/>
          </a:prstGeom>
        </p:spPr>
        <p:txBody>
          <a:bodyPr wrap="square">
            <a:spAutoFit/>
          </a:bodyPr>
          <a:lstStyle/>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 (2023): Missverständnisse im Zusammenhang mit dem Risikomanagement, in: Zeitschrift für Bilanzierung, Rechnungswesen und Controlling (BC), </a:t>
            </a:r>
            <a:br>
              <a:rPr lang="de-DE" sz="900" dirty="0">
                <a:solidFill>
                  <a:srgbClr val="002945"/>
                </a:solidFill>
                <a:latin typeface="Arial" charset="0"/>
              </a:rPr>
            </a:br>
            <a:r>
              <a:rPr lang="de-DE" sz="900" dirty="0" err="1">
                <a:solidFill>
                  <a:srgbClr val="002945"/>
                </a:solidFill>
                <a:latin typeface="Arial" charset="0"/>
              </a:rPr>
              <a:t>No</a:t>
            </a:r>
            <a:r>
              <a:rPr lang="de-DE" sz="900" dirty="0">
                <a:solidFill>
                  <a:srgbClr val="002945"/>
                </a:solidFill>
                <a:latin typeface="Arial" charset="0"/>
              </a:rPr>
              <a:t> 2/2023, pp. 84–87.</a:t>
            </a:r>
          </a:p>
          <a:p>
            <a:pPr marL="180975" marR="0" lvl="0" indent="-180975" defTabSz="981075" eaLnBrk="0" fontAlgn="base" hangingPunct="0">
              <a:lnSpc>
                <a:spcPct val="100000"/>
              </a:lnSpc>
              <a:spcBef>
                <a:spcPct val="0"/>
              </a:spcBef>
              <a:spcAft>
                <a:spcPts val="600"/>
              </a:spcAft>
              <a:buClrTx/>
              <a:buSzTx/>
              <a:buFontTx/>
              <a:buChar char="•"/>
              <a:tabLst/>
              <a:defRPr/>
            </a:pPr>
            <a:r>
              <a:rPr lang="en-US" sz="900" dirty="0">
                <a:solidFill>
                  <a:srgbClr val="002945"/>
                </a:solidFill>
                <a:latin typeface="Arial" charset="0"/>
              </a:rPr>
              <a:t>Gleißner, W. (2023): Uncertainty and resilience in strategic management: profile of a robust company, in: International Journal of Risk Assessment and Management (IJRAM), Vol. 26, No. 1, pp. 75</a:t>
            </a:r>
            <a:r>
              <a:rPr lang="de-DE" sz="900" dirty="0">
                <a:solidFill>
                  <a:srgbClr val="002945"/>
                </a:solidFill>
                <a:latin typeface="Arial" charset="0"/>
              </a:rPr>
              <a:t>–</a:t>
            </a:r>
            <a:r>
              <a:rPr lang="en-US" sz="900" dirty="0">
                <a:solidFill>
                  <a:srgbClr val="002945"/>
                </a:solidFill>
                <a:latin typeface="Arial" charset="0"/>
              </a:rPr>
              <a:t>94, </a:t>
            </a:r>
            <a:r>
              <a:rPr lang="en-US" sz="900" dirty="0">
                <a:solidFill>
                  <a:srgbClr val="002945"/>
                </a:solidFill>
                <a:latin typeface="Arial" charset="0"/>
                <a:hlinkClick r:id="rId3"/>
              </a:rPr>
              <a:t>https://dx.doi.org/10.1504/IJRAM.2023.132331</a:t>
            </a:r>
            <a:r>
              <a:rPr lang="en-US" sz="900" dirty="0">
                <a:solidFill>
                  <a:srgbClr val="002945"/>
                </a:solidFill>
                <a:latin typeface="Arial" charset="0"/>
              </a:rPr>
              <a:t>.</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 (2024):Nachhaltigkeit und ESG: Vorsicht bei der Umsetzung der Corporate </a:t>
            </a:r>
            <a:r>
              <a:rPr lang="de-DE" sz="900" dirty="0" err="1">
                <a:solidFill>
                  <a:srgbClr val="002945"/>
                </a:solidFill>
                <a:latin typeface="Arial" charset="0"/>
              </a:rPr>
              <a:t>Sustainability</a:t>
            </a:r>
            <a:r>
              <a:rPr lang="de-DE" sz="900" dirty="0">
                <a:solidFill>
                  <a:srgbClr val="002945"/>
                </a:solidFill>
                <a:latin typeface="Arial" charset="0"/>
              </a:rPr>
              <a:t> Reporting </a:t>
            </a:r>
            <a:r>
              <a:rPr lang="de-DE" sz="900" dirty="0" err="1">
                <a:solidFill>
                  <a:srgbClr val="002945"/>
                </a:solidFill>
                <a:latin typeface="Arial" charset="0"/>
              </a:rPr>
              <a:t>Directive</a:t>
            </a:r>
            <a:r>
              <a:rPr lang="de-DE" sz="900" dirty="0">
                <a:solidFill>
                  <a:srgbClr val="002945"/>
                </a:solidFill>
                <a:latin typeface="Arial" charset="0"/>
              </a:rPr>
              <a:t> (CSRD), in: </a:t>
            </a:r>
            <a:r>
              <a:rPr lang="de-DE" sz="900" dirty="0" err="1">
                <a:solidFill>
                  <a:srgbClr val="002945"/>
                </a:solidFill>
                <a:latin typeface="Arial" charset="0"/>
              </a:rPr>
              <a:t>Rethinking</a:t>
            </a:r>
            <a:r>
              <a:rPr lang="de-DE" sz="900" dirty="0">
                <a:solidFill>
                  <a:srgbClr val="002945"/>
                </a:solidFill>
                <a:latin typeface="Arial" charset="0"/>
              </a:rPr>
              <a:t> Finance, 7. Vol., </a:t>
            </a:r>
            <a:r>
              <a:rPr lang="de-DE" sz="900" dirty="0" err="1">
                <a:solidFill>
                  <a:srgbClr val="002945"/>
                </a:solidFill>
                <a:latin typeface="Arial" charset="0"/>
              </a:rPr>
              <a:t>No</a:t>
            </a:r>
            <a:r>
              <a:rPr lang="de-DE" sz="900" dirty="0">
                <a:solidFill>
                  <a:srgbClr val="002945"/>
                </a:solidFill>
                <a:latin typeface="Arial" charset="0"/>
              </a:rPr>
              <a:t> 1, pp. 26–32.</a:t>
            </a:r>
          </a:p>
          <a:p>
            <a:pPr marL="180975" marR="0" lvl="0" indent="-180975" defTabSz="981075" eaLnBrk="0" fontAlgn="base" hangingPunct="0">
              <a:lnSpc>
                <a:spcPct val="100000"/>
              </a:lnSpc>
              <a:spcBef>
                <a:spcPct val="0"/>
              </a:spcBef>
              <a:spcAft>
                <a:spcPts val="600"/>
              </a:spcAft>
              <a:buClrTx/>
              <a:buSzTx/>
              <a:buFontTx/>
              <a:buChar char="•"/>
              <a:tabLst/>
              <a:defRPr/>
            </a:pPr>
            <a:r>
              <a:rPr lang="en-US" sz="900" dirty="0">
                <a:solidFill>
                  <a:srgbClr val="002945"/>
                </a:solidFill>
                <a:latin typeface="Arial" charset="0"/>
              </a:rPr>
              <a:t>Gleißner, W./Ernst, D. (2019): Company valuation as result of risk analysis: replication approach as an alternative to the CAPM, in: Business Valuation OIV Journal, Vol. 1, No. 1 (</a:t>
            </a:r>
            <a:r>
              <a:rPr lang="en-US" sz="900" dirty="0" err="1">
                <a:solidFill>
                  <a:srgbClr val="002945"/>
                </a:solidFill>
                <a:latin typeface="Arial" charset="0"/>
              </a:rPr>
              <a:t>Frühjahr</a:t>
            </a:r>
            <a:r>
              <a:rPr lang="en-US" sz="900" dirty="0">
                <a:solidFill>
                  <a:srgbClr val="002945"/>
                </a:solidFill>
                <a:latin typeface="Arial" charset="0"/>
              </a:rPr>
              <a:t> 2019), pp. 3</a:t>
            </a:r>
            <a:r>
              <a:rPr lang="de-DE" sz="900" dirty="0">
                <a:solidFill>
                  <a:srgbClr val="002945"/>
                </a:solidFill>
                <a:latin typeface="Arial" charset="0"/>
              </a:rPr>
              <a:t>–</a:t>
            </a:r>
            <a:r>
              <a:rPr lang="en-US" sz="900" dirty="0">
                <a:solidFill>
                  <a:srgbClr val="002945"/>
                </a:solidFill>
                <a:latin typeface="Arial" charset="0"/>
              </a:rPr>
              <a:t>18. </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W./Follert, F. (2022): Unternehmensbewertung im Spannungsfeld zwischen </a:t>
            </a:r>
            <a:r>
              <a:rPr lang="de-DE" sz="900" dirty="0" err="1">
                <a:solidFill>
                  <a:srgbClr val="002945"/>
                </a:solidFill>
                <a:latin typeface="Arial" charset="0"/>
              </a:rPr>
              <a:t>Zweckadäquanz</a:t>
            </a:r>
            <a:r>
              <a:rPr lang="de-DE" sz="900" dirty="0">
                <a:solidFill>
                  <a:srgbClr val="002945"/>
                </a:solidFill>
                <a:latin typeface="Arial" charset="0"/>
              </a:rPr>
              <a:t> und Praktikabilität. Ein Lösungsansatz für die gerichtliche Abfindungsbemessung, in: BFuP, 74. Vol., </a:t>
            </a:r>
            <a:r>
              <a:rPr lang="de-DE" sz="900" dirty="0" err="1">
                <a:solidFill>
                  <a:srgbClr val="002945"/>
                </a:solidFill>
                <a:latin typeface="Arial" charset="0"/>
              </a:rPr>
              <a:t>No</a:t>
            </a:r>
            <a:r>
              <a:rPr lang="de-DE" sz="900" dirty="0">
                <a:solidFill>
                  <a:srgbClr val="002945"/>
                </a:solidFill>
                <a:latin typeface="Arial" charset="0"/>
              </a:rPr>
              <a:t> 4, pp. 395–419.</a:t>
            </a:r>
            <a:endParaRPr lang="en-US" sz="900" dirty="0">
              <a:solidFill>
                <a:srgbClr val="002945"/>
              </a:solidFill>
              <a:latin typeface="Arial" charset="0"/>
            </a:endParaRPr>
          </a:p>
          <a:p>
            <a:pPr marL="180975" marR="0" lvl="0" indent="-180975" defTabSz="981075" eaLnBrk="0" fontAlgn="base" hangingPunct="0">
              <a:lnSpc>
                <a:spcPct val="100000"/>
              </a:lnSpc>
              <a:spcBef>
                <a:spcPct val="0"/>
              </a:spcBef>
              <a:spcAft>
                <a:spcPts val="600"/>
              </a:spcAft>
              <a:buClrTx/>
              <a:buSzTx/>
              <a:buFontTx/>
              <a:buChar char="•"/>
              <a:tabLst/>
              <a:defRPr/>
            </a:pPr>
            <a:r>
              <a:rPr lang="en-US" sz="900" dirty="0">
                <a:solidFill>
                  <a:srgbClr val="002945"/>
                </a:solidFill>
                <a:latin typeface="Arial" charset="0"/>
              </a:rPr>
              <a:t>Gleißner, W./Günther, Th./Walkshäusl, Ch. (2022): Financial sustainability: measurement and empirical evidence, in: Journal of Business Economics, 92, pp. 467–516, https://doi.org/10.1007/s11573-022-01081-0.</a:t>
            </a:r>
            <a:endParaRPr lang="de-DE" sz="900" dirty="0">
              <a:solidFill>
                <a:srgbClr val="002945"/>
              </a:solidFill>
              <a:latin typeface="Arial" charset="0"/>
            </a:endParaRP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W./Kalwait, R. (2010): Integration von Risikomanagement und Controlling – Plädoyer für einen völlig neuen Umgang mit Planungssicherheit im Controlling, in: Controller Magazin, Ausgabe 4, Juli/August 2010, pp. 23–34.</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W./Kamaras, E./Wolfrum, M. (2023): Risikotragfähigkeit eines Unternehmens. Messung nach § 1 StaRUG und Anforderungen an eine Risikomanagementsoftware, in: </a:t>
            </a:r>
            <a:r>
              <a:rPr lang="de-DE" sz="900" dirty="0" err="1">
                <a:solidFill>
                  <a:srgbClr val="002945"/>
                </a:solidFill>
                <a:latin typeface="Arial" charset="0"/>
              </a:rPr>
              <a:t>ZfRM</a:t>
            </a:r>
            <a:r>
              <a:rPr lang="de-DE" sz="900" dirty="0">
                <a:solidFill>
                  <a:srgbClr val="002945"/>
                </a:solidFill>
                <a:latin typeface="Arial" charset="0"/>
              </a:rPr>
              <a:t>, </a:t>
            </a:r>
            <a:r>
              <a:rPr lang="de-DE" sz="900" dirty="0" err="1">
                <a:solidFill>
                  <a:srgbClr val="002945"/>
                </a:solidFill>
                <a:latin typeface="Arial" charset="0"/>
              </a:rPr>
              <a:t>No</a:t>
            </a:r>
            <a:r>
              <a:rPr lang="de-DE" sz="900" dirty="0">
                <a:solidFill>
                  <a:srgbClr val="002945"/>
                </a:solidFill>
                <a:latin typeface="Arial" charset="0"/>
              </a:rPr>
              <a:t> 5.23, pp. 116–120.</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W./Kimpel, R. (2019): Prüfung des Risikomanagements und der neue DIIR Revisionsstandard Nr. 2, in: ZIR, </a:t>
            </a:r>
            <a:r>
              <a:rPr lang="de-DE" sz="900" dirty="0" err="1">
                <a:solidFill>
                  <a:srgbClr val="002945"/>
                </a:solidFill>
                <a:latin typeface="Arial" charset="0"/>
              </a:rPr>
              <a:t>No</a:t>
            </a:r>
            <a:r>
              <a:rPr lang="de-DE" sz="900" dirty="0">
                <a:solidFill>
                  <a:srgbClr val="002945"/>
                </a:solidFill>
                <a:latin typeface="Arial" charset="0"/>
              </a:rPr>
              <a:t> 4/2019, pp. 148–159. </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W./Moecke, </a:t>
            </a:r>
            <a:r>
              <a:rPr lang="de-DE" sz="900" dirty="0" err="1">
                <a:solidFill>
                  <a:srgbClr val="002945"/>
                </a:solidFill>
                <a:latin typeface="Arial" charset="0"/>
              </a:rPr>
              <a:t>Ph</a:t>
            </a:r>
            <a:r>
              <a:rPr lang="de-DE" sz="900" dirty="0">
                <a:solidFill>
                  <a:srgbClr val="002945"/>
                </a:solidFill>
                <a:latin typeface="Arial" charset="0"/>
              </a:rPr>
              <a:t>./Weissman, A. (2023): Umfassendes Nachhaltigkeitsmanagement. Der </a:t>
            </a:r>
            <a:r>
              <a:rPr lang="de-DE" sz="900" dirty="0" err="1">
                <a:solidFill>
                  <a:srgbClr val="002945"/>
                </a:solidFill>
                <a:latin typeface="Arial" charset="0"/>
              </a:rPr>
              <a:t>QScore</a:t>
            </a:r>
            <a:r>
              <a:rPr lang="de-DE" sz="900" dirty="0">
                <a:solidFill>
                  <a:srgbClr val="002945"/>
                </a:solidFill>
                <a:latin typeface="Arial" charset="0"/>
              </a:rPr>
              <a:t> als bessere Alternative zu einem ESG-Score, in: Zeitschrift für Familienunternehmen und Strategie (</a:t>
            </a:r>
            <a:r>
              <a:rPr lang="de-DE" sz="900" dirty="0" err="1">
                <a:solidFill>
                  <a:srgbClr val="002945"/>
                </a:solidFill>
                <a:latin typeface="Arial" charset="0"/>
              </a:rPr>
              <a:t>FuS</a:t>
            </a:r>
            <a:r>
              <a:rPr lang="de-DE" sz="900" dirty="0">
                <a:solidFill>
                  <a:srgbClr val="002945"/>
                </a:solidFill>
                <a:latin typeface="Arial" charset="0"/>
              </a:rPr>
              <a:t>), 13. Vol., </a:t>
            </a:r>
            <a:r>
              <a:rPr lang="de-DE" sz="900" dirty="0" err="1">
                <a:solidFill>
                  <a:srgbClr val="002945"/>
                </a:solidFill>
                <a:latin typeface="Arial" charset="0"/>
              </a:rPr>
              <a:t>No</a:t>
            </a:r>
            <a:r>
              <a:rPr lang="de-DE" sz="900" dirty="0">
                <a:solidFill>
                  <a:srgbClr val="002945"/>
                </a:solidFill>
                <a:latin typeface="Arial" charset="0"/>
              </a:rPr>
              <a:t> 5, pp. 191–198.</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W./Nickert, A./Nickert, C. (2023): Die Auswirkungen des § 1 StaRUG auf die Aktiengesellschaft, in: Der Betrieb, </a:t>
            </a:r>
            <a:r>
              <a:rPr lang="de-DE" sz="900" dirty="0" err="1">
                <a:solidFill>
                  <a:srgbClr val="002945"/>
                </a:solidFill>
                <a:latin typeface="Arial" charset="0"/>
              </a:rPr>
              <a:t>No</a:t>
            </a:r>
            <a:r>
              <a:rPr lang="de-DE" sz="900" dirty="0">
                <a:solidFill>
                  <a:srgbClr val="002945"/>
                </a:solidFill>
                <a:latin typeface="Arial" charset="0"/>
              </a:rPr>
              <a:t> 26, pp. 1489–1498.</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W./Weissman, A. (2024): Das zukunftsfähige Familienunternehmen. Mit dem </a:t>
            </a:r>
            <a:r>
              <a:rPr lang="de-DE" sz="900" dirty="0" err="1">
                <a:solidFill>
                  <a:srgbClr val="002945"/>
                </a:solidFill>
                <a:latin typeface="Arial" charset="0"/>
              </a:rPr>
              <a:t>QScore</a:t>
            </a:r>
            <a:r>
              <a:rPr lang="de-DE" sz="900" dirty="0">
                <a:solidFill>
                  <a:srgbClr val="002945"/>
                </a:solidFill>
                <a:latin typeface="Arial" charset="0"/>
              </a:rPr>
              <a:t> zu Unabhängigkeit, Resilienz und Robustheit, </a:t>
            </a:r>
            <a:r>
              <a:rPr lang="de-DE" sz="900" dirty="0" err="1">
                <a:solidFill>
                  <a:srgbClr val="002945"/>
                </a:solidFill>
                <a:latin typeface="Arial" charset="0"/>
              </a:rPr>
              <a:t>essentials</a:t>
            </a:r>
            <a:r>
              <a:rPr lang="de-DE" sz="900" dirty="0">
                <a:solidFill>
                  <a:srgbClr val="002945"/>
                </a:solidFill>
                <a:latin typeface="Arial" charset="0"/>
              </a:rPr>
              <a:t>, Springer Gabler Wiesbaden, https://link.springer.com/book/10.1007/978-3-658-42787-0.</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Gleißner, W./Wolfrum, M. (2017): Risikotragfähigkeit, Risikotoleranz, Risikoappetit und Risikodeckungspotenzial, in: Controller Magazin, November / Dezember 2017, </a:t>
            </a:r>
            <a:br>
              <a:rPr lang="de-DE" sz="900" dirty="0">
                <a:solidFill>
                  <a:srgbClr val="002945"/>
                </a:solidFill>
                <a:latin typeface="Arial" charset="0"/>
              </a:rPr>
            </a:br>
            <a:r>
              <a:rPr lang="de-DE" sz="900" dirty="0">
                <a:solidFill>
                  <a:srgbClr val="002945"/>
                </a:solidFill>
                <a:latin typeface="Arial" charset="0"/>
              </a:rPr>
              <a:t>pp. 77–84. </a:t>
            </a:r>
          </a:p>
          <a:p>
            <a:pPr marL="180975" marR="0" lvl="0" indent="-180975" defTabSz="981075" eaLnBrk="0" fontAlgn="base" hangingPunct="0">
              <a:lnSpc>
                <a:spcPct val="100000"/>
              </a:lnSpc>
              <a:spcBef>
                <a:spcPct val="0"/>
              </a:spcBef>
              <a:spcAft>
                <a:spcPts val="600"/>
              </a:spcAft>
              <a:buClrTx/>
              <a:buSzTx/>
              <a:buFontTx/>
              <a:buChar char="•"/>
              <a:tabLst/>
              <a:defRPr/>
            </a:pPr>
            <a:r>
              <a:rPr lang="de-DE" sz="900" dirty="0">
                <a:solidFill>
                  <a:srgbClr val="002945"/>
                </a:solidFill>
                <a:latin typeface="Arial" charset="0"/>
              </a:rPr>
              <a:t>Günther, Th./Gleißner, W. (2021): Entscheidungsvorlagen für die Unternehmensführung, in: Controlling, Vol. 33, </a:t>
            </a:r>
            <a:r>
              <a:rPr lang="de-DE" sz="900" dirty="0" err="1">
                <a:solidFill>
                  <a:srgbClr val="002945"/>
                </a:solidFill>
                <a:latin typeface="Arial" charset="0"/>
              </a:rPr>
              <a:t>No</a:t>
            </a:r>
            <a:r>
              <a:rPr lang="de-DE" sz="900" dirty="0">
                <a:solidFill>
                  <a:srgbClr val="002945"/>
                </a:solidFill>
                <a:latin typeface="Arial" charset="0"/>
              </a:rPr>
              <a:t> 6, pp. 44–46.</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Kamarás</a:t>
            </a:r>
            <a:r>
              <a:rPr lang="de-DE" sz="900" dirty="0">
                <a:solidFill>
                  <a:srgbClr val="002945"/>
                </a:solidFill>
                <a:latin typeface="Arial" charset="0"/>
              </a:rPr>
              <a:t>, E./Wolfrum, M. (2017): Software für Risikoaggregation: Gängige Lösungen und Fallbeispiel, in: Gleißner, W. / Klein, A. (2017): Risikomanagement und Controlling, 2. Aufl., Haufe-Lexware, </a:t>
            </a:r>
            <a:r>
              <a:rPr lang="de-DE" sz="900" dirty="0" err="1">
                <a:solidFill>
                  <a:srgbClr val="002945"/>
                </a:solidFill>
                <a:latin typeface="Arial" charset="0"/>
              </a:rPr>
              <a:t>Munich</a:t>
            </a:r>
            <a:r>
              <a:rPr lang="de-DE" sz="900" dirty="0">
                <a:solidFill>
                  <a:srgbClr val="002945"/>
                </a:solidFill>
                <a:latin typeface="Arial" charset="0"/>
              </a:rPr>
              <a:t> 2017, pp. 289–314.</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Pedell, B./Gleißner, W./Kühlem, </a:t>
            </a:r>
            <a:r>
              <a:rPr lang="de-DE" sz="900" dirty="0" err="1">
                <a:solidFill>
                  <a:srgbClr val="002945"/>
                </a:solidFill>
                <a:latin typeface="Arial" charset="0"/>
              </a:rPr>
              <a:t>Ch</a:t>
            </a:r>
            <a:r>
              <a:rPr lang="de-DE" sz="900" dirty="0">
                <a:solidFill>
                  <a:srgbClr val="002945"/>
                </a:solidFill>
                <a:latin typeface="Arial" charset="0"/>
              </a:rPr>
              <a:t>./Nickel, J. (2024): Resilienz- und Risikomanagement in der Wertschöpfungskette, in: Controlling &amp; Management Review, 68. Vol., </a:t>
            </a:r>
            <a:br>
              <a:rPr lang="de-DE" sz="900" dirty="0">
                <a:solidFill>
                  <a:srgbClr val="002945"/>
                </a:solidFill>
                <a:latin typeface="Arial" charset="0"/>
              </a:rPr>
            </a:br>
            <a:r>
              <a:rPr lang="de-DE" sz="900" dirty="0" err="1">
                <a:solidFill>
                  <a:srgbClr val="002945"/>
                </a:solidFill>
                <a:latin typeface="Arial" charset="0"/>
              </a:rPr>
              <a:t>No</a:t>
            </a:r>
            <a:r>
              <a:rPr lang="de-DE" sz="900" dirty="0">
                <a:solidFill>
                  <a:srgbClr val="002945"/>
                </a:solidFill>
                <a:latin typeface="Arial" charset="0"/>
              </a:rPr>
              <a:t> 1, pp. 8–16.</a:t>
            </a:r>
          </a:p>
          <a:p>
            <a:pPr defTabSz="981075" eaLnBrk="0" fontAlgn="base" hangingPunct="0">
              <a:spcBef>
                <a:spcPct val="0"/>
              </a:spcBef>
              <a:spcAft>
                <a:spcPts val="600"/>
              </a:spcAft>
              <a:defRPr/>
            </a:pPr>
            <a:endParaRPr lang="de-DE" sz="900" dirty="0">
              <a:solidFill>
                <a:srgbClr val="002945"/>
              </a:solidFill>
              <a:latin typeface="Arial" charset="0"/>
            </a:endParaRPr>
          </a:p>
          <a:p>
            <a:pPr marR="0" lvl="0" defTabSz="981075" eaLnBrk="0" fontAlgn="base" hangingPunct="0">
              <a:lnSpc>
                <a:spcPct val="100000"/>
              </a:lnSpc>
              <a:spcBef>
                <a:spcPct val="0"/>
              </a:spcBef>
              <a:spcAft>
                <a:spcPts val="600"/>
              </a:spcAft>
              <a:buClrTx/>
              <a:buSzTx/>
              <a:tabLst/>
              <a:defRPr/>
            </a:pPr>
            <a:endParaRPr lang="de-DE" sz="900" dirty="0">
              <a:solidFill>
                <a:srgbClr val="002945"/>
              </a:solidFill>
              <a:latin typeface="Arial" charset="0"/>
            </a:endParaRPr>
          </a:p>
        </p:txBody>
      </p:sp>
      <p:sp>
        <p:nvSpPr>
          <p:cNvPr id="6" name="Titel 1">
            <a:extLst>
              <a:ext uri="{FF2B5EF4-FFF2-40B4-BE49-F238E27FC236}">
                <a16:creationId xmlns:a16="http://schemas.microsoft.com/office/drawing/2014/main" id="{31D7973E-C256-E06C-6939-B097AD62AC79}"/>
              </a:ext>
            </a:extLst>
          </p:cNvPr>
          <p:cNvSpPr txBox="1">
            <a:spLocks/>
          </p:cNvSpPr>
          <p:nvPr/>
        </p:nvSpPr>
        <p:spPr>
          <a:xfrm>
            <a:off x="485337" y="144000"/>
            <a:ext cx="3315536" cy="532895"/>
          </a:xfrm>
          <a:prstGeom prst="rect">
            <a:avLst/>
          </a:prstGeom>
        </p:spPr>
        <p:txBody>
          <a:bodyPr vert="horz" lIns="72000" tIns="36000" rIns="72000" bIns="36000" rtlCol="0" anchor="ctr" anchorCtr="0">
            <a:noAutofit/>
          </a:bodyPr>
          <a:lst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a:lstStyle>
          <a:p>
            <a:r>
              <a:rPr lang="de-DE" dirty="0"/>
              <a:t>Further </a:t>
            </a:r>
            <a:r>
              <a:rPr lang="de-DE" dirty="0" err="1"/>
              <a:t>Literature</a:t>
            </a:r>
            <a:r>
              <a:rPr lang="de-DE" dirty="0"/>
              <a:t> (3 </a:t>
            </a:r>
            <a:r>
              <a:rPr lang="de-DE" dirty="0" err="1"/>
              <a:t>of</a:t>
            </a:r>
            <a:r>
              <a:rPr lang="de-DE" dirty="0"/>
              <a:t> 4)</a:t>
            </a:r>
          </a:p>
        </p:txBody>
      </p:sp>
      <p:sp>
        <p:nvSpPr>
          <p:cNvPr id="8" name="Rechteck 7">
            <a:extLst>
              <a:ext uri="{FF2B5EF4-FFF2-40B4-BE49-F238E27FC236}">
                <a16:creationId xmlns:a16="http://schemas.microsoft.com/office/drawing/2014/main" id="{829CD7AB-1ACC-45A3-C0BA-E518251FED6F}"/>
              </a:ext>
            </a:extLst>
          </p:cNvPr>
          <p:cNvSpPr/>
          <p:nvPr/>
        </p:nvSpPr>
        <p:spPr>
          <a:xfrm>
            <a:off x="5601072" y="116632"/>
            <a:ext cx="4132684" cy="246221"/>
          </a:xfrm>
          <a:prstGeom prst="rect">
            <a:avLst/>
          </a:prstGeom>
          <a:solidFill>
            <a:schemeClr val="tx2"/>
          </a:solidFill>
        </p:spPr>
        <p:txBody>
          <a:bodyPr wrap="square">
            <a:spAutoFit/>
          </a:bodyPr>
          <a:lstStyle/>
          <a:p>
            <a:pPr marL="84138" marR="0" lvl="0" indent="-84138" algn="l" defTabSz="981075" rtl="0" eaLnBrk="1" fontAlgn="auto" latinLnBrk="0" hangingPunct="1">
              <a:lnSpc>
                <a:spcPct val="100000"/>
              </a:lnSpc>
              <a:spcBef>
                <a:spcPct val="0"/>
              </a:spcBef>
              <a:spcAft>
                <a:spcPts val="600"/>
              </a:spcAft>
              <a:buClrTx/>
              <a:buSzTx/>
              <a:buFontTx/>
              <a:buNone/>
              <a:tabLst/>
              <a:defRPr/>
            </a:pP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Download via: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4"/>
              </a:rPr>
              <a:t>www.werner-gleissner.de</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 </a:t>
            </a:r>
            <a:r>
              <a:rPr lang="de-DE" sz="1000" b="1" dirty="0">
                <a:solidFill>
                  <a:srgbClr val="002945">
                    <a:lumMod val="50000"/>
                  </a:srgbClr>
                </a:solidFill>
                <a:latin typeface="Arial"/>
                <a:sym typeface="Wingdings" pitchFamily="2" charset="2"/>
              </a:rPr>
              <a:t>o</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r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5"/>
              </a:rPr>
              <a:t>www.FutureValue.de</a:t>
            </a:r>
            <a:endParaRPr kumimoji="0" lang="de-DE" sz="1000" b="0"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endParaRPr>
          </a:p>
        </p:txBody>
      </p:sp>
    </p:spTree>
    <p:extLst>
      <p:ext uri="{BB962C8B-B14F-4D97-AF65-F5344CB8AC3E}">
        <p14:creationId xmlns:p14="http://schemas.microsoft.com/office/powerpoint/2010/main" val="35074244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2B2D6-B330-7F2E-BE87-DBCB4A2F6E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D7973E-C256-E06C-6939-B097AD62AC79}"/>
              </a:ext>
            </a:extLst>
          </p:cNvPr>
          <p:cNvSpPr>
            <a:spLocks noGrp="1"/>
          </p:cNvSpPr>
          <p:nvPr>
            <p:ph type="title"/>
          </p:nvPr>
        </p:nvSpPr>
        <p:spPr>
          <a:xfrm>
            <a:off x="485336" y="144000"/>
            <a:ext cx="8622663" cy="532895"/>
          </a:xfrm>
        </p:spPr>
        <p:txBody>
          <a:bodyPr/>
          <a:lstStyle/>
          <a:p>
            <a:r>
              <a:rPr lang="de-DE" dirty="0"/>
              <a:t>Further </a:t>
            </a:r>
            <a:r>
              <a:rPr lang="de-DE" dirty="0" err="1"/>
              <a:t>Literature</a:t>
            </a:r>
            <a:r>
              <a:rPr lang="de-DE" dirty="0"/>
              <a:t> (4 </a:t>
            </a:r>
            <a:r>
              <a:rPr lang="de-DE" dirty="0" err="1"/>
              <a:t>of</a:t>
            </a:r>
            <a:r>
              <a:rPr lang="de-DE" dirty="0"/>
              <a:t> 4)</a:t>
            </a:r>
          </a:p>
        </p:txBody>
      </p:sp>
      <p:sp>
        <p:nvSpPr>
          <p:cNvPr id="3" name="Rechteck 2">
            <a:extLst>
              <a:ext uri="{FF2B5EF4-FFF2-40B4-BE49-F238E27FC236}">
                <a16:creationId xmlns:a16="http://schemas.microsoft.com/office/drawing/2014/main" id="{033110BD-711D-777E-4F38-6626AB300249}"/>
              </a:ext>
            </a:extLst>
          </p:cNvPr>
          <p:cNvSpPr/>
          <p:nvPr/>
        </p:nvSpPr>
        <p:spPr>
          <a:xfrm>
            <a:off x="485337" y="902905"/>
            <a:ext cx="9001000" cy="5478423"/>
          </a:xfrm>
          <a:prstGeom prst="rect">
            <a:avLst/>
          </a:prstGeom>
        </p:spPr>
        <p:txBody>
          <a:bodyPr wrap="square">
            <a:spAutoFit/>
          </a:bodyPr>
          <a:lstStyle/>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Risk Management Association e. V. (RMA) (Hrsg.): Managemententscheidungen unter Risiko, erarbeitet von Werner Gleißner, Ralf Kimpel, Matthias Kühne, Frank Lienhard, Anne-Gret Nickert und Cornelius Nickert, Erich Schmidt Verlag Berlin, 2019.</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Romeike, F./Hager, P. (2020): Erfolgsfaktor Risiko-Management 4.0. Methoden, Beispiele, Checklisten Praxishandbuch für Industrie und Handel, Springer Gabler, Wiesbaden.</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Spremann, K. (2004): </a:t>
            </a:r>
            <a:r>
              <a:rPr lang="de-DE" sz="900" dirty="0" err="1">
                <a:solidFill>
                  <a:srgbClr val="002945"/>
                </a:solidFill>
                <a:latin typeface="Arial" charset="0"/>
              </a:rPr>
              <a:t>Valuation</a:t>
            </a:r>
            <a:r>
              <a:rPr lang="de-DE" sz="900" dirty="0">
                <a:solidFill>
                  <a:srgbClr val="002945"/>
                </a:solidFill>
                <a:latin typeface="Arial" charset="0"/>
              </a:rPr>
              <a:t>: Grundlagen moderner Unternehmensbewertung, </a:t>
            </a:r>
            <a:r>
              <a:rPr lang="de-DE" sz="900" dirty="0" err="1">
                <a:solidFill>
                  <a:srgbClr val="002945"/>
                </a:solidFill>
                <a:latin typeface="Arial" charset="0"/>
              </a:rPr>
              <a:t>Oldenbourg</a:t>
            </a:r>
            <a:r>
              <a:rPr lang="de-DE" sz="900" dirty="0">
                <a:solidFill>
                  <a:srgbClr val="002945"/>
                </a:solidFill>
                <a:latin typeface="Arial" charset="0"/>
              </a:rPr>
              <a:t> Wissenschaftsverlag, 2004.</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Velte, P./Eulerich, M. (2021): Das geplante Finanzmarktintegritätsstärkungsgesetz (FISG). Eine kritische Diskussion aus Sicht der Internen Revision, in: Zeitschrift Interne Revision (ZIR), 56. Vol., </a:t>
            </a:r>
            <a:r>
              <a:rPr lang="de-DE" sz="900" dirty="0" err="1">
                <a:solidFill>
                  <a:srgbClr val="002945"/>
                </a:solidFill>
                <a:latin typeface="Arial" charset="0"/>
              </a:rPr>
              <a:t>No</a:t>
            </a:r>
            <a:r>
              <a:rPr lang="de-DE" sz="900" dirty="0">
                <a:solidFill>
                  <a:srgbClr val="002945"/>
                </a:solidFill>
                <a:latin typeface="Arial" charset="0"/>
              </a:rPr>
              <a:t> 2/2021, pp. 64–69.</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Vanini, U./Rieg, R. (2021): Risikomanagement: Grundlagen – Instrumente – Unternehmenspraxis, 2. Aufl., Schäffer Poeschel, Stuttgart.</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Walkshäusl, C. (2013): Fundamentalrisiken und Aktienrenditen: Auch hier gilt, mit weniger Risiko zu einer besseren Performance, in : CFB vom 08.04.2013, </a:t>
            </a:r>
            <a:r>
              <a:rPr lang="de-DE" sz="900" dirty="0" err="1">
                <a:solidFill>
                  <a:srgbClr val="002945"/>
                </a:solidFill>
                <a:latin typeface="Arial" charset="0"/>
              </a:rPr>
              <a:t>No</a:t>
            </a:r>
            <a:r>
              <a:rPr lang="de-DE" sz="900" dirty="0">
                <a:solidFill>
                  <a:srgbClr val="002945"/>
                </a:solidFill>
                <a:latin typeface="Arial" charset="0"/>
              </a:rPr>
              <a:t> 03, </a:t>
            </a:r>
            <a:br>
              <a:rPr lang="de-DE" sz="900" dirty="0">
                <a:solidFill>
                  <a:srgbClr val="002945"/>
                </a:solidFill>
                <a:latin typeface="Arial" charset="0"/>
              </a:rPr>
            </a:br>
            <a:r>
              <a:rPr lang="de-DE" sz="900" dirty="0">
                <a:solidFill>
                  <a:srgbClr val="002945"/>
                </a:solidFill>
                <a:latin typeface="Arial" charset="0"/>
              </a:rPr>
              <a:t>pp. 119–123.</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Baumüller, J./Gleißner, W. (2020): Quantifizierung von nichtfinanziellen Risiken im unternehmensweiten Risikomanagement, in: GRC aktuell, 3. Vol., </a:t>
            </a:r>
            <a:r>
              <a:rPr lang="de-DE" sz="900" dirty="0" err="1">
                <a:solidFill>
                  <a:srgbClr val="002945"/>
                </a:solidFill>
                <a:latin typeface="Arial" charset="0"/>
              </a:rPr>
              <a:t>No</a:t>
            </a:r>
            <a:r>
              <a:rPr lang="de-DE" sz="900" dirty="0">
                <a:solidFill>
                  <a:srgbClr val="002945"/>
                </a:solidFill>
                <a:latin typeface="Arial" charset="0"/>
              </a:rPr>
              <a:t> 4/2020, </a:t>
            </a:r>
            <a:br>
              <a:rPr lang="de-DE" sz="900" dirty="0">
                <a:solidFill>
                  <a:srgbClr val="002945"/>
                </a:solidFill>
                <a:latin typeface="Arial" charset="0"/>
              </a:rPr>
            </a:br>
            <a:r>
              <a:rPr lang="de-DE" sz="900" dirty="0">
                <a:solidFill>
                  <a:srgbClr val="002945"/>
                </a:solidFill>
                <a:latin typeface="Arial" charset="0"/>
              </a:rPr>
              <a:t>pp. 139–147.</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W./Weissman, A. (2023): Das Paradigma der Wertorientierung: Der Weg zur Zukunftsfähigkeit, in: Board, </a:t>
            </a:r>
            <a:r>
              <a:rPr lang="de-DE" sz="900" dirty="0" err="1">
                <a:solidFill>
                  <a:srgbClr val="002945"/>
                </a:solidFill>
                <a:latin typeface="Arial" charset="0"/>
              </a:rPr>
              <a:t>No</a:t>
            </a:r>
            <a:r>
              <a:rPr lang="de-DE" sz="900" dirty="0">
                <a:solidFill>
                  <a:srgbClr val="002945"/>
                </a:solidFill>
                <a:latin typeface="Arial" charset="0"/>
              </a:rPr>
              <a:t> 6/2023, pp. 223–227.</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W./Berger, Th. (2024): Enterprise Risk Management, in: </a:t>
            </a:r>
            <a:r>
              <a:rPr lang="de-DE" sz="900" dirty="0" err="1">
                <a:solidFill>
                  <a:srgbClr val="002945"/>
                </a:solidFill>
                <a:latin typeface="Arial" charset="0"/>
              </a:rPr>
              <a:t>Risks</a:t>
            </a:r>
            <a:r>
              <a:rPr lang="de-DE" sz="900" dirty="0">
                <a:solidFill>
                  <a:srgbClr val="002945"/>
                </a:solidFill>
                <a:latin typeface="Arial" charset="0"/>
              </a:rPr>
              <a:t> 12(12), 196, https://doi.org/10.3390/risks12120196, Download unter: https://www.mdpi.com/2227-9091/12/12/196/pdf.</a:t>
            </a:r>
          </a:p>
          <a:p>
            <a:pPr marL="180975" indent="-180975" defTabSz="981075" eaLnBrk="0" fontAlgn="base" hangingPunct="0">
              <a:spcBef>
                <a:spcPct val="0"/>
              </a:spcBef>
              <a:spcAft>
                <a:spcPts val="600"/>
              </a:spcAft>
              <a:buFontTx/>
              <a:buChar char="•"/>
              <a:defRPr/>
            </a:pPr>
            <a:r>
              <a:rPr lang="en-US" sz="900" dirty="0" err="1">
                <a:solidFill>
                  <a:srgbClr val="002945"/>
                </a:solidFill>
                <a:latin typeface="Arial" charset="0"/>
              </a:rPr>
              <a:t>Gleißner</a:t>
            </a:r>
            <a:r>
              <a:rPr lang="en-US" sz="900" dirty="0">
                <a:solidFill>
                  <a:srgbClr val="002945"/>
                </a:solidFill>
                <a:latin typeface="Arial" charset="0"/>
              </a:rPr>
              <a:t>, W. (2023): Uncertainty and resilience in strategic management: profile of a robust company, in: International Journal of Risk Assessment and Management (IJRAM), Vol. 26, No. 1, pp.75-94, </a:t>
            </a:r>
            <a:r>
              <a:rPr lang="en-US" sz="900" dirty="0">
                <a:solidFill>
                  <a:srgbClr val="002945"/>
                </a:solidFill>
                <a:latin typeface="Arial" charset="0"/>
                <a:hlinkClick r:id="rId3"/>
              </a:rPr>
              <a:t>https://dx.doi.org/10.1504/IJRAM.2023.132331</a:t>
            </a:r>
            <a:r>
              <a:rPr lang="en-US" sz="900" dirty="0">
                <a:solidFill>
                  <a:srgbClr val="002945"/>
                </a:solidFill>
                <a:latin typeface="Arial" charset="0"/>
              </a:rPr>
              <a:t>.</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W./Haarmeyer, H. (2024): StaRUG: Auswirkungen auf Risikomanagement und den Weg zu Restrukturierung &amp; Sanierung, in: </a:t>
            </a:r>
            <a:r>
              <a:rPr lang="de-DE" sz="900" dirty="0" err="1">
                <a:solidFill>
                  <a:srgbClr val="002945"/>
                </a:solidFill>
                <a:latin typeface="Arial" charset="0"/>
              </a:rPr>
              <a:t>ZInsO</a:t>
            </a:r>
            <a:r>
              <a:rPr lang="de-DE" sz="900" dirty="0">
                <a:solidFill>
                  <a:srgbClr val="002945"/>
                </a:solidFill>
                <a:latin typeface="Arial" charset="0"/>
              </a:rPr>
              <a:t>, 27. Vol., </a:t>
            </a:r>
            <a:r>
              <a:rPr lang="de-DE" sz="900" dirty="0" err="1">
                <a:solidFill>
                  <a:srgbClr val="002945"/>
                </a:solidFill>
                <a:latin typeface="Arial" charset="0"/>
              </a:rPr>
              <a:t>No</a:t>
            </a:r>
            <a:r>
              <a:rPr lang="de-DE" sz="900" dirty="0">
                <a:solidFill>
                  <a:srgbClr val="002945"/>
                </a:solidFill>
                <a:latin typeface="Arial" charset="0"/>
              </a:rPr>
              <a:t> 5, </a:t>
            </a:r>
            <a:br>
              <a:rPr lang="de-DE" sz="900" dirty="0">
                <a:solidFill>
                  <a:srgbClr val="002945"/>
                </a:solidFill>
                <a:latin typeface="Arial" charset="0"/>
              </a:rPr>
            </a:br>
            <a:r>
              <a:rPr lang="de-DE" sz="900" dirty="0">
                <a:solidFill>
                  <a:srgbClr val="002945"/>
                </a:solidFill>
                <a:latin typeface="Arial" charset="0"/>
              </a:rPr>
              <a:t>pp. 173–177.</a:t>
            </a:r>
          </a:p>
          <a:p>
            <a:pPr marL="180975" indent="-180975" defTabSz="981075" eaLnBrk="0" fontAlgn="base" hangingPunct="0">
              <a:spcBef>
                <a:spcPct val="0"/>
              </a:spcBef>
              <a:spcAft>
                <a:spcPts val="600"/>
              </a:spcAft>
              <a:buFontTx/>
              <a:buChar char="•"/>
              <a:defRPr/>
            </a:pPr>
            <a:r>
              <a:rPr lang="de-DE" sz="900" dirty="0" err="1">
                <a:solidFill>
                  <a:srgbClr val="002945"/>
                </a:solidFill>
                <a:latin typeface="Arial" charset="0"/>
              </a:rPr>
              <a:t>Rieg</a:t>
            </a:r>
            <a:r>
              <a:rPr lang="de-DE" sz="900" dirty="0">
                <a:solidFill>
                  <a:srgbClr val="002945"/>
                </a:solidFill>
                <a:latin typeface="Arial" charset="0"/>
              </a:rPr>
              <a:t>, R./Vanini, U./Gleißner, W. (2025): Enterprise Risk Management. A Modern Approach, Springer (im Erscheinen).</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W./Baumüller, J. (2024): Doppelte Wesentlichkeit gem. CSRD und Nachhaltigkeitsrisiken – Ein Vorschlag für eine Operationalisierung samt Integration in das Risikomanagement, in: </a:t>
            </a:r>
            <a:r>
              <a:rPr lang="de-DE" sz="900" dirty="0" err="1">
                <a:solidFill>
                  <a:srgbClr val="002945"/>
                </a:solidFill>
                <a:latin typeface="Arial" charset="0"/>
              </a:rPr>
              <a:t>KoR</a:t>
            </a:r>
            <a:r>
              <a:rPr lang="de-DE" sz="900" dirty="0">
                <a:solidFill>
                  <a:srgbClr val="002945"/>
                </a:solidFill>
                <a:latin typeface="Arial" charset="0"/>
              </a:rPr>
              <a:t>, </a:t>
            </a:r>
            <a:r>
              <a:rPr lang="de-DE" sz="900" dirty="0" err="1">
                <a:solidFill>
                  <a:srgbClr val="002945"/>
                </a:solidFill>
                <a:latin typeface="Arial" charset="0"/>
              </a:rPr>
              <a:t>No</a:t>
            </a:r>
            <a:r>
              <a:rPr lang="de-DE" sz="900" dirty="0">
                <a:solidFill>
                  <a:srgbClr val="002945"/>
                </a:solidFill>
                <a:latin typeface="Arial" charset="0"/>
              </a:rPr>
              <a:t> 05, pp. 202–209.</a:t>
            </a:r>
          </a:p>
          <a:p>
            <a:pPr marL="180975" indent="-180975" defTabSz="981075" eaLnBrk="0" fontAlgn="base" hangingPunct="0">
              <a:spcBef>
                <a:spcPct val="0"/>
              </a:spcBef>
              <a:spcAft>
                <a:spcPts val="600"/>
              </a:spcAft>
              <a:buFontTx/>
              <a:buChar char="•"/>
              <a:defRPr/>
            </a:pPr>
            <a:r>
              <a:rPr lang="de-DE" sz="900" dirty="0">
                <a:solidFill>
                  <a:srgbClr val="002945"/>
                </a:solidFill>
                <a:latin typeface="Arial" charset="0"/>
              </a:rPr>
              <a:t>Gleißner, W./Ernst, D. (2024): Neue Wege der Unternehmensbewertung – Der BGH-Beschluss zur Bestimmung der angemessenen Abfindung und seine Auswirkungen, in: BFuP, 76. Vol. (2024), </a:t>
            </a:r>
            <a:r>
              <a:rPr lang="de-DE" sz="900" dirty="0" err="1">
                <a:solidFill>
                  <a:srgbClr val="002945"/>
                </a:solidFill>
                <a:latin typeface="Arial" charset="0"/>
              </a:rPr>
              <a:t>No</a:t>
            </a:r>
            <a:r>
              <a:rPr lang="de-DE" sz="900" dirty="0">
                <a:solidFill>
                  <a:srgbClr val="002945"/>
                </a:solidFill>
                <a:latin typeface="Arial" charset="0"/>
              </a:rPr>
              <a:t> 4, pp. 414–431.</a:t>
            </a:r>
          </a:p>
          <a:p>
            <a:pPr marL="180975" indent="-180975" defTabSz="981075" eaLnBrk="0" fontAlgn="base" hangingPunct="0">
              <a:spcBef>
                <a:spcPct val="0"/>
              </a:spcBef>
              <a:spcAft>
                <a:spcPts val="600"/>
              </a:spcAft>
              <a:buFontTx/>
              <a:buChar char="•"/>
              <a:defRPr/>
            </a:pPr>
            <a:r>
              <a:rPr lang="en-US" sz="900" dirty="0">
                <a:solidFill>
                  <a:srgbClr val="002945"/>
                </a:solidFill>
                <a:latin typeface="Arial" charset="0"/>
              </a:rPr>
              <a:t>Ernst, D./</a:t>
            </a:r>
            <a:r>
              <a:rPr lang="en-US" sz="900" dirty="0" err="1">
                <a:solidFill>
                  <a:srgbClr val="002945"/>
                </a:solidFill>
                <a:latin typeface="Arial" charset="0"/>
              </a:rPr>
              <a:t>Gleißner</a:t>
            </a:r>
            <a:r>
              <a:rPr lang="en-US" sz="900" dirty="0">
                <a:solidFill>
                  <a:srgbClr val="002945"/>
                </a:solidFill>
                <a:latin typeface="Arial" charset="0"/>
              </a:rPr>
              <a:t>, W. (2022): Paradigm Shift in Finance: The Transformation of the Theory from Perfect to Imperfect Capital Markets Using the Example of Company Valuation, in: Journal of Risk and Financial Management, Vol. 15, No. 9, pp. 399 ff., Download </a:t>
            </a:r>
            <a:r>
              <a:rPr lang="en-US" sz="900" dirty="0" err="1">
                <a:solidFill>
                  <a:srgbClr val="002945"/>
                </a:solidFill>
                <a:latin typeface="Arial" charset="0"/>
              </a:rPr>
              <a:t>unter</a:t>
            </a:r>
            <a:r>
              <a:rPr lang="en-US" sz="900" dirty="0">
                <a:solidFill>
                  <a:srgbClr val="002945"/>
                </a:solidFill>
                <a:latin typeface="Arial" charset="0"/>
              </a:rPr>
              <a:t>: https://www.mdpi.com/1911-8074/15/9/399/pdf?version=1662641741.</a:t>
            </a:r>
          </a:p>
          <a:p>
            <a:pPr marL="180975" indent="-180975" defTabSz="981075" eaLnBrk="0" fontAlgn="base" hangingPunct="0">
              <a:spcBef>
                <a:spcPct val="0"/>
              </a:spcBef>
              <a:spcAft>
                <a:spcPts val="600"/>
              </a:spcAft>
              <a:buFontTx/>
              <a:buChar char="•"/>
              <a:defRPr/>
            </a:pPr>
            <a:r>
              <a:rPr lang="en-US" sz="900" dirty="0" err="1">
                <a:solidFill>
                  <a:srgbClr val="002945"/>
                </a:solidFill>
                <a:latin typeface="Arial" charset="0"/>
              </a:rPr>
              <a:t>Gleißner</a:t>
            </a:r>
            <a:r>
              <a:rPr lang="en-US" sz="900" dirty="0">
                <a:solidFill>
                  <a:srgbClr val="002945"/>
                </a:solidFill>
                <a:latin typeface="Arial" charset="0"/>
              </a:rPr>
              <a:t>, W./Ernst, D. (2023): The Simulation‐Based Valuation of Companies and Their Strategies – Classification, Methodology and Case Study, in: EBVM – The European Business Valuation Magazine, Vol. 2, No. 2, pp. 4</a:t>
            </a:r>
            <a:r>
              <a:rPr lang="de-DE" sz="900" dirty="0">
                <a:solidFill>
                  <a:srgbClr val="002945"/>
                </a:solidFill>
                <a:latin typeface="Arial" charset="0"/>
              </a:rPr>
              <a:t>–</a:t>
            </a:r>
            <a:r>
              <a:rPr lang="en-US" sz="900" dirty="0">
                <a:solidFill>
                  <a:srgbClr val="002945"/>
                </a:solidFill>
                <a:latin typeface="Arial" charset="0"/>
              </a:rPr>
              <a:t>16.</a:t>
            </a:r>
            <a:endParaRPr lang="de-DE" sz="900" dirty="0">
              <a:solidFill>
                <a:srgbClr val="002945"/>
              </a:solidFill>
              <a:latin typeface="Arial" charset="0"/>
            </a:endParaRPr>
          </a:p>
          <a:p>
            <a:pPr marL="180975" marR="0" lvl="0" indent="-180975" algn="l" defTabSz="981075" rtl="0" eaLnBrk="0" fontAlgn="base" latinLnBrk="0" hangingPunct="0">
              <a:lnSpc>
                <a:spcPct val="100000"/>
              </a:lnSpc>
              <a:spcBef>
                <a:spcPct val="0"/>
              </a:spcBef>
              <a:spcAft>
                <a:spcPts val="600"/>
              </a:spcAft>
              <a:buClrTx/>
              <a:buSzTx/>
              <a:buFontTx/>
              <a:buChar char="•"/>
              <a:tabLst/>
              <a:defRPr/>
            </a:pPr>
            <a:endParaRPr kumimoji="0" lang="de-DE" sz="900" b="0" i="0" u="none" strike="noStrike" kern="1200" cap="none" spc="0" normalizeH="0" baseline="0" noProof="0" dirty="0">
              <a:ln>
                <a:noFill/>
              </a:ln>
              <a:solidFill>
                <a:srgbClr val="002945"/>
              </a:solidFill>
              <a:effectLst/>
              <a:uLnTx/>
              <a:uFillTx/>
              <a:latin typeface="Arial" charset="0"/>
            </a:endParaRPr>
          </a:p>
        </p:txBody>
      </p:sp>
      <p:sp>
        <p:nvSpPr>
          <p:cNvPr id="6" name="Rechteck 5">
            <a:extLst>
              <a:ext uri="{FF2B5EF4-FFF2-40B4-BE49-F238E27FC236}">
                <a16:creationId xmlns:a16="http://schemas.microsoft.com/office/drawing/2014/main" id="{829CD7AB-1ACC-45A3-C0BA-E518251FED6F}"/>
              </a:ext>
            </a:extLst>
          </p:cNvPr>
          <p:cNvSpPr/>
          <p:nvPr/>
        </p:nvSpPr>
        <p:spPr>
          <a:xfrm>
            <a:off x="5601072" y="116632"/>
            <a:ext cx="4132684" cy="246221"/>
          </a:xfrm>
          <a:prstGeom prst="rect">
            <a:avLst/>
          </a:prstGeom>
          <a:solidFill>
            <a:schemeClr val="tx2"/>
          </a:solidFill>
        </p:spPr>
        <p:txBody>
          <a:bodyPr wrap="square">
            <a:spAutoFit/>
          </a:bodyPr>
          <a:lstStyle/>
          <a:p>
            <a:pPr marL="84138" marR="0" lvl="0" indent="-84138" algn="l" defTabSz="981075" rtl="0" eaLnBrk="1" fontAlgn="auto" latinLnBrk="0" hangingPunct="1">
              <a:lnSpc>
                <a:spcPct val="100000"/>
              </a:lnSpc>
              <a:spcBef>
                <a:spcPct val="0"/>
              </a:spcBef>
              <a:spcAft>
                <a:spcPts val="600"/>
              </a:spcAft>
              <a:buClrTx/>
              <a:buSzTx/>
              <a:buFontTx/>
              <a:buNone/>
              <a:tabLst/>
              <a:defRPr/>
            </a:pP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Download via: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4"/>
              </a:rPr>
              <a:t>www.werner-gleissner.de</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 </a:t>
            </a:r>
            <a:r>
              <a:rPr lang="de-DE" sz="1000" b="1" dirty="0">
                <a:solidFill>
                  <a:srgbClr val="002945">
                    <a:lumMod val="50000"/>
                  </a:srgbClr>
                </a:solidFill>
                <a:latin typeface="Arial"/>
                <a:sym typeface="Wingdings" pitchFamily="2" charset="2"/>
              </a:rPr>
              <a:t>o</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rPr>
              <a:t>r </a:t>
            </a:r>
            <a:r>
              <a:rPr kumimoji="0" lang="de-DE" sz="1000" b="1"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hlinkClick r:id="rId5"/>
              </a:rPr>
              <a:t>www.FutureValue.de</a:t>
            </a:r>
            <a:endParaRPr kumimoji="0" lang="de-DE" sz="1000" b="0" i="0" u="none" strike="noStrike" kern="1200" cap="none" spc="0" normalizeH="0" baseline="0" noProof="0" dirty="0">
              <a:ln>
                <a:noFill/>
              </a:ln>
              <a:solidFill>
                <a:srgbClr val="002945">
                  <a:lumMod val="50000"/>
                </a:srgbClr>
              </a:solidFill>
              <a:effectLst/>
              <a:uLnTx/>
              <a:uFillTx/>
              <a:latin typeface="Arial"/>
              <a:ea typeface="+mn-ea"/>
              <a:cs typeface="+mn-cs"/>
              <a:sym typeface="Wingdings" pitchFamily="2" charset="2"/>
            </a:endParaRPr>
          </a:p>
        </p:txBody>
      </p:sp>
    </p:spTree>
    <p:extLst>
      <p:ext uri="{BB962C8B-B14F-4D97-AF65-F5344CB8AC3E}">
        <p14:creationId xmlns:p14="http://schemas.microsoft.com/office/powerpoint/2010/main" val="12432591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852606" y="1190858"/>
            <a:ext cx="4286182" cy="4316787"/>
          </a:xfrm>
          <a:prstGeom prst="rect">
            <a:avLst/>
          </a:prstGeom>
          <a:noFill/>
        </p:spPr>
        <p:txBody>
          <a:bodyPr wrap="square" lIns="61176" tIns="30589" rIns="61176" bIns="30589" rtlCol="0">
            <a:noAutofit/>
          </a:bodyPr>
          <a:lstStyle/>
          <a:p>
            <a:pPr marL="291366" indent="-291366">
              <a:buFont typeface="+mj-lt"/>
              <a:buAutoNum type="arabicPeriod"/>
            </a:pPr>
            <a:r>
              <a:rPr lang="de-DE" sz="1800" b="1" dirty="0">
                <a:solidFill>
                  <a:srgbClr val="1C1C1C"/>
                </a:solidFill>
              </a:rPr>
              <a:t>Risks are suppressed. We love (illusory) security.</a:t>
            </a:r>
          </a:p>
          <a:p>
            <a:pPr marL="291366" indent="-291366">
              <a:buFont typeface="+mj-lt"/>
              <a:buAutoNum type="arabicPeriod"/>
            </a:pPr>
            <a:endParaRPr lang="de-DE" sz="1800" dirty="0">
              <a:solidFill>
                <a:srgbClr val="1C1C1C"/>
              </a:solidFill>
            </a:endParaRPr>
          </a:p>
          <a:p>
            <a:pPr marL="291366" indent="-291366">
              <a:buFont typeface="+mj-lt"/>
              <a:buAutoNum type="arabicPeriod"/>
            </a:pPr>
            <a:r>
              <a:rPr lang="de-DE" sz="1800" dirty="0">
                <a:solidFill>
                  <a:srgbClr val="1C1C1C"/>
                </a:solidFill>
              </a:rPr>
              <a:t>The </a:t>
            </a:r>
            <a:r>
              <a:rPr lang="de-DE" sz="1800" b="1" dirty="0">
                <a:solidFill>
                  <a:srgbClr val="1C1C1C"/>
                </a:solidFill>
              </a:rPr>
              <a:t>distorted perception of risk</a:t>
            </a:r>
            <a:r>
              <a:rPr lang="de-DE" sz="1800" dirty="0">
                <a:solidFill>
                  <a:srgbClr val="1C1C1C"/>
                </a:solidFill>
              </a:rPr>
              <a:t>: </a:t>
            </a:r>
            <a:br>
              <a:rPr lang="de-DE" sz="1800" dirty="0">
                <a:solidFill>
                  <a:srgbClr val="1C1C1C"/>
                </a:solidFill>
              </a:rPr>
            </a:br>
            <a:r>
              <a:rPr lang="de-DE" sz="1800" dirty="0">
                <a:solidFill>
                  <a:srgbClr val="1C1C1C"/>
                </a:solidFill>
              </a:rPr>
              <a:t>(1) striking, often repeated but </a:t>
            </a:r>
            <a:br>
              <a:rPr lang="de-DE" sz="1800" dirty="0">
                <a:solidFill>
                  <a:srgbClr val="1C1C1C"/>
                </a:solidFill>
              </a:rPr>
            </a:br>
            <a:r>
              <a:rPr lang="de-DE" sz="1800" dirty="0">
                <a:solidFill>
                  <a:srgbClr val="1C1C1C"/>
                </a:solidFill>
              </a:rPr>
              <a:t>insignificant risks trigger fear and </a:t>
            </a:r>
            <a:br>
              <a:rPr lang="de-DE" sz="1800" dirty="0">
                <a:solidFill>
                  <a:srgbClr val="1C1C1C"/>
                </a:solidFill>
              </a:rPr>
            </a:br>
            <a:r>
              <a:rPr lang="de-DE" sz="1800" dirty="0">
                <a:solidFill>
                  <a:srgbClr val="1C1C1C"/>
                </a:solidFill>
              </a:rPr>
              <a:t>(2) important but abstract risks </a:t>
            </a:r>
            <a:br>
              <a:rPr lang="de-DE" sz="1800" dirty="0">
                <a:solidFill>
                  <a:srgbClr val="1C1C1C"/>
                </a:solidFill>
              </a:rPr>
            </a:br>
            <a:r>
              <a:rPr lang="de-DE" sz="1800" dirty="0">
                <a:solidFill>
                  <a:srgbClr val="1C1C1C"/>
                </a:solidFill>
              </a:rPr>
              <a:t>are ignored.</a:t>
            </a:r>
          </a:p>
          <a:p>
            <a:pPr marL="291366" indent="-291366">
              <a:buFont typeface="+mj-lt"/>
              <a:buAutoNum type="arabicPeriod"/>
            </a:pPr>
            <a:endParaRPr lang="de-DE" sz="1800" dirty="0">
              <a:solidFill>
                <a:srgbClr val="1C1C1C"/>
              </a:solidFill>
            </a:endParaRPr>
          </a:p>
          <a:p>
            <a:pPr marL="291366" indent="-291366">
              <a:buFont typeface="+mj-lt"/>
              <a:buAutoNum type="arabicPeriod"/>
            </a:pPr>
            <a:r>
              <a:rPr lang="de-DE" sz="1800" dirty="0">
                <a:solidFill>
                  <a:srgbClr val="1C1C1C"/>
                </a:solidFill>
              </a:rPr>
              <a:t>Risks are not adequately factored into </a:t>
            </a:r>
            <a:r>
              <a:rPr lang="de-DE" sz="1800" b="1" dirty="0">
                <a:solidFill>
                  <a:srgbClr val="1C1C1C"/>
                </a:solidFill>
              </a:rPr>
              <a:t>decisions.</a:t>
            </a:r>
          </a:p>
          <a:p>
            <a:pPr marL="291366" indent="-291366">
              <a:buFont typeface="+mj-lt"/>
              <a:buAutoNum type="arabicPeriod"/>
            </a:pPr>
            <a:endParaRPr lang="de-DE" sz="1800" dirty="0">
              <a:solidFill>
                <a:srgbClr val="1C1C1C"/>
              </a:solidFill>
            </a:endParaRPr>
          </a:p>
          <a:p>
            <a:endParaRPr lang="de-DE" sz="1800" dirty="0">
              <a:solidFill>
                <a:srgbClr val="1C1C1C"/>
              </a:solidFill>
            </a:endParaRPr>
          </a:p>
        </p:txBody>
      </p:sp>
      <p:sp>
        <p:nvSpPr>
          <p:cNvPr id="2" name="Titel 1">
            <a:extLst>
              <a:ext uri="{FF2B5EF4-FFF2-40B4-BE49-F238E27FC236}">
                <a16:creationId xmlns:a16="http://schemas.microsoft.com/office/drawing/2014/main" id="{B70AA37A-F976-4FFC-8BAC-5E399F880F02}"/>
              </a:ext>
            </a:extLst>
          </p:cNvPr>
          <p:cNvSpPr>
            <a:spLocks noGrp="1"/>
          </p:cNvSpPr>
          <p:nvPr>
            <p:ph type="title"/>
          </p:nvPr>
        </p:nvSpPr>
        <p:spPr/>
        <p:txBody>
          <a:bodyPr/>
          <a:lstStyle/>
          <a:p>
            <a:r>
              <a:rPr lang="de-DE" dirty="0"/>
              <a:t>The problem of risk blindness: people don't like to deal </a:t>
            </a:r>
            <a:r>
              <a:rPr lang="de-DE" dirty="0" err="1"/>
              <a:t>with</a:t>
            </a:r>
            <a:r>
              <a:rPr lang="de-DE" dirty="0"/>
              <a:t> </a:t>
            </a:r>
            <a:r>
              <a:rPr lang="de-DE" dirty="0" err="1"/>
              <a:t>risks</a:t>
            </a:r>
            <a:r>
              <a:rPr lang="de-DE" dirty="0"/>
              <a:t>!</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287" y="1079991"/>
            <a:ext cx="4091587" cy="396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4">
            <a:extLst>
              <a:ext uri="{FF2B5EF4-FFF2-40B4-BE49-F238E27FC236}">
                <a16:creationId xmlns:a16="http://schemas.microsoft.com/office/drawing/2014/main" id="{935EA29A-C17C-24CA-081A-533E8B04B56C}"/>
              </a:ext>
            </a:extLst>
          </p:cNvPr>
          <p:cNvSpPr txBox="1">
            <a:spLocks/>
          </p:cNvSpPr>
          <p:nvPr/>
        </p:nvSpPr>
        <p:spPr>
          <a:xfrm>
            <a:off x="776536" y="608353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b="0" i="0" u="none" strike="noStrike" dirty="0">
                <a:solidFill>
                  <a:srgbClr val="7F7F7F"/>
                </a:solidFill>
                <a:effectLst/>
              </a:rPr>
              <a:t>Source: Gleißner, W. (2022): Grundlagen des Risikomanagements, 4th </a:t>
            </a:r>
            <a:r>
              <a:rPr lang="de-DE" sz="1000" b="0" i="0" u="none" strike="noStrike" dirty="0" err="1">
                <a:solidFill>
                  <a:srgbClr val="7F7F7F"/>
                </a:solidFill>
                <a:effectLst/>
              </a:rPr>
              <a:t>ed</a:t>
            </a:r>
            <a:r>
              <a:rPr lang="de-DE" sz="1000" b="0" i="0" u="none" strike="noStrike" dirty="0">
                <a:solidFill>
                  <a:srgbClr val="7F7F7F"/>
                </a:solidFill>
                <a:effectLst/>
              </a:rPr>
              <a:t>., Vahlen Verlag </a:t>
            </a:r>
            <a:r>
              <a:rPr lang="de-DE" sz="1000" b="0" i="0" u="none" strike="noStrike" dirty="0" err="1">
                <a:solidFill>
                  <a:srgbClr val="7F7F7F"/>
                </a:solidFill>
                <a:effectLst/>
              </a:rPr>
              <a:t>Munich</a:t>
            </a:r>
            <a:r>
              <a:rPr lang="de-DE" sz="1000" b="0" i="0" u="none" strike="noStrike" dirty="0">
                <a:solidFill>
                  <a:srgbClr val="7F7F7F"/>
                </a:solidFill>
                <a:effectLst/>
              </a:rPr>
              <a:t>, p. 67</a:t>
            </a:r>
            <a:r>
              <a:rPr lang="de-DE" sz="1000" dirty="0">
                <a:solidFill>
                  <a:schemeClr val="bg1">
                    <a:lumMod val="50000"/>
                  </a:schemeClr>
                </a:solidFill>
              </a:rPr>
              <a:t>.</a:t>
            </a:r>
          </a:p>
        </p:txBody>
      </p:sp>
    </p:spTree>
    <p:extLst>
      <p:ext uri="{BB962C8B-B14F-4D97-AF65-F5344CB8AC3E}">
        <p14:creationId xmlns:p14="http://schemas.microsoft.com/office/powerpoint/2010/main" val="4154886646"/>
      </p:ext>
    </p:extLst>
  </p:cSld>
  <p:clrMapOvr>
    <a:masterClrMapping/>
  </p:clrMapOvr>
</p:sld>
</file>

<file path=ppt/theme/theme1.xml><?xml version="1.0" encoding="utf-8"?>
<a:theme xmlns:a="http://schemas.openxmlformats.org/drawingml/2006/main" name="FVG">
  <a:themeElements>
    <a:clrScheme name="FVG v1">
      <a:dk1>
        <a:srgbClr val="002945"/>
      </a:dk1>
      <a:lt1>
        <a:srgbClr val="FFFFFF"/>
      </a:lt1>
      <a:dk2>
        <a:srgbClr val="99A4B9"/>
      </a:dk2>
      <a:lt2>
        <a:srgbClr val="A4ACBB"/>
      </a:lt2>
      <a:accent1>
        <a:srgbClr val="002945"/>
      </a:accent1>
      <a:accent2>
        <a:srgbClr val="9398B1"/>
      </a:accent2>
      <a:accent3>
        <a:srgbClr val="A4ACBB"/>
      </a:accent3>
      <a:accent4>
        <a:srgbClr val="152236"/>
      </a:accent4>
      <a:accent5>
        <a:srgbClr val="9398B9"/>
      </a:accent5>
      <a:accent6>
        <a:srgbClr val="9BA1B2"/>
      </a:accent6>
      <a:hlink>
        <a:srgbClr val="002945"/>
      </a:hlink>
      <a:folHlink>
        <a:srgbClr val="86C100"/>
      </a:folHlink>
    </a:clrScheme>
    <a:fontScheme name="FV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99A4B9"/>
          </a:solidFill>
        </a:ln>
      </a:spPr>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defPPr algn="l">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FVG">
  <a:themeElements>
    <a:clrScheme name="FVG v1">
      <a:dk1>
        <a:srgbClr val="002945"/>
      </a:dk1>
      <a:lt1>
        <a:srgbClr val="FFFFFF"/>
      </a:lt1>
      <a:dk2>
        <a:srgbClr val="99A4B9"/>
      </a:dk2>
      <a:lt2>
        <a:srgbClr val="A4ACBB"/>
      </a:lt2>
      <a:accent1>
        <a:srgbClr val="002945"/>
      </a:accent1>
      <a:accent2>
        <a:srgbClr val="9398B1"/>
      </a:accent2>
      <a:accent3>
        <a:srgbClr val="A4ACBB"/>
      </a:accent3>
      <a:accent4>
        <a:srgbClr val="152236"/>
      </a:accent4>
      <a:accent5>
        <a:srgbClr val="9398B9"/>
      </a:accent5>
      <a:accent6>
        <a:srgbClr val="9BA1B2"/>
      </a:accent6>
      <a:hlink>
        <a:srgbClr val="002945"/>
      </a:hlink>
      <a:folHlink>
        <a:srgbClr val="86C100"/>
      </a:folHlink>
    </a:clrScheme>
    <a:fontScheme name="FV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99A4B9"/>
          </a:solidFill>
        </a:ln>
      </a:spPr>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defPPr algn="l">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74a285-6de5-4a1b-8315-546d574a96f0" xsi:nil="true"/>
    <lcf76f155ced4ddcb4097134ff3c332f xmlns="14d57061-8e64-4d98-a651-7a4e604eb06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A47207AC0D7544CB891DC696510A0B5" ma:contentTypeVersion="14" ma:contentTypeDescription="Ein neues Dokument erstellen." ma:contentTypeScope="" ma:versionID="d6a50bb825859123891d57404daa9af3">
  <xsd:schema xmlns:xsd="http://www.w3.org/2001/XMLSchema" xmlns:xs="http://www.w3.org/2001/XMLSchema" xmlns:p="http://schemas.microsoft.com/office/2006/metadata/properties" xmlns:ns2="14d57061-8e64-4d98-a651-7a4e604eb06e" xmlns:ns3="3374a285-6de5-4a1b-8315-546d574a96f0" targetNamespace="http://schemas.microsoft.com/office/2006/metadata/properties" ma:root="true" ma:fieldsID="b0011a2fb35d98186eda5e59ef6ab872" ns2:_="" ns3:_="">
    <xsd:import namespace="14d57061-8e64-4d98-a651-7a4e604eb06e"/>
    <xsd:import namespace="3374a285-6de5-4a1b-8315-546d574a96f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57061-8e64-4d98-a651-7a4e604eb06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e193c0fe-576c-4549-9d3d-10a88f5ac66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74a285-6de5-4a1b-8315-546d574a96f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d3b1539-42ec-4fdc-92ba-afe88e1091ae}" ma:internalName="TaxCatchAll" ma:showField="CatchAllData" ma:web="3374a285-6de5-4a1b-8315-546d574a96f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E09036-3D74-4F29-A874-897F91832DC6}">
  <ds:schemaRefs>
    <ds:schemaRef ds:uri="http://schemas.microsoft.com/office/2006/documentManagement/types"/>
    <ds:schemaRef ds:uri="http://schemas.microsoft.com/office/infopath/2007/PartnerControls"/>
    <ds:schemaRef ds:uri="14d57061-8e64-4d98-a651-7a4e604eb06e"/>
    <ds:schemaRef ds:uri="http://purl.org/dc/elements/1.1/"/>
    <ds:schemaRef ds:uri="http://schemas.microsoft.com/office/2006/metadata/properties"/>
    <ds:schemaRef ds:uri="http://purl.org/dc/terms/"/>
    <ds:schemaRef ds:uri="http://schemas.openxmlformats.org/package/2006/metadata/core-properties"/>
    <ds:schemaRef ds:uri="3374a285-6de5-4a1b-8315-546d574a96f0"/>
    <ds:schemaRef ds:uri="http://www.w3.org/XML/1998/namespace"/>
    <ds:schemaRef ds:uri="http://purl.org/dc/dcmitype/"/>
  </ds:schemaRefs>
</ds:datastoreItem>
</file>

<file path=customXml/itemProps2.xml><?xml version="1.0" encoding="utf-8"?>
<ds:datastoreItem xmlns:ds="http://schemas.openxmlformats.org/officeDocument/2006/customXml" ds:itemID="{A84A3151-2A78-447D-8A6B-C823D415C25A}">
  <ds:schemaRefs>
    <ds:schemaRef ds:uri="http://schemas.microsoft.com/sharepoint/v3/contenttype/forms"/>
  </ds:schemaRefs>
</ds:datastoreItem>
</file>

<file path=customXml/itemProps3.xml><?xml version="1.0" encoding="utf-8"?>
<ds:datastoreItem xmlns:ds="http://schemas.openxmlformats.org/officeDocument/2006/customXml" ds:itemID="{79F7B88B-4A8B-44CC-93E8-B0F85FDDD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57061-8e64-4d98-a651-7a4e604eb06e"/>
    <ds:schemaRef ds:uri="3374a285-6de5-4a1b-8315-546d574a9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19113</Words>
  <Application>Microsoft Office PowerPoint</Application>
  <PresentationFormat>A4-Papier (210 x 297 mm)</PresentationFormat>
  <Paragraphs>1641</Paragraphs>
  <Slides>89</Slides>
  <Notes>50</Notes>
  <HiddenSlides>0</HiddenSlides>
  <MMClips>0</MMClips>
  <ScaleCrop>false</ScaleCrop>
  <HeadingPairs>
    <vt:vector size="8" baseType="variant">
      <vt:variant>
        <vt:lpstr>Verwendete Schriftarten</vt:lpstr>
      </vt:variant>
      <vt:variant>
        <vt:i4>11</vt:i4>
      </vt:variant>
      <vt:variant>
        <vt:lpstr>Design</vt:lpstr>
      </vt:variant>
      <vt:variant>
        <vt:i4>2</vt:i4>
      </vt:variant>
      <vt:variant>
        <vt:lpstr>Eingebettete OLE-Server</vt:lpstr>
      </vt:variant>
      <vt:variant>
        <vt:i4>5</vt:i4>
      </vt:variant>
      <vt:variant>
        <vt:lpstr>Folientitel</vt:lpstr>
      </vt:variant>
      <vt:variant>
        <vt:i4>89</vt:i4>
      </vt:variant>
    </vt:vector>
  </HeadingPairs>
  <TitlesOfParts>
    <vt:vector size="107" baseType="lpstr">
      <vt:lpstr>MS PGothic</vt:lpstr>
      <vt:lpstr>Arial</vt:lpstr>
      <vt:lpstr>Calibri</vt:lpstr>
      <vt:lpstr>Haettenschweiler</vt:lpstr>
      <vt:lpstr>Helvetica</vt:lpstr>
      <vt:lpstr>Symbol</vt:lpstr>
      <vt:lpstr>Tahoma</vt:lpstr>
      <vt:lpstr>Times New Roman</vt:lpstr>
      <vt:lpstr>Webdings</vt:lpstr>
      <vt:lpstr>Wingdings</vt:lpstr>
      <vt:lpstr>Wingdings 2</vt:lpstr>
      <vt:lpstr>FVG</vt:lpstr>
      <vt:lpstr>1_FVG</vt:lpstr>
      <vt:lpstr>Worksheet</vt:lpstr>
      <vt:lpstr>PHOTO-PAINT Bild</vt:lpstr>
      <vt:lpstr>Equation</vt:lpstr>
      <vt:lpstr>Arbeitsblatt</vt:lpstr>
      <vt:lpstr>Presentation</vt:lpstr>
      <vt:lpstr>Enterprise Risk Management</vt:lpstr>
      <vt:lpstr>Our guiding question for the development of the QScore:   "What is demonstrably important to ensure sustainable corporate success?"</vt:lpstr>
      <vt:lpstr>The criteria for future viability (QScore) &amp; ... and the importance of planning &amp; risk</vt:lpstr>
      <vt:lpstr>Q1 ... Q4: "financial sustainability"—calculation requires risk analysis and risk aggregation Example evaluation based on public information</vt:lpstr>
      <vt:lpstr>Financial sustainability: measurement and empirical evidence</vt:lpstr>
      <vt:lpstr>Low fundamental risks and a good risk/return profile lead to better performance: use risk-adequate management!</vt:lpstr>
      <vt:lpstr>The future always means uncertainty Risk as a possible deviation from the plan (opportunity &amp; threat)</vt:lpstr>
      <vt:lpstr>Business decisions as a balancing of risk and return in Germany</vt:lpstr>
      <vt:lpstr>The problem of risk blindness: people don't like to deal with risks!</vt:lpstr>
      <vt:lpstr>Structured risk analysis: 5 risk categories</vt:lpstr>
      <vt:lpstr>The future and planning are uncertain:  What opportunities and risks lead to deviations from the plan?</vt:lpstr>
      <vt:lpstr>Risk areas (a structural proposal by FutureValue Group AG)</vt:lpstr>
      <vt:lpstr>Checklist: The 30 most important business risks</vt:lpstr>
      <vt:lpstr>Checklist: The 30 most important business risks</vt:lpstr>
      <vt:lpstr>Checklist: The 30 most important business risks</vt:lpstr>
      <vt:lpstr>A simple measure of risk: rough estimate of relevance</vt:lpstr>
      <vt:lpstr>Necessity of risk quantification</vt:lpstr>
      <vt:lpstr>Risk quantification: Description of risks using probability distributions</vt:lpstr>
      <vt:lpstr>Principles of risk quantification</vt:lpstr>
      <vt:lpstr>From strategy to operational planning and risk analysis to risk aggregation —example "Strategy Navigator" (FutureValue Group AG)</vt:lpstr>
      <vt:lpstr>Risk aggregation (using Monte Carlo simulation): Bandwidth planning and necessity to identify a severe crisis from the combined effects of individual risks</vt:lpstr>
      <vt:lpstr>The FVG risk simulator for risk aggregation (see Section 1 StaRUG)</vt:lpstr>
      <vt:lpstr>The FVG “Strategie-Navigator“</vt:lpstr>
      <vt:lpstr>The FVG “Strategie-Navigator“</vt:lpstr>
      <vt:lpstr>Overall scope of risk: risk aggregation with Monte Carlo simulation in the context of planning (sample results)</vt:lpstr>
      <vt:lpstr>Special aspect: "Sustainability risks" (ESG risks) are risks  that also (!) have non-financial effects!</vt:lpstr>
      <vt:lpstr>Bandwidth planning and simulation-based company valuation based  on earnings risk and insolvency risk (Strategie-Navigator, http://strategienavigator.net/software)</vt:lpstr>
      <vt:lpstr>The concrete alternative courses of action developed are visualized in the Risk Optimization Matrix</vt:lpstr>
      <vt:lpstr>Managing strategic risks and "robust companies"</vt:lpstr>
      <vt:lpstr>Organization of the risk management system</vt:lpstr>
      <vt:lpstr>Traditional risk management processes</vt:lpstr>
      <vt:lpstr>Process in the integrated, decision-oriented risk management system </vt:lpstr>
      <vt:lpstr>10 criteria for analyzing the risk management of ... </vt:lpstr>
      <vt:lpstr>Criteria for level 3 ("regulatory minimum requirements")</vt:lpstr>
      <vt:lpstr>Criteria for level 4 ("decision-oriented risk management")</vt:lpstr>
      <vt:lpstr>Value-based management &amp; valuation of a strategic option  (strategy evaluation: valuation of the risk-return profile)</vt:lpstr>
      <vt:lpstr>Problems of the CAPM: alternative ways of calculating the cost of capital required </vt:lpstr>
      <vt:lpstr>From risk analysis to risk-adequate valuation: effects on the expected  value of cash flow, insolvency risk and discount rate</vt:lpstr>
      <vt:lpstr>The value (V) as a performance measure combines expected cashflows (CF) and risks—often via the cost of capital (C) as a risk-adjusted return requirement </vt:lpstr>
      <vt:lpstr>Methodology: How do you capture risks in company valuation? Discount rate from the "earnings risk" according to risk analysis</vt:lpstr>
      <vt:lpstr>Insolvency risk and expected duration of existence</vt:lpstr>
      <vt:lpstr>The probability of insolvency must be taken into account in the detailed planning and updating phase</vt:lpstr>
      <vt:lpstr>Rating forecast—comparison of base and stress scenario</vt:lpstr>
      <vt:lpstr>Ten points of clarification on insolvency risk  (which depends on the earnings risk)</vt:lpstr>
      <vt:lpstr>The methods: Risk quantification,  risk aggregation &amp; valuation</vt:lpstr>
      <vt:lpstr>Capital market orientation vs. value orientation </vt:lpstr>
      <vt:lpstr>Risk reporting: the core content</vt:lpstr>
      <vt:lpstr>The three levels of sustainability</vt:lpstr>
      <vt:lpstr>Steps towards risk management</vt:lpstr>
      <vt:lpstr>The most important information on risk management</vt:lpstr>
      <vt:lpstr>The most important information on risk management</vt:lpstr>
      <vt:lpstr>The most important information on risk management</vt:lpstr>
      <vt:lpstr>Early crisis detection is the task of risk management! Development perspectives of risk management</vt:lpstr>
      <vt:lpstr>System design: parties involved in the risk management process</vt:lpstr>
      <vt:lpstr>System design (I): Management / Board of Directors</vt:lpstr>
      <vt:lpstr>System design (II): Risk controlling through controlling (I)</vt:lpstr>
      <vt:lpstr>System design (II): Risk controlling through controlling (II)</vt:lpstr>
      <vt:lpstr>System design (III): Risk Owner (RO)</vt:lpstr>
      <vt:lpstr>System design (IV): Internal audit</vt:lpstr>
      <vt:lpstr>"Risk Intelligence Indicator"—indicator for the future orientation of corporate management (1/2)</vt:lpstr>
      <vt:lpstr>"Risk Intelligence Indicator"—indicator for the future orientation of corporate management (2/2)</vt:lpstr>
      <vt:lpstr>Checklist for DIIR Auditing Standard No. 2: Questions on the inclusion of risk management in the preparation of "business decisions" (§ 93 German AktG) (1 of 2)</vt:lpstr>
      <vt:lpstr>Checklist for DIIR Auditing Standard No. 2: Questions on the inclusion of risk management in the preparation of "business decisions" (§ 93 German AktG) (2 of 2)</vt:lpstr>
      <vt:lpstr>List of questions for QScore 1/3 (Gleißner / Weissman, Das zukunftsfähige Familienunternehmen, 2024)</vt:lpstr>
      <vt:lpstr>PowerPoint-Präsentation</vt:lpstr>
      <vt:lpstr>PowerPoint-Präsentation</vt:lpstr>
      <vt:lpstr>Legal requirements for risk management in Germany (status 2021)</vt:lpstr>
      <vt:lpstr>Risks lead to crises: StaRUG and DIIR RS No. 2.1 (2022): All corporations should have risk analysis &amp; risk aggregation!</vt:lpstr>
      <vt:lpstr>Practical implications in a group (AG / SE) in Germany</vt:lpstr>
      <vt:lpstr>Act to Strengthen Financial Market Integrity (FISG) and the new  § 91 (3) AktG: Risk management instead of just early risk detection!</vt:lpstr>
      <vt:lpstr>The main implications of the FISG for listed stock corporations</vt:lpstr>
      <vt:lpstr>Risk and decisions—German Stock Corporation Act § 93: Duty of care and responsibility of the members of the Management Board</vt:lpstr>
      <vt:lpstr>Significant limitation of the auditor‘s test certificate</vt:lpstr>
      <vt:lpstr>Management decisions under uncertainty: Business Judgement Rule (Section 93 AktG, see DIIR RS No 2)</vt:lpstr>
      <vt:lpstr>The new DIIR RS No 2.1 (2022) standard taking into account the implications of Section 93 AktG, StaRUG, FISG (unlike IDW PS 340 (2020))</vt:lpstr>
      <vt:lpstr>Significant aspects of DIIR Auditing Standard No. 2 (DIIR RS No. 2)  (1 of 2)</vt:lpstr>
      <vt:lpstr>Significant aspects of DIIR Auditing Standard No. 2 (DIIR RS No. 2)  (2 of 2)</vt:lpstr>
      <vt:lpstr>Principles of proper planning (GOP): meaningful planning as the basis for decision-making—Update 2022 (Version 3.0)</vt:lpstr>
      <vt:lpstr>Appendix. </vt:lpstr>
      <vt:lpstr>The most important facts about risk management in 10 points (1 of 4)</vt:lpstr>
      <vt:lpstr>The most important facts about risk management in 10 points (2 of 4)</vt:lpstr>
      <vt:lpstr>The most important aspects of risk management in 10 points (3 of 4)</vt:lpstr>
      <vt:lpstr>The most important aspects of risk management in 10 points (4 of 4)</vt:lpstr>
      <vt:lpstr>Risk management as a crisis prevention system requires risk aggregation using Monte Carlo simulation</vt:lpstr>
      <vt:lpstr>Books</vt:lpstr>
      <vt:lpstr>Further Literature (1 of 4)</vt:lpstr>
      <vt:lpstr>Further Literature (2 of 4)</vt:lpstr>
      <vt:lpstr>PowerPoint-Präsentation</vt:lpstr>
      <vt:lpstr>Further Literature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PM</dc:creator>
  <cp:keywords>, docId:CEFACCF5F33697D60247F30C54415F00</cp:keywords>
  <cp:lastModifiedBy>Tina Dutschmann-Schwarzkopf</cp:lastModifiedBy>
  <cp:revision>288</cp:revision>
  <cp:lastPrinted>2025-07-07T17:00:54Z</cp:lastPrinted>
  <dcterms:created xsi:type="dcterms:W3CDTF">2013-05-15T10:26:28Z</dcterms:created>
  <dcterms:modified xsi:type="dcterms:W3CDTF">2025-10-23T07:13:38Z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0x0101009A47207AC0D7544CB891DC696510A0B5</vt:lpwstr>
  </property>
  <property fmtid="{D5CDD505-2E9C-101B-9397-08002B2CF9AE}" pid="3" name="MediaServiceImageTags">
    <vt:lpwstr/>
  </property>
</Properties>
</file>